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4" r:id="rId4"/>
    <p:sldId id="259" r:id="rId5"/>
    <p:sldId id="258" r:id="rId6"/>
    <p:sldId id="262" r:id="rId7"/>
    <p:sldId id="263" r:id="rId8"/>
    <p:sldId id="265" r:id="rId9"/>
    <p:sldId id="266" r:id="rId10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6" d="100"/>
          <a:sy n="76" d="100"/>
        </p:scale>
        <p:origin x="-990" y="-82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98EB50-AADA-4334-A4B3-FDFD32EF9AD4}" type="datetimeFigureOut">
              <a:rPr lang="ru-RU"/>
              <a:pPr>
                <a:defRPr/>
              </a:pPr>
              <a:t>19.06.2014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97371F-1C09-42BE-970B-CEA74008F8A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55FF64-CFBC-49A7-BD2F-73EA1E383AB6}" type="datetimeFigureOut">
              <a:rPr lang="ru-RU"/>
              <a:pPr>
                <a:defRPr/>
              </a:pPr>
              <a:t>19.06.2014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1DD224-7FDE-41D1-910E-4F160953AD9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A22B4D-CF4C-452B-A58A-A629E705AA68}" type="datetimeFigureOut">
              <a:rPr lang="ru-RU"/>
              <a:pPr>
                <a:defRPr/>
              </a:pPr>
              <a:t>19.06.2014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849655-C870-4108-A9A2-BA421B6E4C2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76706F-CB4D-4B6C-8E39-090CB637BD3F}" type="datetimeFigureOut">
              <a:rPr lang="ru-RU"/>
              <a:pPr>
                <a:defRPr/>
              </a:pPr>
              <a:t>19.06.2014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45F63C-96F1-4C5B-9F46-8E67E2E915C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D1950E-EA5C-4407-9785-E17DA3B99A6C}" type="datetimeFigureOut">
              <a:rPr lang="ru-RU"/>
              <a:pPr>
                <a:defRPr/>
              </a:pPr>
              <a:t>19.06.2014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94165C-55AC-4439-B3EA-FF9A9B03B35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7B220C-080D-416E-88B0-7354D5DFFAB4}" type="datetimeFigureOut">
              <a:rPr lang="ru-RU"/>
              <a:pPr>
                <a:defRPr/>
              </a:pPr>
              <a:t>19.06.2014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898DF6-1960-4745-B384-FF56F1F0739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727D2C-461E-405B-A1CF-1815591B6283}" type="datetimeFigureOut">
              <a:rPr lang="ru-RU"/>
              <a:pPr>
                <a:defRPr/>
              </a:pPr>
              <a:t>19.06.2014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DD01BF-CE97-4A40-8498-F99998DB17F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D6630D-4FFC-465A-841F-EC9B43CE0C19}" type="datetimeFigureOut">
              <a:rPr lang="ru-RU"/>
              <a:pPr>
                <a:defRPr/>
              </a:pPr>
              <a:t>19.06.2014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42678E-771B-4F44-A8C3-4384FE01229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7F2F3E-7CE0-4523-BE46-EB39F614DA29}" type="datetimeFigureOut">
              <a:rPr lang="ru-RU"/>
              <a:pPr>
                <a:defRPr/>
              </a:pPr>
              <a:t>19.06.2014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2E6062-AA08-43C5-85DC-25D8C07198C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928712-ADBB-4D1A-963B-BB97AB2404F0}" type="datetimeFigureOut">
              <a:rPr lang="ru-RU"/>
              <a:pPr>
                <a:defRPr/>
              </a:pPr>
              <a:t>19.06.2014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1FD3F8-9741-46C6-9284-73AD077833C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372C8C-FC48-4DF7-8A72-8A9997C7C738}" type="datetimeFigureOut">
              <a:rPr lang="ru-RU"/>
              <a:pPr>
                <a:defRPr/>
              </a:pPr>
              <a:t>19.06.2014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B036D2-A257-4412-8D21-4CADF8A39F2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324552FE-8DD2-45C6-84E8-C5AEC6BC778D}" type="datetimeFigureOut">
              <a:rPr lang="ru-RU"/>
              <a:pPr>
                <a:defRPr/>
              </a:pPr>
              <a:t>19.06.2014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16F53416-8D25-480B-80D0-537AA4F5BA5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smtClean="0"/>
              <a:t>Межгосударственный каталог продукции (пилотный проект)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Основание для разработки</a:t>
            </a:r>
          </a:p>
        </p:txBody>
      </p:sp>
      <p:sp>
        <p:nvSpPr>
          <p:cNvPr id="14338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Font typeface="Arial" charset="0"/>
              <a:buNone/>
            </a:pPr>
            <a:r>
              <a:rPr lang="ru-RU" smtClean="0"/>
              <a:t>Протокол 4-го заседания Рабочей группы по каталогизации Межгосударственного совета по стандартизации государств-участников СНГ пункт 3.3</a:t>
            </a:r>
            <a:r>
              <a:rPr lang="en-US" smtClean="0"/>
              <a:t>:</a:t>
            </a:r>
          </a:p>
          <a:p>
            <a:pPr marL="0" indent="0">
              <a:buFont typeface="Arial" charset="0"/>
              <a:buNone/>
            </a:pPr>
            <a:r>
              <a:rPr lang="ru-RU" smtClean="0"/>
              <a:t>«</a:t>
            </a:r>
            <a:r>
              <a:rPr lang="en-US" smtClean="0"/>
              <a:t>… </a:t>
            </a:r>
            <a:r>
              <a:rPr lang="ru-RU" smtClean="0"/>
              <a:t>разработать пилотный проект</a:t>
            </a:r>
            <a:r>
              <a:rPr lang="en-US" smtClean="0"/>
              <a:t> </a:t>
            </a:r>
            <a:r>
              <a:rPr lang="ru-RU" smtClean="0"/>
              <a:t>информационной системы</a:t>
            </a:r>
            <a:r>
              <a:rPr lang="en-US" smtClean="0"/>
              <a:t> </a:t>
            </a:r>
            <a:r>
              <a:rPr lang="ru-RU" smtClean="0"/>
              <a:t>«Межгосударственный каталог продукции»</a:t>
            </a:r>
            <a:r>
              <a:rPr lang="en-US" smtClean="0"/>
              <a:t> </a:t>
            </a:r>
            <a:r>
              <a:rPr lang="ru-RU" smtClean="0"/>
              <a:t>и разместить его на сайте МГС»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Информационные ресурсы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495425"/>
            <a:ext cx="8229600" cy="4525963"/>
          </a:xfrm>
        </p:spPr>
        <p:txBody>
          <a:bodyPr rtlCol="0">
            <a:normAutofit lnSpcReduction="10000"/>
          </a:bodyPr>
          <a:lstStyle/>
          <a:p>
            <a:pPr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b="1" dirty="0"/>
              <a:t>Банк данных «Продукция России» </a:t>
            </a:r>
            <a:endParaRPr lang="ru-RU" b="1" dirty="0" smtClean="0"/>
          </a:p>
          <a:p>
            <a:pPr marL="0" indent="0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ru-RU" dirty="0" smtClean="0"/>
              <a:t>Российский </a:t>
            </a:r>
            <a:r>
              <a:rPr lang="ru-RU" dirty="0"/>
              <a:t>научно-технический центр информации по стандартизации, метрологии и оценке </a:t>
            </a:r>
            <a:r>
              <a:rPr lang="ru-RU" dirty="0" smtClean="0"/>
              <a:t>соответствия </a:t>
            </a:r>
            <a:br>
              <a:rPr lang="ru-RU" dirty="0" smtClean="0"/>
            </a:br>
            <a:r>
              <a:rPr lang="ru-RU" dirty="0" smtClean="0"/>
              <a:t>(ФГУП </a:t>
            </a:r>
            <a:r>
              <a:rPr lang="ru-RU" dirty="0"/>
              <a:t>«СТАНДАРТИНФОРМ</a:t>
            </a:r>
            <a:r>
              <a:rPr lang="ru-RU" dirty="0" smtClean="0"/>
              <a:t>») </a:t>
            </a:r>
          </a:p>
          <a:p>
            <a:pPr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b="1" dirty="0" smtClean="0"/>
              <a:t>Государственная система </a:t>
            </a:r>
            <a:r>
              <a:rPr lang="ru-RU" b="1" dirty="0"/>
              <a:t>каталогизации продукции Республики Беларусь </a:t>
            </a:r>
            <a:endParaRPr lang="ru-RU" b="1" dirty="0" smtClean="0"/>
          </a:p>
          <a:p>
            <a:pPr marL="0" indent="0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ru-RU" dirty="0" smtClean="0"/>
              <a:t>Белорусский </a:t>
            </a:r>
            <a:r>
              <a:rPr lang="ru-RU" dirty="0"/>
              <a:t>государственный институт стандартизации и сертификации (БелГИСС)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/>
              <a:t>Межгосударственный каталог продукции (</a:t>
            </a:r>
            <a:r>
              <a:rPr lang="en-US" dirty="0" smtClean="0"/>
              <a:t>http://mkp.easc.org.by/</a:t>
            </a:r>
            <a:r>
              <a:rPr lang="ru-RU" dirty="0" smtClean="0"/>
              <a:t>)</a:t>
            </a:r>
            <a:endParaRPr lang="ru-RU" dirty="0"/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/>
          <a:srcRect r="5989"/>
          <a:stretch>
            <a:fillRect/>
          </a:stretch>
        </p:blipFill>
        <p:spPr bwMode="auto">
          <a:xfrm>
            <a:off x="554038" y="1570038"/>
            <a:ext cx="8064500" cy="482441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Структура каталога</a:t>
            </a:r>
          </a:p>
        </p:txBody>
      </p:sp>
      <p:sp>
        <p:nvSpPr>
          <p:cNvPr id="5" name="Текст 3"/>
          <p:cNvSpPr txBox="1">
            <a:spLocks/>
          </p:cNvSpPr>
          <p:nvPr/>
        </p:nvSpPr>
        <p:spPr>
          <a:xfrm>
            <a:off x="6084169" y="1412776"/>
            <a:ext cx="2952327" cy="79208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00206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ru-RU" sz="19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Производители </a:t>
            </a:r>
          </a:p>
          <a:p>
            <a:pPr marL="0" indent="0" algn="r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ru-RU" sz="19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Республики Беларусь</a:t>
            </a:r>
            <a:endParaRPr lang="ru-RU" sz="1900" b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11560" y="2471336"/>
            <a:ext cx="2176403" cy="720080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  <a:ln>
            <a:solidFill>
              <a:srgbClr val="002060"/>
            </a:solidFill>
          </a:ln>
          <a:effectLst>
            <a:outerShdw blurRad="76200" dist="12700" dir="8100000" sy="-23000" kx="8004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solidFill>
                  <a:srgbClr val="002060"/>
                </a:solidFill>
              </a:rPr>
              <a:t>Каталожный лист продукции</a:t>
            </a:r>
            <a:endParaRPr lang="ru-RU" sz="1600" b="1" dirty="0">
              <a:solidFill>
                <a:srgbClr val="002060"/>
              </a:solidFill>
            </a:endParaRPr>
          </a:p>
        </p:txBody>
      </p:sp>
      <p:grpSp>
        <p:nvGrpSpPr>
          <p:cNvPr id="17416" name="Группа 6"/>
          <p:cNvGrpSpPr>
            <a:grpSpLocks/>
          </p:cNvGrpSpPr>
          <p:nvPr/>
        </p:nvGrpSpPr>
        <p:grpSpPr bwMode="auto">
          <a:xfrm>
            <a:off x="6084888" y="3500438"/>
            <a:ext cx="2778125" cy="1619250"/>
            <a:chOff x="3449150" y="3890197"/>
            <a:chExt cx="5184576" cy="2518047"/>
          </a:xfrm>
        </p:grpSpPr>
        <p:sp>
          <p:nvSpPr>
            <p:cNvPr id="8" name="Скругленный прямоугольник 7"/>
            <p:cNvSpPr/>
            <p:nvPr/>
          </p:nvSpPr>
          <p:spPr>
            <a:xfrm>
              <a:off x="3449150" y="4248154"/>
              <a:ext cx="5184576" cy="2160090"/>
            </a:xfrm>
            <a:prstGeom prst="roundRect">
              <a:avLst/>
            </a:prstGeom>
            <a:solidFill>
              <a:schemeClr val="accent3">
                <a:lumMod val="95000"/>
              </a:schemeClr>
            </a:solidFill>
            <a:ln>
              <a:solidFill>
                <a:srgbClr val="00206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pic>
          <p:nvPicPr>
            <p:cNvPr id="9" name="Picture 4"/>
            <p:cNvPicPr>
              <a:picLocks noChangeAspect="1" noChangeArrowheads="1"/>
            </p:cNvPicPr>
            <p:nvPr/>
          </p:nvPicPr>
          <p:blipFill>
            <a:blip r:embed="rId2"/>
            <a:srcRect t="-27" r="38460" b="37503"/>
            <a:stretch>
              <a:fillRect/>
            </a:stretch>
          </p:blipFill>
          <p:spPr bwMode="auto">
            <a:xfrm>
              <a:off x="5194129" y="4566614"/>
              <a:ext cx="1999766" cy="1616980"/>
            </a:xfrm>
            <a:prstGeom prst="rect">
              <a:avLst/>
            </a:prstGeom>
            <a:noFill/>
            <a:ln w="9525">
              <a:solidFill>
                <a:srgbClr val="000000"/>
              </a:solidFill>
              <a:miter lim="800000"/>
              <a:headEnd/>
              <a:tailEnd/>
            </a:ln>
            <a:effectLst>
              <a:outerShdw dist="35921" dir="2700000" algn="ctr" rotWithShape="0">
                <a:srgbClr val="808080"/>
              </a:outerShdw>
            </a:effectLst>
            <a:extLst>
              <a:ext uri="{909E8E84-426E-40DD-AFC4-6F175D3DCCD1}"/>
            </a:extLst>
          </p:spPr>
        </p:pic>
        <p:sp>
          <p:nvSpPr>
            <p:cNvPr id="12" name="Прямоугольник 11"/>
            <p:cNvSpPr/>
            <p:nvPr/>
          </p:nvSpPr>
          <p:spPr>
            <a:xfrm>
              <a:off x="3601788" y="3890197"/>
              <a:ext cx="4964759" cy="895913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1600" b="1" dirty="0"/>
                <a:t>Банк данных ГСКП</a:t>
              </a:r>
              <a:endParaRPr lang="ru-RU" sz="1600" b="1" dirty="0"/>
            </a:p>
          </p:txBody>
        </p:sp>
      </p:grpSp>
      <p:sp>
        <p:nvSpPr>
          <p:cNvPr id="13" name="Штриховая стрелка вправо 12"/>
          <p:cNvSpPr/>
          <p:nvPr/>
        </p:nvSpPr>
        <p:spPr>
          <a:xfrm rot="5400000">
            <a:off x="973931" y="2118519"/>
            <a:ext cx="122238" cy="482600"/>
          </a:xfrm>
          <a:prstGeom prst="stripedRightArrow">
            <a:avLst/>
          </a:prstGeom>
          <a:solidFill>
            <a:schemeClr val="accent3">
              <a:lumMod val="95000"/>
            </a:schemeClr>
          </a:solidFill>
          <a:ln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4" name="Штриховая стрелка вправо 13"/>
          <p:cNvSpPr/>
          <p:nvPr/>
        </p:nvSpPr>
        <p:spPr>
          <a:xfrm rot="5400000">
            <a:off x="2485231" y="3126582"/>
            <a:ext cx="122237" cy="482600"/>
          </a:xfrm>
          <a:prstGeom prst="stripedRightArrow">
            <a:avLst/>
          </a:prstGeom>
          <a:solidFill>
            <a:schemeClr val="accent3">
              <a:lumMod val="95000"/>
            </a:schemeClr>
          </a:solidFill>
          <a:ln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5" name="Текст 3"/>
          <p:cNvSpPr txBox="1">
            <a:spLocks/>
          </p:cNvSpPr>
          <p:nvPr/>
        </p:nvSpPr>
        <p:spPr>
          <a:xfrm>
            <a:off x="251520" y="1412776"/>
            <a:ext cx="3096344" cy="79208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00206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ru-RU" sz="19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Производители </a:t>
            </a:r>
          </a:p>
          <a:p>
            <a:pPr marL="0" indent="0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ru-RU" sz="19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Российской Федерации</a:t>
            </a:r>
            <a:endParaRPr lang="ru-RU" sz="1900" b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6572061" y="2449778"/>
            <a:ext cx="2176403" cy="720080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  <a:ln>
            <a:solidFill>
              <a:srgbClr val="002060"/>
            </a:solidFill>
          </a:ln>
          <a:effectLst>
            <a:outerShdw blurRad="76200" dist="12700" dir="8100000" sy="-23000" kx="8004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solidFill>
                  <a:srgbClr val="002060"/>
                </a:solidFill>
              </a:rPr>
              <a:t>Каталожный лист продукции</a:t>
            </a:r>
            <a:endParaRPr lang="ru-RU" sz="1600" b="1" dirty="0">
              <a:solidFill>
                <a:srgbClr val="002060"/>
              </a:solidFill>
            </a:endParaRPr>
          </a:p>
        </p:txBody>
      </p:sp>
      <p:sp>
        <p:nvSpPr>
          <p:cNvPr id="17" name="Штриховая стрелка вправо 16"/>
          <p:cNvSpPr/>
          <p:nvPr/>
        </p:nvSpPr>
        <p:spPr>
          <a:xfrm rot="5400000">
            <a:off x="6933406" y="2096294"/>
            <a:ext cx="122238" cy="482600"/>
          </a:xfrm>
          <a:prstGeom prst="stripedRightArrow">
            <a:avLst/>
          </a:prstGeom>
          <a:solidFill>
            <a:schemeClr val="accent3">
              <a:lumMod val="95000"/>
            </a:schemeClr>
          </a:solidFill>
          <a:ln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8" name="Штриховая стрелка вправо 17"/>
          <p:cNvSpPr/>
          <p:nvPr/>
        </p:nvSpPr>
        <p:spPr>
          <a:xfrm rot="5400000">
            <a:off x="8446294" y="3104357"/>
            <a:ext cx="122237" cy="482600"/>
          </a:xfrm>
          <a:prstGeom prst="stripedRightArrow">
            <a:avLst/>
          </a:prstGeom>
          <a:solidFill>
            <a:schemeClr val="accent3">
              <a:lumMod val="95000"/>
            </a:schemeClr>
          </a:solidFill>
          <a:ln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grpSp>
        <p:nvGrpSpPr>
          <p:cNvPr id="17427" name="Группа 18"/>
          <p:cNvGrpSpPr>
            <a:grpSpLocks/>
          </p:cNvGrpSpPr>
          <p:nvPr/>
        </p:nvGrpSpPr>
        <p:grpSpPr bwMode="auto">
          <a:xfrm>
            <a:off x="539750" y="3500438"/>
            <a:ext cx="2778125" cy="1619250"/>
            <a:chOff x="3449150" y="3890192"/>
            <a:chExt cx="5184576" cy="2518052"/>
          </a:xfrm>
        </p:grpSpPr>
        <p:sp>
          <p:nvSpPr>
            <p:cNvPr id="20" name="Скругленный прямоугольник 19"/>
            <p:cNvSpPr/>
            <p:nvPr/>
          </p:nvSpPr>
          <p:spPr>
            <a:xfrm>
              <a:off x="3449150" y="4248150"/>
              <a:ext cx="5184576" cy="2160094"/>
            </a:xfrm>
            <a:prstGeom prst="roundRect">
              <a:avLst/>
            </a:prstGeom>
            <a:solidFill>
              <a:schemeClr val="accent3">
                <a:lumMod val="95000"/>
              </a:schemeClr>
            </a:solidFill>
            <a:ln>
              <a:solidFill>
                <a:srgbClr val="00206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pic>
          <p:nvPicPr>
            <p:cNvPr id="21" name="Picture 4"/>
            <p:cNvPicPr>
              <a:picLocks noChangeAspect="1" noChangeArrowheads="1"/>
            </p:cNvPicPr>
            <p:nvPr/>
          </p:nvPicPr>
          <p:blipFill>
            <a:blip r:embed="rId2"/>
            <a:srcRect t="-27" r="38460" b="37503"/>
            <a:stretch>
              <a:fillRect/>
            </a:stretch>
          </p:blipFill>
          <p:spPr bwMode="auto">
            <a:xfrm>
              <a:off x="5007485" y="4566610"/>
              <a:ext cx="1996802" cy="1616984"/>
            </a:xfrm>
            <a:prstGeom prst="rect">
              <a:avLst/>
            </a:prstGeom>
            <a:noFill/>
            <a:ln w="9525">
              <a:solidFill>
                <a:srgbClr val="000000"/>
              </a:solidFill>
              <a:miter lim="800000"/>
              <a:headEnd/>
              <a:tailEnd/>
            </a:ln>
            <a:effectLst>
              <a:outerShdw dist="35921" dir="2700000" algn="ctr" rotWithShape="0">
                <a:srgbClr val="808080"/>
              </a:outerShdw>
            </a:effectLst>
            <a:extLst>
              <a:ext uri="{909E8E84-426E-40DD-AFC4-6F175D3DCCD1}"/>
            </a:extLst>
          </p:spPr>
        </p:pic>
        <p:sp>
          <p:nvSpPr>
            <p:cNvPr id="22" name="Прямоугольник 21"/>
            <p:cNvSpPr/>
            <p:nvPr/>
          </p:nvSpPr>
          <p:spPr>
            <a:xfrm>
              <a:off x="3601788" y="3890192"/>
              <a:ext cx="4964759" cy="895912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1600" b="1" dirty="0"/>
                <a:t>Банк данных </a:t>
              </a: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1600" b="1" dirty="0"/>
                <a:t>«Продукция России»</a:t>
              </a:r>
              <a:endParaRPr lang="ru-RU" sz="1600" b="1" dirty="0"/>
            </a:p>
          </p:txBody>
        </p:sp>
      </p:grpSp>
      <p:pic>
        <p:nvPicPr>
          <p:cNvPr id="17428" name="Picture 2"/>
          <p:cNvPicPr>
            <a:picLocks noChangeAspect="1" noChangeArrowheads="1"/>
          </p:cNvPicPr>
          <p:nvPr/>
        </p:nvPicPr>
        <p:blipFill>
          <a:blip r:embed="rId3"/>
          <a:srcRect r="5989"/>
          <a:stretch>
            <a:fillRect/>
          </a:stretch>
        </p:blipFill>
        <p:spPr bwMode="auto">
          <a:xfrm>
            <a:off x="2678113" y="4100513"/>
            <a:ext cx="4054475" cy="242411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/>
              <a:t>Контекстный и расширенный поиски</a:t>
            </a:r>
            <a:endParaRPr lang="ru-RU" dirty="0"/>
          </a:p>
        </p:txBody>
      </p:sp>
      <p:pic>
        <p:nvPicPr>
          <p:cNvPr id="18434" name="Picture 4"/>
          <p:cNvPicPr>
            <a:picLocks noChangeAspect="1" noChangeArrowheads="1"/>
          </p:cNvPicPr>
          <p:nvPr/>
        </p:nvPicPr>
        <p:blipFill>
          <a:blip r:embed="rId2"/>
          <a:srcRect l="1521" t="2696" r="7005" b="55768"/>
          <a:stretch>
            <a:fillRect/>
          </a:stretch>
        </p:blipFill>
        <p:spPr bwMode="auto">
          <a:xfrm>
            <a:off x="468313" y="1296988"/>
            <a:ext cx="8351837" cy="213201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18435" name="Picture 5"/>
          <p:cNvPicPr>
            <a:picLocks noChangeAspect="1" noChangeArrowheads="1"/>
          </p:cNvPicPr>
          <p:nvPr/>
        </p:nvPicPr>
        <p:blipFill>
          <a:blip r:embed="rId3"/>
          <a:srcRect l="359" t="3125" r="6718" b="35962"/>
          <a:stretch>
            <a:fillRect/>
          </a:stretch>
        </p:blipFill>
        <p:spPr bwMode="auto">
          <a:xfrm>
            <a:off x="468313" y="3590925"/>
            <a:ext cx="8351837" cy="307816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/>
              <a:t>Краткий и подробный просмотр информации</a:t>
            </a:r>
            <a:endParaRPr lang="ru-RU" dirty="0"/>
          </a:p>
        </p:txBody>
      </p:sp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/>
          <a:srcRect r="6097"/>
          <a:stretch>
            <a:fillRect/>
          </a:stretch>
        </p:blipFill>
        <p:spPr bwMode="auto">
          <a:xfrm>
            <a:off x="288925" y="1628775"/>
            <a:ext cx="5003800" cy="2995613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19459" name="Picture 3"/>
          <p:cNvPicPr>
            <a:picLocks noChangeAspect="1" noChangeArrowheads="1"/>
          </p:cNvPicPr>
          <p:nvPr/>
        </p:nvPicPr>
        <p:blipFill>
          <a:blip r:embed="rId3"/>
          <a:srcRect r="5348"/>
          <a:stretch>
            <a:fillRect/>
          </a:stretch>
        </p:blipFill>
        <p:spPr bwMode="auto">
          <a:xfrm>
            <a:off x="3419475" y="3213100"/>
            <a:ext cx="5505450" cy="32702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/>
              <a:t>Унификация подходов к классификации продукции</a:t>
            </a:r>
            <a:endParaRPr lang="ru-RU" dirty="0"/>
          </a:p>
        </p:txBody>
      </p:sp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/>
          <a:srcRect l="-189" r="6149"/>
          <a:stretch>
            <a:fillRect/>
          </a:stretch>
        </p:blipFill>
        <p:spPr bwMode="auto">
          <a:xfrm>
            <a:off x="592138" y="1590675"/>
            <a:ext cx="8012112" cy="47910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Область применения каталога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 rtlCol="0">
            <a:normAutofit fontScale="70000" lnSpcReduction="20000"/>
          </a:bodyPr>
          <a:lstStyle/>
          <a:p>
            <a:pPr marL="0" indent="0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ru-RU" dirty="0" smtClean="0"/>
              <a:t>Содействие  </a:t>
            </a:r>
            <a:r>
              <a:rPr lang="ru-RU" dirty="0" err="1" smtClean="0"/>
              <a:t>импортозамещению</a:t>
            </a:r>
            <a:r>
              <a:rPr lang="ru-RU" dirty="0" smtClean="0"/>
              <a:t> и продвижение продукции производителей государств-участников СНГ при осуществлении государственных закупок:</a:t>
            </a:r>
          </a:p>
          <a:p>
            <a:pPr marL="0" indent="0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ru-RU" dirty="0"/>
          </a:p>
          <a:p>
            <a:pPr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dirty="0" smtClean="0"/>
              <a:t>подбор </a:t>
            </a:r>
            <a:r>
              <a:rPr lang="ru-RU" dirty="0"/>
              <a:t>аналогов из производимой </a:t>
            </a:r>
            <a:r>
              <a:rPr lang="ru-RU" dirty="0" smtClean="0"/>
              <a:t>в СНГ продукции</a:t>
            </a:r>
            <a:r>
              <a:rPr lang="ru-RU" dirty="0"/>
              <a:t>;</a:t>
            </a:r>
          </a:p>
          <a:p>
            <a:pPr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dirty="0" smtClean="0"/>
              <a:t>унификация </a:t>
            </a:r>
            <a:r>
              <a:rPr lang="ru-RU" dirty="0"/>
              <a:t>требований к закупаемой продукции на основе стандартных характеристик однородных групп продукции;</a:t>
            </a:r>
          </a:p>
          <a:p>
            <a:pPr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dirty="0" smtClean="0"/>
              <a:t>предварительная оценка </a:t>
            </a:r>
            <a:r>
              <a:rPr lang="ru-RU" dirty="0"/>
              <a:t>необходимости </a:t>
            </a:r>
            <a:r>
              <a:rPr lang="ru-RU" dirty="0" smtClean="0"/>
              <a:t>импорта;</a:t>
            </a:r>
          </a:p>
          <a:p>
            <a:pPr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dirty="0" smtClean="0"/>
              <a:t>сокращение </a:t>
            </a:r>
            <a:r>
              <a:rPr lang="ru-RU" dirty="0"/>
              <a:t>посредников при </a:t>
            </a:r>
            <a:r>
              <a:rPr lang="ru-RU" dirty="0" smtClean="0"/>
              <a:t>закупках;</a:t>
            </a:r>
            <a:endParaRPr lang="ru-RU" dirty="0"/>
          </a:p>
          <a:p>
            <a:pPr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dirty="0" smtClean="0"/>
              <a:t>расширение </a:t>
            </a:r>
            <a:r>
              <a:rPr lang="ru-RU" dirty="0"/>
              <a:t>числа заинтересованных участников конкурсных </a:t>
            </a:r>
            <a:r>
              <a:rPr lang="ru-RU" dirty="0" smtClean="0"/>
              <a:t>процедур;</a:t>
            </a:r>
            <a:endParaRPr lang="ru-RU" dirty="0"/>
          </a:p>
          <a:p>
            <a:pPr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dirty="0"/>
              <a:t>п</a:t>
            </a:r>
            <a:r>
              <a:rPr lang="ru-RU" dirty="0" smtClean="0"/>
              <a:t>олучение систематизированной </a:t>
            </a:r>
            <a:r>
              <a:rPr lang="ru-RU" dirty="0"/>
              <a:t>аналитической </a:t>
            </a:r>
            <a:r>
              <a:rPr lang="ru-RU" dirty="0" smtClean="0"/>
              <a:t>информации</a:t>
            </a:r>
            <a:endParaRPr lang="ru-RU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110</TotalTime>
  <Words>160</Words>
  <Application>Microsoft Office PowerPoint</Application>
  <PresentationFormat>Экран (4:3)</PresentationFormat>
  <Paragraphs>32</Paragraphs>
  <Slides>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Шаблон оформления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2" baseType="lpstr">
      <vt:lpstr>Calibri</vt:lpstr>
      <vt:lpstr>Arial</vt:lpstr>
      <vt:lpstr>Тема Office</vt:lpstr>
      <vt:lpstr>Межгосударственный каталог продукции (пилотный проект)</vt:lpstr>
      <vt:lpstr>Основание для разработки</vt:lpstr>
      <vt:lpstr>Информационные ресурсы</vt:lpstr>
      <vt:lpstr>Межгосударственный каталог продукции (http://mkp.easc.org.by/)</vt:lpstr>
      <vt:lpstr>Структура каталога</vt:lpstr>
      <vt:lpstr>Контекстный и расширенный поиски</vt:lpstr>
      <vt:lpstr>Краткий и подробный просмотр информации</vt:lpstr>
      <vt:lpstr>Унификация подходов к классификации продукции</vt:lpstr>
      <vt:lpstr>Область применения каталога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Межгосударственный каталог продукции</dc:title>
  <dc:creator>PC</dc:creator>
  <cp:lastModifiedBy>Teacher</cp:lastModifiedBy>
  <cp:revision>21</cp:revision>
  <dcterms:created xsi:type="dcterms:W3CDTF">2014-06-18T22:54:56Z</dcterms:created>
  <dcterms:modified xsi:type="dcterms:W3CDTF">2014-06-19T13:43:23Z</dcterms:modified>
</cp:coreProperties>
</file>