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bookmarkIdSeed="7">
  <p:sldMasterIdLst>
    <p:sldMasterId id="2147483648" r:id="rId1"/>
  </p:sldMasterIdLst>
  <p:notesMasterIdLst>
    <p:notesMasterId r:id="rId12"/>
  </p:notesMasterIdLst>
  <p:sldIdLst>
    <p:sldId id="293" r:id="rId2"/>
    <p:sldId id="303" r:id="rId3"/>
    <p:sldId id="312" r:id="rId4"/>
    <p:sldId id="306" r:id="rId5"/>
    <p:sldId id="301" r:id="rId6"/>
    <p:sldId id="307" r:id="rId7"/>
    <p:sldId id="302" r:id="rId8"/>
    <p:sldId id="305" r:id="rId9"/>
    <p:sldId id="308" r:id="rId10"/>
    <p:sldId id="311" r:id="rId11"/>
  </p:sldIdLst>
  <p:sldSz cx="9144000" cy="5143500" type="screen16x9"/>
  <p:notesSz cx="6669088" cy="9928225"/>
  <p:embeddedFontLs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Tahoma" pitchFamily="34" charset="0"/>
      <p:regular r:id="rId17"/>
      <p:bold r:id="rId18"/>
    </p:embeddedFont>
    <p:embeddedFont>
      <p:font typeface="Arial Black" pitchFamily="34" charset="0"/>
      <p:bold r:id="rId19"/>
    </p:embeddedFont>
    <p:embeddedFont>
      <p:font typeface="ＭＳ Ｐゴシック" pitchFamily="34" charset="-128"/>
      <p:regular r:id="rId20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14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29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44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592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5740" algn="l" defTabSz="914296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2888" algn="l" defTabSz="914296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036" algn="l" defTabSz="914296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184" algn="l" defTabSz="914296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B9CDE5"/>
    <a:srgbClr val="604A7B"/>
    <a:srgbClr val="CA928C"/>
    <a:srgbClr val="DB9B99"/>
    <a:srgbClr val="DCE6F2"/>
    <a:srgbClr val="E85A64"/>
    <a:srgbClr val="2F5742"/>
    <a:srgbClr val="329643"/>
    <a:srgbClr val="25A3C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8" autoAdjust="0"/>
    <p:restoredTop sz="98649" autoAdjust="0"/>
  </p:normalViewPr>
  <p:slideViewPr>
    <p:cSldViewPr>
      <p:cViewPr>
        <p:scale>
          <a:sx n="150" d="100"/>
          <a:sy n="150" d="100"/>
        </p:scale>
        <p:origin x="-504" y="-3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7039E8-03CF-4964-BB08-DCA8E5349639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AB884DA-3707-44F0-9E9A-C8F59EDCAC0E}">
      <dgm:prSet custT="1"/>
      <dgm:spPr>
        <a:solidFill>
          <a:schemeClr val="tx2">
            <a:lumMod val="20000"/>
            <a:lumOff val="80000"/>
          </a:schemeClr>
        </a:solidFill>
        <a:ln w="3175"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ru-RU" sz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Создание единого глоссария технических терминов, раздел «Железнодорожная продукция»</a:t>
          </a:r>
        </a:p>
      </dgm:t>
    </dgm:pt>
    <dgm:pt modelId="{59147308-97BB-4498-9084-AF88C1A4F293}" type="parTrans" cxnId="{00F80E69-5A33-4D9C-A12B-C2B61C9ECAE1}">
      <dgm:prSet/>
      <dgm:spPr/>
      <dgm:t>
        <a:bodyPr/>
        <a:lstStyle/>
        <a:p>
          <a:endParaRPr lang="ru-RU"/>
        </a:p>
      </dgm:t>
    </dgm:pt>
    <dgm:pt modelId="{9BC913ED-6628-4FC2-80C2-984D08C04F76}" type="sibTrans" cxnId="{00F80E69-5A33-4D9C-A12B-C2B61C9ECAE1}">
      <dgm:prSet/>
      <dgm:spPr/>
      <dgm:t>
        <a:bodyPr/>
        <a:lstStyle/>
        <a:p>
          <a:endParaRPr lang="ru-RU"/>
        </a:p>
      </dgm:t>
    </dgm:pt>
    <dgm:pt modelId="{A095A075-294F-4B4D-8FB4-682F97BCCA2F}">
      <dgm:prSet custT="1"/>
      <dgm:spPr>
        <a:solidFill>
          <a:schemeClr val="accent6">
            <a:lumMod val="60000"/>
            <a:lumOff val="40000"/>
          </a:schemeClr>
        </a:solidFill>
        <a:ln w="3175"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sz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Гармонизации нормативных документов в области железнодорожного транспорта</a:t>
          </a:r>
          <a:endParaRPr lang="ru-RU" sz="12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</dgm:t>
    </dgm:pt>
    <dgm:pt modelId="{AA50DA8C-E9C4-4548-8D4E-4AB03A6C15EF}" type="parTrans" cxnId="{0E1461D2-3234-450C-9BB3-BFC53ED5D7D8}">
      <dgm:prSet/>
      <dgm:spPr/>
      <dgm:t>
        <a:bodyPr/>
        <a:lstStyle/>
        <a:p>
          <a:endParaRPr lang="ru-RU"/>
        </a:p>
      </dgm:t>
    </dgm:pt>
    <dgm:pt modelId="{61D62A82-D3DB-4C74-9036-8B49C8598A20}" type="sibTrans" cxnId="{0E1461D2-3234-450C-9BB3-BFC53ED5D7D8}">
      <dgm:prSet/>
      <dgm:spPr>
        <a:solidFill>
          <a:schemeClr val="accent1"/>
        </a:solidFill>
      </dgm:spPr>
      <dgm:t>
        <a:bodyPr/>
        <a:lstStyle/>
        <a:p>
          <a:endParaRPr lang="ru-RU"/>
        </a:p>
      </dgm:t>
    </dgm:pt>
    <dgm:pt modelId="{9980A65E-BEBD-4C32-A1C0-9482993CD336}">
      <dgm:prSet custT="1"/>
      <dgm:spPr>
        <a:solidFill>
          <a:schemeClr val="accent4">
            <a:lumMod val="40000"/>
            <a:lumOff val="60000"/>
          </a:schemeClr>
        </a:solidFill>
        <a:ln w="3175">
          <a:solidFill>
            <a:schemeClr val="accent4">
              <a:lumMod val="75000"/>
            </a:schemeClr>
          </a:solidFill>
        </a:ln>
      </dgm:spPr>
      <dgm:t>
        <a:bodyPr/>
        <a:lstStyle/>
        <a:p>
          <a:r>
            <a:rPr lang="ru-RU" sz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Реализация совместных проектов по созданию современного</a:t>
          </a:r>
          <a:r>
            <a:rPr lang="en-US" sz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подвижного состава и элементов инфраструктуры</a:t>
          </a:r>
          <a:endParaRPr lang="ru-RU" sz="12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</dgm:t>
    </dgm:pt>
    <dgm:pt modelId="{E53ECAC9-3E7C-4852-8EFB-A517E23C6BEC}" type="parTrans" cxnId="{66002688-6273-4A19-9431-669D70126148}">
      <dgm:prSet/>
      <dgm:spPr/>
      <dgm:t>
        <a:bodyPr/>
        <a:lstStyle/>
        <a:p>
          <a:endParaRPr lang="ru-RU"/>
        </a:p>
      </dgm:t>
    </dgm:pt>
    <dgm:pt modelId="{5B4A4F6B-61F8-41F6-B449-F9A29ECF57A4}" type="sibTrans" cxnId="{66002688-6273-4A19-9431-669D70126148}">
      <dgm:prSet/>
      <dgm:spPr/>
      <dgm:t>
        <a:bodyPr/>
        <a:lstStyle/>
        <a:p>
          <a:endParaRPr lang="ru-RU"/>
        </a:p>
      </dgm:t>
    </dgm:pt>
    <dgm:pt modelId="{256C58FF-6264-403E-9295-4E32D82CA9CE}">
      <dgm:prSet custT="1"/>
      <dgm:spPr>
        <a:solidFill>
          <a:schemeClr val="accent5">
            <a:lumMod val="60000"/>
            <a:lumOff val="40000"/>
          </a:schemeClr>
        </a:solidFill>
        <a:ln w="3175"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ru-RU" sz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Развитие </a:t>
          </a:r>
          <a:r>
            <a:rPr lang="en-US" sz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/>
          </a:r>
          <a:br>
            <a:rPr lang="en-US" sz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</a:br>
          <a:r>
            <a:rPr lang="en-US" sz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LEAN-</a:t>
          </a:r>
          <a:r>
            <a:rPr lang="ru-RU" sz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технологий</a:t>
          </a:r>
          <a:endParaRPr lang="ru-RU" sz="12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</dgm:t>
    </dgm:pt>
    <dgm:pt modelId="{AA7E4036-6BA2-42A9-9A2B-F86DB07C9BE8}" type="parTrans" cxnId="{E7D327CF-DFFF-4F98-B99F-2388AD74F319}">
      <dgm:prSet/>
      <dgm:spPr/>
      <dgm:t>
        <a:bodyPr/>
        <a:lstStyle/>
        <a:p>
          <a:endParaRPr lang="ru-RU"/>
        </a:p>
      </dgm:t>
    </dgm:pt>
    <dgm:pt modelId="{AC870438-C3EB-4855-A469-A5B56EB11DDC}" type="sibTrans" cxnId="{E7D327CF-DFFF-4F98-B99F-2388AD74F319}">
      <dgm:prSet/>
      <dgm:spPr/>
      <dgm:t>
        <a:bodyPr/>
        <a:lstStyle/>
        <a:p>
          <a:endParaRPr lang="ru-RU"/>
        </a:p>
      </dgm:t>
    </dgm:pt>
    <dgm:pt modelId="{0A5C8404-9028-4FAF-8523-66D66670DEF9}">
      <dgm:prSet custT="1"/>
      <dgm:spPr>
        <a:solidFill>
          <a:schemeClr val="accent3">
            <a:lumMod val="40000"/>
            <a:lumOff val="60000"/>
          </a:schemeClr>
        </a:solidFill>
        <a:ln w="3175">
          <a:solidFill>
            <a:schemeClr val="accent3">
              <a:lumMod val="50000"/>
            </a:schemeClr>
          </a:solidFill>
        </a:ln>
      </dgm:spPr>
      <dgm:t>
        <a:bodyPr/>
        <a:lstStyle/>
        <a:p>
          <a:r>
            <a:rPr lang="ru-RU" sz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Внедрение требований международного стандарта железнодорожной промышленности </a:t>
          </a:r>
          <a:r>
            <a:rPr lang="en-US" sz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IRIS</a:t>
          </a:r>
          <a:endParaRPr lang="ru-RU" sz="1200" dirty="0" smtClean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</dgm:t>
    </dgm:pt>
    <dgm:pt modelId="{C4A1EAED-089F-4AF7-8D1C-B7F47AAD52B2}" type="parTrans" cxnId="{53AC4FD7-8EBC-4491-AA36-2C2A32255266}">
      <dgm:prSet/>
      <dgm:spPr/>
      <dgm:t>
        <a:bodyPr/>
        <a:lstStyle/>
        <a:p>
          <a:endParaRPr lang="ru-RU"/>
        </a:p>
      </dgm:t>
    </dgm:pt>
    <dgm:pt modelId="{1ADF5F7F-7EE0-43D0-869E-884B044B4EC2}" type="sibTrans" cxnId="{53AC4FD7-8EBC-4491-AA36-2C2A32255266}">
      <dgm:prSet/>
      <dgm:spPr/>
      <dgm:t>
        <a:bodyPr/>
        <a:lstStyle/>
        <a:p>
          <a:endParaRPr lang="ru-RU"/>
        </a:p>
      </dgm:t>
    </dgm:pt>
    <dgm:pt modelId="{6D143D7C-0CD0-40A7-A158-F66A2300F46B}" type="pres">
      <dgm:prSet presAssocID="{A37039E8-03CF-4964-BB08-DCA8E534963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FF73424-2269-453B-B2C9-73FBE91FEB30}" type="pres">
      <dgm:prSet presAssocID="{A37039E8-03CF-4964-BB08-DCA8E5349639}" presName="cycle" presStyleCnt="0"/>
      <dgm:spPr/>
      <dgm:t>
        <a:bodyPr/>
        <a:lstStyle/>
        <a:p>
          <a:endParaRPr lang="ru-RU"/>
        </a:p>
      </dgm:t>
    </dgm:pt>
    <dgm:pt modelId="{99E57443-2D54-4423-8667-C6342530A4D8}" type="pres">
      <dgm:prSet presAssocID="{A095A075-294F-4B4D-8FB4-682F97BCCA2F}" presName="nodeFirstNode" presStyleLbl="node1" presStyleIdx="0" presStyleCnt="5" custScaleX="122866" custScaleY="790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98AC98-D1B4-4F26-A549-9D974265742F}" type="pres">
      <dgm:prSet presAssocID="{61D62A82-D3DB-4C74-9036-8B49C8598A20}" presName="sibTransFirstNode" presStyleLbl="bgShp" presStyleIdx="0" presStyleCnt="1" custLinFactNeighborX="829" custLinFactNeighborY="-656"/>
      <dgm:spPr/>
      <dgm:t>
        <a:bodyPr/>
        <a:lstStyle/>
        <a:p>
          <a:endParaRPr lang="ru-RU"/>
        </a:p>
      </dgm:t>
    </dgm:pt>
    <dgm:pt modelId="{50F4F490-92FF-42C1-93C7-FD653A067106}" type="pres">
      <dgm:prSet presAssocID="{1AB884DA-3707-44F0-9E9A-C8F59EDCAC0E}" presName="nodeFollowingNodes" presStyleLbl="node1" presStyleIdx="1" presStyleCnt="5" custScaleY="106919" custRadScaleRad="136321" custRadScaleInc="22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E0F67A-CD56-4590-A41A-B22987386B96}" type="pres">
      <dgm:prSet presAssocID="{0A5C8404-9028-4FAF-8523-66D66670DEF9}" presName="nodeFollowingNodes" presStyleLbl="node1" presStyleIdx="2" presStyleCnt="5" custScaleY="110088" custRadScaleRad="133101" custRadScaleInc="-426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96A4AE-6C45-4DF9-AEC5-4310565DD6E0}" type="pres">
      <dgm:prSet presAssocID="{256C58FF-6264-403E-9295-4E32D82CA9CE}" presName="nodeFollowingNodes" presStyleLbl="node1" presStyleIdx="3" presStyleCnt="5" custScaleY="68807" custRadScaleRad="129596" custRadScaleInc="386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EDEC54-1E19-4E9D-8BA2-E5B75A24DBC7}" type="pres">
      <dgm:prSet presAssocID="{9980A65E-BEBD-4C32-A1C0-9482993CD336}" presName="nodeFollowingNodes" presStyleLbl="node1" presStyleIdx="4" presStyleCnt="5" custScaleX="105602" custScaleY="110835" custRadScaleRad="132113" custRadScaleInc="-21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864B6B5-FBD9-4112-9EEC-C0924A14FD89}" type="presOf" srcId="{A095A075-294F-4B4D-8FB4-682F97BCCA2F}" destId="{99E57443-2D54-4423-8667-C6342530A4D8}" srcOrd="0" destOrd="0" presId="urn:microsoft.com/office/officeart/2005/8/layout/cycle3"/>
    <dgm:cxn modelId="{0E1461D2-3234-450C-9BB3-BFC53ED5D7D8}" srcId="{A37039E8-03CF-4964-BB08-DCA8E5349639}" destId="{A095A075-294F-4B4D-8FB4-682F97BCCA2F}" srcOrd="0" destOrd="0" parTransId="{AA50DA8C-E9C4-4548-8D4E-4AB03A6C15EF}" sibTransId="{61D62A82-D3DB-4C74-9036-8B49C8598A20}"/>
    <dgm:cxn modelId="{C2E09801-13BA-4589-898C-B132C770FF57}" type="presOf" srcId="{0A5C8404-9028-4FAF-8523-66D66670DEF9}" destId="{35E0F67A-CD56-4590-A41A-B22987386B96}" srcOrd="0" destOrd="0" presId="urn:microsoft.com/office/officeart/2005/8/layout/cycle3"/>
    <dgm:cxn modelId="{91C0C352-0FDC-48EE-9BAB-B946971406A2}" type="presOf" srcId="{61D62A82-D3DB-4C74-9036-8B49C8598A20}" destId="{9598AC98-D1B4-4F26-A549-9D974265742F}" srcOrd="0" destOrd="0" presId="urn:microsoft.com/office/officeart/2005/8/layout/cycle3"/>
    <dgm:cxn modelId="{AED74403-F5D4-4822-84FF-1B8FC5870DD6}" type="presOf" srcId="{9980A65E-BEBD-4C32-A1C0-9482993CD336}" destId="{CDEDEC54-1E19-4E9D-8BA2-E5B75A24DBC7}" srcOrd="0" destOrd="0" presId="urn:microsoft.com/office/officeart/2005/8/layout/cycle3"/>
    <dgm:cxn modelId="{53AC4FD7-8EBC-4491-AA36-2C2A32255266}" srcId="{A37039E8-03CF-4964-BB08-DCA8E5349639}" destId="{0A5C8404-9028-4FAF-8523-66D66670DEF9}" srcOrd="2" destOrd="0" parTransId="{C4A1EAED-089F-4AF7-8D1C-B7F47AAD52B2}" sibTransId="{1ADF5F7F-7EE0-43D0-869E-884B044B4EC2}"/>
    <dgm:cxn modelId="{88841CC3-D4D1-45D1-842D-AAF6396C4435}" type="presOf" srcId="{1AB884DA-3707-44F0-9E9A-C8F59EDCAC0E}" destId="{50F4F490-92FF-42C1-93C7-FD653A067106}" srcOrd="0" destOrd="0" presId="urn:microsoft.com/office/officeart/2005/8/layout/cycle3"/>
    <dgm:cxn modelId="{00F80E69-5A33-4D9C-A12B-C2B61C9ECAE1}" srcId="{A37039E8-03CF-4964-BB08-DCA8E5349639}" destId="{1AB884DA-3707-44F0-9E9A-C8F59EDCAC0E}" srcOrd="1" destOrd="0" parTransId="{59147308-97BB-4498-9084-AF88C1A4F293}" sibTransId="{9BC913ED-6628-4FC2-80C2-984D08C04F76}"/>
    <dgm:cxn modelId="{649A6DC7-93EF-41B8-8E0C-D674F0ACD8C9}" type="presOf" srcId="{A37039E8-03CF-4964-BB08-DCA8E5349639}" destId="{6D143D7C-0CD0-40A7-A158-F66A2300F46B}" srcOrd="0" destOrd="0" presId="urn:microsoft.com/office/officeart/2005/8/layout/cycle3"/>
    <dgm:cxn modelId="{AB3366C5-0284-4B68-8F1A-2C0EC4CA97C0}" type="presOf" srcId="{256C58FF-6264-403E-9295-4E32D82CA9CE}" destId="{F696A4AE-6C45-4DF9-AEC5-4310565DD6E0}" srcOrd="0" destOrd="0" presId="urn:microsoft.com/office/officeart/2005/8/layout/cycle3"/>
    <dgm:cxn modelId="{66002688-6273-4A19-9431-669D70126148}" srcId="{A37039E8-03CF-4964-BB08-DCA8E5349639}" destId="{9980A65E-BEBD-4C32-A1C0-9482993CD336}" srcOrd="4" destOrd="0" parTransId="{E53ECAC9-3E7C-4852-8EFB-A517E23C6BEC}" sibTransId="{5B4A4F6B-61F8-41F6-B449-F9A29ECF57A4}"/>
    <dgm:cxn modelId="{E7D327CF-DFFF-4F98-B99F-2388AD74F319}" srcId="{A37039E8-03CF-4964-BB08-DCA8E5349639}" destId="{256C58FF-6264-403E-9295-4E32D82CA9CE}" srcOrd="3" destOrd="0" parTransId="{AA7E4036-6BA2-42A9-9A2B-F86DB07C9BE8}" sibTransId="{AC870438-C3EB-4855-A469-A5B56EB11DDC}"/>
    <dgm:cxn modelId="{FF146FC0-A2FF-46BD-BEF5-A3D0E7A54B8A}" type="presParOf" srcId="{6D143D7C-0CD0-40A7-A158-F66A2300F46B}" destId="{0FF73424-2269-453B-B2C9-73FBE91FEB30}" srcOrd="0" destOrd="0" presId="urn:microsoft.com/office/officeart/2005/8/layout/cycle3"/>
    <dgm:cxn modelId="{29C0D164-24E4-4399-9948-A4067B81A10E}" type="presParOf" srcId="{0FF73424-2269-453B-B2C9-73FBE91FEB30}" destId="{99E57443-2D54-4423-8667-C6342530A4D8}" srcOrd="0" destOrd="0" presId="urn:microsoft.com/office/officeart/2005/8/layout/cycle3"/>
    <dgm:cxn modelId="{68FD7D52-9FB1-497D-89F0-46123C4274CC}" type="presParOf" srcId="{0FF73424-2269-453B-B2C9-73FBE91FEB30}" destId="{9598AC98-D1B4-4F26-A549-9D974265742F}" srcOrd="1" destOrd="0" presId="urn:microsoft.com/office/officeart/2005/8/layout/cycle3"/>
    <dgm:cxn modelId="{E3A001E5-A087-43AF-A96B-B48B2484A3BB}" type="presParOf" srcId="{0FF73424-2269-453B-B2C9-73FBE91FEB30}" destId="{50F4F490-92FF-42C1-93C7-FD653A067106}" srcOrd="2" destOrd="0" presId="urn:microsoft.com/office/officeart/2005/8/layout/cycle3"/>
    <dgm:cxn modelId="{25BDAF39-0108-4A78-B296-79005504253C}" type="presParOf" srcId="{0FF73424-2269-453B-B2C9-73FBE91FEB30}" destId="{35E0F67A-CD56-4590-A41A-B22987386B96}" srcOrd="3" destOrd="0" presId="urn:microsoft.com/office/officeart/2005/8/layout/cycle3"/>
    <dgm:cxn modelId="{B6F7E609-CF88-4A6E-A89A-B72CDFE336DF}" type="presParOf" srcId="{0FF73424-2269-453B-B2C9-73FBE91FEB30}" destId="{F696A4AE-6C45-4DF9-AEC5-4310565DD6E0}" srcOrd="4" destOrd="0" presId="urn:microsoft.com/office/officeart/2005/8/layout/cycle3"/>
    <dgm:cxn modelId="{777E13C6-84D6-4C4D-B610-66D6F3587E4A}" type="presParOf" srcId="{0FF73424-2269-453B-B2C9-73FBE91FEB30}" destId="{CDEDEC54-1E19-4E9D-8BA2-E5B75A24DBC7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598AC98-D1B4-4F26-A549-9D974265742F}">
      <dsp:nvSpPr>
        <dsp:cNvPr id="0" name=""/>
        <dsp:cNvSpPr/>
      </dsp:nvSpPr>
      <dsp:spPr>
        <a:xfrm>
          <a:off x="2090289" y="-312802"/>
          <a:ext cx="4431979" cy="4431979"/>
        </a:xfrm>
        <a:prstGeom prst="circularArrow">
          <a:avLst>
            <a:gd name="adj1" fmla="val 5544"/>
            <a:gd name="adj2" fmla="val 330680"/>
            <a:gd name="adj3" fmla="val 13202203"/>
            <a:gd name="adj4" fmla="val 17745910"/>
            <a:gd name="adj5" fmla="val 5757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E57443-2D54-4423-8667-C6342530A4D8}">
      <dsp:nvSpPr>
        <dsp:cNvPr id="0" name=""/>
        <dsp:cNvSpPr/>
      </dsp:nvSpPr>
      <dsp:spPr>
        <a:xfrm>
          <a:off x="2987414" y="29910"/>
          <a:ext cx="2564247" cy="825022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 w="3175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Гармонизации нормативных документов в области железнодорожного транспорта</a:t>
          </a:r>
          <a:endParaRPr lang="ru-RU" sz="1200" kern="12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</dsp:txBody>
      <dsp:txXfrm>
        <a:off x="2987414" y="29910"/>
        <a:ext cx="2564247" cy="825022"/>
      </dsp:txXfrm>
    </dsp:sp>
    <dsp:sp modelId="{50F4F490-92FF-42C1-93C7-FD653A067106}">
      <dsp:nvSpPr>
        <dsp:cNvPr id="0" name=""/>
        <dsp:cNvSpPr/>
      </dsp:nvSpPr>
      <dsp:spPr>
        <a:xfrm>
          <a:off x="5694528" y="1036661"/>
          <a:ext cx="2087027" cy="1115714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3175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Создание единого глоссария технических терминов, раздел «Железнодорожная продукция»</a:t>
          </a:r>
        </a:p>
      </dsp:txBody>
      <dsp:txXfrm>
        <a:off x="5694528" y="1036661"/>
        <a:ext cx="2087027" cy="1115714"/>
      </dsp:txXfrm>
    </dsp:sp>
    <dsp:sp modelId="{35E0F67A-CD56-4590-A41A-B22987386B96}">
      <dsp:nvSpPr>
        <dsp:cNvPr id="0" name=""/>
        <dsp:cNvSpPr/>
      </dsp:nvSpPr>
      <dsp:spPr>
        <a:xfrm>
          <a:off x="5438005" y="2956010"/>
          <a:ext cx="2087027" cy="1148783"/>
        </a:xfrm>
        <a:prstGeom prst="roundRect">
          <a:avLst/>
        </a:prstGeom>
        <a:solidFill>
          <a:schemeClr val="accent3">
            <a:lumMod val="40000"/>
            <a:lumOff val="60000"/>
          </a:schemeClr>
        </a:solidFill>
        <a:ln w="3175" cap="flat" cmpd="sng" algn="ctr">
          <a:solidFill>
            <a:schemeClr val="accent3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Внедрение требований международного стандарта железнодорожной промышленности </a:t>
          </a:r>
          <a:r>
            <a:rPr lang="en-US" sz="1200" kern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IRIS</a:t>
          </a:r>
          <a:endParaRPr lang="ru-RU" sz="1200" kern="1200" dirty="0" smtClean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</dsp:txBody>
      <dsp:txXfrm>
        <a:off x="5438005" y="2956010"/>
        <a:ext cx="2087027" cy="1148783"/>
      </dsp:txXfrm>
    </dsp:sp>
    <dsp:sp modelId="{F696A4AE-6C45-4DF9-AEC5-4310565DD6E0}">
      <dsp:nvSpPr>
        <dsp:cNvPr id="0" name=""/>
        <dsp:cNvSpPr/>
      </dsp:nvSpPr>
      <dsp:spPr>
        <a:xfrm>
          <a:off x="1122515" y="3228155"/>
          <a:ext cx="2087027" cy="718010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 w="3175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Развитие </a:t>
          </a:r>
          <a:r>
            <a:rPr lang="en-US" sz="1200" kern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/>
          </a:r>
          <a:br>
            <a:rPr lang="en-US" sz="1200" kern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</a:br>
          <a:r>
            <a:rPr lang="en-US" sz="1200" kern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LEAN-</a:t>
          </a:r>
          <a:r>
            <a:rPr lang="ru-RU" sz="1200" kern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технологий</a:t>
          </a:r>
          <a:endParaRPr lang="ru-RU" sz="1200" kern="12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</dsp:txBody>
      <dsp:txXfrm>
        <a:off x="1122515" y="3228155"/>
        <a:ext cx="2087027" cy="718010"/>
      </dsp:txXfrm>
    </dsp:sp>
    <dsp:sp modelId="{CDEDEC54-1E19-4E9D-8BA2-E5B75A24DBC7}">
      <dsp:nvSpPr>
        <dsp:cNvPr id="0" name=""/>
        <dsp:cNvSpPr/>
      </dsp:nvSpPr>
      <dsp:spPr>
        <a:xfrm>
          <a:off x="775951" y="1036701"/>
          <a:ext cx="2203942" cy="1156578"/>
        </a:xfrm>
        <a:prstGeom prst="roundRect">
          <a:avLst/>
        </a:prstGeom>
        <a:solidFill>
          <a:schemeClr val="accent4">
            <a:lumMod val="40000"/>
            <a:lumOff val="60000"/>
          </a:schemeClr>
        </a:solidFill>
        <a:ln w="3175" cap="flat" cmpd="sng" algn="ctr">
          <a:solidFill>
            <a:schemeClr val="accent4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Реализация совместных проектов по созданию современного</a:t>
          </a:r>
          <a:r>
            <a:rPr lang="en-US" sz="1200" kern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1200" kern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подвижного состава и элементов инфраструктуры</a:t>
          </a:r>
          <a:endParaRPr lang="ru-RU" sz="1200" kern="12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</dsp:txBody>
      <dsp:txXfrm>
        <a:off x="775951" y="1036701"/>
        <a:ext cx="2203942" cy="11565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665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6866" y="0"/>
            <a:ext cx="2890665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DF28039-81D8-43B7-AA7C-D1056ADA42F0}" type="datetimeFigureOut">
              <a:rPr lang="ru-RU"/>
              <a:pPr>
                <a:defRPr/>
              </a:pPr>
              <a:t>23.06.2014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6988" y="744538"/>
            <a:ext cx="6615112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598" y="4715630"/>
            <a:ext cx="5335893" cy="44679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671"/>
            <a:ext cx="2890665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6866" y="9429671"/>
            <a:ext cx="2890665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2228829-A83D-4BE0-9362-C9504604CF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56133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9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4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6988" y="744538"/>
            <a:ext cx="6615112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162281F-FED0-4802-BA0B-929AD6C24B9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6988" y="744538"/>
            <a:ext cx="6615112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B32A4E-D09F-49AD-AF74-6CD88DDC82A8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6988" y="744538"/>
            <a:ext cx="6615112" cy="3722687"/>
          </a:xfrm>
          <a:ln/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37926"/>
            <a:fld id="{EE6DDC3A-6855-488C-B34A-D7F7B0C46C43}" type="slidenum">
              <a:rPr lang="ru-RU" smtClean="0"/>
              <a:pPr defTabSz="937926"/>
              <a:t>8</a:t>
            </a:fld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5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66E59-8D75-41B3-A696-FFB86F9D69B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992B6-F46F-4E96-A144-4707854323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C50E9-0DB8-4517-8AE2-E37A82F7BD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542927"/>
            <a:ext cx="9144000" cy="5107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EE539-7986-4AFB-845B-509E1A7BAC5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82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7D0AB-0C81-4976-B526-6E6DDB9895E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4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4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D2061-07EE-4607-810F-B1CB95F4C76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8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8" indent="0">
              <a:buNone/>
              <a:defRPr sz="2000" b="1"/>
            </a:lvl2pPr>
            <a:lvl3pPr marL="914296" indent="0">
              <a:buNone/>
              <a:defRPr sz="1800" b="1"/>
            </a:lvl3pPr>
            <a:lvl4pPr marL="1371444" indent="0">
              <a:buNone/>
              <a:defRPr sz="1600" b="1"/>
            </a:lvl4pPr>
            <a:lvl5pPr marL="1828592" indent="0">
              <a:buNone/>
              <a:defRPr sz="1600" b="1"/>
            </a:lvl5pPr>
            <a:lvl6pPr marL="2285740" indent="0">
              <a:buNone/>
              <a:defRPr sz="1600" b="1"/>
            </a:lvl6pPr>
            <a:lvl7pPr marL="2742888" indent="0">
              <a:buNone/>
              <a:defRPr sz="1600" b="1"/>
            </a:lvl7pPr>
            <a:lvl8pPr marL="3200036" indent="0">
              <a:buNone/>
              <a:defRPr sz="1600" b="1"/>
            </a:lvl8pPr>
            <a:lvl9pPr marL="365718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8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8" indent="0">
              <a:buNone/>
              <a:defRPr sz="2000" b="1"/>
            </a:lvl2pPr>
            <a:lvl3pPr marL="914296" indent="0">
              <a:buNone/>
              <a:defRPr sz="1800" b="1"/>
            </a:lvl3pPr>
            <a:lvl4pPr marL="1371444" indent="0">
              <a:buNone/>
              <a:defRPr sz="1600" b="1"/>
            </a:lvl4pPr>
            <a:lvl5pPr marL="1828592" indent="0">
              <a:buNone/>
              <a:defRPr sz="1600" b="1"/>
            </a:lvl5pPr>
            <a:lvl6pPr marL="2285740" indent="0">
              <a:buNone/>
              <a:defRPr sz="1600" b="1"/>
            </a:lvl6pPr>
            <a:lvl7pPr marL="2742888" indent="0">
              <a:buNone/>
              <a:defRPr sz="1600" b="1"/>
            </a:lvl7pPr>
            <a:lvl8pPr marL="3200036" indent="0">
              <a:buNone/>
              <a:defRPr sz="1600" b="1"/>
            </a:lvl8pPr>
            <a:lvl9pPr marL="365718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31A4D-0F97-4343-9BB2-D561406C32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E36EF-A171-4456-9EA4-FBB11D56F5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544BC-6D06-483C-B0DF-1782CA7E908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7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48" indent="0">
              <a:buNone/>
              <a:defRPr sz="1200"/>
            </a:lvl2pPr>
            <a:lvl3pPr marL="914296" indent="0">
              <a:buNone/>
              <a:defRPr sz="1000"/>
            </a:lvl3pPr>
            <a:lvl4pPr marL="1371444" indent="0">
              <a:buNone/>
              <a:defRPr sz="900"/>
            </a:lvl4pPr>
            <a:lvl5pPr marL="1828592" indent="0">
              <a:buNone/>
              <a:defRPr sz="900"/>
            </a:lvl5pPr>
            <a:lvl6pPr marL="2285740" indent="0">
              <a:buNone/>
              <a:defRPr sz="900"/>
            </a:lvl6pPr>
            <a:lvl7pPr marL="2742888" indent="0">
              <a:buNone/>
              <a:defRPr sz="900"/>
            </a:lvl7pPr>
            <a:lvl8pPr marL="3200036" indent="0">
              <a:buNone/>
              <a:defRPr sz="900"/>
            </a:lvl8pPr>
            <a:lvl9pPr marL="365718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1D65-460C-4B25-B2F7-EFBC069436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6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48" indent="0">
              <a:buNone/>
              <a:defRPr sz="2800"/>
            </a:lvl2pPr>
            <a:lvl3pPr marL="914296" indent="0">
              <a:buNone/>
              <a:defRPr sz="2400"/>
            </a:lvl3pPr>
            <a:lvl4pPr marL="1371444" indent="0">
              <a:buNone/>
              <a:defRPr sz="2000"/>
            </a:lvl4pPr>
            <a:lvl5pPr marL="1828592" indent="0">
              <a:buNone/>
              <a:defRPr sz="2000"/>
            </a:lvl5pPr>
            <a:lvl6pPr marL="2285740" indent="0">
              <a:buNone/>
              <a:defRPr sz="2000"/>
            </a:lvl6pPr>
            <a:lvl7pPr marL="2742888" indent="0">
              <a:buNone/>
              <a:defRPr sz="2000"/>
            </a:lvl7pPr>
            <a:lvl8pPr marL="3200036" indent="0">
              <a:buNone/>
              <a:defRPr sz="2000"/>
            </a:lvl8pPr>
            <a:lvl9pPr marL="3657184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0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48" indent="0">
              <a:buNone/>
              <a:defRPr sz="1200"/>
            </a:lvl2pPr>
            <a:lvl3pPr marL="914296" indent="0">
              <a:buNone/>
              <a:defRPr sz="1000"/>
            </a:lvl3pPr>
            <a:lvl4pPr marL="1371444" indent="0">
              <a:buNone/>
              <a:defRPr sz="900"/>
            </a:lvl4pPr>
            <a:lvl5pPr marL="1828592" indent="0">
              <a:buNone/>
              <a:defRPr sz="900"/>
            </a:lvl5pPr>
            <a:lvl6pPr marL="2285740" indent="0">
              <a:buNone/>
              <a:defRPr sz="900"/>
            </a:lvl6pPr>
            <a:lvl7pPr marL="2742888" indent="0">
              <a:buNone/>
              <a:defRPr sz="900"/>
            </a:lvl7pPr>
            <a:lvl8pPr marL="3200036" indent="0">
              <a:buNone/>
              <a:defRPr sz="900"/>
            </a:lvl8pPr>
            <a:lvl9pPr marL="365718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A71B8-D753-47E2-B6D1-82C44C52A3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5978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4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9"/>
            <a:ext cx="2133600" cy="273844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9"/>
            <a:ext cx="2895600" cy="273844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9"/>
            <a:ext cx="2133600" cy="273844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3458CF2-4608-4D4C-8D7F-E0C07F021B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14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29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444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59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861" indent="-34286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5" indent="-285717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0" indent="-228574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18" indent="-228574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6" indent="-228574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4" indent="-228574" algn="l" defTabSz="91429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2" indent="-228574" algn="l" defTabSz="91429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0" indent="-228574" algn="l" defTabSz="91429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58" indent="-228574" algn="l" defTabSz="91429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jpe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18" Type="http://schemas.openxmlformats.org/officeDocument/2006/relationships/image" Target="../media/image23.jpeg"/><Relationship Id="rId3" Type="http://schemas.openxmlformats.org/officeDocument/2006/relationships/image" Target="../media/image8.jpeg"/><Relationship Id="rId21" Type="http://schemas.openxmlformats.org/officeDocument/2006/relationships/image" Target="../media/image3.jpe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17" Type="http://schemas.openxmlformats.org/officeDocument/2006/relationships/image" Target="../media/image22.jpeg"/><Relationship Id="rId2" Type="http://schemas.openxmlformats.org/officeDocument/2006/relationships/image" Target="../media/image7.jpeg"/><Relationship Id="rId16" Type="http://schemas.openxmlformats.org/officeDocument/2006/relationships/image" Target="../media/image21.jpeg"/><Relationship Id="rId20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24" Type="http://schemas.openxmlformats.org/officeDocument/2006/relationships/image" Target="../media/image6.emf"/><Relationship Id="rId5" Type="http://schemas.openxmlformats.org/officeDocument/2006/relationships/image" Target="../media/image10.jpeg"/><Relationship Id="rId15" Type="http://schemas.openxmlformats.org/officeDocument/2006/relationships/image" Target="../media/image20.jpeg"/><Relationship Id="rId23" Type="http://schemas.openxmlformats.org/officeDocument/2006/relationships/image" Target="../media/image5.emf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4" Type="http://schemas.openxmlformats.org/officeDocument/2006/relationships/image" Target="../media/image9.jpeg"/><Relationship Id="rId9" Type="http://schemas.openxmlformats.org/officeDocument/2006/relationships/image" Target="../media/image14.jpeg"/><Relationship Id="rId14" Type="http://schemas.openxmlformats.org/officeDocument/2006/relationships/image" Target="../media/image19.jpeg"/><Relationship Id="rId22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5.emf"/><Relationship Id="rId12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11" Type="http://schemas.openxmlformats.org/officeDocument/2006/relationships/hyperlink" Target="http://upload.wikimedia.org/wikipedia/en/c/c0/European_Railway_Agency_logo.svg" TargetMode="External"/><Relationship Id="rId5" Type="http://schemas.openxmlformats.org/officeDocument/2006/relationships/image" Target="../media/image3.jpeg"/><Relationship Id="rId10" Type="http://schemas.openxmlformats.org/officeDocument/2006/relationships/image" Target="../media/image31.jpeg"/><Relationship Id="rId4" Type="http://schemas.openxmlformats.org/officeDocument/2006/relationships/image" Target="../media/image29.jpeg"/><Relationship Id="rId9" Type="http://schemas.openxmlformats.org/officeDocument/2006/relationships/image" Target="../media/image30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13" Type="http://schemas.openxmlformats.org/officeDocument/2006/relationships/image" Target="../media/image40.jpeg"/><Relationship Id="rId18" Type="http://schemas.openxmlformats.org/officeDocument/2006/relationships/image" Target="../media/image6.emf"/><Relationship Id="rId3" Type="http://schemas.openxmlformats.org/officeDocument/2006/relationships/diagramLayout" Target="../diagrams/layout1.xml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17" Type="http://schemas.openxmlformats.org/officeDocument/2006/relationships/image" Target="../media/image5.emf"/><Relationship Id="rId2" Type="http://schemas.openxmlformats.org/officeDocument/2006/relationships/diagramData" Target="../diagrams/data1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openxmlformats.org/officeDocument/2006/relationships/image" Target="../media/image38.jpeg"/><Relationship Id="rId5" Type="http://schemas.openxmlformats.org/officeDocument/2006/relationships/diagramColors" Target="../diagrams/colors1.xml"/><Relationship Id="rId15" Type="http://schemas.openxmlformats.org/officeDocument/2006/relationships/image" Target="../media/image3.jpeg"/><Relationship Id="rId10" Type="http://schemas.openxmlformats.org/officeDocument/2006/relationships/image" Target="../media/image37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6.jpeg"/><Relationship Id="rId14" Type="http://schemas.openxmlformats.org/officeDocument/2006/relationships/image" Target="../media/image41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2.png"/><Relationship Id="rId7" Type="http://schemas.openxmlformats.org/officeDocument/2006/relationships/image" Target="../media/image44.png"/><Relationship Id="rId12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upload.wikimedia.org/wikipedia/en/c/c0/European_Railway_Agency_logo.svg" TargetMode="External"/><Relationship Id="rId11" Type="http://schemas.openxmlformats.org/officeDocument/2006/relationships/image" Target="../media/image5.emf"/><Relationship Id="rId5" Type="http://schemas.openxmlformats.org/officeDocument/2006/relationships/image" Target="../media/image43.png"/><Relationship Id="rId10" Type="http://schemas.openxmlformats.org/officeDocument/2006/relationships/image" Target="../media/image4.emf"/><Relationship Id="rId4" Type="http://schemas.openxmlformats.org/officeDocument/2006/relationships/image" Target="../media/image34.png"/><Relationship Id="rId9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hyperlink" Target="http://images.yandex.ru/yandsearch?source=psearch&amp;text=%D0%BB%D0%BE%D0%B3%D0%BE%D1%82%D0%B8%D0%BF%20%D0%B8%D0%BD%D0%BD%D0%BE%D1%82%D1%80%D0%B0%D0%BD%D1%81%202014&amp;fp=0&amp;img_url=http://ia110.mycdn.me/getImage?photoId=454497164368&amp;photoType=2&amp;pos=3&amp;uinfo=ww-1903-wh-911-fw-0-fh-598-pd-1&amp;rpt=simage&amp;lr=213" TargetMode="External"/><Relationship Id="rId18" Type="http://schemas.openxmlformats.org/officeDocument/2006/relationships/image" Target="../media/image6.emf"/><Relationship Id="rId3" Type="http://schemas.openxmlformats.org/officeDocument/2006/relationships/image" Target="../media/image34.png"/><Relationship Id="rId7" Type="http://schemas.openxmlformats.org/officeDocument/2006/relationships/image" Target="../media/image50.png"/><Relationship Id="rId12" Type="http://schemas.openxmlformats.org/officeDocument/2006/relationships/image" Target="../media/image54.jpeg"/><Relationship Id="rId17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png"/><Relationship Id="rId11" Type="http://schemas.openxmlformats.org/officeDocument/2006/relationships/image" Target="../media/image53.png"/><Relationship Id="rId5" Type="http://schemas.openxmlformats.org/officeDocument/2006/relationships/image" Target="../media/image48.jpeg"/><Relationship Id="rId15" Type="http://schemas.openxmlformats.org/officeDocument/2006/relationships/image" Target="../media/image56.jpeg"/><Relationship Id="rId10" Type="http://schemas.openxmlformats.org/officeDocument/2006/relationships/image" Target="../media/image52.jpeg"/><Relationship Id="rId19" Type="http://schemas.openxmlformats.org/officeDocument/2006/relationships/image" Target="../media/image3.jpeg"/><Relationship Id="rId4" Type="http://schemas.openxmlformats.org/officeDocument/2006/relationships/image" Target="../media/image35.jpeg"/><Relationship Id="rId9" Type="http://schemas.openxmlformats.org/officeDocument/2006/relationships/hyperlink" Target="http://images.yandex.ru/yandsearch?p=2&amp;text=%D1%80%D0%BE%D1%81%D1%81%D0%B8%D0%B9%D1%81%D0%BA%D0%B8%D0%B9%20%D1%84%D0%BB%D0%B0%D0%B3%20%D1%84%D0%BE%D1%82%D0%BE&amp;noreask=1&amp;img_url=cdn0.sbnation.com/imported_assets/1090287/800px-Flag_of_Russia.svg.png&amp;pos=72&amp;rpt=simage&amp;lr=213" TargetMode="External"/><Relationship Id="rId14" Type="http://schemas.openxmlformats.org/officeDocument/2006/relationships/image" Target="../media/image5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http://rusk.ru/images/2009/14688.png" TargetMode="External"/><Relationship Id="rId13" Type="http://schemas.openxmlformats.org/officeDocument/2006/relationships/image" Target="../media/image63.png"/><Relationship Id="rId3" Type="http://schemas.openxmlformats.org/officeDocument/2006/relationships/image" Target="../media/image4.emf"/><Relationship Id="rId7" Type="http://schemas.openxmlformats.org/officeDocument/2006/relationships/image" Target="../media/image58.png"/><Relationship Id="rId12" Type="http://schemas.openxmlformats.org/officeDocument/2006/relationships/image" Target="../media/image62.png"/><Relationship Id="rId17" Type="http://schemas.openxmlformats.org/officeDocument/2006/relationships/image" Target="../media/image67.png"/><Relationship Id="rId2" Type="http://schemas.openxmlformats.org/officeDocument/2006/relationships/image" Target="../media/image3.jpeg"/><Relationship Id="rId16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11" Type="http://schemas.openxmlformats.org/officeDocument/2006/relationships/image" Target="../media/image61.png"/><Relationship Id="rId5" Type="http://schemas.openxmlformats.org/officeDocument/2006/relationships/image" Target="../media/image6.emf"/><Relationship Id="rId15" Type="http://schemas.openxmlformats.org/officeDocument/2006/relationships/image" Target="../media/image65.jpeg"/><Relationship Id="rId10" Type="http://schemas.openxmlformats.org/officeDocument/2006/relationships/image" Target="../media/image60.png"/><Relationship Id="rId4" Type="http://schemas.openxmlformats.org/officeDocument/2006/relationships/image" Target="../media/image5.emf"/><Relationship Id="rId9" Type="http://schemas.openxmlformats.org/officeDocument/2006/relationships/image" Target="../media/image59.png"/><Relationship Id="rId14" Type="http://schemas.openxmlformats.org/officeDocument/2006/relationships/image" Target="../media/image6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C:\Users\сеньковскийоа.MAIN\Desktop\last001.jpg"/>
          <p:cNvPicPr>
            <a:picLocks noChangeAspect="1" noChangeArrowheads="1"/>
          </p:cNvPicPr>
          <p:nvPr/>
        </p:nvPicPr>
        <p:blipFill>
          <a:blip r:embed="rId3" cstate="print"/>
          <a:srcRect t="36183"/>
          <a:stretch>
            <a:fillRect/>
          </a:stretch>
        </p:blipFill>
        <p:spPr bwMode="auto">
          <a:xfrm>
            <a:off x="0" y="0"/>
            <a:ext cx="9150401" cy="3571882"/>
          </a:xfrm>
          <a:prstGeom prst="rect">
            <a:avLst/>
          </a:prstGeom>
          <a:noFill/>
        </p:spPr>
      </p:pic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" y="-138495"/>
            <a:ext cx="184710" cy="369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5" rIns="91430" bIns="45715" anchor="ctr"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pic>
        <p:nvPicPr>
          <p:cNvPr id="11" name="Picture 4" descr="cover_2.png"/>
          <p:cNvPicPr>
            <a:picLocks noChangeAspect="1"/>
          </p:cNvPicPr>
          <p:nvPr/>
        </p:nvPicPr>
        <p:blipFill>
          <a:blip r:embed="rId4" cstate="print"/>
          <a:srcRect t="48518" b="19957"/>
          <a:stretch>
            <a:fillRect/>
          </a:stretch>
        </p:blipFill>
        <p:spPr bwMode="auto">
          <a:xfrm>
            <a:off x="0" y="2715766"/>
            <a:ext cx="914400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79512" y="3486517"/>
            <a:ext cx="8964488" cy="669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0" tIns="45715" rIns="91430" bIns="45715" anchor="ctr">
            <a:spAutoFit/>
          </a:bodyPr>
          <a:lstStyle/>
          <a:p>
            <a:pPr eaLnBrk="0" hangingPunct="0">
              <a:lnSpc>
                <a:spcPts val="1500"/>
              </a:lnSpc>
            </a:pPr>
            <a:r>
              <a:rPr lang="ru-RU" sz="1300" b="1" dirty="0" smtClean="0">
                <a:solidFill>
                  <a:schemeClr val="tx2"/>
                </a:solidFill>
              </a:rPr>
              <a:t>Старший вице-президент по инновационному развитию – главный инженер ОАО «РЖД»,</a:t>
            </a:r>
          </a:p>
          <a:p>
            <a:pPr eaLnBrk="0" hangingPunct="0">
              <a:lnSpc>
                <a:spcPts val="1500"/>
              </a:lnSpc>
            </a:pPr>
            <a:r>
              <a:rPr lang="ru-RU" sz="1300" b="1" dirty="0" smtClean="0">
                <a:solidFill>
                  <a:schemeClr val="tx2"/>
                </a:solidFill>
              </a:rPr>
              <a:t>Председатель МТК 524 «Железнодорожный транспорт», </a:t>
            </a:r>
          </a:p>
          <a:p>
            <a:pPr eaLnBrk="0" hangingPunct="0">
              <a:lnSpc>
                <a:spcPts val="1500"/>
              </a:lnSpc>
            </a:pPr>
            <a:r>
              <a:rPr lang="ru-RU" sz="1300" b="1" dirty="0" smtClean="0">
                <a:solidFill>
                  <a:schemeClr val="tx2"/>
                </a:solidFill>
              </a:rPr>
              <a:t>Президент Некоммерческого партнерства «Объединение производителей железнодорожной техники»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85786" y="4117599"/>
            <a:ext cx="4697656" cy="1231096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r>
              <a:rPr lang="ru-RU" sz="1600" b="1" dirty="0" smtClean="0">
                <a:solidFill>
                  <a:srgbClr val="345C8C"/>
                </a:solidFill>
              </a:rPr>
              <a:t>ГАПАНОВИЧ  Валентин  Александрович</a:t>
            </a:r>
          </a:p>
          <a:p>
            <a:endParaRPr lang="ru-RU" sz="1400" b="1" dirty="0" smtClean="0">
              <a:solidFill>
                <a:srgbClr val="345C8C"/>
              </a:solidFill>
            </a:endParaRPr>
          </a:p>
          <a:p>
            <a:r>
              <a:rPr lang="ru-RU" sz="1400" b="1" dirty="0" smtClean="0">
                <a:solidFill>
                  <a:srgbClr val="345C8C"/>
                </a:solidFill>
              </a:rPr>
              <a:t>                                           </a:t>
            </a:r>
          </a:p>
          <a:p>
            <a:pPr algn="ctr"/>
            <a:r>
              <a:rPr lang="ru-RU" sz="1400" b="1" dirty="0" smtClean="0">
                <a:solidFill>
                  <a:srgbClr val="345C8C"/>
                </a:solidFill>
              </a:rPr>
              <a:t>г. Сочи, июнь 2014г.</a:t>
            </a:r>
          </a:p>
          <a:p>
            <a:endParaRPr lang="ru-RU" sz="1600" dirty="0"/>
          </a:p>
        </p:txBody>
      </p:sp>
      <p:pic>
        <p:nvPicPr>
          <p:cNvPr id="14341" name="Picture 5" descr="C:\Users\РукавишниковАА\Desktop\отдел стратегического управления качеством\2013\Буклет IRIS\итог буклет\логотипы\RZD_logo_sm_pos_p.jpg"/>
          <p:cNvPicPr>
            <a:picLocks noChangeAspect="1" noChangeArrowheads="1"/>
          </p:cNvPicPr>
          <p:nvPr/>
        </p:nvPicPr>
        <p:blipFill>
          <a:blip r:embed="rId5" cstate="print"/>
          <a:srcRect l="10032" t="29392" r="11968" b="23536"/>
          <a:stretch>
            <a:fillRect/>
          </a:stretch>
        </p:blipFill>
        <p:spPr bwMode="auto">
          <a:xfrm>
            <a:off x="7971903" y="4488116"/>
            <a:ext cx="972390" cy="441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G:\WD\КОМП\Логотипы\MGS.e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50" y="4500393"/>
            <a:ext cx="428628" cy="428628"/>
          </a:xfrm>
          <a:prstGeom prst="rect">
            <a:avLst/>
          </a:prstGeom>
          <a:noFill/>
        </p:spPr>
      </p:pic>
      <p:pic>
        <p:nvPicPr>
          <p:cNvPr id="17" name="Picture 3" descr="G:\WD\КОМП\Логотипы\opgt1.e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69849" y="4533731"/>
            <a:ext cx="750200" cy="356466"/>
          </a:xfrm>
          <a:prstGeom prst="rect">
            <a:avLst/>
          </a:prstGeom>
          <a:noFill/>
        </p:spPr>
      </p:pic>
      <p:pic>
        <p:nvPicPr>
          <p:cNvPr id="18" name="Picture 3" descr="G:\WD\КОМП\Логотипы\MTK524.e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64169" y="4561720"/>
            <a:ext cx="747683" cy="335552"/>
          </a:xfrm>
          <a:prstGeom prst="rect">
            <a:avLst/>
          </a:prstGeom>
          <a:noFill/>
        </p:spPr>
      </p:pic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27584" y="2787778"/>
            <a:ext cx="8215370" cy="289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0" tIns="45715" rIns="91430" bIns="45715" anchor="ctr">
            <a:spAutoFit/>
          </a:bodyPr>
          <a:lstStyle/>
          <a:p>
            <a:pPr eaLnBrk="0" hangingPunct="0">
              <a:lnSpc>
                <a:spcPts val="1500"/>
              </a:lnSpc>
            </a:pPr>
            <a:endParaRPr lang="ru-RU" sz="20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Прямоугольник 8"/>
          <p:cNvSpPr>
            <a:spLocks noChangeArrowheads="1"/>
          </p:cNvSpPr>
          <p:nvPr/>
        </p:nvSpPr>
        <p:spPr bwMode="auto">
          <a:xfrm>
            <a:off x="6" y="4970377"/>
            <a:ext cx="805008" cy="200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5" rIns="91430" bIns="45715">
            <a:spAutoFit/>
          </a:bodyPr>
          <a:lstStyle/>
          <a:p>
            <a:r>
              <a:rPr lang="ru-RU" sz="700" b="1" dirty="0" smtClean="0"/>
              <a:t>©</a:t>
            </a:r>
            <a:r>
              <a:rPr lang="ru-RU" sz="700" dirty="0" smtClean="0"/>
              <a:t> ОАО </a:t>
            </a:r>
            <a:r>
              <a:rPr lang="ru-RU" sz="700" dirty="0"/>
              <a:t>«РЖД</a:t>
            </a:r>
            <a:r>
              <a:rPr lang="ru-RU" sz="700" dirty="0" smtClean="0"/>
              <a:t>»</a:t>
            </a:r>
            <a:endParaRPr lang="ru-RU" sz="7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403649" y="2717508"/>
            <a:ext cx="7272808" cy="584765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r>
              <a:rPr lang="ru-RU" sz="1600" dirty="0" smtClean="0">
                <a:solidFill>
                  <a:srgbClr val="FFFFFF"/>
                </a:solidFill>
              </a:rPr>
              <a:t> </a:t>
            </a:r>
            <a:r>
              <a:rPr lang="ru-RU" sz="1600" b="1" dirty="0" smtClean="0">
                <a:solidFill>
                  <a:srgbClr val="FFFFFF"/>
                </a:solidFill>
              </a:rPr>
              <a:t>45-е заседание Межгосударственного совета </a:t>
            </a:r>
          </a:p>
          <a:p>
            <a:r>
              <a:rPr lang="ru-RU" sz="1600" b="1" dirty="0" smtClean="0">
                <a:solidFill>
                  <a:srgbClr val="FFFFFF"/>
                </a:solidFill>
              </a:rPr>
              <a:t>по стандартизации, метрологии и сертификации</a:t>
            </a:r>
            <a:endParaRPr lang="ru-RU" sz="16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Title 10"/>
          <p:cNvSpPr txBox="1">
            <a:spLocks/>
          </p:cNvSpPr>
          <p:nvPr/>
        </p:nvSpPr>
        <p:spPr bwMode="auto">
          <a:xfrm>
            <a:off x="0" y="1851422"/>
            <a:ext cx="9144000" cy="1284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7916" tIns="38958" rIns="77916" bIns="38958" anchor="ctr"/>
          <a:lstStyle/>
          <a:p>
            <a:pPr algn="ctr" defTabSz="618191">
              <a:lnSpc>
                <a:spcPts val="2727"/>
              </a:lnSpc>
            </a:pPr>
            <a:r>
              <a:rPr lang="ru-RU" altLang="ru-RU" sz="2400" b="1" dirty="0">
                <a:solidFill>
                  <a:srgbClr val="336699"/>
                </a:solidFill>
                <a:latin typeface="Tahoma" pitchFamily="34" charset="0"/>
                <a:ea typeface="ＭＳ Ｐゴシック" pitchFamily="34" charset="-128"/>
                <a:cs typeface="Tahoma" pitchFamily="34" charset="0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0" name="Таблица 399"/>
          <p:cNvGraphicFramePr>
            <a:graphicFrameLocks noGrp="1"/>
          </p:cNvGraphicFramePr>
          <p:nvPr/>
        </p:nvGraphicFramePr>
        <p:xfrm>
          <a:off x="120167" y="810670"/>
          <a:ext cx="8880991" cy="4210310"/>
        </p:xfrm>
        <a:graphic>
          <a:graphicData uri="http://schemas.openxmlformats.org/drawingml/2006/table">
            <a:tbl>
              <a:tblPr/>
              <a:tblGrid>
                <a:gridCol w="2665883"/>
                <a:gridCol w="1000132"/>
                <a:gridCol w="406929"/>
                <a:gridCol w="436698"/>
                <a:gridCol w="438155"/>
                <a:gridCol w="436698"/>
                <a:gridCol w="436698"/>
                <a:gridCol w="436698"/>
                <a:gridCol w="438153"/>
                <a:gridCol w="436698"/>
                <a:gridCol w="436698"/>
                <a:gridCol w="436698"/>
                <a:gridCol w="438155"/>
                <a:gridCol w="436698"/>
              </a:tblGrid>
              <a:tr h="10668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Наименование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подкомитета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(МПК)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0149" marR="20149" marT="0" marB="0" anchor="ctr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97B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Государство/</a:t>
                      </a:r>
                      <a:endParaRPr kumimoji="0" lang="en-US" sz="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организация,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 базе которых </a:t>
                      </a:r>
                      <a:endParaRPr kumimoji="0" lang="en-US" sz="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действует МПК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97BF"/>
                    </a:solidFill>
                  </a:tcPr>
                </a:tc>
                <a:tc gridSpan="10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Состав МПК (субъекты экономики и эксперты государств)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97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97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97BF"/>
                    </a:solidFill>
                  </a:tcPr>
                </a:tc>
              </a:tr>
              <a:tr h="32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РФ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97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БЕЛ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97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КАЗ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97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УКР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97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АЗЕР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97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АРМ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97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УЗБ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97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КЫР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97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ТАД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97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МОЛ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97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ЭСТ</a:t>
                      </a: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97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ЛИТ</a:t>
                      </a: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97BF"/>
                    </a:solidFill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539750" marR="0" lvl="0" indent="3175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E5C8A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«Комплексная безопасность на железнодорожном транспорте»</a:t>
                      </a:r>
                    </a:p>
                  </a:txBody>
                  <a:tcPr marL="20149" marR="20149" marT="0" marB="0" anchor="ctr" horzOverflow="overflow">
                    <a:lnL>
                      <a:noFill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5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РФ    </a:t>
                      </a:r>
                    </a:p>
                    <a:p>
                      <a:pPr marL="0" marR="0" lvl="0" indent="25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НП  «ОПЖТ»</a:t>
                      </a: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959">
                <a:tc>
                  <a:txBody>
                    <a:bodyPr/>
                    <a:lstStyle/>
                    <a:p>
                      <a:pPr marL="539750" marR="0" lvl="0" indent="3175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«Услуги на железнодорожном транспорте»</a:t>
                      </a:r>
                    </a:p>
                  </a:txBody>
                  <a:tcPr marL="20149" marR="20149" marT="0" marB="0" anchor="ctr" horzOverflow="overflow">
                    <a:lnL>
                      <a:noFill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5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А</a:t>
                      </a:r>
                      <a:r>
                        <a:rPr kumimoji="0" lang="ru-RU" sz="5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О</a:t>
                      </a:r>
                    </a:p>
                    <a:p>
                      <a:pPr marL="0" marR="0" lvl="0" indent="25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«НК «КТЖ»</a:t>
                      </a: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539750" marR="0" lvl="0" indent="3175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«Экологическая безопасность                              на железнодорожном транспорте»</a:t>
                      </a:r>
                    </a:p>
                  </a:txBody>
                  <a:tcPr marL="20149" marR="20149" marT="0" marB="0" anchor="ctr" horzOverflow="overflow">
                    <a:lnL>
                      <a:noFill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5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</a:t>
                      </a:r>
                      <a:r>
                        <a:rPr kumimoji="0" lang="ru-RU" sz="5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Ф ОАО </a:t>
                      </a:r>
                    </a:p>
                    <a:p>
                      <a:pPr marL="0" marR="0" lvl="0" indent="25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«ВНИИЖТ»</a:t>
                      </a: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959">
                <a:tc>
                  <a:txBody>
                    <a:bodyPr/>
                    <a:lstStyle/>
                    <a:p>
                      <a:pPr marL="542925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«Охрана труда»</a:t>
                      </a:r>
                    </a:p>
                  </a:txBody>
                  <a:tcPr marL="20149" marR="20149" marT="0" marB="0" anchor="ctr" horzOverflow="overflow">
                    <a:lnL>
                      <a:noFill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8" algn="l" defTabSz="914400" rtl="0" eaLnBrk="1" fontAlgn="base" latinLnBrk="0" hangingPunct="1">
                        <a:lnSpc>
                          <a:spcPts val="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РФ ОАО </a:t>
                      </a:r>
                    </a:p>
                    <a:p>
                      <a:pPr marL="0" marR="0" lvl="0" indent="26988" algn="l" defTabSz="914400" rtl="0" eaLnBrk="1" fontAlgn="base" latinLnBrk="0" hangingPunct="1">
                        <a:lnSpc>
                          <a:spcPts val="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«ВНИИЖТ»</a:t>
                      </a: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959">
                <a:tc>
                  <a:txBody>
                    <a:bodyPr/>
                    <a:lstStyle/>
                    <a:p>
                      <a:pPr marL="539750" marR="0" lvl="0" indent="3175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«Железнодорожный путь и сооружения»</a:t>
                      </a:r>
                    </a:p>
                  </a:txBody>
                  <a:tcPr marL="20149" marR="20149" marT="0" marB="0" anchor="ctr" horzOverflow="overflow">
                    <a:lnL>
                      <a:noFill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8" algn="l" defTabSz="914400" rtl="0" eaLnBrk="1" fontAlgn="base" latinLnBrk="0" hangingPunct="1">
                        <a:lnSpc>
                          <a:spcPts val="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РФ ОАО </a:t>
                      </a:r>
                    </a:p>
                    <a:p>
                      <a:pPr marL="0" marR="0" lvl="0" indent="26988" algn="l" defTabSz="914400" rtl="0" eaLnBrk="1" fontAlgn="base" latinLnBrk="0" hangingPunct="1">
                        <a:lnSpc>
                          <a:spcPts val="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«ВНИИЖТ»</a:t>
                      </a: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959">
                <a:tc>
                  <a:txBody>
                    <a:bodyPr/>
                    <a:lstStyle/>
                    <a:p>
                      <a:pPr marL="542925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«Локомотивы и МВПС»</a:t>
                      </a:r>
                    </a:p>
                  </a:txBody>
                  <a:tcPr marL="20149" marR="20149" marT="0" marB="0" anchor="ctr" horzOverflow="overflow">
                    <a:lnL>
                      <a:noFill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8" algn="l" defTabSz="914400" rtl="0" eaLnBrk="1" fontAlgn="base" latinLnBrk="0" hangingPunct="1">
                        <a:lnSpc>
                          <a:spcPts val="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РФ ОАО </a:t>
                      </a:r>
                    </a:p>
                    <a:p>
                      <a:pPr marL="0" marR="0" lvl="0" indent="26988" algn="l" defTabSz="914400" rtl="0" eaLnBrk="1" fontAlgn="base" latinLnBrk="0" hangingPunct="1">
                        <a:lnSpc>
                          <a:spcPts val="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«ВНИИЖТ»</a:t>
                      </a: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959">
                <a:tc>
                  <a:txBody>
                    <a:bodyPr/>
                    <a:lstStyle/>
                    <a:p>
                      <a:pPr marL="542925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«Вагоны»</a:t>
                      </a:r>
                    </a:p>
                  </a:txBody>
                  <a:tcPr marL="20149" marR="20149" marT="0" marB="0" anchor="ctr" horzOverflow="overflow">
                    <a:lnL>
                      <a:noFill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8" algn="l" defTabSz="914400" rtl="0" eaLnBrk="1" fontAlgn="base" latinLnBrk="0" hangingPunct="1">
                        <a:lnSpc>
                          <a:spcPts val="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РФ</a:t>
                      </a:r>
                      <a:r>
                        <a:rPr kumimoji="0" lang="en-US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ОАО «НИИ</a:t>
                      </a:r>
                    </a:p>
                    <a:p>
                      <a:pPr marL="0" marR="0" lvl="0" indent="26988" algn="l" defTabSz="914400" rtl="0" eaLnBrk="1" fontAlgn="base" latinLnBrk="0" hangingPunct="1">
                        <a:lnSpc>
                          <a:spcPts val="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Вагоностроения»</a:t>
                      </a: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539750" marR="0" lvl="0" indent="3175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«Специальный железнодорожный подвижной состав»</a:t>
                      </a:r>
                    </a:p>
                  </a:txBody>
                  <a:tcPr marL="20149" marR="20149" marT="0" marB="0" anchor="ctr" horzOverflow="overflow">
                    <a:lnL>
                      <a:noFill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1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РФ             </a:t>
                      </a:r>
                    </a:p>
                    <a:p>
                      <a:pPr marL="0" marR="0" lvl="0" indent="31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ОАО «ВНИКТИ»</a:t>
                      </a: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959">
                <a:tc>
                  <a:txBody>
                    <a:bodyPr/>
                    <a:lstStyle/>
                    <a:p>
                      <a:pPr marL="542925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«Тормозные системы»</a:t>
                      </a:r>
                    </a:p>
                  </a:txBody>
                  <a:tcPr marL="20149" marR="20149" marT="0" marB="0" anchor="ctr" horzOverflow="overflow">
                    <a:lnL>
                      <a:noFill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1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УКР</a:t>
                      </a:r>
                      <a:br>
                        <a:rPr kumimoji="0" lang="ru-RU" sz="5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kumimoji="0" lang="ru-RU" sz="5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ГП «</a:t>
                      </a:r>
                      <a:r>
                        <a:rPr kumimoji="0" lang="ru-RU" sz="5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УкрНИИВ</a:t>
                      </a:r>
                      <a:r>
                        <a:rPr kumimoji="0" lang="ru-RU" sz="5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539750" marR="0" lvl="0" indent="3175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«Единство измерений</a:t>
                      </a:r>
                      <a:r>
                        <a:rPr kumimoji="0" lang="en-US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и метрологическое обеспечение»</a:t>
                      </a:r>
                    </a:p>
                  </a:txBody>
                  <a:tcPr marL="20149" marR="20149" marT="0" marB="0" anchor="ctr" horzOverflow="overflow">
                    <a:lnL>
                      <a:noFill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УКР</a:t>
                      </a:r>
                      <a:r>
                        <a:rPr kumimoji="0" lang="en-US" sz="5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5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НЦ «Институт</a:t>
                      </a:r>
                      <a:br>
                        <a:rPr kumimoji="0" lang="ru-RU" sz="5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kumimoji="0" lang="ru-RU" sz="5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метрологии»</a:t>
                      </a: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959">
                <a:tc>
                  <a:txBody>
                    <a:bodyPr/>
                    <a:lstStyle/>
                    <a:p>
                      <a:pPr marL="542925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«Электрификация  и электроснабжение»</a:t>
                      </a:r>
                    </a:p>
                  </a:txBody>
                  <a:tcPr marL="20149" marR="20149" marT="0" marB="0" anchor="ctr" horzOverflow="overflow">
                    <a:lnL>
                      <a:noFill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РФ ОАО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«ВНИИЖТ»</a:t>
                      </a: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539750" marR="0" lvl="0" indent="3175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«Железнодорожная автоматика                             и телемеханика»</a:t>
                      </a:r>
                    </a:p>
                  </a:txBody>
                  <a:tcPr marL="20149" marR="20149" marT="0" marB="0" anchor="ctr" horzOverflow="overflow">
                    <a:lnL>
                      <a:noFill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РФ</a:t>
                      </a:r>
                      <a:r>
                        <a:rPr kumimoji="0" lang="en-US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ОАО «НИИАС»</a:t>
                      </a: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959">
                <a:tc>
                  <a:txBody>
                    <a:bodyPr/>
                    <a:lstStyle/>
                    <a:p>
                      <a:pPr marL="542925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«Системы информатизации и связи»</a:t>
                      </a:r>
                    </a:p>
                  </a:txBody>
                  <a:tcPr marL="20149" marR="20149" marT="0" marB="0" anchor="ctr" horzOverflow="overflow">
                    <a:lnL>
                      <a:noFill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РФ</a:t>
                      </a:r>
                      <a:r>
                        <a:rPr kumimoji="0" lang="en-US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ОАО «НИИАС»</a:t>
                      </a: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959">
                <a:tc>
                  <a:txBody>
                    <a:bodyPr/>
                    <a:lstStyle/>
                    <a:p>
                      <a:pPr marL="542925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«Терминология»</a:t>
                      </a:r>
                    </a:p>
                  </a:txBody>
                  <a:tcPr marL="20149" marR="20149" marT="0" marB="0" anchor="ctr" horzOverflow="overflow">
                    <a:lnL>
                      <a:noFill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06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РФ</a:t>
                      </a:r>
                      <a:r>
                        <a:rPr kumimoji="0" lang="en-US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МИИТ</a:t>
                      </a: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539750" marR="0" lvl="0" indent="3175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«Надежность технических средств                        и программного обеспечения»</a:t>
                      </a:r>
                    </a:p>
                  </a:txBody>
                  <a:tcPr marL="20149" marR="20149" marT="0" marB="0" anchor="ctr" horzOverflow="overflow">
                    <a:lnL>
                      <a:noFill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06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РФ</a:t>
                      </a:r>
                      <a:r>
                        <a:rPr kumimoji="0" lang="en-US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МИИТ</a:t>
                      </a: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959">
                <a:tc>
                  <a:txBody>
                    <a:bodyPr/>
                    <a:lstStyle/>
                    <a:p>
                      <a:pPr marL="539750" marR="0" lvl="0" indent="3175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«Строительство объектов инфраструктуры»</a:t>
                      </a:r>
                    </a:p>
                  </a:txBody>
                  <a:tcPr marL="20149" marR="20149" marT="0" marB="0" anchor="ctr" horzOverflow="overflow">
                    <a:lnL>
                      <a:noFill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РФ ОАО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Росжелдорпроект</a:t>
                      </a: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20149" marR="20149" marT="0" marB="0" anchor="ctr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0149" marR="20149" marT="0" marB="0" horzOverflow="overflow">
                    <a:lnL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FE8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3630" name="TextBox 101"/>
          <p:cNvSpPr txBox="1">
            <a:spLocks noChangeArrowheads="1"/>
          </p:cNvSpPr>
          <p:nvPr/>
        </p:nvSpPr>
        <p:spPr bwMode="auto">
          <a:xfrm>
            <a:off x="0" y="214296"/>
            <a:ext cx="9144000" cy="523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ctr"/>
            <a:r>
              <a:rPr lang="ru-RU" sz="1400" b="1" dirty="0">
                <a:solidFill>
                  <a:srgbClr val="345C8C"/>
                </a:solidFill>
                <a:latin typeface="Tahoma" pitchFamily="34" charset="0"/>
              </a:rPr>
              <a:t>СОСТАВ ПОДКОМИТЕТОВ</a:t>
            </a:r>
          </a:p>
          <a:p>
            <a:pPr algn="ctr"/>
            <a:r>
              <a:rPr lang="ru-RU" sz="1400" b="1" dirty="0">
                <a:solidFill>
                  <a:srgbClr val="345C8C"/>
                </a:solidFill>
                <a:latin typeface="Tahoma" pitchFamily="34" charset="0"/>
              </a:rPr>
              <a:t>МТК 524 «ЖЕЛЕЗНОДОРОЖНЫЙ ТРАНСПОРТ»</a:t>
            </a:r>
          </a:p>
        </p:txBody>
      </p:sp>
      <p:grpSp>
        <p:nvGrpSpPr>
          <p:cNvPr id="139" name="Группа 138"/>
          <p:cNvGrpSpPr/>
          <p:nvPr/>
        </p:nvGrpSpPr>
        <p:grpSpPr>
          <a:xfrm>
            <a:off x="155365" y="1267877"/>
            <a:ext cx="411375" cy="3686185"/>
            <a:chOff x="128954" y="1009650"/>
            <a:chExt cx="457200" cy="4012406"/>
          </a:xfrm>
        </p:grpSpPr>
        <p:sp>
          <p:nvSpPr>
            <p:cNvPr id="382" name="Прямоугольник 381"/>
            <p:cNvSpPr/>
            <p:nvPr/>
          </p:nvSpPr>
          <p:spPr>
            <a:xfrm>
              <a:off x="128954" y="3576638"/>
              <a:ext cx="457200" cy="161925"/>
            </a:xfrm>
            <a:prstGeom prst="rect">
              <a:avLst/>
            </a:prstGeom>
            <a:solidFill>
              <a:srgbClr val="EBF3F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36000" anchor="ctr"/>
            <a:lstStyle/>
            <a:p>
              <a:pPr algn="ctr">
                <a:defRPr/>
              </a:pPr>
              <a:r>
                <a:rPr lang="ru-RU" sz="900" b="1" dirty="0">
                  <a:solidFill>
                    <a:srgbClr val="C00000"/>
                  </a:solidFill>
                  <a:latin typeface="Arial" charset="0"/>
                  <a:cs typeface="Times New Roman" pitchFamily="18" charset="0"/>
                </a:rPr>
                <a:t>МПК 11</a:t>
              </a:r>
              <a:r>
                <a:rPr lang="ru-RU" sz="900" b="1" dirty="0">
                  <a:solidFill>
                    <a:srgbClr val="FFFFFF"/>
                  </a:solidFill>
                  <a:latin typeface="Arial" charset="0"/>
                  <a:cs typeface="Times New Roman" pitchFamily="18" charset="0"/>
                </a:rPr>
                <a:t> </a:t>
              </a:r>
              <a:endParaRPr lang="ru-RU" sz="900" dirty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83" name="Прямоугольник 382"/>
            <p:cNvSpPr/>
            <p:nvPr/>
          </p:nvSpPr>
          <p:spPr>
            <a:xfrm>
              <a:off x="128954" y="3833813"/>
              <a:ext cx="457200" cy="161925"/>
            </a:xfrm>
            <a:prstGeom prst="rect">
              <a:avLst/>
            </a:prstGeom>
            <a:solidFill>
              <a:srgbClr val="EBF3F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36000" anchor="ctr"/>
            <a:lstStyle/>
            <a:p>
              <a:pPr algn="ctr">
                <a:defRPr/>
              </a:pPr>
              <a:r>
                <a:rPr lang="ru-RU" sz="900" b="1" dirty="0">
                  <a:solidFill>
                    <a:srgbClr val="C00000"/>
                  </a:solidFill>
                  <a:latin typeface="Arial" charset="0"/>
                  <a:cs typeface="Times New Roman" pitchFamily="18" charset="0"/>
                </a:rPr>
                <a:t>МПК 12</a:t>
              </a:r>
              <a:r>
                <a:rPr lang="ru-RU" sz="900" b="1" dirty="0">
                  <a:solidFill>
                    <a:srgbClr val="FFFFFF"/>
                  </a:solidFill>
                  <a:latin typeface="Arial" charset="0"/>
                  <a:cs typeface="Times New Roman" pitchFamily="18" charset="0"/>
                </a:rPr>
                <a:t> </a:t>
              </a:r>
              <a:endParaRPr lang="ru-RU" sz="900" dirty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84" name="Прямоугольник 383"/>
            <p:cNvSpPr/>
            <p:nvPr/>
          </p:nvSpPr>
          <p:spPr>
            <a:xfrm>
              <a:off x="128954" y="4089797"/>
              <a:ext cx="457200" cy="161925"/>
            </a:xfrm>
            <a:prstGeom prst="rect">
              <a:avLst/>
            </a:prstGeom>
            <a:solidFill>
              <a:srgbClr val="EBF3F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36000" anchor="ctr"/>
            <a:lstStyle/>
            <a:p>
              <a:pPr algn="ctr">
                <a:defRPr/>
              </a:pPr>
              <a:r>
                <a:rPr lang="ru-RU" sz="900" b="1" dirty="0">
                  <a:solidFill>
                    <a:srgbClr val="C00000"/>
                  </a:solidFill>
                  <a:latin typeface="Arial" charset="0"/>
                  <a:cs typeface="Times New Roman" pitchFamily="18" charset="0"/>
                </a:rPr>
                <a:t>МПК 13</a:t>
              </a:r>
              <a:r>
                <a:rPr lang="ru-RU" sz="900" b="1" dirty="0">
                  <a:solidFill>
                    <a:srgbClr val="FFFFFF"/>
                  </a:solidFill>
                  <a:latin typeface="Arial" charset="0"/>
                  <a:cs typeface="Times New Roman" pitchFamily="18" charset="0"/>
                </a:rPr>
                <a:t> </a:t>
              </a:r>
              <a:endParaRPr lang="ru-RU" sz="900" dirty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85" name="Прямоугольник 384"/>
            <p:cNvSpPr/>
            <p:nvPr/>
          </p:nvSpPr>
          <p:spPr>
            <a:xfrm>
              <a:off x="128954" y="4346972"/>
              <a:ext cx="457200" cy="161925"/>
            </a:xfrm>
            <a:prstGeom prst="rect">
              <a:avLst/>
            </a:prstGeom>
            <a:solidFill>
              <a:srgbClr val="EBF3F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36000" anchor="ctr"/>
            <a:lstStyle/>
            <a:p>
              <a:pPr algn="ctr">
                <a:defRPr/>
              </a:pPr>
              <a:r>
                <a:rPr lang="ru-RU" sz="900" b="1" dirty="0">
                  <a:solidFill>
                    <a:srgbClr val="C00000"/>
                  </a:solidFill>
                  <a:latin typeface="Arial" charset="0"/>
                  <a:cs typeface="Times New Roman" pitchFamily="18" charset="0"/>
                </a:rPr>
                <a:t>МПК 14</a:t>
              </a:r>
              <a:r>
                <a:rPr lang="ru-RU" sz="900" b="1" dirty="0">
                  <a:solidFill>
                    <a:srgbClr val="FFFFFF"/>
                  </a:solidFill>
                  <a:latin typeface="Arial" charset="0"/>
                  <a:cs typeface="Times New Roman" pitchFamily="18" charset="0"/>
                </a:rPr>
                <a:t> </a:t>
              </a:r>
              <a:endParaRPr lang="ru-RU" sz="900" dirty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86" name="Прямоугольник 385"/>
            <p:cNvSpPr/>
            <p:nvPr/>
          </p:nvSpPr>
          <p:spPr>
            <a:xfrm>
              <a:off x="128954" y="4602956"/>
              <a:ext cx="457200" cy="161925"/>
            </a:xfrm>
            <a:prstGeom prst="rect">
              <a:avLst/>
            </a:prstGeom>
            <a:solidFill>
              <a:srgbClr val="EBF3F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36000" anchor="ctr"/>
            <a:lstStyle/>
            <a:p>
              <a:pPr algn="ctr">
                <a:defRPr/>
              </a:pPr>
              <a:r>
                <a:rPr lang="ru-RU" sz="900" b="1" dirty="0">
                  <a:solidFill>
                    <a:srgbClr val="C00000"/>
                  </a:solidFill>
                  <a:latin typeface="Arial" charset="0"/>
                  <a:cs typeface="Times New Roman" pitchFamily="18" charset="0"/>
                </a:rPr>
                <a:t>МПК 15</a:t>
              </a:r>
              <a:r>
                <a:rPr lang="ru-RU" sz="900" b="1" dirty="0">
                  <a:solidFill>
                    <a:srgbClr val="FFFFFF"/>
                  </a:solidFill>
                  <a:latin typeface="Arial" charset="0"/>
                  <a:cs typeface="Times New Roman" pitchFamily="18" charset="0"/>
                </a:rPr>
                <a:t> </a:t>
              </a:r>
              <a:endParaRPr lang="ru-RU" sz="900" dirty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87" name="Прямоугольник 386"/>
            <p:cNvSpPr/>
            <p:nvPr/>
          </p:nvSpPr>
          <p:spPr>
            <a:xfrm>
              <a:off x="128954" y="4860131"/>
              <a:ext cx="457200" cy="161925"/>
            </a:xfrm>
            <a:prstGeom prst="rect">
              <a:avLst/>
            </a:prstGeom>
            <a:solidFill>
              <a:srgbClr val="EBF3F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36000" anchor="ctr"/>
            <a:lstStyle/>
            <a:p>
              <a:pPr algn="ctr">
                <a:defRPr/>
              </a:pPr>
              <a:r>
                <a:rPr lang="ru-RU" sz="900" b="1" dirty="0">
                  <a:solidFill>
                    <a:srgbClr val="C00000"/>
                  </a:solidFill>
                  <a:latin typeface="Arial" charset="0"/>
                  <a:cs typeface="Times New Roman" pitchFamily="18" charset="0"/>
                </a:rPr>
                <a:t>МПК 16</a:t>
              </a:r>
              <a:r>
                <a:rPr lang="ru-RU" sz="900" b="1" dirty="0">
                  <a:solidFill>
                    <a:srgbClr val="FFFFFF"/>
                  </a:solidFill>
                  <a:latin typeface="Arial" charset="0"/>
                  <a:cs typeface="Times New Roman" pitchFamily="18" charset="0"/>
                </a:rPr>
                <a:t> </a:t>
              </a:r>
              <a:endParaRPr lang="ru-RU" sz="900" dirty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90" name="Прямоугольник 389"/>
            <p:cNvSpPr/>
            <p:nvPr/>
          </p:nvSpPr>
          <p:spPr>
            <a:xfrm>
              <a:off x="128954" y="1266825"/>
              <a:ext cx="457200" cy="161925"/>
            </a:xfrm>
            <a:prstGeom prst="rect">
              <a:avLst/>
            </a:prstGeom>
            <a:solidFill>
              <a:srgbClr val="EBF3F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36000" anchor="ctr"/>
            <a:lstStyle/>
            <a:p>
              <a:pPr algn="ctr">
                <a:defRPr/>
              </a:pPr>
              <a:r>
                <a:rPr lang="ru-RU" sz="900" b="1" dirty="0">
                  <a:solidFill>
                    <a:srgbClr val="C00000"/>
                  </a:solidFill>
                  <a:latin typeface="Arial" charset="0"/>
                  <a:cs typeface="Times New Roman" pitchFamily="18" charset="0"/>
                </a:rPr>
                <a:t>МПК 2 </a:t>
              </a:r>
              <a:endParaRPr lang="ru-RU" sz="900" dirty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91" name="Прямоугольник 390"/>
            <p:cNvSpPr/>
            <p:nvPr/>
          </p:nvSpPr>
          <p:spPr>
            <a:xfrm>
              <a:off x="128954" y="1522810"/>
              <a:ext cx="457200" cy="161925"/>
            </a:xfrm>
            <a:prstGeom prst="rect">
              <a:avLst/>
            </a:prstGeom>
            <a:solidFill>
              <a:srgbClr val="EBF3F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36000" anchor="ctr"/>
            <a:lstStyle/>
            <a:p>
              <a:pPr algn="ctr">
                <a:defRPr/>
              </a:pPr>
              <a:r>
                <a:rPr lang="ru-RU" sz="900" b="1" dirty="0">
                  <a:solidFill>
                    <a:srgbClr val="C00000"/>
                  </a:solidFill>
                  <a:latin typeface="Arial" charset="0"/>
                  <a:cs typeface="Times New Roman" pitchFamily="18" charset="0"/>
                </a:rPr>
                <a:t>МПК 3 </a:t>
              </a:r>
              <a:endParaRPr lang="ru-RU" sz="900" dirty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92" name="Прямоугольник 391"/>
            <p:cNvSpPr/>
            <p:nvPr/>
          </p:nvSpPr>
          <p:spPr>
            <a:xfrm>
              <a:off x="128954" y="1779985"/>
              <a:ext cx="457200" cy="161925"/>
            </a:xfrm>
            <a:prstGeom prst="rect">
              <a:avLst/>
            </a:prstGeom>
            <a:solidFill>
              <a:srgbClr val="EBF3F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36000" anchor="ctr"/>
            <a:lstStyle/>
            <a:p>
              <a:pPr algn="ctr">
                <a:defRPr/>
              </a:pPr>
              <a:r>
                <a:rPr lang="ru-RU" sz="900" b="1" dirty="0">
                  <a:solidFill>
                    <a:srgbClr val="C00000"/>
                  </a:solidFill>
                  <a:latin typeface="Arial" charset="0"/>
                  <a:cs typeface="Times New Roman" pitchFamily="18" charset="0"/>
                </a:rPr>
                <a:t>МПК 4 </a:t>
              </a:r>
              <a:endParaRPr lang="ru-RU" sz="900" dirty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93" name="Прямоугольник 392"/>
            <p:cNvSpPr/>
            <p:nvPr/>
          </p:nvSpPr>
          <p:spPr>
            <a:xfrm>
              <a:off x="128954" y="2035969"/>
              <a:ext cx="457200" cy="161925"/>
            </a:xfrm>
            <a:prstGeom prst="rect">
              <a:avLst/>
            </a:prstGeom>
            <a:solidFill>
              <a:srgbClr val="EBF3F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36000" anchor="ctr"/>
            <a:lstStyle/>
            <a:p>
              <a:pPr algn="ctr">
                <a:defRPr/>
              </a:pPr>
              <a:r>
                <a:rPr lang="ru-RU" sz="900" b="1" dirty="0">
                  <a:solidFill>
                    <a:srgbClr val="C00000"/>
                  </a:solidFill>
                  <a:latin typeface="Arial" charset="0"/>
                  <a:cs typeface="Times New Roman" pitchFamily="18" charset="0"/>
                </a:rPr>
                <a:t>МПК 5 </a:t>
              </a:r>
              <a:endParaRPr lang="ru-RU" sz="900" dirty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94" name="Прямоугольник 393"/>
            <p:cNvSpPr/>
            <p:nvPr/>
          </p:nvSpPr>
          <p:spPr>
            <a:xfrm>
              <a:off x="128954" y="2293144"/>
              <a:ext cx="457200" cy="161925"/>
            </a:xfrm>
            <a:prstGeom prst="rect">
              <a:avLst/>
            </a:prstGeom>
            <a:solidFill>
              <a:srgbClr val="EBF3F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36000" anchor="ctr"/>
            <a:lstStyle/>
            <a:p>
              <a:pPr algn="ctr">
                <a:defRPr/>
              </a:pPr>
              <a:r>
                <a:rPr lang="ru-RU" sz="900" b="1" dirty="0">
                  <a:solidFill>
                    <a:srgbClr val="C00000"/>
                  </a:solidFill>
                  <a:latin typeface="Arial" charset="0"/>
                  <a:cs typeface="Times New Roman" pitchFamily="18" charset="0"/>
                </a:rPr>
                <a:t>МПК 6 </a:t>
              </a:r>
              <a:endParaRPr lang="ru-RU" sz="900" dirty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95" name="Прямоугольник 394"/>
            <p:cNvSpPr/>
            <p:nvPr/>
          </p:nvSpPr>
          <p:spPr>
            <a:xfrm>
              <a:off x="128954" y="2550319"/>
              <a:ext cx="457200" cy="161925"/>
            </a:xfrm>
            <a:prstGeom prst="rect">
              <a:avLst/>
            </a:prstGeom>
            <a:solidFill>
              <a:srgbClr val="EBF3F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36000" anchor="ctr"/>
            <a:lstStyle/>
            <a:p>
              <a:pPr algn="ctr">
                <a:defRPr/>
              </a:pPr>
              <a:r>
                <a:rPr lang="ru-RU" sz="900" b="1" dirty="0">
                  <a:solidFill>
                    <a:srgbClr val="C00000"/>
                  </a:solidFill>
                  <a:latin typeface="Arial" charset="0"/>
                  <a:cs typeface="Times New Roman" pitchFamily="18" charset="0"/>
                </a:rPr>
                <a:t>МПК 7 </a:t>
              </a:r>
              <a:endParaRPr lang="ru-RU" sz="900" dirty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96" name="Прямоугольник 395"/>
            <p:cNvSpPr/>
            <p:nvPr/>
          </p:nvSpPr>
          <p:spPr>
            <a:xfrm>
              <a:off x="128954" y="2806304"/>
              <a:ext cx="457200" cy="161925"/>
            </a:xfrm>
            <a:prstGeom prst="rect">
              <a:avLst/>
            </a:prstGeom>
            <a:solidFill>
              <a:srgbClr val="EBF3F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36000" anchor="ctr"/>
            <a:lstStyle/>
            <a:p>
              <a:pPr algn="ctr">
                <a:defRPr/>
              </a:pPr>
              <a:r>
                <a:rPr lang="ru-RU" sz="900" b="1" dirty="0">
                  <a:solidFill>
                    <a:srgbClr val="C00000"/>
                  </a:solidFill>
                  <a:latin typeface="Arial" charset="0"/>
                  <a:cs typeface="Times New Roman" pitchFamily="18" charset="0"/>
                </a:rPr>
                <a:t>МПК 8 </a:t>
              </a:r>
              <a:endParaRPr lang="ru-RU" sz="900" dirty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97" name="Прямоугольник 396"/>
            <p:cNvSpPr/>
            <p:nvPr/>
          </p:nvSpPr>
          <p:spPr>
            <a:xfrm>
              <a:off x="128954" y="3063479"/>
              <a:ext cx="457200" cy="161925"/>
            </a:xfrm>
            <a:prstGeom prst="rect">
              <a:avLst/>
            </a:prstGeom>
            <a:solidFill>
              <a:srgbClr val="EBF3F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36000" anchor="ctr"/>
            <a:lstStyle/>
            <a:p>
              <a:pPr algn="ctr">
                <a:defRPr/>
              </a:pPr>
              <a:r>
                <a:rPr lang="ru-RU" sz="900" b="1" dirty="0">
                  <a:solidFill>
                    <a:srgbClr val="C00000"/>
                  </a:solidFill>
                  <a:latin typeface="Arial" charset="0"/>
                  <a:cs typeface="Times New Roman" pitchFamily="18" charset="0"/>
                </a:rPr>
                <a:t>МПК 9 </a:t>
              </a:r>
              <a:endParaRPr lang="ru-RU" sz="900" dirty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98" name="Прямоугольник 397"/>
            <p:cNvSpPr/>
            <p:nvPr/>
          </p:nvSpPr>
          <p:spPr>
            <a:xfrm>
              <a:off x="128954" y="3319463"/>
              <a:ext cx="457200" cy="161925"/>
            </a:xfrm>
            <a:prstGeom prst="rect">
              <a:avLst/>
            </a:prstGeom>
            <a:solidFill>
              <a:srgbClr val="EBF3F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36000" anchor="ctr"/>
            <a:lstStyle/>
            <a:p>
              <a:pPr algn="ctr">
                <a:defRPr/>
              </a:pPr>
              <a:r>
                <a:rPr lang="ru-RU" sz="900" b="1" dirty="0">
                  <a:solidFill>
                    <a:srgbClr val="C00000"/>
                  </a:solidFill>
                  <a:latin typeface="Arial" charset="0"/>
                  <a:cs typeface="Times New Roman" pitchFamily="18" charset="0"/>
                </a:rPr>
                <a:t>МПК 10 </a:t>
              </a:r>
              <a:endParaRPr lang="ru-RU" sz="900" dirty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89" name="Прямоугольник 388"/>
            <p:cNvSpPr/>
            <p:nvPr/>
          </p:nvSpPr>
          <p:spPr>
            <a:xfrm>
              <a:off x="128954" y="1009650"/>
              <a:ext cx="457200" cy="161925"/>
            </a:xfrm>
            <a:prstGeom prst="rect">
              <a:avLst/>
            </a:prstGeom>
            <a:solidFill>
              <a:srgbClr val="EBF3F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36000" anchor="ctr"/>
            <a:lstStyle/>
            <a:p>
              <a:pPr algn="ctr">
                <a:defRPr/>
              </a:pPr>
              <a:r>
                <a:rPr lang="ru-RU" sz="900" b="1" dirty="0">
                  <a:solidFill>
                    <a:srgbClr val="C00000"/>
                  </a:solidFill>
                  <a:latin typeface="Arial" charset="0"/>
                  <a:cs typeface="Times New Roman" pitchFamily="18" charset="0"/>
                </a:rPr>
                <a:t>МПК 1</a:t>
              </a:r>
              <a:r>
                <a:rPr lang="ru-RU" sz="900" b="1" dirty="0">
                  <a:solidFill>
                    <a:srgbClr val="FFFFFF"/>
                  </a:solidFill>
                  <a:latin typeface="Arial" charset="0"/>
                  <a:cs typeface="Times New Roman" pitchFamily="18" charset="0"/>
                </a:rPr>
                <a:t> </a:t>
              </a:r>
              <a:endParaRPr lang="ru-RU" sz="900" dirty="0">
                <a:solidFill>
                  <a:srgbClr val="FFFFFF"/>
                </a:solidFill>
                <a:cs typeface="Arial" charset="0"/>
              </a:endParaRPr>
            </a:p>
          </p:txBody>
        </p:sp>
      </p:grpSp>
      <p:pic>
        <p:nvPicPr>
          <p:cNvPr id="313631" name="Рисунок 398" descr="da187050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2082" y="2697562"/>
            <a:ext cx="327826" cy="174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32" name="Рисунок 400" descr="da187050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2088" y="1267114"/>
            <a:ext cx="326477" cy="17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33" name="Рисунок 401" descr="da187050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4829" y="1258350"/>
            <a:ext cx="326477" cy="1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34" name="Рисунок 402" descr="da187050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4829" y="2663581"/>
            <a:ext cx="326477" cy="17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35" name="Рисунок 403" descr="da187050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4829" y="2910209"/>
            <a:ext cx="326477" cy="174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36" name="Рисунок 404" descr="da187050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4829" y="3150262"/>
            <a:ext cx="326477" cy="17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37" name="Рисунок 405" descr="da187050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4829" y="4331892"/>
            <a:ext cx="326477" cy="1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38" name="Рисунок 406" descr="da187050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4829" y="4546728"/>
            <a:ext cx="326477" cy="17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39" name="Рисунок 409" descr="da187050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2088" y="4314354"/>
            <a:ext cx="326477" cy="1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40" name="Рисунок 410" descr="da187050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2088" y="4555503"/>
            <a:ext cx="326477" cy="1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41" name="Рисунок 411" descr="флаг Белорусии.jpg"/>
          <p:cNvPicPr>
            <a:picLocks noChangeAspect="1"/>
          </p:cNvPicPr>
          <p:nvPr/>
        </p:nvPicPr>
        <p:blipFill>
          <a:blip r:embed="rId4" cstate="print"/>
          <a:srcRect t="14151"/>
          <a:stretch>
            <a:fillRect/>
          </a:stretch>
        </p:blipFill>
        <p:spPr bwMode="auto">
          <a:xfrm>
            <a:off x="4255079" y="1274786"/>
            <a:ext cx="308939" cy="14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42" name="Рисунок 412" descr="флаг Белорусии.jpg"/>
          <p:cNvPicPr>
            <a:picLocks noChangeAspect="1"/>
          </p:cNvPicPr>
          <p:nvPr/>
        </p:nvPicPr>
        <p:blipFill>
          <a:blip r:embed="rId5" cstate="print"/>
          <a:srcRect t="14151"/>
          <a:stretch>
            <a:fillRect/>
          </a:stretch>
        </p:blipFill>
        <p:spPr bwMode="auto">
          <a:xfrm>
            <a:off x="4255079" y="2680023"/>
            <a:ext cx="308939" cy="150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43" name="Рисунок 413" descr="флаг Белорусии.jpg"/>
          <p:cNvPicPr>
            <a:picLocks noChangeAspect="1"/>
          </p:cNvPicPr>
          <p:nvPr/>
        </p:nvPicPr>
        <p:blipFill>
          <a:blip r:embed="rId4" cstate="print"/>
          <a:srcRect t="14151"/>
          <a:stretch>
            <a:fillRect/>
          </a:stretch>
        </p:blipFill>
        <p:spPr bwMode="auto">
          <a:xfrm>
            <a:off x="4255079" y="4343944"/>
            <a:ext cx="308939" cy="14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44" name="Рисунок 414" descr="флаг Белорусии.jpg"/>
          <p:cNvPicPr>
            <a:picLocks noChangeAspect="1"/>
          </p:cNvPicPr>
          <p:nvPr/>
        </p:nvPicPr>
        <p:blipFill>
          <a:blip r:embed="rId4" cstate="print"/>
          <a:srcRect t="14151"/>
          <a:stretch>
            <a:fillRect/>
          </a:stretch>
        </p:blipFill>
        <p:spPr bwMode="auto">
          <a:xfrm>
            <a:off x="4255079" y="4560977"/>
            <a:ext cx="308939" cy="14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45" name="Рисунок 415" descr="флаг Казахстан.jpg"/>
          <p:cNvPicPr>
            <a:picLocks noChangeAspect="1"/>
          </p:cNvPicPr>
          <p:nvPr/>
        </p:nvPicPr>
        <p:blipFill>
          <a:blip r:embed="rId6" cstate="print"/>
          <a:srcRect b="10229"/>
          <a:stretch>
            <a:fillRect/>
          </a:stretch>
        </p:blipFill>
        <p:spPr bwMode="auto">
          <a:xfrm>
            <a:off x="4683707" y="1271504"/>
            <a:ext cx="308940" cy="1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46" name="Рисунок 416" descr="флаг Казахстан.jpg"/>
          <p:cNvPicPr>
            <a:picLocks noChangeAspect="1"/>
          </p:cNvPicPr>
          <p:nvPr/>
        </p:nvPicPr>
        <p:blipFill>
          <a:blip r:embed="rId7" cstate="print"/>
          <a:srcRect b="10229"/>
          <a:stretch>
            <a:fillRect/>
          </a:stretch>
        </p:blipFill>
        <p:spPr bwMode="auto">
          <a:xfrm>
            <a:off x="4683707" y="2676735"/>
            <a:ext cx="308940" cy="156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47" name="Рисунок 417" descr="флаг Казахстан.jpg"/>
          <p:cNvPicPr>
            <a:picLocks noChangeAspect="1"/>
          </p:cNvPicPr>
          <p:nvPr/>
        </p:nvPicPr>
        <p:blipFill>
          <a:blip r:embed="rId7" cstate="print"/>
          <a:srcRect b="10229"/>
          <a:stretch>
            <a:fillRect/>
          </a:stretch>
        </p:blipFill>
        <p:spPr bwMode="auto">
          <a:xfrm>
            <a:off x="4683707" y="4340656"/>
            <a:ext cx="308940" cy="156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48" name="Рисунок 418" descr="флаг Казахстан.jpg"/>
          <p:cNvPicPr>
            <a:picLocks noChangeAspect="1"/>
          </p:cNvPicPr>
          <p:nvPr/>
        </p:nvPicPr>
        <p:blipFill>
          <a:blip r:embed="rId6" cstate="print"/>
          <a:srcRect b="10229"/>
          <a:stretch>
            <a:fillRect/>
          </a:stretch>
        </p:blipFill>
        <p:spPr bwMode="auto">
          <a:xfrm>
            <a:off x="4683707" y="4559886"/>
            <a:ext cx="308940" cy="1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49" name="Рисунок 419" descr="флаг украина.jpg"/>
          <p:cNvPicPr>
            <a:picLocks noChangeAspect="1"/>
          </p:cNvPicPr>
          <p:nvPr/>
        </p:nvPicPr>
        <p:blipFill>
          <a:blip r:embed="rId8" cstate="print"/>
          <a:srcRect t="4897" r="5099" b="4588"/>
          <a:stretch>
            <a:fillRect/>
          </a:stretch>
        </p:blipFill>
        <p:spPr bwMode="auto">
          <a:xfrm>
            <a:off x="5106387" y="1271499"/>
            <a:ext cx="329176" cy="15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50" name="Рисунок 420" descr="флаг украина.jpg"/>
          <p:cNvPicPr>
            <a:picLocks noChangeAspect="1"/>
          </p:cNvPicPr>
          <p:nvPr/>
        </p:nvPicPr>
        <p:blipFill>
          <a:blip r:embed="rId9" cstate="print"/>
          <a:srcRect t="4897" r="5099" b="4588"/>
          <a:stretch>
            <a:fillRect/>
          </a:stretch>
        </p:blipFill>
        <p:spPr bwMode="auto">
          <a:xfrm>
            <a:off x="5106387" y="2676735"/>
            <a:ext cx="329176" cy="153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51" name="Рисунок 421" descr="флаг украина.jpg"/>
          <p:cNvPicPr>
            <a:picLocks noChangeAspect="1"/>
          </p:cNvPicPr>
          <p:nvPr/>
        </p:nvPicPr>
        <p:blipFill>
          <a:blip r:embed="rId9" cstate="print"/>
          <a:srcRect t="4897" r="5099" b="4588"/>
          <a:stretch>
            <a:fillRect/>
          </a:stretch>
        </p:blipFill>
        <p:spPr bwMode="auto">
          <a:xfrm>
            <a:off x="5106387" y="3166702"/>
            <a:ext cx="329176" cy="153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52" name="Рисунок 422" descr="флаг украина.jpg"/>
          <p:cNvPicPr>
            <a:picLocks noChangeAspect="1"/>
          </p:cNvPicPr>
          <p:nvPr/>
        </p:nvPicPr>
        <p:blipFill>
          <a:blip r:embed="rId8" cstate="print"/>
          <a:srcRect t="4897" r="5099" b="4588"/>
          <a:stretch>
            <a:fillRect/>
          </a:stretch>
        </p:blipFill>
        <p:spPr bwMode="auto">
          <a:xfrm>
            <a:off x="5106387" y="4339566"/>
            <a:ext cx="329176" cy="15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53" name="Рисунок 423" descr="флаг украина.jpg"/>
          <p:cNvPicPr>
            <a:picLocks noChangeAspect="1"/>
          </p:cNvPicPr>
          <p:nvPr/>
        </p:nvPicPr>
        <p:blipFill>
          <a:blip r:embed="rId8" cstate="print"/>
          <a:srcRect t="4897" r="5099" b="4588"/>
          <a:stretch>
            <a:fillRect/>
          </a:stretch>
        </p:blipFill>
        <p:spPr bwMode="auto">
          <a:xfrm>
            <a:off x="5106387" y="4559882"/>
            <a:ext cx="329176" cy="15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54" name="Рисунок 424" descr="Azerb.jpg"/>
          <p:cNvPicPr>
            <a:picLocks noChangeAspect="1"/>
          </p:cNvPicPr>
          <p:nvPr/>
        </p:nvPicPr>
        <p:blipFill>
          <a:blip r:embed="rId10" cstate="print"/>
          <a:srcRect l="7224" r="11119"/>
          <a:stretch>
            <a:fillRect/>
          </a:stretch>
        </p:blipFill>
        <p:spPr bwMode="auto">
          <a:xfrm>
            <a:off x="5564151" y="2680022"/>
            <a:ext cx="322429" cy="14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55" name="Рисунок 425" descr="флаг Армения_1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976422" y="2669060"/>
            <a:ext cx="327827" cy="174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56" name="Рисунок 426" descr="da187050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4829" y="1735163"/>
            <a:ext cx="326477" cy="1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57" name="Рисунок 427" descr="флаг Белорусии.jpg"/>
          <p:cNvPicPr>
            <a:picLocks noChangeAspect="1"/>
          </p:cNvPicPr>
          <p:nvPr/>
        </p:nvPicPr>
        <p:blipFill>
          <a:blip r:embed="rId4" cstate="print"/>
          <a:srcRect t="14151"/>
          <a:stretch>
            <a:fillRect/>
          </a:stretch>
        </p:blipFill>
        <p:spPr bwMode="auto">
          <a:xfrm>
            <a:off x="4255079" y="1751603"/>
            <a:ext cx="308939" cy="14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58" name="Рисунок 428" descr="флаг Узбекистан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424457" y="1745027"/>
            <a:ext cx="308940" cy="162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59" name="Рисунок 429" descr="da187050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4829" y="1968642"/>
            <a:ext cx="326477" cy="1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60" name="Рисунок 430" descr="da187050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4829" y="2202116"/>
            <a:ext cx="326477" cy="174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61" name="Рисунок 431" descr="da187050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4829" y="2429010"/>
            <a:ext cx="326477" cy="17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62" name="Рисунок 432" descr="флаг Белорусии.jpg"/>
          <p:cNvPicPr>
            <a:picLocks noChangeAspect="1"/>
          </p:cNvPicPr>
          <p:nvPr/>
        </p:nvPicPr>
        <p:blipFill>
          <a:blip r:embed="rId4" cstate="print"/>
          <a:srcRect t="14151"/>
          <a:stretch>
            <a:fillRect/>
          </a:stretch>
        </p:blipFill>
        <p:spPr bwMode="auto">
          <a:xfrm>
            <a:off x="4255079" y="1981790"/>
            <a:ext cx="308939" cy="14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63" name="Рисунок 433" descr="флаг Белорусии.jpg"/>
          <p:cNvPicPr>
            <a:picLocks noChangeAspect="1"/>
          </p:cNvPicPr>
          <p:nvPr/>
        </p:nvPicPr>
        <p:blipFill>
          <a:blip r:embed="rId4" cstate="print"/>
          <a:srcRect t="14151"/>
          <a:stretch>
            <a:fillRect/>
          </a:stretch>
        </p:blipFill>
        <p:spPr bwMode="auto">
          <a:xfrm>
            <a:off x="4255079" y="2215265"/>
            <a:ext cx="308939" cy="14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64" name="Рисунок 434" descr="флаг Белорусии.jpg"/>
          <p:cNvPicPr>
            <a:picLocks noChangeAspect="1"/>
          </p:cNvPicPr>
          <p:nvPr/>
        </p:nvPicPr>
        <p:blipFill>
          <a:blip r:embed="rId4" cstate="print"/>
          <a:srcRect t="14151"/>
          <a:stretch>
            <a:fillRect/>
          </a:stretch>
        </p:blipFill>
        <p:spPr bwMode="auto">
          <a:xfrm>
            <a:off x="4255079" y="2443259"/>
            <a:ext cx="308939" cy="14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65" name="Рисунок 435" descr="da187050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4829" y="3625981"/>
            <a:ext cx="326477" cy="17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66" name="Рисунок 436" descr="флаг Белорусии.jpg"/>
          <p:cNvPicPr>
            <a:picLocks noChangeAspect="1"/>
          </p:cNvPicPr>
          <p:nvPr/>
        </p:nvPicPr>
        <p:blipFill>
          <a:blip r:embed="rId5" cstate="print"/>
          <a:srcRect t="14151"/>
          <a:stretch>
            <a:fillRect/>
          </a:stretch>
        </p:blipFill>
        <p:spPr bwMode="auto">
          <a:xfrm>
            <a:off x="4255079" y="3640230"/>
            <a:ext cx="308939" cy="150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67" name="Рисунок 437" descr="флаг Узбекистан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424457" y="1973021"/>
            <a:ext cx="308940" cy="162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68" name="Рисунок 438" descr="флаг Узбекистан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424457" y="2206494"/>
            <a:ext cx="308940" cy="163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69" name="Рисунок 439" descr="флаг Узбекистан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424457" y="2446548"/>
            <a:ext cx="308940" cy="162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70" name="Рисунок 440" descr="флаг Узбекистан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424457" y="2673446"/>
            <a:ext cx="308940" cy="162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71" name="Рисунок 441" descr="флаг Узбекистан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424457" y="3633653"/>
            <a:ext cx="308940" cy="162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72" name="Рисунок 442" descr="da187050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2088" y="1732971"/>
            <a:ext cx="326477" cy="1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73" name="Рисунок 443" descr="da187050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2088" y="1974122"/>
            <a:ext cx="326477" cy="1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74" name="Рисунок 444" descr="da187050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2088" y="2215269"/>
            <a:ext cx="326477" cy="1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75" name="Рисунок 445" descr="da187050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2088" y="2456418"/>
            <a:ext cx="326477" cy="1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76" name="Рисунок 448" descr="da187050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4829" y="3863846"/>
            <a:ext cx="326477" cy="1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77" name="Рисунок 449" descr="флаг Белорусии.jpg"/>
          <p:cNvPicPr>
            <a:picLocks noChangeAspect="1"/>
          </p:cNvPicPr>
          <p:nvPr/>
        </p:nvPicPr>
        <p:blipFill>
          <a:blip r:embed="rId4" cstate="print"/>
          <a:srcRect t="14151"/>
          <a:stretch>
            <a:fillRect/>
          </a:stretch>
        </p:blipFill>
        <p:spPr bwMode="auto">
          <a:xfrm>
            <a:off x="4255079" y="3874802"/>
            <a:ext cx="308939" cy="14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78" name="Рисунок 450" descr="флаг Казахстан.jpg"/>
          <p:cNvPicPr>
            <a:picLocks noChangeAspect="1"/>
          </p:cNvPicPr>
          <p:nvPr/>
        </p:nvPicPr>
        <p:blipFill>
          <a:blip r:embed="rId6" cstate="print"/>
          <a:srcRect b="10229"/>
          <a:stretch>
            <a:fillRect/>
          </a:stretch>
        </p:blipFill>
        <p:spPr bwMode="auto">
          <a:xfrm>
            <a:off x="4683707" y="3875903"/>
            <a:ext cx="308940" cy="1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79" name="Рисунок 451" descr="флаг украина.jpg"/>
          <p:cNvPicPr>
            <a:picLocks noChangeAspect="1"/>
          </p:cNvPicPr>
          <p:nvPr/>
        </p:nvPicPr>
        <p:blipFill>
          <a:blip r:embed="rId8" cstate="print"/>
          <a:srcRect t="4897" r="5099" b="4588"/>
          <a:stretch>
            <a:fillRect/>
          </a:stretch>
        </p:blipFill>
        <p:spPr bwMode="auto">
          <a:xfrm>
            <a:off x="5106387" y="3874806"/>
            <a:ext cx="329176" cy="15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80" name="Рисунок 452" descr="Azerb.jpg"/>
          <p:cNvPicPr>
            <a:picLocks noChangeAspect="1"/>
          </p:cNvPicPr>
          <p:nvPr/>
        </p:nvPicPr>
        <p:blipFill>
          <a:blip r:embed="rId10" cstate="print"/>
          <a:srcRect l="7224" r="11119"/>
          <a:stretch>
            <a:fillRect/>
          </a:stretch>
        </p:blipFill>
        <p:spPr bwMode="auto">
          <a:xfrm>
            <a:off x="5564151" y="3871513"/>
            <a:ext cx="322429" cy="14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81" name="Рисунок 453" descr="флаг Армения_1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976422" y="3862744"/>
            <a:ext cx="327827" cy="17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82" name="Рисунок 454" descr="флаг Казахстан.jpg"/>
          <p:cNvPicPr>
            <a:picLocks noChangeAspect="1"/>
          </p:cNvPicPr>
          <p:nvPr/>
        </p:nvPicPr>
        <p:blipFill>
          <a:blip r:embed="rId14" cstate="print"/>
          <a:srcRect b="10229"/>
          <a:stretch>
            <a:fillRect/>
          </a:stretch>
        </p:blipFill>
        <p:spPr bwMode="auto">
          <a:xfrm>
            <a:off x="3422086" y="1508263"/>
            <a:ext cx="310288" cy="156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83" name="Рисунок 455" descr="da187050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4829" y="1500590"/>
            <a:ext cx="326477" cy="1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84" name="Рисунок 456" descr="флаг Белорусии.jpg"/>
          <p:cNvPicPr>
            <a:picLocks noChangeAspect="1"/>
          </p:cNvPicPr>
          <p:nvPr/>
        </p:nvPicPr>
        <p:blipFill>
          <a:blip r:embed="rId4" cstate="print"/>
          <a:srcRect t="14151"/>
          <a:stretch>
            <a:fillRect/>
          </a:stretch>
        </p:blipFill>
        <p:spPr bwMode="auto">
          <a:xfrm>
            <a:off x="4255079" y="1517032"/>
            <a:ext cx="308939" cy="14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85" name="Рисунок 457" descr="флаг Казахстан.jpg"/>
          <p:cNvPicPr>
            <a:picLocks noChangeAspect="1"/>
          </p:cNvPicPr>
          <p:nvPr/>
        </p:nvPicPr>
        <p:blipFill>
          <a:blip r:embed="rId7" cstate="print"/>
          <a:srcRect b="10229"/>
          <a:stretch>
            <a:fillRect/>
          </a:stretch>
        </p:blipFill>
        <p:spPr bwMode="auto">
          <a:xfrm>
            <a:off x="4683707" y="1512646"/>
            <a:ext cx="308940" cy="156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86" name="Рисунок 458" descr="флаг украина.jpg"/>
          <p:cNvPicPr>
            <a:picLocks noChangeAspect="1"/>
          </p:cNvPicPr>
          <p:nvPr/>
        </p:nvPicPr>
        <p:blipFill>
          <a:blip r:embed="rId8" cstate="print"/>
          <a:srcRect t="4897" r="5099" b="4588"/>
          <a:stretch>
            <a:fillRect/>
          </a:stretch>
        </p:blipFill>
        <p:spPr bwMode="auto">
          <a:xfrm>
            <a:off x="5106387" y="1513745"/>
            <a:ext cx="329176" cy="15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87" name="Рисунок 459" descr="Azerb.jpg"/>
          <p:cNvPicPr>
            <a:picLocks noChangeAspect="1"/>
          </p:cNvPicPr>
          <p:nvPr/>
        </p:nvPicPr>
        <p:blipFill>
          <a:blip r:embed="rId10" cstate="print"/>
          <a:srcRect l="7224" r="11119"/>
          <a:stretch>
            <a:fillRect/>
          </a:stretch>
        </p:blipFill>
        <p:spPr bwMode="auto">
          <a:xfrm>
            <a:off x="5564151" y="1517032"/>
            <a:ext cx="321081" cy="14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88" name="Рисунок 460" descr="флаг Казахстан.jpg"/>
          <p:cNvPicPr>
            <a:picLocks noChangeAspect="1"/>
          </p:cNvPicPr>
          <p:nvPr/>
        </p:nvPicPr>
        <p:blipFill>
          <a:blip r:embed="rId7" cstate="print"/>
          <a:srcRect b="10229"/>
          <a:stretch>
            <a:fillRect/>
          </a:stretch>
        </p:blipFill>
        <p:spPr bwMode="auto">
          <a:xfrm>
            <a:off x="4683707" y="1749411"/>
            <a:ext cx="308940" cy="156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89" name="Рисунок 461" descr="флаг украина.jpg"/>
          <p:cNvPicPr>
            <a:picLocks noChangeAspect="1"/>
          </p:cNvPicPr>
          <p:nvPr/>
        </p:nvPicPr>
        <p:blipFill>
          <a:blip r:embed="rId8" cstate="print"/>
          <a:srcRect t="4897" r="5099" b="4588"/>
          <a:stretch>
            <a:fillRect/>
          </a:stretch>
        </p:blipFill>
        <p:spPr bwMode="auto">
          <a:xfrm>
            <a:off x="5106387" y="1750509"/>
            <a:ext cx="329176" cy="15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90" name="Рисунок 462" descr="Azerb.jpg"/>
          <p:cNvPicPr>
            <a:picLocks noChangeAspect="1"/>
          </p:cNvPicPr>
          <p:nvPr/>
        </p:nvPicPr>
        <p:blipFill>
          <a:blip r:embed="rId10" cstate="print"/>
          <a:srcRect l="7224" r="11119"/>
          <a:stretch>
            <a:fillRect/>
          </a:stretch>
        </p:blipFill>
        <p:spPr bwMode="auto">
          <a:xfrm>
            <a:off x="5564151" y="1753796"/>
            <a:ext cx="321081" cy="14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91" name="Рисунок 463" descr="флаг Армения_1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976422" y="1738450"/>
            <a:ext cx="327827" cy="17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92" name="Picture 2" descr="C:\Герасименко\Флаг Кыргызстан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865226" y="1758180"/>
            <a:ext cx="299495" cy="162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93" name="Picture 2" descr="C:\Герасименко\Флаг Кыргызстан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865226" y="1511551"/>
            <a:ext cx="299495" cy="162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94" name="Picture 3" descr="C:\Герасименко\Флаг Таджикистан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282333" y="1743933"/>
            <a:ext cx="337270" cy="161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95" name="Рисунок 467" descr="флаг Казахстан.jpg"/>
          <p:cNvPicPr>
            <a:picLocks noChangeAspect="1"/>
          </p:cNvPicPr>
          <p:nvPr/>
        </p:nvPicPr>
        <p:blipFill>
          <a:blip r:embed="rId6" cstate="print"/>
          <a:srcRect b="10229"/>
          <a:stretch>
            <a:fillRect/>
          </a:stretch>
        </p:blipFill>
        <p:spPr bwMode="auto">
          <a:xfrm>
            <a:off x="4683707" y="1976313"/>
            <a:ext cx="308940" cy="1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96" name="Рисунок 468" descr="флаг украина.jpg"/>
          <p:cNvPicPr>
            <a:picLocks noChangeAspect="1"/>
          </p:cNvPicPr>
          <p:nvPr/>
        </p:nvPicPr>
        <p:blipFill>
          <a:blip r:embed="rId8" cstate="print"/>
          <a:srcRect t="4897" r="5099" b="4588"/>
          <a:stretch>
            <a:fillRect/>
          </a:stretch>
        </p:blipFill>
        <p:spPr bwMode="auto">
          <a:xfrm>
            <a:off x="5106387" y="1976313"/>
            <a:ext cx="329176" cy="15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97" name="Рисунок 469" descr="Azerb.jpg"/>
          <p:cNvPicPr>
            <a:picLocks noChangeAspect="1"/>
          </p:cNvPicPr>
          <p:nvPr/>
        </p:nvPicPr>
        <p:blipFill>
          <a:blip r:embed="rId10" cstate="print"/>
          <a:srcRect l="7224" r="11119"/>
          <a:stretch>
            <a:fillRect/>
          </a:stretch>
        </p:blipFill>
        <p:spPr bwMode="auto">
          <a:xfrm>
            <a:off x="5564151" y="1980694"/>
            <a:ext cx="321081" cy="14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98" name="Рисунок 470" descr="флаг Армения_1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976422" y="1965353"/>
            <a:ext cx="327827" cy="174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99" name="Picture 2" descr="C:\Герасименко\Флаг Кыргызстан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865226" y="1989462"/>
            <a:ext cx="299495" cy="162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00" name="Picture 3" descr="C:\Герасименко\Флаг Таджикистан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282333" y="1975213"/>
            <a:ext cx="337270" cy="161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01" name="Рисунок 473" descr="флаг Казахстан.jpg"/>
          <p:cNvPicPr>
            <a:picLocks noChangeAspect="1"/>
          </p:cNvPicPr>
          <p:nvPr/>
        </p:nvPicPr>
        <p:blipFill>
          <a:blip r:embed="rId6" cstate="print"/>
          <a:srcRect b="10229"/>
          <a:stretch>
            <a:fillRect/>
          </a:stretch>
        </p:blipFill>
        <p:spPr bwMode="auto">
          <a:xfrm>
            <a:off x="4683707" y="2218557"/>
            <a:ext cx="308940" cy="1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02" name="Рисунок 474" descr="флаг украина.jpg"/>
          <p:cNvPicPr>
            <a:picLocks noChangeAspect="1"/>
          </p:cNvPicPr>
          <p:nvPr/>
        </p:nvPicPr>
        <p:blipFill>
          <a:blip r:embed="rId8" cstate="print"/>
          <a:srcRect t="4897" r="5099" b="4588"/>
          <a:stretch>
            <a:fillRect/>
          </a:stretch>
        </p:blipFill>
        <p:spPr bwMode="auto">
          <a:xfrm>
            <a:off x="5106387" y="2218554"/>
            <a:ext cx="329176" cy="15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03" name="Рисунок 475" descr="Azerb.jpg"/>
          <p:cNvPicPr>
            <a:picLocks noChangeAspect="1"/>
          </p:cNvPicPr>
          <p:nvPr/>
        </p:nvPicPr>
        <p:blipFill>
          <a:blip r:embed="rId10" cstate="print"/>
          <a:srcRect l="7224" r="11119"/>
          <a:stretch>
            <a:fillRect/>
          </a:stretch>
        </p:blipFill>
        <p:spPr bwMode="auto">
          <a:xfrm>
            <a:off x="5564151" y="2222938"/>
            <a:ext cx="321081" cy="14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04" name="Рисунок 476" descr="флаг Армения_1.jpg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976422" y="2207597"/>
            <a:ext cx="327827" cy="1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05" name="Picture 2" descr="C:\Герасименко\Флаг Кыргызстан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865226" y="2220746"/>
            <a:ext cx="299495" cy="162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06" name="Picture 3" descr="C:\Герасименко\Флаг Таджикистан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282333" y="2206501"/>
            <a:ext cx="337270" cy="161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07" name="Рисунок 479" descr="флаг Казахстан.jpg"/>
          <p:cNvPicPr>
            <a:picLocks noChangeAspect="1"/>
          </p:cNvPicPr>
          <p:nvPr/>
        </p:nvPicPr>
        <p:blipFill>
          <a:blip r:embed="rId7" cstate="print"/>
          <a:srcRect b="10229"/>
          <a:stretch>
            <a:fillRect/>
          </a:stretch>
        </p:blipFill>
        <p:spPr bwMode="auto">
          <a:xfrm>
            <a:off x="4683707" y="2446548"/>
            <a:ext cx="308940" cy="156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08" name="Рисунок 480" descr="флаг украина.jpg"/>
          <p:cNvPicPr>
            <a:picLocks noChangeAspect="1"/>
          </p:cNvPicPr>
          <p:nvPr/>
        </p:nvPicPr>
        <p:blipFill>
          <a:blip r:embed="rId8" cstate="print"/>
          <a:srcRect t="4897" r="5099" b="4588"/>
          <a:stretch>
            <a:fillRect/>
          </a:stretch>
        </p:blipFill>
        <p:spPr bwMode="auto">
          <a:xfrm>
            <a:off x="5106387" y="2447649"/>
            <a:ext cx="329176" cy="15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09" name="Рисунок 481" descr="флаг Армения_1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976422" y="2448739"/>
            <a:ext cx="327827" cy="17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10" name="Picture 2" descr="C:\Герасименко\Флаг Кыргызстан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865226" y="2674543"/>
            <a:ext cx="299495" cy="162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11" name="Рисунок 483" descr="флаг Белорусии.jpg"/>
          <p:cNvPicPr>
            <a:picLocks noChangeAspect="1"/>
          </p:cNvPicPr>
          <p:nvPr/>
        </p:nvPicPr>
        <p:blipFill>
          <a:blip r:embed="rId4" cstate="print"/>
          <a:srcRect t="14151"/>
          <a:stretch>
            <a:fillRect/>
          </a:stretch>
        </p:blipFill>
        <p:spPr bwMode="auto">
          <a:xfrm>
            <a:off x="4255079" y="2933228"/>
            <a:ext cx="308939" cy="14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12" name="Рисунок 484" descr="флаг Казахстан.jpg"/>
          <p:cNvPicPr>
            <a:picLocks noChangeAspect="1"/>
          </p:cNvPicPr>
          <p:nvPr/>
        </p:nvPicPr>
        <p:blipFill>
          <a:blip r:embed="rId6" cstate="print"/>
          <a:srcRect b="10229"/>
          <a:stretch>
            <a:fillRect/>
          </a:stretch>
        </p:blipFill>
        <p:spPr bwMode="auto">
          <a:xfrm>
            <a:off x="4683707" y="2929941"/>
            <a:ext cx="308940" cy="1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13" name="Рисунок 485" descr="флаг украина.jpg"/>
          <p:cNvPicPr>
            <a:picLocks noChangeAspect="1"/>
          </p:cNvPicPr>
          <p:nvPr/>
        </p:nvPicPr>
        <p:blipFill>
          <a:blip r:embed="rId8" cstate="print"/>
          <a:srcRect t="4897" r="5099" b="4588"/>
          <a:stretch>
            <a:fillRect/>
          </a:stretch>
        </p:blipFill>
        <p:spPr bwMode="auto">
          <a:xfrm>
            <a:off x="5106387" y="2929941"/>
            <a:ext cx="329176" cy="15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14" name="Рисунок 486" descr="флаг Армения_1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976422" y="2921174"/>
            <a:ext cx="327827" cy="174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15" name="Рисунок 487" descr="da187050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2082" y="2938709"/>
            <a:ext cx="327826" cy="174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16" name="Рисунок 488" descr="флаг Белорусии.jpg"/>
          <p:cNvPicPr>
            <a:picLocks noChangeAspect="1"/>
          </p:cNvPicPr>
          <p:nvPr/>
        </p:nvPicPr>
        <p:blipFill>
          <a:blip r:embed="rId4" cstate="print"/>
          <a:srcRect t="14151"/>
          <a:stretch>
            <a:fillRect/>
          </a:stretch>
        </p:blipFill>
        <p:spPr bwMode="auto">
          <a:xfrm>
            <a:off x="4255079" y="3164510"/>
            <a:ext cx="308939" cy="14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17" name="Рисунок 489" descr="флаг Казахстан.jpg"/>
          <p:cNvPicPr>
            <a:picLocks noChangeAspect="1"/>
          </p:cNvPicPr>
          <p:nvPr/>
        </p:nvPicPr>
        <p:blipFill>
          <a:blip r:embed="rId6" cstate="print"/>
          <a:srcRect b="10229"/>
          <a:stretch>
            <a:fillRect/>
          </a:stretch>
        </p:blipFill>
        <p:spPr bwMode="auto">
          <a:xfrm>
            <a:off x="4683707" y="3161225"/>
            <a:ext cx="308940" cy="1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18" name="Рисунок 490" descr="da187050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4829" y="3377165"/>
            <a:ext cx="326477" cy="1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19" name="Рисунок 492" descr="флаг украина.jpg"/>
          <p:cNvPicPr>
            <a:picLocks noChangeAspect="1"/>
          </p:cNvPicPr>
          <p:nvPr/>
        </p:nvPicPr>
        <p:blipFill>
          <a:blip r:embed="rId8" cstate="print"/>
          <a:srcRect t="4897" r="5099" b="4588"/>
          <a:stretch>
            <a:fillRect/>
          </a:stretch>
        </p:blipFill>
        <p:spPr bwMode="auto">
          <a:xfrm>
            <a:off x="5106387" y="3388125"/>
            <a:ext cx="329176" cy="15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20" name="Рисунок 493" descr="флаг Белорусии.jpg"/>
          <p:cNvPicPr>
            <a:picLocks noChangeAspect="1"/>
          </p:cNvPicPr>
          <p:nvPr/>
        </p:nvPicPr>
        <p:blipFill>
          <a:blip r:embed="rId5" cstate="print"/>
          <a:srcRect t="14151"/>
          <a:stretch>
            <a:fillRect/>
          </a:stretch>
        </p:blipFill>
        <p:spPr bwMode="auto">
          <a:xfrm>
            <a:off x="4255079" y="3390313"/>
            <a:ext cx="308939" cy="150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21" name="Рисунок 494" descr="флаг Казахстан.jpg"/>
          <p:cNvPicPr>
            <a:picLocks noChangeAspect="1"/>
          </p:cNvPicPr>
          <p:nvPr/>
        </p:nvPicPr>
        <p:blipFill>
          <a:blip r:embed="rId7" cstate="print"/>
          <a:srcRect b="10229"/>
          <a:stretch>
            <a:fillRect/>
          </a:stretch>
        </p:blipFill>
        <p:spPr bwMode="auto">
          <a:xfrm>
            <a:off x="4683707" y="3387025"/>
            <a:ext cx="308940" cy="156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22" name="Рисунок 496" descr="флаг Армения_1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976422" y="3380448"/>
            <a:ext cx="327827" cy="17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23" name="Рисунок 497" descr="флаг украина.jpg"/>
          <p:cNvPicPr>
            <a:picLocks noChangeAspect="1"/>
          </p:cNvPicPr>
          <p:nvPr/>
        </p:nvPicPr>
        <p:blipFill>
          <a:blip r:embed="rId9" cstate="print"/>
          <a:srcRect t="4897" r="5099" b="4588"/>
          <a:stretch>
            <a:fillRect/>
          </a:stretch>
        </p:blipFill>
        <p:spPr bwMode="auto">
          <a:xfrm>
            <a:off x="5106387" y="3640230"/>
            <a:ext cx="329176" cy="153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24" name="Рисунок 498" descr="флаг Казахстан.jpg"/>
          <p:cNvPicPr>
            <a:picLocks noChangeAspect="1"/>
          </p:cNvPicPr>
          <p:nvPr/>
        </p:nvPicPr>
        <p:blipFill>
          <a:blip r:embed="rId6" cstate="print"/>
          <a:srcRect b="10229"/>
          <a:stretch>
            <a:fillRect/>
          </a:stretch>
        </p:blipFill>
        <p:spPr bwMode="auto">
          <a:xfrm>
            <a:off x="4683707" y="3640236"/>
            <a:ext cx="308940" cy="1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25" name="Рисунок 499" descr="Azerb.jpg"/>
          <p:cNvPicPr>
            <a:picLocks noChangeAspect="1"/>
          </p:cNvPicPr>
          <p:nvPr/>
        </p:nvPicPr>
        <p:blipFill>
          <a:blip r:embed="rId10" cstate="print"/>
          <a:srcRect l="7224" r="11119"/>
          <a:stretch>
            <a:fillRect/>
          </a:stretch>
        </p:blipFill>
        <p:spPr bwMode="auto">
          <a:xfrm>
            <a:off x="5564151" y="3644614"/>
            <a:ext cx="322429" cy="14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26" name="Picture 2" descr="C:\Герасименко\Флаг Кыргызстан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865226" y="3627076"/>
            <a:ext cx="299495" cy="162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27" name="Picture 3" descr="C:\Герасименко\Флаг Таджикистан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282333" y="3624890"/>
            <a:ext cx="337270" cy="161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28" name="Рисунок 502" descr="da187050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4829" y="4084162"/>
            <a:ext cx="326477" cy="17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29" name="Рисунок 503" descr="флаг Белорусии.jpg"/>
          <p:cNvPicPr>
            <a:picLocks noChangeAspect="1"/>
          </p:cNvPicPr>
          <p:nvPr/>
        </p:nvPicPr>
        <p:blipFill>
          <a:blip r:embed="rId4" cstate="print"/>
          <a:srcRect t="14151"/>
          <a:stretch>
            <a:fillRect/>
          </a:stretch>
        </p:blipFill>
        <p:spPr bwMode="auto">
          <a:xfrm>
            <a:off x="4255079" y="4096219"/>
            <a:ext cx="308939" cy="14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30" name="Рисунок 504" descr="флаг Казахстан.jpg"/>
          <p:cNvPicPr>
            <a:picLocks noChangeAspect="1"/>
          </p:cNvPicPr>
          <p:nvPr/>
        </p:nvPicPr>
        <p:blipFill>
          <a:blip r:embed="rId7" cstate="print"/>
          <a:srcRect b="10229"/>
          <a:stretch>
            <a:fillRect/>
          </a:stretch>
        </p:blipFill>
        <p:spPr bwMode="auto">
          <a:xfrm>
            <a:off x="4683707" y="4096225"/>
            <a:ext cx="308940" cy="156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31" name="Рисунок 505" descr="da187050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2082" y="4072109"/>
            <a:ext cx="327826" cy="174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32" name="Рисунок 506" descr="da187050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2082" y="4796649"/>
            <a:ext cx="327826" cy="1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33" name="Рисунок 507" descr="da187050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4829" y="4799939"/>
            <a:ext cx="326477" cy="1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34" name="Рисунок 508" descr="флаг Белорусии.jpg"/>
          <p:cNvPicPr>
            <a:picLocks noChangeAspect="1"/>
          </p:cNvPicPr>
          <p:nvPr/>
        </p:nvPicPr>
        <p:blipFill>
          <a:blip r:embed="rId5" cstate="print"/>
          <a:srcRect t="14151"/>
          <a:stretch>
            <a:fillRect/>
          </a:stretch>
        </p:blipFill>
        <p:spPr bwMode="auto">
          <a:xfrm>
            <a:off x="4255079" y="4813087"/>
            <a:ext cx="308939" cy="150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35" name="Рисунок 509" descr="флаг Казахстан.jpg"/>
          <p:cNvPicPr>
            <a:picLocks noChangeAspect="1"/>
          </p:cNvPicPr>
          <p:nvPr/>
        </p:nvPicPr>
        <p:blipFill>
          <a:blip r:embed="rId6" cstate="print"/>
          <a:srcRect b="10229"/>
          <a:stretch>
            <a:fillRect/>
          </a:stretch>
        </p:blipFill>
        <p:spPr bwMode="auto">
          <a:xfrm>
            <a:off x="4683707" y="4811996"/>
            <a:ext cx="308940" cy="1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36" name="Рисунок 510" descr="флаг украина.jpg"/>
          <p:cNvPicPr>
            <a:picLocks noChangeAspect="1"/>
          </p:cNvPicPr>
          <p:nvPr/>
        </p:nvPicPr>
        <p:blipFill>
          <a:blip r:embed="rId18" cstate="print"/>
          <a:srcRect t="4897" r="5099" b="4588"/>
          <a:stretch>
            <a:fillRect/>
          </a:stretch>
        </p:blipFill>
        <p:spPr bwMode="auto">
          <a:xfrm>
            <a:off x="3422083" y="3180953"/>
            <a:ext cx="321081" cy="14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37" name="Рисунок 511" descr="флаг украина.jpg"/>
          <p:cNvPicPr>
            <a:picLocks noChangeAspect="1"/>
          </p:cNvPicPr>
          <p:nvPr/>
        </p:nvPicPr>
        <p:blipFill>
          <a:blip r:embed="rId18" cstate="print"/>
          <a:srcRect t="4897" r="5099" b="4588"/>
          <a:stretch>
            <a:fillRect/>
          </a:stretch>
        </p:blipFill>
        <p:spPr bwMode="auto">
          <a:xfrm>
            <a:off x="3422083" y="3396889"/>
            <a:ext cx="321081" cy="14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" name="Picture 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166094" y="4097316"/>
            <a:ext cx="341318" cy="162227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</p:pic>
      <p:pic>
        <p:nvPicPr>
          <p:cNvPr id="313755" name="Рисунок 130" descr="da187050s.jpg"/>
          <p:cNvPicPr>
            <a:picLocks noChangeAspect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409941" y="3639135"/>
            <a:ext cx="325129" cy="17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56" name="Рисунок 505" descr="da187050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9946" y="3862744"/>
            <a:ext cx="327827" cy="17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" name="Picture 5" descr="C:\Users\РукавишниковАА\Desktop\отдел стратегического управления качеством\2013\Буклет IRIS\итог буклет\логотипы\RZD_logo_sm_pos_p.jpg"/>
          <p:cNvPicPr>
            <a:picLocks noChangeAspect="1" noChangeArrowheads="1"/>
          </p:cNvPicPr>
          <p:nvPr/>
        </p:nvPicPr>
        <p:blipFill>
          <a:blip r:embed="rId21" cstate="print"/>
          <a:srcRect l="10032" t="29392" r="11968" b="23536"/>
          <a:stretch>
            <a:fillRect/>
          </a:stretch>
        </p:blipFill>
        <p:spPr bwMode="auto">
          <a:xfrm>
            <a:off x="142845" y="285734"/>
            <a:ext cx="871831" cy="395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" name="Picture 2" descr="G:\WD\КОМП\Логотипы\MGS.emf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7215206" y="214297"/>
            <a:ext cx="566719" cy="566719"/>
          </a:xfrm>
          <a:prstGeom prst="rect">
            <a:avLst/>
          </a:prstGeom>
          <a:noFill/>
        </p:spPr>
      </p:pic>
      <p:pic>
        <p:nvPicPr>
          <p:cNvPr id="137" name="Picture 3" descr="G:\WD\КОМП\Логотипы\opgt1.emf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1214414" y="285735"/>
            <a:ext cx="893076" cy="424354"/>
          </a:xfrm>
          <a:prstGeom prst="rect">
            <a:avLst/>
          </a:prstGeom>
          <a:noFill/>
        </p:spPr>
      </p:pic>
      <p:pic>
        <p:nvPicPr>
          <p:cNvPr id="138" name="Picture 3" descr="G:\WD\КОМП\Логотипы\MTK524.emf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7967722" y="285735"/>
            <a:ext cx="961997" cy="431734"/>
          </a:xfrm>
          <a:prstGeom prst="rect">
            <a:avLst/>
          </a:prstGeom>
          <a:noFill/>
        </p:spPr>
      </p:pic>
      <p:sp>
        <p:nvSpPr>
          <p:cNvPr id="142" name="Прямоугольник 8"/>
          <p:cNvSpPr>
            <a:spLocks noChangeArrowheads="1"/>
          </p:cNvSpPr>
          <p:nvPr/>
        </p:nvSpPr>
        <p:spPr bwMode="auto">
          <a:xfrm>
            <a:off x="6" y="4970377"/>
            <a:ext cx="805008" cy="200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5" rIns="91430" bIns="45715">
            <a:spAutoFit/>
          </a:bodyPr>
          <a:lstStyle/>
          <a:p>
            <a:r>
              <a:rPr lang="ru-RU" sz="700" b="1" dirty="0" smtClean="0"/>
              <a:t>©</a:t>
            </a:r>
            <a:r>
              <a:rPr lang="ru-RU" sz="700" dirty="0" smtClean="0"/>
              <a:t> ОАО </a:t>
            </a:r>
            <a:r>
              <a:rPr lang="ru-RU" sz="700" dirty="0"/>
              <a:t>«РЖД</a:t>
            </a:r>
            <a:r>
              <a:rPr lang="ru-RU" sz="700" dirty="0" smtClean="0"/>
              <a:t>»</a:t>
            </a:r>
            <a:endParaRPr lang="ru-RU" sz="700" dirty="0"/>
          </a:p>
        </p:txBody>
      </p:sp>
      <p:sp>
        <p:nvSpPr>
          <p:cNvPr id="141" name="Номер слайда 5"/>
          <p:cNvSpPr txBox="1">
            <a:spLocks noGrp="1"/>
          </p:cNvSpPr>
          <p:nvPr/>
        </p:nvSpPr>
        <p:spPr>
          <a:xfrm>
            <a:off x="7092280" y="4803998"/>
            <a:ext cx="2133600" cy="339507"/>
          </a:xfrm>
          <a:prstGeom prst="rect">
            <a:avLst/>
          </a:prstGeom>
          <a:noFill/>
        </p:spPr>
        <p:txBody>
          <a:bodyPr lIns="91430" tIns="45715" rIns="91430" bIns="45715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/>
              <a:t>1</a:t>
            </a:r>
            <a:endParaRPr lang="ru-RU" sz="12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217348"/>
            <a:ext cx="9144000" cy="554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7A997A"/>
            </a:prstShdw>
          </a:effectLst>
        </p:spPr>
        <p:txBody>
          <a:bodyPr wrap="square" lIns="77925" tIns="38963" rIns="77925" bIns="38963">
            <a:spAutoFit/>
          </a:bodyPr>
          <a:lstStyle/>
          <a:p>
            <a:pPr algn="ctr">
              <a:lnSpc>
                <a:spcPct val="85000"/>
              </a:lnSpc>
              <a:defRPr/>
            </a:pPr>
            <a:r>
              <a:rPr lang="ru-RU" sz="1200" b="1" spc="-34" dirty="0">
                <a:solidFill>
                  <a:schemeClr val="accent1">
                    <a:lumMod val="75000"/>
                  </a:schemeClr>
                </a:solidFill>
                <a:latin typeface="Tahoma" pitchFamily="34" charset="0"/>
              </a:rPr>
              <a:t>НОРМАТИВНОЕ СОПРОВОЖДЕНИЕ </a:t>
            </a:r>
            <a:r>
              <a:rPr lang="ru-RU" sz="1200" b="1" spc="-34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</a:rPr>
              <a:t>РАБОТЫ</a:t>
            </a:r>
            <a:endParaRPr lang="en-US" sz="1200" b="1" spc="-34" dirty="0" smtClean="0">
              <a:solidFill>
                <a:schemeClr val="accent1">
                  <a:lumMod val="75000"/>
                </a:schemeClr>
              </a:solidFill>
              <a:latin typeface="Tahoma" pitchFamily="34" charset="0"/>
            </a:endParaRPr>
          </a:p>
          <a:p>
            <a:pPr algn="ctr">
              <a:lnSpc>
                <a:spcPct val="85000"/>
              </a:lnSpc>
              <a:defRPr/>
            </a:pPr>
            <a:r>
              <a:rPr lang="ru-RU" sz="1200" b="1" spc="-34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</a:rPr>
              <a:t>ЖЕЛЕЗНОДОРОЖНОГО </a:t>
            </a:r>
            <a:r>
              <a:rPr lang="ru-RU" sz="1200" b="1" spc="-34" dirty="0">
                <a:solidFill>
                  <a:schemeClr val="accent1">
                    <a:lumMod val="75000"/>
                  </a:schemeClr>
                </a:solidFill>
                <a:latin typeface="Tahoma" pitchFamily="34" charset="0"/>
              </a:rPr>
              <a:t>ТРАНСПОРТА </a:t>
            </a:r>
            <a:r>
              <a:rPr lang="ru-RU" sz="1200" b="1" spc="-34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</a:rPr>
              <a:t>СТРАН </a:t>
            </a:r>
            <a:r>
              <a:rPr lang="ru-RU" sz="1200" b="1" spc="-34" dirty="0">
                <a:solidFill>
                  <a:schemeClr val="accent1">
                    <a:lumMod val="75000"/>
                  </a:schemeClr>
                </a:solidFill>
                <a:latin typeface="Tahoma" pitchFamily="34" charset="0"/>
              </a:rPr>
              <a:t>СНГ </a:t>
            </a:r>
            <a:endParaRPr lang="en-US" sz="1200" b="1" spc="-34" dirty="0" smtClean="0">
              <a:solidFill>
                <a:schemeClr val="accent1">
                  <a:lumMod val="75000"/>
                </a:schemeClr>
              </a:solidFill>
              <a:latin typeface="Tahoma" pitchFamily="34" charset="0"/>
            </a:endParaRPr>
          </a:p>
          <a:p>
            <a:pPr algn="ctr">
              <a:lnSpc>
                <a:spcPct val="85000"/>
              </a:lnSpc>
              <a:defRPr/>
            </a:pPr>
            <a:r>
              <a:rPr lang="ru-RU" sz="1200" b="1" spc="-34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</a:rPr>
              <a:t>И БАЛТИИ </a:t>
            </a:r>
            <a:r>
              <a:rPr lang="ru-RU" sz="1200" b="1" spc="-34" dirty="0">
                <a:solidFill>
                  <a:schemeClr val="accent1">
                    <a:lumMod val="75000"/>
                  </a:schemeClr>
                </a:solidFill>
                <a:latin typeface="Tahoma" pitchFamily="34" charset="0"/>
              </a:rPr>
              <a:t>В </a:t>
            </a:r>
            <a:r>
              <a:rPr lang="ru-RU" sz="1200" b="1" spc="-34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</a:rPr>
              <a:t>ВОПРОСАХ ТЕХНИЧЕСКОГО </a:t>
            </a:r>
            <a:r>
              <a:rPr lang="ru-RU" sz="1200" b="1" spc="-34" dirty="0">
                <a:solidFill>
                  <a:schemeClr val="accent1">
                    <a:lumMod val="75000"/>
                  </a:schemeClr>
                </a:solidFill>
                <a:latin typeface="Tahoma" pitchFamily="34" charset="0"/>
              </a:rPr>
              <a:t>РЕГУЛИРОВАНИЯ</a:t>
            </a:r>
          </a:p>
        </p:txBody>
      </p:sp>
      <p:sp>
        <p:nvSpPr>
          <p:cNvPr id="222211" name="Rectangle 3"/>
          <p:cNvSpPr>
            <a:spLocks noChangeArrowheads="1"/>
          </p:cNvSpPr>
          <p:nvPr/>
        </p:nvSpPr>
        <p:spPr bwMode="auto">
          <a:xfrm>
            <a:off x="251520" y="843558"/>
            <a:ext cx="3744416" cy="481429"/>
          </a:xfrm>
          <a:prstGeom prst="rect">
            <a:avLst/>
          </a:prstGeom>
          <a:solidFill>
            <a:schemeClr val="bg1"/>
          </a:solidFill>
          <a:ln w="38100" cmpd="sng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77925" tIns="38963" rIns="77925" bIns="38963"/>
          <a:lstStyle/>
          <a:p>
            <a:pPr marL="896938"/>
            <a:r>
              <a:rPr lang="ru-RU" sz="1100" b="1" dirty="0">
                <a:solidFill>
                  <a:schemeClr val="accent1">
                    <a:lumMod val="50000"/>
                  </a:schemeClr>
                </a:solidFill>
              </a:rPr>
              <a:t>ТК 45 </a:t>
            </a:r>
            <a:r>
              <a:rPr lang="ru-RU" sz="1100" b="1" dirty="0" smtClean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1100" b="1" dirty="0">
                <a:solidFill>
                  <a:schemeClr val="accent1">
                    <a:lumMod val="50000"/>
                  </a:schemeClr>
                </a:solidFill>
              </a:rPr>
              <a:t>Железнодорожный</a:t>
            </a:r>
            <a:r>
              <a:rPr lang="en-US" sz="11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marL="896938"/>
            <a:r>
              <a:rPr lang="ru-RU" sz="1100" b="1" dirty="0">
                <a:solidFill>
                  <a:schemeClr val="accent1">
                    <a:lumMod val="50000"/>
                  </a:schemeClr>
                </a:solidFill>
              </a:rPr>
              <a:t>транспорт»</a:t>
            </a:r>
          </a:p>
        </p:txBody>
      </p:sp>
      <p:pic>
        <p:nvPicPr>
          <p:cNvPr id="270342" name="Picture 57" descr="C:\Герасименко\ТК 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003" y="914145"/>
            <a:ext cx="695034" cy="321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0348" name="Прямоугольник 17"/>
          <p:cNvSpPr>
            <a:spLocks noChangeArrowheads="1"/>
          </p:cNvSpPr>
          <p:nvPr/>
        </p:nvSpPr>
        <p:spPr bwMode="auto">
          <a:xfrm>
            <a:off x="179512" y="1299586"/>
            <a:ext cx="3127375" cy="40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7925" tIns="38963" rIns="77925" bIns="38963">
            <a:spAutoFit/>
          </a:bodyPr>
          <a:lstStyle/>
          <a:p>
            <a:r>
              <a:rPr lang="ru-RU" sz="1050" b="1" dirty="0">
                <a:solidFill>
                  <a:schemeClr val="accent2"/>
                </a:solidFill>
              </a:rPr>
              <a:t>Свыше  300 предприятий</a:t>
            </a:r>
          </a:p>
          <a:p>
            <a:r>
              <a:rPr lang="ru-RU" sz="1050" b="1" dirty="0">
                <a:solidFill>
                  <a:schemeClr val="accent2"/>
                </a:solidFill>
              </a:rPr>
              <a:t>Свыше 1000 экспертов и специалистов</a:t>
            </a:r>
          </a:p>
        </p:txBody>
      </p:sp>
      <p:sp>
        <p:nvSpPr>
          <p:cNvPr id="270349" name="Прямоугольник 18"/>
          <p:cNvSpPr>
            <a:spLocks noChangeArrowheads="1"/>
          </p:cNvSpPr>
          <p:nvPr/>
        </p:nvSpPr>
        <p:spPr bwMode="auto">
          <a:xfrm>
            <a:off x="5148064" y="1299586"/>
            <a:ext cx="2736305" cy="40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0679" tIns="38963" rIns="30679" bIns="38963">
            <a:spAutoFit/>
          </a:bodyPr>
          <a:lstStyle/>
          <a:p>
            <a:r>
              <a:rPr lang="ru-RU" sz="1050" b="1" dirty="0" smtClean="0">
                <a:solidFill>
                  <a:schemeClr val="accent2"/>
                </a:solidFill>
              </a:rPr>
              <a:t>Свыше  400 предприятий</a:t>
            </a:r>
          </a:p>
          <a:p>
            <a:r>
              <a:rPr lang="ru-RU" sz="1050" b="1" dirty="0" smtClean="0">
                <a:solidFill>
                  <a:schemeClr val="accent2"/>
                </a:solidFill>
              </a:rPr>
              <a:t>Свыше 1500 экспертов и специалистов</a:t>
            </a:r>
            <a:endParaRPr lang="ru-RU" sz="1050" b="1" dirty="0">
              <a:solidFill>
                <a:schemeClr val="accent2"/>
              </a:solidFill>
            </a:endParaRPr>
          </a:p>
        </p:txBody>
      </p:sp>
      <p:graphicFrame>
        <p:nvGraphicFramePr>
          <p:cNvPr id="26" name="Group 7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12740182"/>
              </p:ext>
            </p:extLst>
          </p:nvPr>
        </p:nvGraphicFramePr>
        <p:xfrm>
          <a:off x="251520" y="1701801"/>
          <a:ext cx="8640960" cy="3336069"/>
        </p:xfrm>
        <a:graphic>
          <a:graphicData uri="http://schemas.openxmlformats.org/drawingml/2006/table">
            <a:tbl>
              <a:tblPr/>
              <a:tblGrid>
                <a:gridCol w="6314328"/>
                <a:gridCol w="1234652"/>
                <a:gridCol w="1091980"/>
              </a:tblGrid>
              <a:tr h="203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ИТОГИ  РАБОТЫ ПО СОСТОЯНИЮ НА 15. 06. 2014 г.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890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ТК 45</a:t>
                      </a:r>
                      <a:r>
                        <a:rPr lang="ru-RU" sz="1200" dirty="0" smtClean="0">
                          <a:solidFill>
                            <a:schemeClr val="tx2"/>
                          </a:solidFill>
                          <a:effectLst/>
                          <a:latin typeface="Arial"/>
                          <a:cs typeface="Arial"/>
                        </a:rPr>
                        <a:t> 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T="34290" marB="34290" anchor="b" horzOverflow="overflow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890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МТК 524</a:t>
                      </a:r>
                    </a:p>
                  </a:txBody>
                  <a:tcPr marT="34290" marB="34290" anchor="b" horzOverflow="overflow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890CA"/>
                    </a:solidFill>
                  </a:tcPr>
                </a:tc>
              </a:tr>
              <a:tr h="234728">
                <a:tc>
                  <a:txBody>
                    <a:bodyPr/>
                    <a:lstStyle/>
                    <a:p>
                      <a:pPr algn="l">
                        <a:tabLst>
                          <a:tab pos="0" algn="l"/>
                          <a:tab pos="1612900" algn="l"/>
                        </a:tabLst>
                      </a:pPr>
                      <a:r>
                        <a:rPr lang="ru-RU" sz="1000" b="1" kern="1200" dirty="0" smtClean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Подготовлено экспертных заключений </a:t>
                      </a:r>
                      <a:r>
                        <a:rPr lang="ru-RU" sz="1000" b="1" kern="1200" dirty="0" smtClean="0">
                          <a:solidFill>
                            <a:srgbClr val="C00000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на</a:t>
                      </a:r>
                      <a:r>
                        <a:rPr lang="en-US" sz="1000" b="1" kern="1200" dirty="0" smtClean="0">
                          <a:solidFill>
                            <a:srgbClr val="C00000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</a:t>
                      </a:r>
                      <a:r>
                        <a:rPr lang="ru-RU" sz="1000" b="1" kern="1200" dirty="0" smtClean="0">
                          <a:solidFill>
                            <a:srgbClr val="C00000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ГОСТ </a:t>
                      </a:r>
                    </a:p>
                  </a:txBody>
                  <a:tcPr marT="54000" marB="27000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73</a:t>
                      </a:r>
                      <a:endParaRPr lang="ru-RU" sz="1100" dirty="0">
                        <a:solidFill>
                          <a:srgbClr val="1F497D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58</a:t>
                      </a:r>
                      <a:endParaRPr lang="ru-RU" sz="1100" dirty="0">
                        <a:solidFill>
                          <a:srgbClr val="1F497D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</a:tr>
              <a:tr h="22848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 smtClean="0">
                          <a:solidFill>
                            <a:schemeClr val="tx2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Из них приняты</a:t>
                      </a:r>
                      <a:endParaRPr lang="ru-RU" sz="900" b="0" dirty="0">
                        <a:solidFill>
                          <a:schemeClr val="tx2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>
                          <a:solidFill>
                            <a:schemeClr val="tx2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48</a:t>
                      </a:r>
                      <a:endParaRPr lang="ru-RU" sz="900" b="0" dirty="0">
                        <a:solidFill>
                          <a:schemeClr val="tx2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>
                          <a:solidFill>
                            <a:schemeClr val="tx2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33</a:t>
                      </a:r>
                      <a:endParaRPr lang="ru-RU" sz="900" b="0" dirty="0">
                        <a:solidFill>
                          <a:schemeClr val="tx2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</a:tr>
              <a:tr h="22848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>
                          <a:solidFill>
                            <a:schemeClr val="tx2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Находятся в разработке</a:t>
                      </a:r>
                      <a:endParaRPr lang="ru-RU" sz="900" b="0" dirty="0">
                        <a:solidFill>
                          <a:schemeClr val="tx2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>
                          <a:solidFill>
                            <a:schemeClr val="tx2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81</a:t>
                      </a:r>
                      <a:endParaRPr lang="ru-RU" sz="900" b="0" dirty="0">
                        <a:solidFill>
                          <a:schemeClr val="tx2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>
                          <a:solidFill>
                            <a:schemeClr val="tx2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81</a:t>
                      </a:r>
                      <a:endParaRPr lang="ru-RU" sz="900" b="0" dirty="0">
                        <a:solidFill>
                          <a:schemeClr val="tx2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</a:tr>
              <a:tr h="22848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                                            Подготовлено </a:t>
                      </a:r>
                      <a:r>
                        <a:rPr lang="ru-RU" sz="1000" b="1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экспертных заключений </a:t>
                      </a:r>
                      <a:r>
                        <a:rPr lang="ru-RU" sz="1000" b="1" dirty="0" smtClean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на  </a:t>
                      </a:r>
                      <a:r>
                        <a:rPr lang="ru-RU" sz="1000" b="1" kern="1200" dirty="0" smtClean="0">
                          <a:solidFill>
                            <a:srgbClr val="C00000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ГОСТ Р</a:t>
                      </a:r>
                      <a:endParaRPr lang="ru-RU" sz="1000" b="1" kern="1200" dirty="0">
                        <a:solidFill>
                          <a:srgbClr val="C00000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134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-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</a:tr>
              <a:tr h="22848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Из них приняты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128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rgbClr val="1F497D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</a:tr>
              <a:tr h="22848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Направлены в МГС для принятия в качестве ГОСТ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49</a:t>
                      </a:r>
                      <a:endParaRPr lang="ru-RU" sz="1000" b="0" dirty="0">
                        <a:solidFill>
                          <a:srgbClr val="1F497D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rgbClr val="1F497D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</a:tr>
              <a:tr h="22848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Находятся в разработке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15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rgbClr val="1F497D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</a:tr>
              <a:tr h="24531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12900" algn="l"/>
                        </a:tabLst>
                      </a:pPr>
                      <a:r>
                        <a:rPr lang="ru-RU" sz="1000" b="1" dirty="0" smtClean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                                            Подготовлено </a:t>
                      </a:r>
                      <a:r>
                        <a:rPr lang="ru-RU" sz="1000" b="1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экспертных заключений </a:t>
                      </a:r>
                      <a:r>
                        <a:rPr lang="ru-RU" sz="1000" b="1" kern="1200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на </a:t>
                      </a:r>
                      <a:r>
                        <a:rPr lang="ru-RU" sz="1000" b="1" kern="1200" dirty="0" smtClean="0">
                          <a:solidFill>
                            <a:srgbClr val="C00000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Своды </a:t>
                      </a:r>
                      <a:r>
                        <a:rPr lang="ru-RU" sz="1000" b="1" kern="1200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правил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7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-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</a:tr>
              <a:tr h="22848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Из них утверждено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-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</a:tr>
              <a:tr h="22848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Находятся в разработке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9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-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</a:tr>
              <a:tr h="358222">
                <a:tc>
                  <a:txBody>
                    <a:bodyPr/>
                    <a:lstStyle/>
                    <a:p>
                      <a:pPr marL="1797050" indent="-17970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                                            Подготовлено </a:t>
                      </a:r>
                      <a:r>
                        <a:rPr lang="ru-RU" sz="1000" b="1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экспертных заключений на </a:t>
                      </a:r>
                      <a:r>
                        <a:rPr lang="ru-RU" sz="1000" b="1" kern="1200" dirty="0" smtClean="0">
                          <a:solidFill>
                            <a:srgbClr val="C00000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документы </a:t>
                      </a:r>
                      <a:r>
                        <a:rPr lang="ru-RU" sz="1000" b="1" kern="1200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по </a:t>
                      </a:r>
                      <a:r>
                        <a:rPr lang="ru-RU" sz="1000" b="1" kern="1200" dirty="0" smtClean="0">
                          <a:solidFill>
                            <a:srgbClr val="C00000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         </a:t>
                      </a:r>
                      <a:r>
                        <a:rPr lang="ru-RU" sz="1100" b="1" kern="1200" dirty="0" smtClean="0">
                          <a:solidFill>
                            <a:srgbClr val="C00000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ст</a:t>
                      </a:r>
                      <a:r>
                        <a:rPr lang="ru-RU" sz="1000" b="1" kern="1200" dirty="0" smtClean="0">
                          <a:solidFill>
                            <a:srgbClr val="C00000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андартизации </a:t>
                      </a:r>
                      <a:r>
                        <a:rPr lang="ru-RU" sz="1000" b="1" kern="1200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других отраслей </a:t>
                      </a:r>
                      <a:r>
                        <a:rPr lang="ru-RU" sz="1000" b="1" kern="1200" dirty="0" smtClean="0">
                          <a:solidFill>
                            <a:srgbClr val="C00000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экономики</a:t>
                      </a:r>
                      <a:endParaRPr lang="ru-RU" sz="1000" b="1" kern="1200" dirty="0">
                        <a:solidFill>
                          <a:srgbClr val="C00000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89</a:t>
                      </a:r>
                      <a:endParaRPr lang="ru-RU" sz="1000" dirty="0">
                        <a:solidFill>
                          <a:srgbClr val="1F497D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-</a:t>
                      </a:r>
                      <a:endParaRPr lang="ru-RU" sz="1000" dirty="0">
                        <a:solidFill>
                          <a:srgbClr val="1F497D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</a:tr>
              <a:tr h="22848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C00000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                                            Всего </a:t>
                      </a:r>
                      <a:r>
                        <a:rPr lang="ru-RU" sz="1000" b="1" kern="1200" dirty="0" smtClean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подготовлено</a:t>
                      </a:r>
                      <a:r>
                        <a:rPr lang="en-US" sz="1000" b="1" kern="1200" dirty="0" smtClean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</a:t>
                      </a:r>
                      <a:r>
                        <a:rPr lang="ru-RU" sz="1000" b="1" kern="1200" dirty="0" smtClean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экспертных </a:t>
                      </a:r>
                      <a:r>
                        <a:rPr lang="ru-RU" sz="1000" b="1" kern="1200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заключений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303</a:t>
                      </a:r>
                      <a:endParaRPr lang="ru-RU" sz="1000" dirty="0">
                        <a:solidFill>
                          <a:srgbClr val="1F497D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58</a:t>
                      </a:r>
                      <a:endParaRPr lang="ru-RU" sz="1000" dirty="0">
                        <a:solidFill>
                          <a:srgbClr val="1F497D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</a:tr>
              <a:tr h="22848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                                            </a:t>
                      </a:r>
                      <a:r>
                        <a:rPr lang="ru-RU" sz="1000" b="1" dirty="0" smtClean="0">
                          <a:solidFill>
                            <a:srgbClr val="C00000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Всего</a:t>
                      </a:r>
                      <a:r>
                        <a:rPr lang="ru-RU" sz="1000" b="1" baseline="0" dirty="0" smtClean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н</a:t>
                      </a:r>
                      <a:r>
                        <a:rPr lang="ru-RU" sz="1000" b="1" dirty="0" smtClean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аходится </a:t>
                      </a:r>
                      <a:r>
                        <a:rPr lang="ru-RU" sz="1000" b="1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в разработке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105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81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</a:tr>
            </a:tbl>
          </a:graphicData>
        </a:graphic>
      </p:graphicFrame>
      <p:pic>
        <p:nvPicPr>
          <p:cNvPr id="16" name="Picture 5" descr="C:\Users\РукавишниковАА\Desktop\отдел стратегического управления качеством\2013\Буклет IRIS\итог буклет\логотипы\RZD_logo_sm_pos_p.jpg"/>
          <p:cNvPicPr>
            <a:picLocks noChangeAspect="1" noChangeArrowheads="1"/>
          </p:cNvPicPr>
          <p:nvPr/>
        </p:nvPicPr>
        <p:blipFill>
          <a:blip r:embed="rId3" cstate="print"/>
          <a:srcRect l="10032" t="29392" r="11968" b="23536"/>
          <a:stretch>
            <a:fillRect/>
          </a:stretch>
        </p:blipFill>
        <p:spPr bwMode="auto">
          <a:xfrm>
            <a:off x="142845" y="285734"/>
            <a:ext cx="871831" cy="395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G:\WD\КОМП\Логотипы\MGS.e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206" y="214297"/>
            <a:ext cx="566719" cy="566719"/>
          </a:xfrm>
          <a:prstGeom prst="rect">
            <a:avLst/>
          </a:prstGeom>
          <a:noFill/>
        </p:spPr>
      </p:pic>
      <p:pic>
        <p:nvPicPr>
          <p:cNvPr id="18" name="Picture 3" descr="G:\WD\КОМП\Логотипы\opgt1.e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285735"/>
            <a:ext cx="893076" cy="424354"/>
          </a:xfrm>
          <a:prstGeom prst="rect">
            <a:avLst/>
          </a:prstGeom>
          <a:noFill/>
        </p:spPr>
      </p:pic>
      <p:pic>
        <p:nvPicPr>
          <p:cNvPr id="19" name="Picture 3" descr="G:\WD\КОМП\Логотипы\MTK524.e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67722" y="285735"/>
            <a:ext cx="961997" cy="431734"/>
          </a:xfrm>
          <a:prstGeom prst="rect">
            <a:avLst/>
          </a:prstGeom>
          <a:noFill/>
        </p:spPr>
      </p:pic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5179120" y="843558"/>
            <a:ext cx="3744416" cy="481429"/>
          </a:xfrm>
          <a:prstGeom prst="rect">
            <a:avLst/>
          </a:prstGeom>
          <a:solidFill>
            <a:schemeClr val="bg1"/>
          </a:solidFill>
          <a:ln w="38100" cmpd="sng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77925" tIns="38963" rIns="77925" bIns="38963"/>
          <a:lstStyle/>
          <a:p>
            <a:pPr marL="982663">
              <a:defRPr/>
            </a:pPr>
            <a:r>
              <a:rPr lang="ru-RU" sz="1100" b="1" dirty="0">
                <a:solidFill>
                  <a:schemeClr val="accent1">
                    <a:lumMod val="50000"/>
                  </a:schemeClr>
                </a:solidFill>
              </a:rPr>
              <a:t>МТК 524 </a:t>
            </a:r>
            <a:endParaRPr lang="en-US" sz="11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982663">
              <a:defRPr/>
            </a:pPr>
            <a:r>
              <a:rPr lang="ru-RU" sz="1100" b="1" dirty="0">
                <a:solidFill>
                  <a:schemeClr val="accent1">
                    <a:lumMod val="50000"/>
                  </a:schemeClr>
                </a:solidFill>
              </a:rPr>
              <a:t>«Железнодорожный</a:t>
            </a:r>
            <a:r>
              <a:rPr lang="en-US" sz="11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100" b="1" dirty="0">
                <a:solidFill>
                  <a:schemeClr val="accent1">
                    <a:lumMod val="50000"/>
                  </a:schemeClr>
                </a:solidFill>
              </a:rPr>
              <a:t>транспорт»</a:t>
            </a:r>
          </a:p>
        </p:txBody>
      </p:sp>
      <p:pic>
        <p:nvPicPr>
          <p:cNvPr id="24" name="Picture 3" descr="G:\WD\КОМП\Логотипы\MTK524.e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17481" y="918340"/>
            <a:ext cx="795039" cy="356805"/>
          </a:xfrm>
          <a:prstGeom prst="rect">
            <a:avLst/>
          </a:prstGeom>
          <a:noFill/>
        </p:spPr>
      </p:pic>
      <p:sp>
        <p:nvSpPr>
          <p:cNvPr id="27" name="Двойная стрелка влево/вправо 12"/>
          <p:cNvSpPr/>
          <p:nvPr/>
        </p:nvSpPr>
        <p:spPr>
          <a:xfrm>
            <a:off x="4203493" y="964947"/>
            <a:ext cx="792088" cy="360040"/>
          </a:xfrm>
          <a:prstGeom prst="leftRigh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lang="ru-RU" dirty="0"/>
          </a:p>
        </p:txBody>
      </p:sp>
      <p:sp>
        <p:nvSpPr>
          <p:cNvPr id="29" name="Прямоугольник 8"/>
          <p:cNvSpPr>
            <a:spLocks noChangeArrowheads="1"/>
          </p:cNvSpPr>
          <p:nvPr/>
        </p:nvSpPr>
        <p:spPr bwMode="auto">
          <a:xfrm>
            <a:off x="-67730" y="4995778"/>
            <a:ext cx="805008" cy="200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5" rIns="91430" bIns="45715">
            <a:spAutoFit/>
          </a:bodyPr>
          <a:lstStyle/>
          <a:p>
            <a:r>
              <a:rPr lang="ru-RU" sz="700" b="1" dirty="0" smtClean="0"/>
              <a:t>©</a:t>
            </a:r>
            <a:r>
              <a:rPr lang="ru-RU" sz="700" dirty="0" smtClean="0"/>
              <a:t> ОАО </a:t>
            </a:r>
            <a:r>
              <a:rPr lang="ru-RU" sz="700" dirty="0"/>
              <a:t>«РЖД</a:t>
            </a:r>
            <a:r>
              <a:rPr lang="ru-RU" sz="700" dirty="0" smtClean="0"/>
              <a:t>»</a:t>
            </a:r>
            <a:endParaRPr lang="ru-RU" sz="7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64220" y="1707654"/>
            <a:ext cx="8619256" cy="3312368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Номер слайда 5"/>
          <p:cNvSpPr txBox="1">
            <a:spLocks noGrp="1"/>
          </p:cNvSpPr>
          <p:nvPr/>
        </p:nvSpPr>
        <p:spPr>
          <a:xfrm>
            <a:off x="7092280" y="4803998"/>
            <a:ext cx="2133600" cy="339507"/>
          </a:xfrm>
          <a:prstGeom prst="rect">
            <a:avLst/>
          </a:prstGeom>
          <a:noFill/>
        </p:spPr>
        <p:txBody>
          <a:bodyPr lIns="91430" tIns="45715" rIns="91430" bIns="45715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/>
              <a:t>2</a:t>
            </a:r>
            <a:endParaRPr lang="ru-RU" sz="12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Скругленный прямоугольник 65"/>
          <p:cNvSpPr/>
          <p:nvPr/>
        </p:nvSpPr>
        <p:spPr>
          <a:xfrm>
            <a:off x="3571868" y="1928808"/>
            <a:ext cx="2214578" cy="3000396"/>
          </a:xfrm>
          <a:prstGeom prst="roundRect">
            <a:avLst/>
          </a:prstGeom>
          <a:solidFill>
            <a:srgbClr val="DCE6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/>
          </a:p>
        </p:txBody>
      </p:sp>
      <p:sp>
        <p:nvSpPr>
          <p:cNvPr id="24583" name="AutoShape 8"/>
          <p:cNvSpPr>
            <a:spLocks noChangeArrowheads="1"/>
          </p:cNvSpPr>
          <p:nvPr/>
        </p:nvSpPr>
        <p:spPr bwMode="auto">
          <a:xfrm>
            <a:off x="118586" y="1000114"/>
            <a:ext cx="2738903" cy="7075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 defTabSz="957154"/>
            <a:r>
              <a:rPr lang="ru-RU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Разработка международных </a:t>
            </a:r>
            <a:endParaRPr lang="ru-RU" sz="11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defTabSz="957154"/>
            <a:r>
              <a:rPr lang="ru-RU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стандартов в </a:t>
            </a:r>
            <a:r>
              <a:rPr lang="ru-RU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области </a:t>
            </a:r>
            <a:endParaRPr lang="ru-RU" sz="11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defTabSz="957154"/>
            <a:r>
              <a:rPr lang="ru-RU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железнодорожного </a:t>
            </a:r>
            <a:r>
              <a:rPr lang="ru-RU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транспорта</a:t>
            </a:r>
          </a:p>
        </p:txBody>
      </p:sp>
      <p:sp>
        <p:nvSpPr>
          <p:cNvPr id="24589" name="AutoShape 14"/>
          <p:cNvSpPr>
            <a:spLocks noChangeArrowheads="1"/>
          </p:cNvSpPr>
          <p:nvPr/>
        </p:nvSpPr>
        <p:spPr bwMode="auto">
          <a:xfrm>
            <a:off x="2928927" y="1000114"/>
            <a:ext cx="2991102" cy="7075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 defTabSz="957154"/>
            <a:r>
              <a:rPr lang="ru-RU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Экспертиза </a:t>
            </a:r>
            <a:r>
              <a:rPr lang="ru-RU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международных</a:t>
            </a:r>
          </a:p>
          <a:p>
            <a:pPr algn="ctr" defTabSz="957154"/>
            <a:r>
              <a:rPr lang="ru-RU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стандартов в </a:t>
            </a:r>
            <a:r>
              <a:rPr lang="ru-RU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области </a:t>
            </a:r>
            <a:endParaRPr lang="ru-RU" sz="11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defTabSz="957154"/>
            <a:r>
              <a:rPr lang="ru-RU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железнодорожного </a:t>
            </a:r>
            <a:r>
              <a:rPr lang="ru-RU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транспорта</a:t>
            </a:r>
          </a:p>
        </p:txBody>
      </p:sp>
      <p:sp>
        <p:nvSpPr>
          <p:cNvPr id="24590" name="AutoShape 15"/>
          <p:cNvSpPr>
            <a:spLocks noChangeArrowheads="1"/>
          </p:cNvSpPr>
          <p:nvPr/>
        </p:nvSpPr>
        <p:spPr bwMode="auto">
          <a:xfrm>
            <a:off x="6000762" y="1000114"/>
            <a:ext cx="3024662" cy="7075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 defTabSz="957154"/>
            <a:r>
              <a:rPr lang="ru-RU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Подготовка официальных </a:t>
            </a:r>
            <a:endParaRPr lang="en-US" sz="11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defTabSz="957154"/>
            <a:r>
              <a:rPr lang="ru-RU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переводов </a:t>
            </a:r>
            <a:r>
              <a:rPr lang="ru-RU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международных стандартов </a:t>
            </a:r>
            <a:r>
              <a:rPr lang="ru-RU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области </a:t>
            </a:r>
            <a:r>
              <a:rPr lang="ru-RU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железнодорожного </a:t>
            </a:r>
            <a:r>
              <a:rPr lang="ru-RU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транспорта</a:t>
            </a:r>
          </a:p>
        </p:txBody>
      </p:sp>
      <p:sp>
        <p:nvSpPr>
          <p:cNvPr id="24596" name="AutoShape 21"/>
          <p:cNvSpPr>
            <a:spLocks noChangeArrowheads="1"/>
          </p:cNvSpPr>
          <p:nvPr/>
        </p:nvSpPr>
        <p:spPr bwMode="auto">
          <a:xfrm rot="10800000">
            <a:off x="3061938" y="2143122"/>
            <a:ext cx="367054" cy="268772"/>
          </a:xfrm>
          <a:prstGeom prst="rightArrow">
            <a:avLst>
              <a:gd name="adj1" fmla="val 50000"/>
              <a:gd name="adj2" fmla="val 72566"/>
            </a:avLst>
          </a:prstGeom>
          <a:solidFill>
            <a:schemeClr val="tx2">
              <a:lumMod val="40000"/>
              <a:lumOff val="60000"/>
              <a:alpha val="34901"/>
            </a:schemeClr>
          </a:solidFill>
          <a:ln w="15875">
            <a:solidFill>
              <a:schemeClr val="tx2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24598" name="Rectangle 4"/>
          <p:cNvSpPr>
            <a:spLocks noChangeArrowheads="1"/>
          </p:cNvSpPr>
          <p:nvPr/>
        </p:nvSpPr>
        <p:spPr bwMode="auto">
          <a:xfrm>
            <a:off x="0" y="142859"/>
            <a:ext cx="9144000" cy="646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7A997A"/>
            </a:prstShdw>
          </a:effectLst>
        </p:spPr>
        <p:txBody>
          <a:bodyPr lIns="91430" tIns="45715" rIns="91430" bIns="45715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345C8C"/>
                </a:solidFill>
                <a:latin typeface="Tahoma" pitchFamily="34" charset="0"/>
              </a:rPr>
              <a:t>МЕЖДУНАРОДНАЯ ДЕЯТЕЛЬНОСТЬ МЕЖГОСУДАРСТВЕННОГО </a:t>
            </a:r>
          </a:p>
          <a:p>
            <a:pPr algn="ctr"/>
            <a:r>
              <a:rPr lang="ru-RU" sz="1200" b="1" dirty="0" smtClean="0">
                <a:solidFill>
                  <a:srgbClr val="345C8C"/>
                </a:solidFill>
                <a:latin typeface="Tahoma" pitchFamily="34" charset="0"/>
              </a:rPr>
              <a:t>ТЕХНИЧЕСКОГО КОМИТЕТА ПО СТАНДАРТИЗАЦИИ №</a:t>
            </a:r>
            <a:r>
              <a:rPr lang="en-US" sz="1200" b="1" dirty="0" smtClean="0">
                <a:solidFill>
                  <a:srgbClr val="345C8C"/>
                </a:solidFill>
                <a:latin typeface="Tahoma" pitchFamily="34" charset="0"/>
              </a:rPr>
              <a:t>524</a:t>
            </a:r>
            <a:r>
              <a:rPr lang="ru-RU" sz="1200" b="1" dirty="0" smtClean="0">
                <a:solidFill>
                  <a:srgbClr val="345C8C"/>
                </a:solidFill>
                <a:latin typeface="Tahoma" pitchFamily="34" charset="0"/>
              </a:rPr>
              <a:t> </a:t>
            </a:r>
          </a:p>
          <a:p>
            <a:pPr algn="ctr"/>
            <a:r>
              <a:rPr lang="ru-RU" sz="1200" b="1" dirty="0" smtClean="0">
                <a:solidFill>
                  <a:srgbClr val="345C8C"/>
                </a:solidFill>
                <a:latin typeface="Tahoma" pitchFamily="34" charset="0"/>
              </a:rPr>
              <a:t>«ЖЕЛЕЗНОДОРОЖНЫЙ  ТРАНСПОРТ»</a:t>
            </a:r>
            <a:endParaRPr lang="ru-RU" sz="1200" b="1" dirty="0">
              <a:solidFill>
                <a:srgbClr val="345C8C"/>
              </a:solidFill>
              <a:latin typeface="Tahoma" pitchFamily="34" charset="0"/>
            </a:endParaRPr>
          </a:p>
        </p:txBody>
      </p:sp>
      <p:sp>
        <p:nvSpPr>
          <p:cNvPr id="35" name="AutoShape 21"/>
          <p:cNvSpPr>
            <a:spLocks noChangeArrowheads="1"/>
          </p:cNvSpPr>
          <p:nvPr/>
        </p:nvSpPr>
        <p:spPr bwMode="auto">
          <a:xfrm rot="10800000">
            <a:off x="3061938" y="3160234"/>
            <a:ext cx="367054" cy="268772"/>
          </a:xfrm>
          <a:prstGeom prst="rightArrow">
            <a:avLst>
              <a:gd name="adj1" fmla="val 50000"/>
              <a:gd name="adj2" fmla="val 72566"/>
            </a:avLst>
          </a:prstGeom>
          <a:solidFill>
            <a:schemeClr val="tx2">
              <a:lumMod val="40000"/>
              <a:lumOff val="60000"/>
              <a:alpha val="34901"/>
            </a:schemeClr>
          </a:solidFill>
          <a:ln w="15875">
            <a:solidFill>
              <a:schemeClr val="tx2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643317" y="3476160"/>
            <a:ext cx="2049835" cy="738654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algn="ctr" defTabSz="957154"/>
            <a:r>
              <a:rPr lang="ru-RU" sz="1400" b="1" dirty="0" smtClean="0">
                <a:solidFill>
                  <a:srgbClr val="002060"/>
                </a:solidFill>
              </a:rPr>
              <a:t>МТК -524</a:t>
            </a:r>
          </a:p>
          <a:p>
            <a:pPr algn="ctr" defTabSz="957154"/>
            <a:r>
              <a:rPr lang="ru-RU" sz="1400" b="1" dirty="0" smtClean="0">
                <a:solidFill>
                  <a:srgbClr val="002060"/>
                </a:solidFill>
              </a:rPr>
              <a:t>«Железнодорожный </a:t>
            </a:r>
          </a:p>
          <a:p>
            <a:pPr algn="ctr" defTabSz="957154"/>
            <a:r>
              <a:rPr lang="ru-RU" sz="1400" b="1" dirty="0" smtClean="0">
                <a:solidFill>
                  <a:srgbClr val="002060"/>
                </a:solidFill>
              </a:rPr>
              <a:t>Транспорт»</a:t>
            </a:r>
          </a:p>
        </p:txBody>
      </p:sp>
      <p:sp>
        <p:nvSpPr>
          <p:cNvPr id="37" name="AutoShape 21"/>
          <p:cNvSpPr>
            <a:spLocks noChangeArrowheads="1"/>
          </p:cNvSpPr>
          <p:nvPr/>
        </p:nvSpPr>
        <p:spPr bwMode="auto">
          <a:xfrm>
            <a:off x="5957893" y="1857370"/>
            <a:ext cx="367054" cy="268772"/>
          </a:xfrm>
          <a:prstGeom prst="rightArrow">
            <a:avLst>
              <a:gd name="adj1" fmla="val 50000"/>
              <a:gd name="adj2" fmla="val 72566"/>
            </a:avLst>
          </a:prstGeom>
          <a:solidFill>
            <a:schemeClr val="tx2">
              <a:lumMod val="40000"/>
              <a:lumOff val="60000"/>
              <a:alpha val="34901"/>
            </a:schemeClr>
          </a:solidFill>
          <a:ln w="15875">
            <a:solidFill>
              <a:schemeClr val="tx2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38" name="AutoShape 21"/>
          <p:cNvSpPr>
            <a:spLocks noChangeArrowheads="1"/>
          </p:cNvSpPr>
          <p:nvPr/>
        </p:nvSpPr>
        <p:spPr bwMode="auto">
          <a:xfrm>
            <a:off x="5957893" y="2738544"/>
            <a:ext cx="367054" cy="268772"/>
          </a:xfrm>
          <a:prstGeom prst="rightArrow">
            <a:avLst>
              <a:gd name="adj1" fmla="val 50000"/>
              <a:gd name="adj2" fmla="val 72566"/>
            </a:avLst>
          </a:prstGeom>
          <a:solidFill>
            <a:schemeClr val="tx2">
              <a:lumMod val="40000"/>
              <a:lumOff val="60000"/>
              <a:alpha val="34901"/>
            </a:schemeClr>
          </a:solidFill>
          <a:ln w="15875">
            <a:solidFill>
              <a:schemeClr val="tx2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39" name="AutoShape 21"/>
          <p:cNvSpPr>
            <a:spLocks noChangeArrowheads="1"/>
          </p:cNvSpPr>
          <p:nvPr/>
        </p:nvSpPr>
        <p:spPr bwMode="auto">
          <a:xfrm>
            <a:off x="5957893" y="3148024"/>
            <a:ext cx="367054" cy="268772"/>
          </a:xfrm>
          <a:prstGeom prst="rightArrow">
            <a:avLst>
              <a:gd name="adj1" fmla="val 50000"/>
              <a:gd name="adj2" fmla="val 72566"/>
            </a:avLst>
          </a:prstGeom>
          <a:solidFill>
            <a:schemeClr val="tx2">
              <a:lumMod val="40000"/>
              <a:lumOff val="60000"/>
              <a:alpha val="34901"/>
            </a:schemeClr>
          </a:solidFill>
          <a:ln w="15875">
            <a:solidFill>
              <a:schemeClr val="tx2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0" name="AutoShape 21"/>
          <p:cNvSpPr>
            <a:spLocks noChangeArrowheads="1"/>
          </p:cNvSpPr>
          <p:nvPr/>
        </p:nvSpPr>
        <p:spPr bwMode="auto">
          <a:xfrm>
            <a:off x="5957893" y="3533785"/>
            <a:ext cx="367054" cy="268772"/>
          </a:xfrm>
          <a:prstGeom prst="rightArrow">
            <a:avLst>
              <a:gd name="adj1" fmla="val 50000"/>
              <a:gd name="adj2" fmla="val 72566"/>
            </a:avLst>
          </a:prstGeom>
          <a:solidFill>
            <a:schemeClr val="tx2">
              <a:lumMod val="40000"/>
              <a:lumOff val="60000"/>
              <a:alpha val="34901"/>
            </a:schemeClr>
          </a:solidFill>
          <a:ln w="15875">
            <a:solidFill>
              <a:schemeClr val="tx2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1" name="AutoShape 21"/>
          <p:cNvSpPr>
            <a:spLocks noChangeArrowheads="1"/>
          </p:cNvSpPr>
          <p:nvPr/>
        </p:nvSpPr>
        <p:spPr bwMode="auto">
          <a:xfrm>
            <a:off x="5957893" y="3920974"/>
            <a:ext cx="367054" cy="268772"/>
          </a:xfrm>
          <a:prstGeom prst="rightArrow">
            <a:avLst>
              <a:gd name="adj1" fmla="val 50000"/>
              <a:gd name="adj2" fmla="val 72566"/>
            </a:avLst>
          </a:prstGeom>
          <a:solidFill>
            <a:schemeClr val="tx2">
              <a:lumMod val="40000"/>
              <a:lumOff val="60000"/>
              <a:alpha val="34901"/>
            </a:schemeClr>
          </a:solidFill>
          <a:ln w="15875">
            <a:solidFill>
              <a:schemeClr val="tx2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2" name="AutoShape 21"/>
          <p:cNvSpPr>
            <a:spLocks noChangeArrowheads="1"/>
          </p:cNvSpPr>
          <p:nvPr/>
        </p:nvSpPr>
        <p:spPr bwMode="auto">
          <a:xfrm>
            <a:off x="5957893" y="4322295"/>
            <a:ext cx="367054" cy="268772"/>
          </a:xfrm>
          <a:prstGeom prst="rightArrow">
            <a:avLst>
              <a:gd name="adj1" fmla="val 50000"/>
              <a:gd name="adj2" fmla="val 72566"/>
            </a:avLst>
          </a:prstGeom>
          <a:solidFill>
            <a:schemeClr val="tx2">
              <a:lumMod val="40000"/>
              <a:lumOff val="60000"/>
              <a:alpha val="34901"/>
            </a:schemeClr>
          </a:solidFill>
          <a:ln w="15875">
            <a:solidFill>
              <a:schemeClr val="tx2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3" name="AutoShape 21"/>
          <p:cNvSpPr>
            <a:spLocks noChangeArrowheads="1"/>
          </p:cNvSpPr>
          <p:nvPr/>
        </p:nvSpPr>
        <p:spPr bwMode="auto">
          <a:xfrm>
            <a:off x="5957893" y="4678870"/>
            <a:ext cx="367054" cy="268772"/>
          </a:xfrm>
          <a:prstGeom prst="rightArrow">
            <a:avLst>
              <a:gd name="adj1" fmla="val 50000"/>
              <a:gd name="adj2" fmla="val 72566"/>
            </a:avLst>
          </a:prstGeom>
          <a:solidFill>
            <a:schemeClr val="tx2">
              <a:lumMod val="40000"/>
              <a:lumOff val="60000"/>
              <a:alpha val="34901"/>
            </a:schemeClr>
          </a:solidFill>
          <a:ln w="15875">
            <a:solidFill>
              <a:schemeClr val="tx2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4" name="AutoShape 21"/>
          <p:cNvSpPr>
            <a:spLocks noChangeArrowheads="1"/>
          </p:cNvSpPr>
          <p:nvPr/>
        </p:nvSpPr>
        <p:spPr bwMode="auto">
          <a:xfrm rot="10800000">
            <a:off x="3061938" y="4283926"/>
            <a:ext cx="367054" cy="268772"/>
          </a:xfrm>
          <a:prstGeom prst="rightArrow">
            <a:avLst>
              <a:gd name="adj1" fmla="val 50000"/>
              <a:gd name="adj2" fmla="val 72566"/>
            </a:avLst>
          </a:prstGeom>
          <a:solidFill>
            <a:schemeClr val="tx2">
              <a:lumMod val="40000"/>
              <a:lumOff val="60000"/>
              <a:alpha val="34901"/>
            </a:schemeClr>
          </a:solidFill>
          <a:ln w="15875">
            <a:solidFill>
              <a:schemeClr val="tx2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91619" y="1785932"/>
            <a:ext cx="2247711" cy="400099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en-US" sz="1000" b="1" dirty="0" smtClean="0">
                <a:solidFill>
                  <a:srgbClr val="002060"/>
                </a:solidFill>
              </a:rPr>
              <a:t>ISO /TC</a:t>
            </a:r>
            <a:r>
              <a:rPr lang="ru-RU" sz="1000" b="1" dirty="0" smtClean="0">
                <a:solidFill>
                  <a:srgbClr val="002060"/>
                </a:solidFill>
              </a:rPr>
              <a:t> 269  </a:t>
            </a:r>
            <a:br>
              <a:rPr lang="ru-RU" sz="1000" b="1" dirty="0" smtClean="0">
                <a:solidFill>
                  <a:srgbClr val="002060"/>
                </a:solidFill>
              </a:rPr>
            </a:br>
            <a:r>
              <a:rPr lang="ru-RU" sz="1000" b="1" dirty="0" smtClean="0">
                <a:solidFill>
                  <a:srgbClr val="002060"/>
                </a:solidFill>
              </a:rPr>
              <a:t>«Железнодорожный транспорт»</a:t>
            </a:r>
            <a:endParaRPr lang="ru-RU" sz="1000" b="1" dirty="0">
              <a:solidFill>
                <a:srgbClr val="002060"/>
              </a:solidFill>
            </a:endParaRPr>
          </a:p>
        </p:txBody>
      </p: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 cstate="print"/>
          <a:srcRect l="2100" t="2306"/>
          <a:stretch>
            <a:fillRect/>
          </a:stretch>
        </p:blipFill>
        <p:spPr bwMode="auto">
          <a:xfrm>
            <a:off x="6437725" y="1857372"/>
            <a:ext cx="386950" cy="285751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7" name="TextBox 46"/>
          <p:cNvSpPr txBox="1"/>
          <p:nvPr/>
        </p:nvSpPr>
        <p:spPr>
          <a:xfrm>
            <a:off x="6891629" y="2749820"/>
            <a:ext cx="1492696" cy="246211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algn="ctr" defTabSz="957154"/>
            <a:r>
              <a:rPr lang="en-US" sz="1000" b="1" dirty="0" smtClean="0">
                <a:solidFill>
                  <a:srgbClr val="002060"/>
                </a:solidFill>
              </a:rPr>
              <a:t>CEN, CENELEC, ETSI</a:t>
            </a:r>
          </a:p>
        </p:txBody>
      </p:sp>
      <p:pic>
        <p:nvPicPr>
          <p:cNvPr id="48" name="Picture 3" descr="C:\Users\ВолковаЛА\Desktop\1000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96047" y="2733678"/>
            <a:ext cx="466541" cy="31014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sp>
        <p:nvSpPr>
          <p:cNvPr id="49" name="TextBox 48"/>
          <p:cNvSpPr txBox="1"/>
          <p:nvPr/>
        </p:nvSpPr>
        <p:spPr>
          <a:xfrm>
            <a:off x="6891629" y="3152795"/>
            <a:ext cx="405860" cy="246211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algn="ctr" defTabSz="957154"/>
            <a:r>
              <a:rPr lang="en-US" sz="1000" b="1" dirty="0" smtClean="0">
                <a:solidFill>
                  <a:srgbClr val="002060"/>
                </a:solidFill>
              </a:rPr>
              <a:t>UIC</a:t>
            </a:r>
            <a:endParaRPr lang="ru-RU" sz="1000" b="1" dirty="0">
              <a:solidFill>
                <a:srgbClr val="00206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891629" y="3543319"/>
            <a:ext cx="583794" cy="246211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algn="ctr" defTabSz="957154"/>
            <a:r>
              <a:rPr lang="ru-RU" sz="1000" b="1" dirty="0" smtClean="0">
                <a:solidFill>
                  <a:srgbClr val="002060"/>
                </a:solidFill>
              </a:rPr>
              <a:t>ОСЖД</a:t>
            </a:r>
            <a:endParaRPr lang="ru-RU" sz="1000" b="1" dirty="0">
              <a:solidFill>
                <a:srgbClr val="00206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891628" y="3944795"/>
            <a:ext cx="455553" cy="246211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algn="ctr" defTabSz="957154"/>
            <a:r>
              <a:rPr lang="en-US" sz="1000" b="1" dirty="0" smtClean="0">
                <a:solidFill>
                  <a:srgbClr val="002060"/>
                </a:solidFill>
              </a:rPr>
              <a:t>ERA</a:t>
            </a:r>
            <a:endParaRPr lang="ru-RU" sz="1000" b="1" dirty="0">
              <a:solidFill>
                <a:srgbClr val="00206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372201" y="4238579"/>
            <a:ext cx="1619334" cy="400099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defTabSz="957154"/>
            <a:r>
              <a:rPr lang="ru-RU" sz="1000" b="1" dirty="0" smtClean="0">
                <a:solidFill>
                  <a:srgbClr val="002060"/>
                </a:solidFill>
              </a:rPr>
              <a:t>Представители</a:t>
            </a:r>
          </a:p>
          <a:p>
            <a:pPr defTabSz="957154"/>
            <a:r>
              <a:rPr lang="ru-RU" sz="1000" b="1" dirty="0" smtClean="0">
                <a:solidFill>
                  <a:srgbClr val="002060"/>
                </a:solidFill>
              </a:rPr>
              <a:t>зарубежных компаний</a:t>
            </a:r>
            <a:endParaRPr lang="ru-RU" sz="1000" b="1" dirty="0">
              <a:solidFill>
                <a:srgbClr val="00206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385251" y="4690147"/>
            <a:ext cx="1499108" cy="246211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algn="ctr" defTabSz="957154"/>
            <a:r>
              <a:rPr lang="ru-RU" sz="1000" b="1" dirty="0" smtClean="0">
                <a:solidFill>
                  <a:srgbClr val="002060"/>
                </a:solidFill>
              </a:rPr>
              <a:t>Прочие организации</a:t>
            </a:r>
            <a:endParaRPr lang="ru-RU" sz="1000" b="1" dirty="0">
              <a:solidFill>
                <a:srgbClr val="002060"/>
              </a:solidFill>
            </a:endParaRPr>
          </a:p>
        </p:txBody>
      </p:sp>
      <p:sp>
        <p:nvSpPr>
          <p:cNvPr id="54" name="AutoShape 21"/>
          <p:cNvSpPr>
            <a:spLocks noChangeArrowheads="1"/>
          </p:cNvSpPr>
          <p:nvPr/>
        </p:nvSpPr>
        <p:spPr bwMode="auto">
          <a:xfrm>
            <a:off x="5957893" y="2214562"/>
            <a:ext cx="367054" cy="268772"/>
          </a:xfrm>
          <a:prstGeom prst="rightArrow">
            <a:avLst>
              <a:gd name="adj1" fmla="val 50000"/>
              <a:gd name="adj2" fmla="val 72566"/>
            </a:avLst>
          </a:prstGeom>
          <a:solidFill>
            <a:schemeClr val="tx2">
              <a:lumMod val="40000"/>
              <a:lumOff val="60000"/>
              <a:alpha val="34901"/>
            </a:schemeClr>
          </a:solidFill>
          <a:ln w="15875">
            <a:solidFill>
              <a:schemeClr val="tx2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891618" y="2166937"/>
            <a:ext cx="2109538" cy="553988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en-US" sz="1000" b="1" dirty="0" smtClean="0">
                <a:solidFill>
                  <a:srgbClr val="002060"/>
                </a:solidFill>
              </a:rPr>
              <a:t>IEC/TC</a:t>
            </a:r>
            <a:r>
              <a:rPr lang="ru-RU" sz="1000" b="1" dirty="0" smtClean="0">
                <a:solidFill>
                  <a:srgbClr val="002060"/>
                </a:solidFill>
              </a:rPr>
              <a:t> 9 «Электрическое </a:t>
            </a:r>
          </a:p>
          <a:p>
            <a:r>
              <a:rPr lang="ru-RU" sz="1000" b="1" dirty="0" smtClean="0">
                <a:solidFill>
                  <a:srgbClr val="002060"/>
                </a:solidFill>
              </a:rPr>
              <a:t>оборудование и системы </a:t>
            </a:r>
            <a:br>
              <a:rPr lang="ru-RU" sz="1000" b="1" dirty="0" smtClean="0">
                <a:solidFill>
                  <a:srgbClr val="002060"/>
                </a:solidFill>
              </a:rPr>
            </a:br>
            <a:r>
              <a:rPr lang="ru-RU" sz="1000" b="1" dirty="0" smtClean="0">
                <a:solidFill>
                  <a:srgbClr val="002060"/>
                </a:solidFill>
              </a:rPr>
              <a:t>для железных дорог»</a:t>
            </a:r>
            <a:endParaRPr lang="ru-RU" sz="1000" b="1" dirty="0">
              <a:solidFill>
                <a:srgbClr val="002060"/>
              </a:solidFill>
            </a:endParaRPr>
          </a:p>
        </p:txBody>
      </p:sp>
      <p:pic>
        <p:nvPicPr>
          <p:cNvPr id="57" name="Picture 2" descr="C:\Users\ВолковаЛА\Desktop\IEClo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34133" y="2224088"/>
            <a:ext cx="388599" cy="2841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pic>
        <p:nvPicPr>
          <p:cNvPr id="58" name="Picture 5" descr="C:\Users\РукавишниковАА\Desktop\отдел стратегического управления качеством\2013\Буклет IRIS\итог буклет\логотипы\RZD_logo_sm_pos_p.jpg"/>
          <p:cNvPicPr>
            <a:picLocks noChangeAspect="1" noChangeArrowheads="1"/>
          </p:cNvPicPr>
          <p:nvPr/>
        </p:nvPicPr>
        <p:blipFill>
          <a:blip r:embed="rId5" cstate="print"/>
          <a:srcRect l="10032" t="29392" r="11968" b="23536"/>
          <a:stretch>
            <a:fillRect/>
          </a:stretch>
        </p:blipFill>
        <p:spPr bwMode="auto">
          <a:xfrm>
            <a:off x="142845" y="285734"/>
            <a:ext cx="871831" cy="395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2" descr="G:\WD\КОМП\Логотипы\MGS.e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15206" y="214297"/>
            <a:ext cx="566719" cy="566719"/>
          </a:xfrm>
          <a:prstGeom prst="rect">
            <a:avLst/>
          </a:prstGeom>
          <a:noFill/>
        </p:spPr>
      </p:pic>
      <p:pic>
        <p:nvPicPr>
          <p:cNvPr id="60" name="Picture 3" descr="G:\WD\КОМП\Логотипы\opgt1.e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4414" y="285735"/>
            <a:ext cx="893076" cy="424354"/>
          </a:xfrm>
          <a:prstGeom prst="rect">
            <a:avLst/>
          </a:prstGeom>
          <a:noFill/>
        </p:spPr>
      </p:pic>
      <p:pic>
        <p:nvPicPr>
          <p:cNvPr id="1027" name="Picture 3" descr="G:\WD\КОМП\Логотипы\MTK524.e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67722" y="285735"/>
            <a:ext cx="961997" cy="431734"/>
          </a:xfrm>
          <a:prstGeom prst="rect">
            <a:avLst/>
          </a:prstGeom>
          <a:noFill/>
        </p:spPr>
      </p:pic>
      <p:sp>
        <p:nvSpPr>
          <p:cNvPr id="63" name="Скругленный прямоугольник 62"/>
          <p:cNvSpPr/>
          <p:nvPr/>
        </p:nvSpPr>
        <p:spPr>
          <a:xfrm>
            <a:off x="142844" y="1928808"/>
            <a:ext cx="2714644" cy="78581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Межгосударственный </a:t>
            </a:r>
          </a:p>
          <a:p>
            <a:pPr algn="ctr"/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совет  по стандартизации, метрологии и сертификации </a:t>
            </a: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142844" y="2900364"/>
            <a:ext cx="2714644" cy="78581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indent="177800" algn="ctr"/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Совет по железнодорожному транспорту государств – участников</a:t>
            </a:r>
            <a:r>
              <a:rPr lang="en-US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СНГ и Балтии</a:t>
            </a:r>
          </a:p>
        </p:txBody>
      </p:sp>
      <p:pic>
        <p:nvPicPr>
          <p:cNvPr id="65" name="Picture 3" descr="G:\WD\КОМП\Логотипы\MTK524.e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9059" y="2500313"/>
            <a:ext cx="1643798" cy="737719"/>
          </a:xfrm>
          <a:prstGeom prst="rect">
            <a:avLst/>
          </a:prstGeom>
          <a:noFill/>
        </p:spPr>
      </p:pic>
      <p:sp>
        <p:nvSpPr>
          <p:cNvPr id="67" name="Скругленный прямоугольник 66"/>
          <p:cNvSpPr/>
          <p:nvPr/>
        </p:nvSpPr>
        <p:spPr>
          <a:xfrm>
            <a:off x="142844" y="3929073"/>
            <a:ext cx="2714644" cy="88105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Технические комитеты </a:t>
            </a:r>
            <a:b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 стандартизации в сфере железнодорожного транспорта </a:t>
            </a:r>
            <a:r>
              <a:rPr lang="ru-RU" sz="12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государств СНГ и Балтии  </a:t>
            </a:r>
            <a:endParaRPr lang="ru-RU" sz="12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8" name="Прямоугольник 8"/>
          <p:cNvSpPr>
            <a:spLocks noChangeArrowheads="1"/>
          </p:cNvSpPr>
          <p:nvPr/>
        </p:nvSpPr>
        <p:spPr bwMode="auto">
          <a:xfrm>
            <a:off x="6" y="4970377"/>
            <a:ext cx="805008" cy="200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5" rIns="91430" bIns="45715">
            <a:spAutoFit/>
          </a:bodyPr>
          <a:lstStyle/>
          <a:p>
            <a:r>
              <a:rPr lang="ru-RU" sz="700" b="1" dirty="0" smtClean="0"/>
              <a:t>©</a:t>
            </a:r>
            <a:r>
              <a:rPr lang="ru-RU" sz="700" dirty="0" smtClean="0"/>
              <a:t> ОАО </a:t>
            </a:r>
            <a:r>
              <a:rPr lang="ru-RU" sz="700" dirty="0"/>
              <a:t>«РЖД</a:t>
            </a:r>
            <a:r>
              <a:rPr lang="ru-RU" sz="700" dirty="0" smtClean="0"/>
              <a:t>»</a:t>
            </a:r>
            <a:endParaRPr lang="ru-RU" sz="700" dirty="0"/>
          </a:p>
        </p:txBody>
      </p:sp>
      <p:pic>
        <p:nvPicPr>
          <p:cNvPr id="1028" name="Picture 4" descr="G:\Обмен\2014\Июнь\логотипы\UIC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29388" y="3186114"/>
            <a:ext cx="433144" cy="214314"/>
          </a:xfrm>
          <a:prstGeom prst="rect">
            <a:avLst/>
          </a:prstGeom>
          <a:noFill/>
        </p:spPr>
      </p:pic>
      <p:pic>
        <p:nvPicPr>
          <p:cNvPr id="1029" name="Picture 5" descr="G:\Обмен\2014\Июнь\логотипы\осжд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15100" y="3500444"/>
            <a:ext cx="411119" cy="366639"/>
          </a:xfrm>
          <a:prstGeom prst="rect">
            <a:avLst/>
          </a:prstGeom>
          <a:noFill/>
        </p:spPr>
      </p:pic>
      <p:pic>
        <p:nvPicPr>
          <p:cNvPr id="69" name="Рисунок 68" descr="Файл: Европейское железнодорожное агентство logo.svg">
            <a:hlinkClick r:id="rId11"/>
          </p:cNvPr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396047" y="3929072"/>
            <a:ext cx="519101" cy="238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Номер слайда 5"/>
          <p:cNvSpPr txBox="1">
            <a:spLocks noGrp="1"/>
          </p:cNvSpPr>
          <p:nvPr/>
        </p:nvSpPr>
        <p:spPr>
          <a:xfrm>
            <a:off x="7092280" y="4803998"/>
            <a:ext cx="2133600" cy="339507"/>
          </a:xfrm>
          <a:prstGeom prst="rect">
            <a:avLst/>
          </a:prstGeom>
          <a:noFill/>
        </p:spPr>
        <p:txBody>
          <a:bodyPr lIns="91430" tIns="45715" rIns="91430" bIns="45715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/>
              <a:t>3</a:t>
            </a:r>
            <a:endParaRPr lang="ru-RU" sz="1200" b="1" dirty="0">
              <a:latin typeface="+mn-lt"/>
            </a:endParaRPr>
          </a:p>
        </p:txBody>
      </p:sp>
      <p:pic>
        <p:nvPicPr>
          <p:cNvPr id="62" name="Picture 2" descr="G:\WD\КОМП\Логотипы\MGS.e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0462" y="1951236"/>
            <a:ext cx="307082" cy="307082"/>
          </a:xfrm>
          <a:prstGeom prst="rect">
            <a:avLst/>
          </a:prstGeom>
          <a:noFill/>
        </p:spPr>
      </p:pic>
      <p:pic>
        <p:nvPicPr>
          <p:cNvPr id="11268" name="Picture 4" descr="http://rumol.org/wp-content/uploads/2013/06/630px-Emblem_of_CIS.svg_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8794" y="2919122"/>
            <a:ext cx="302400" cy="28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306224" y="749244"/>
          <a:ext cx="8480619" cy="4465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8" descr="unife_logo200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13411" y="3518170"/>
            <a:ext cx="901598" cy="34119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5" name="Picture 5" descr="header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98964" y="3529695"/>
            <a:ext cx="771729" cy="318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Belyakov\Desktop\FIF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61411" y="2268245"/>
            <a:ext cx="996473" cy="422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223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61213" y="2339682"/>
            <a:ext cx="1071570" cy="3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7" descr="242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00364" y="3002106"/>
            <a:ext cx="1016322" cy="27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214942" y="2930668"/>
            <a:ext cx="1039826" cy="323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5" descr="109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286248" y="4073677"/>
            <a:ext cx="584902" cy="270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Group 8"/>
          <p:cNvGrpSpPr>
            <a:grpSpLocks noChangeAspect="1"/>
          </p:cNvGrpSpPr>
          <p:nvPr/>
        </p:nvGrpSpPr>
        <p:grpSpPr bwMode="auto">
          <a:xfrm>
            <a:off x="4286249" y="2930668"/>
            <a:ext cx="649891" cy="363938"/>
            <a:chOff x="2496" y="2496"/>
            <a:chExt cx="2064" cy="1680"/>
          </a:xfrm>
          <a:effectLst/>
        </p:grpSpPr>
        <p:sp>
          <p:nvSpPr>
            <p:cNvPr id="14" name="Rectangle 9"/>
            <p:cNvSpPr>
              <a:spLocks noChangeAspect="1" noChangeArrowheads="1"/>
            </p:cNvSpPr>
            <p:nvPr/>
          </p:nvSpPr>
          <p:spPr bwMode="auto">
            <a:xfrm>
              <a:off x="2496" y="2496"/>
              <a:ext cx="2064" cy="1680"/>
            </a:xfrm>
            <a:prstGeom prst="rect">
              <a:avLst/>
            </a:prstGeom>
            <a:gradFill rotWithShape="0">
              <a:gsLst>
                <a:gs pos="0">
                  <a:srgbClr val="FFCC00"/>
                </a:gs>
                <a:gs pos="50000">
                  <a:srgbClr val="FFFFCC"/>
                </a:gs>
                <a:gs pos="100000">
                  <a:srgbClr val="FFCC00"/>
                </a:gs>
              </a:gsLst>
              <a:lin ang="5400000" scaled="1"/>
            </a:gradFill>
            <a:ln w="28575">
              <a:noFill/>
              <a:miter lim="800000"/>
              <a:headEnd type="none" w="sm" len="sm"/>
              <a:tailEnd type="none" w="sm" len="sm"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txBody>
            <a:bodyPr wrap="none" anchor="ctr"/>
            <a:lstStyle/>
            <a:p>
              <a:endParaRPr lang="ru-RU" dirty="0">
                <a:solidFill>
                  <a:schemeClr val="bg1"/>
                </a:solidFill>
              </a:endParaRPr>
            </a:p>
          </p:txBody>
        </p:sp>
        <p:pic>
          <p:nvPicPr>
            <p:cNvPr id="15" name="Picture 10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2880" y="2592"/>
              <a:ext cx="1305" cy="14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Прямоугольник 8"/>
          <p:cNvSpPr>
            <a:spLocks noChangeArrowheads="1"/>
          </p:cNvSpPr>
          <p:nvPr/>
        </p:nvSpPr>
        <p:spPr bwMode="auto">
          <a:xfrm>
            <a:off x="6" y="4970377"/>
            <a:ext cx="805008" cy="200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5" rIns="91430" bIns="45715">
            <a:spAutoFit/>
          </a:bodyPr>
          <a:lstStyle/>
          <a:p>
            <a:r>
              <a:rPr lang="ru-RU" sz="700" b="1" dirty="0" smtClean="0"/>
              <a:t>©</a:t>
            </a:r>
            <a:r>
              <a:rPr lang="ru-RU" sz="700" dirty="0" smtClean="0"/>
              <a:t> ОАО </a:t>
            </a:r>
            <a:r>
              <a:rPr lang="ru-RU" sz="700" dirty="0"/>
              <a:t>«РЖД</a:t>
            </a:r>
            <a:r>
              <a:rPr lang="ru-RU" sz="700" dirty="0" smtClean="0"/>
              <a:t>»</a:t>
            </a:r>
            <a:endParaRPr lang="ru-RU" sz="700" dirty="0"/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0" y="191143"/>
            <a:ext cx="9144000" cy="584765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>
            <a:prstShdw prst="shdw17" dist="17961" dir="2700000">
              <a:srgbClr val="7A997A"/>
            </a:prstShdw>
          </a:effectLst>
        </p:spPr>
        <p:txBody>
          <a:bodyPr lIns="91430" tIns="45715" rIns="91430" bIns="45715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345C8C"/>
                </a:solidFill>
                <a:latin typeface="Tahoma" pitchFamily="34" charset="0"/>
              </a:rPr>
              <a:t>РАЗВИТИЕ МЕЖДУНАРОДНОГО</a:t>
            </a:r>
          </a:p>
          <a:p>
            <a:pPr algn="ctr"/>
            <a:r>
              <a:rPr lang="ru-RU" sz="1600" b="1" dirty="0" smtClean="0">
                <a:solidFill>
                  <a:srgbClr val="345C8C"/>
                </a:solidFill>
                <a:latin typeface="Tahoma" pitchFamily="34" charset="0"/>
              </a:rPr>
              <a:t> СОТРУДНИЧЕСТВА</a:t>
            </a:r>
          </a:p>
        </p:txBody>
      </p:sp>
      <p:pic>
        <p:nvPicPr>
          <p:cNvPr id="27" name="Picture 5" descr="C:\Users\РукавишниковАА\Desktop\отдел стратегического управления качеством\2013\Буклет IRIS\итог буклет\логотипы\RZD_logo_sm_pos_p.jpg"/>
          <p:cNvPicPr>
            <a:picLocks noChangeAspect="1" noChangeArrowheads="1"/>
          </p:cNvPicPr>
          <p:nvPr/>
        </p:nvPicPr>
        <p:blipFill>
          <a:blip r:embed="rId15" cstate="print"/>
          <a:srcRect l="10032" t="29392" r="11968" b="23536"/>
          <a:stretch>
            <a:fillRect/>
          </a:stretch>
        </p:blipFill>
        <p:spPr bwMode="auto">
          <a:xfrm>
            <a:off x="142845" y="285734"/>
            <a:ext cx="871831" cy="395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" descr="G:\WD\КОМП\Логотипы\MGS.emf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215206" y="214297"/>
            <a:ext cx="566719" cy="566719"/>
          </a:xfrm>
          <a:prstGeom prst="rect">
            <a:avLst/>
          </a:prstGeom>
          <a:noFill/>
        </p:spPr>
      </p:pic>
      <p:pic>
        <p:nvPicPr>
          <p:cNvPr id="29" name="Picture 3" descr="G:\WD\КОМП\Логотипы\opgt1.emf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214414" y="285735"/>
            <a:ext cx="893076" cy="424354"/>
          </a:xfrm>
          <a:prstGeom prst="rect">
            <a:avLst/>
          </a:prstGeom>
          <a:noFill/>
        </p:spPr>
      </p:pic>
      <p:pic>
        <p:nvPicPr>
          <p:cNvPr id="30" name="Picture 3" descr="G:\WD\КОМП\Логотипы\MTK524.emf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967722" y="285735"/>
            <a:ext cx="961997" cy="431734"/>
          </a:xfrm>
          <a:prstGeom prst="rect">
            <a:avLst/>
          </a:prstGeom>
          <a:noFill/>
        </p:spPr>
      </p:pic>
      <p:pic>
        <p:nvPicPr>
          <p:cNvPr id="31" name="Picture 5" descr="C:\Users\РукавишниковАА\Desktop\отдел стратегического управления качеством\2013\Буклет IRIS\итог буклет\логотипы\RZD_logo_sm_pos_p.jpg"/>
          <p:cNvPicPr>
            <a:picLocks noChangeAspect="1" noChangeArrowheads="1"/>
          </p:cNvPicPr>
          <p:nvPr/>
        </p:nvPicPr>
        <p:blipFill>
          <a:blip r:embed="rId15" cstate="print"/>
          <a:srcRect l="10032" t="29392" r="11968" b="23536"/>
          <a:stretch>
            <a:fillRect/>
          </a:stretch>
        </p:blipFill>
        <p:spPr bwMode="auto">
          <a:xfrm>
            <a:off x="3428993" y="1747648"/>
            <a:ext cx="871831" cy="395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3" descr="G:\WD\КОМП\Логотипы\opgt1.emf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000628" y="1747649"/>
            <a:ext cx="751726" cy="357190"/>
          </a:xfrm>
          <a:prstGeom prst="rect">
            <a:avLst/>
          </a:prstGeom>
          <a:noFill/>
        </p:spPr>
      </p:pic>
      <p:sp>
        <p:nvSpPr>
          <p:cNvPr id="21" name="Номер слайда 5"/>
          <p:cNvSpPr txBox="1">
            <a:spLocks noGrp="1"/>
          </p:cNvSpPr>
          <p:nvPr/>
        </p:nvSpPr>
        <p:spPr>
          <a:xfrm>
            <a:off x="7092280" y="4803998"/>
            <a:ext cx="2133600" cy="339507"/>
          </a:xfrm>
          <a:prstGeom prst="rect">
            <a:avLst/>
          </a:prstGeom>
          <a:noFill/>
        </p:spPr>
        <p:txBody>
          <a:bodyPr lIns="91430" tIns="45715" rIns="91430" bIns="45715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/>
              <a:t>4</a:t>
            </a:r>
            <a:endParaRPr lang="ru-RU" sz="1200" b="1" dirty="0">
              <a:latin typeface="+mn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214296"/>
            <a:ext cx="9144000" cy="738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7A997A"/>
            </a:prstShdw>
          </a:effectLst>
        </p:spPr>
        <p:txBody>
          <a:bodyPr wrap="square" lIns="91430" tIns="45715" rIns="91430" bIns="45715">
            <a:spAutoFit/>
          </a:bodyPr>
          <a:lstStyle/>
          <a:p>
            <a:pPr algn="ctr">
              <a:buClr>
                <a:srgbClr val="A50021"/>
              </a:buClr>
              <a:tabLst>
                <a:tab pos="0" algn="l"/>
                <a:tab pos="423814" algn="l"/>
                <a:tab pos="850803" algn="l"/>
                <a:tab pos="1277793" algn="l"/>
                <a:tab pos="1704781" algn="l"/>
                <a:tab pos="2131771" algn="l"/>
                <a:tab pos="2558759" algn="l"/>
                <a:tab pos="2985748" algn="l"/>
                <a:tab pos="3412737" algn="l"/>
                <a:tab pos="3838138" algn="l"/>
                <a:tab pos="4265128" algn="l"/>
                <a:tab pos="4692116" algn="l"/>
                <a:tab pos="5119106" algn="l"/>
                <a:tab pos="5546094" algn="l"/>
                <a:tab pos="5973083" algn="l"/>
                <a:tab pos="6400072" algn="l"/>
                <a:tab pos="6827061" algn="l"/>
                <a:tab pos="7252463" algn="l"/>
                <a:tab pos="7679451" algn="l"/>
                <a:tab pos="8106441" algn="l"/>
                <a:tab pos="8533430" algn="l"/>
              </a:tabLst>
              <a:defRPr/>
            </a:pPr>
            <a:r>
              <a:rPr lang="ru-RU" sz="1400" b="1" dirty="0" smtClean="0">
                <a:solidFill>
                  <a:srgbClr val="345C8C"/>
                </a:solidFill>
                <a:latin typeface="Tahoma" pitchFamily="34" charset="0"/>
              </a:rPr>
              <a:t>МЕЖДУНАРОДНОЕ ВЗАИМОДЕЙСТВИЕ</a:t>
            </a:r>
            <a:br>
              <a:rPr lang="ru-RU" sz="1400" b="1" dirty="0" smtClean="0">
                <a:solidFill>
                  <a:srgbClr val="345C8C"/>
                </a:solidFill>
                <a:latin typeface="Tahoma" pitchFamily="34" charset="0"/>
              </a:rPr>
            </a:br>
            <a:r>
              <a:rPr lang="ru-RU" sz="1400" b="1" dirty="0" smtClean="0">
                <a:solidFill>
                  <a:srgbClr val="345C8C"/>
                </a:solidFill>
                <a:latin typeface="Tahoma" pitchFamily="34" charset="0"/>
              </a:rPr>
              <a:t>В ОБЛАСТИ ТЕХНИЧЕСКОГО РЕГУЛИРОВАНИЯ</a:t>
            </a:r>
            <a:br>
              <a:rPr lang="ru-RU" sz="1400" b="1" dirty="0" smtClean="0">
                <a:solidFill>
                  <a:srgbClr val="345C8C"/>
                </a:solidFill>
                <a:latin typeface="Tahoma" pitchFamily="34" charset="0"/>
              </a:rPr>
            </a:br>
            <a:r>
              <a:rPr lang="ru-RU" sz="1400" b="1" dirty="0" smtClean="0">
                <a:solidFill>
                  <a:srgbClr val="345C8C"/>
                </a:solidFill>
                <a:latin typeface="Tahoma" pitchFamily="34" charset="0"/>
              </a:rPr>
              <a:t>ЖЕЛЕЗНОДОРОЖНОГО ТРАНСПОРТА</a:t>
            </a:r>
          </a:p>
        </p:txBody>
      </p:sp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083959"/>
            <a:ext cx="715065" cy="507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8" descr="unife_logo200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1083958"/>
            <a:ext cx="1002421" cy="41039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46" name="Прямоугольник 45"/>
          <p:cNvSpPr/>
          <p:nvPr/>
        </p:nvSpPr>
        <p:spPr>
          <a:xfrm>
            <a:off x="285721" y="1714494"/>
            <a:ext cx="4088453" cy="32147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30" tIns="45715" rIns="91430" bIns="45715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КРУГЛЫЙ СТОЛ ПРОМЫШЛЕННИКОВ </a:t>
            </a:r>
            <a:endParaRPr lang="en-US" sz="1400" b="1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РОССИИ И ЕС РАБОЧАЯ ГРУППА №8 </a:t>
            </a:r>
            <a:b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</a:b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«ЖЕЛЕЗНОДОРОЖНЫЙ ТРАНСПОРТ»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Реализация </a:t>
            </a:r>
            <a:r>
              <a:rPr lang="ru-RU" sz="11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задач в области: </a:t>
            </a:r>
          </a:p>
          <a:p>
            <a:pPr marL="180954" indent="-180954" fontAlgn="auto">
              <a:lnSpc>
                <a:spcPct val="85000"/>
              </a:lnSpc>
              <a:spcBef>
                <a:spcPts val="0"/>
              </a:spcBef>
              <a:spcAft>
                <a:spcPts val="300"/>
              </a:spcAft>
              <a:buSzPct val="150000"/>
              <a:buFont typeface="Arial" pitchFamily="34" charset="0"/>
              <a:buChar char="•"/>
              <a:defRPr/>
            </a:pP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устранения </a:t>
            </a:r>
            <a:r>
              <a:rPr lang="ru-RU" sz="1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нетарифных барьеров между Россией </a:t>
            </a: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ru-RU" sz="1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ЕС в связи с присоединением </a:t>
            </a: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 ВТО </a:t>
            </a:r>
            <a:endParaRPr lang="ru-RU" sz="1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180954" indent="-180954" fontAlgn="auto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buSzPct val="150000"/>
              <a:buFont typeface="Arial" pitchFamily="34" charset="0"/>
              <a:buChar char="•"/>
              <a:defRPr/>
            </a:pP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гармонизации </a:t>
            </a:r>
            <a:r>
              <a:rPr lang="ru-RU" sz="1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законодательства России </a:t>
            </a: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 ЕС </a:t>
            </a:r>
            <a:r>
              <a:rPr lang="ru-RU" sz="1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области технического </a:t>
            </a: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регулирования</a:t>
            </a:r>
          </a:p>
          <a:p>
            <a:pPr algn="ctr" fontAlgn="auto">
              <a:spcBef>
                <a:spcPts val="0"/>
              </a:spcBef>
              <a:spcAft>
                <a:spcPts val="1200"/>
              </a:spcAft>
              <a:buSzPct val="150000"/>
              <a:defRPr/>
            </a:pP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Разработка согласованных предложений по: </a:t>
            </a:r>
          </a:p>
          <a:p>
            <a:pPr marL="180954" indent="-180954" fontAlgn="auto">
              <a:lnSpc>
                <a:spcPct val="85000"/>
              </a:lnSpc>
              <a:spcBef>
                <a:spcPts val="0"/>
              </a:spcBef>
              <a:spcAft>
                <a:spcPts val="300"/>
              </a:spcAft>
              <a:buSzPct val="150000"/>
              <a:buFont typeface="Arial" pitchFamily="34" charset="0"/>
              <a:buChar char="•"/>
              <a:defRPr/>
            </a:pP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соглашению </a:t>
            </a:r>
            <a:r>
              <a:rPr lang="ru-RU" sz="1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 единых принципах </a:t>
            </a:r>
            <a:r>
              <a:rPr lang="en-US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технического регулирования</a:t>
            </a:r>
            <a:endParaRPr lang="ru-RU" sz="1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180954" indent="-180954" fontAlgn="auto">
              <a:lnSpc>
                <a:spcPct val="85000"/>
              </a:lnSpc>
              <a:spcBef>
                <a:spcPts val="0"/>
              </a:spcBef>
              <a:spcAft>
                <a:spcPts val="300"/>
              </a:spcAft>
              <a:buSzPct val="150000"/>
              <a:buFont typeface="Arial" pitchFamily="34" charset="0"/>
              <a:buChar char="•"/>
              <a:defRPr/>
            </a:pP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взаимному </a:t>
            </a:r>
            <a:r>
              <a:rPr lang="ru-RU" sz="1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признанию схем </a:t>
            </a: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аккредитации,</a:t>
            </a:r>
            <a:r>
              <a:rPr lang="en-US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порядка сертификации и подтверждения соответствия</a:t>
            </a:r>
            <a:endParaRPr lang="ru-RU" sz="1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180954" indent="-180954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ct val="150000"/>
              <a:buFont typeface="Arial" pitchFamily="34" charset="0"/>
              <a:buChar char="•"/>
              <a:defRPr/>
            </a:pP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достижению взаимопонимания </a:t>
            </a:r>
            <a:r>
              <a:rPr lang="ru-RU" sz="1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отношении </a:t>
            </a:r>
            <a:r>
              <a:rPr lang="en-US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минимальных </a:t>
            </a:r>
            <a:r>
              <a:rPr lang="ru-RU" sz="1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требований к </a:t>
            </a: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рынку</a:t>
            </a:r>
            <a:endParaRPr lang="ru-RU" sz="1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45352" y="1012521"/>
            <a:ext cx="590744" cy="587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Рисунок 47" descr="Файл: Европейское железнодорожное агентство logo.svg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86710" y="1012520"/>
            <a:ext cx="1077788" cy="54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Прямоугольник 48"/>
          <p:cNvSpPr/>
          <p:nvPr/>
        </p:nvSpPr>
        <p:spPr>
          <a:xfrm>
            <a:off x="4572000" y="1714494"/>
            <a:ext cx="4357718" cy="3214710"/>
          </a:xfrm>
          <a:prstGeom prst="rect">
            <a:avLst/>
          </a:prstGeom>
          <a:solidFill>
            <a:srgbClr val="DCE6F2"/>
          </a:solidFill>
          <a:ln w="31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30" tIns="45715" rIns="91430" bIns="45715" anchor="t" anchorCtr="0"/>
          <a:lstStyle/>
          <a:p>
            <a:pPr algn="ctr" fontAlgn="auto">
              <a:spcAft>
                <a:spcPts val="1800"/>
              </a:spcAft>
              <a:defRPr/>
            </a:pP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ОРГАНИЗАЦИЯ СОТРУДНИЧЕСТВА </a:t>
            </a:r>
            <a:b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</a:b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ЖЕЛЕЗНЫХ ДОРОГ (ОСЖД)</a:t>
            </a:r>
          </a:p>
          <a:p>
            <a:pPr algn="ctr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Участие в работе Комиссий и рабочих групп в области:</a:t>
            </a:r>
            <a:endParaRPr lang="ru-RU" sz="11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180954" indent="-180954" fontAlgn="auto">
              <a:lnSpc>
                <a:spcPct val="85000"/>
              </a:lnSpc>
              <a:spcBef>
                <a:spcPts val="0"/>
              </a:spcBef>
              <a:spcAft>
                <a:spcPts val="300"/>
              </a:spcAft>
              <a:buSzPct val="150000"/>
              <a:buFont typeface="Arial" pitchFamily="34" charset="0"/>
              <a:buChar char="•"/>
              <a:defRPr/>
            </a:pP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правил перевозок опасных грузов</a:t>
            </a:r>
          </a:p>
          <a:p>
            <a:pPr marL="180954" indent="-180954" fontAlgn="auto">
              <a:lnSpc>
                <a:spcPct val="85000"/>
              </a:lnSpc>
              <a:spcBef>
                <a:spcPts val="0"/>
              </a:spcBef>
              <a:spcAft>
                <a:spcPts val="300"/>
              </a:spcAft>
              <a:buSzPct val="150000"/>
              <a:buFont typeface="Arial" pitchFamily="34" charset="0"/>
              <a:buChar char="•"/>
              <a:defRPr/>
            </a:pP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инфраструктуры и подвижного состава</a:t>
            </a:r>
          </a:p>
          <a:p>
            <a:pPr marL="180954" indent="-180954" fontAlgn="auto">
              <a:lnSpc>
                <a:spcPct val="85000"/>
              </a:lnSpc>
              <a:spcBef>
                <a:spcPts val="0"/>
              </a:spcBef>
              <a:spcAft>
                <a:spcPts val="300"/>
              </a:spcAft>
              <a:buSzPct val="150000"/>
              <a:buFont typeface="Arial" pitchFamily="34" charset="0"/>
              <a:buChar char="•"/>
              <a:defRPr/>
            </a:pP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использования грузовых вагонов в международном сообщении</a:t>
            </a:r>
          </a:p>
          <a:p>
            <a:pPr marL="180954" indent="-180954" fontAlgn="auto">
              <a:lnSpc>
                <a:spcPct val="85000"/>
              </a:lnSpc>
              <a:spcBef>
                <a:spcPts val="0"/>
              </a:spcBef>
              <a:spcAft>
                <a:spcPts val="300"/>
              </a:spcAft>
              <a:buSzPct val="150000"/>
              <a:buFont typeface="Arial" pitchFamily="34" charset="0"/>
              <a:buChar char="•"/>
              <a:defRPr/>
            </a:pP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совершенствования основополагающих документов ОСЖД</a:t>
            </a:r>
          </a:p>
          <a:p>
            <a:pPr marL="180954" indent="-180954" fontAlgn="auto">
              <a:lnSpc>
                <a:spcPct val="85000"/>
              </a:lnSpc>
              <a:spcBef>
                <a:spcPts val="0"/>
              </a:spcBef>
              <a:spcAft>
                <a:spcPts val="300"/>
              </a:spcAft>
              <a:buSzPct val="150000"/>
              <a:buFont typeface="Arial" pitchFamily="34" charset="0"/>
              <a:buChar char="•"/>
              <a:defRPr/>
            </a:pP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автоматических систем перехода железнодорожного подвижного состава с одной ширины колеи на другую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SzPct val="150000"/>
              <a:defRPr/>
            </a:pPr>
            <a:r>
              <a:rPr lang="ru-RU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Участие в работе контактной группы ЕЖДА/ОСЖД </a:t>
            </a: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(Европейское железнодорожное агентство) по вопросам </a:t>
            </a:r>
            <a:r>
              <a:rPr lang="en-US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анализа параметров подсистем сети 1435 мм и 1520 мм </a:t>
            </a:r>
            <a:r>
              <a:rPr lang="en-US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 границе ЕС – СНГ.</a:t>
            </a:r>
            <a:r>
              <a:rPr lang="en-US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ru-RU" sz="1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300"/>
              </a:spcAft>
              <a:buSzPct val="150000"/>
              <a:defRPr/>
            </a:pP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 время работы гармонизировано </a:t>
            </a:r>
            <a:r>
              <a:rPr lang="ru-RU" sz="1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72</a:t>
            </a: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TSI</a:t>
            </a: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300"/>
              </a:spcAft>
              <a:buSzPct val="150000"/>
              <a:defRPr/>
            </a:pP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2014 г. ожидается гармонизация не менее </a:t>
            </a:r>
            <a:r>
              <a:rPr lang="ru-RU" sz="1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30</a:t>
            </a:r>
            <a:r>
              <a:rPr lang="ru-RU" sz="1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TSI</a:t>
            </a:r>
            <a:r>
              <a:rPr lang="ru-RU" sz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10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КульгинКА\Desktop\2071287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43636" y="1058680"/>
            <a:ext cx="842260" cy="544236"/>
          </a:xfrm>
          <a:prstGeom prst="rect">
            <a:avLst/>
          </a:prstGeom>
          <a:noFill/>
        </p:spPr>
      </p:pic>
      <p:pic>
        <p:nvPicPr>
          <p:cNvPr id="21" name="Picture 5" descr="C:\Users\РукавишниковАА\Desktop\отдел стратегического управления качеством\2013\Буклет IRIS\итог буклет\логотипы\RZD_logo_sm_pos_p.jpg"/>
          <p:cNvPicPr>
            <a:picLocks noChangeAspect="1" noChangeArrowheads="1"/>
          </p:cNvPicPr>
          <p:nvPr/>
        </p:nvPicPr>
        <p:blipFill>
          <a:blip r:embed="rId9" cstate="print"/>
          <a:srcRect l="10032" t="29392" r="11968" b="23536"/>
          <a:stretch>
            <a:fillRect/>
          </a:stretch>
        </p:blipFill>
        <p:spPr bwMode="auto">
          <a:xfrm>
            <a:off x="350577" y="1131590"/>
            <a:ext cx="981063" cy="445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 descr="G:\WD\КОМП\Логотипы\MGS.em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215206" y="214297"/>
            <a:ext cx="566719" cy="566719"/>
          </a:xfrm>
          <a:prstGeom prst="rect">
            <a:avLst/>
          </a:prstGeom>
          <a:noFill/>
        </p:spPr>
      </p:pic>
      <p:pic>
        <p:nvPicPr>
          <p:cNvPr id="23" name="Picture 3" descr="G:\WD\КОМП\Логотипы\opgt1.em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214414" y="285735"/>
            <a:ext cx="893076" cy="424354"/>
          </a:xfrm>
          <a:prstGeom prst="rect">
            <a:avLst/>
          </a:prstGeom>
          <a:noFill/>
        </p:spPr>
      </p:pic>
      <p:pic>
        <p:nvPicPr>
          <p:cNvPr id="24" name="Picture 3" descr="G:\WD\КОМП\Логотипы\MTK524.em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967722" y="285735"/>
            <a:ext cx="961997" cy="431734"/>
          </a:xfrm>
          <a:prstGeom prst="rect">
            <a:avLst/>
          </a:prstGeom>
          <a:noFill/>
        </p:spPr>
      </p:pic>
      <p:pic>
        <p:nvPicPr>
          <p:cNvPr id="26" name="Picture 5" descr="C:\Users\РукавишниковАА\Desktop\отдел стратегического управления качеством\2013\Буклет IRIS\итог буклет\логотипы\RZD_logo_sm_pos_p.jpg"/>
          <p:cNvPicPr>
            <a:picLocks noChangeAspect="1" noChangeArrowheads="1"/>
          </p:cNvPicPr>
          <p:nvPr/>
        </p:nvPicPr>
        <p:blipFill>
          <a:blip r:embed="rId9" cstate="print"/>
          <a:srcRect l="10032" t="29392" r="11968" b="23536"/>
          <a:stretch>
            <a:fillRect/>
          </a:stretch>
        </p:blipFill>
        <p:spPr bwMode="auto">
          <a:xfrm>
            <a:off x="142845" y="285734"/>
            <a:ext cx="871831" cy="395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Прямоугольник 8"/>
          <p:cNvSpPr>
            <a:spLocks noChangeArrowheads="1"/>
          </p:cNvSpPr>
          <p:nvPr/>
        </p:nvSpPr>
        <p:spPr bwMode="auto">
          <a:xfrm>
            <a:off x="6" y="4970377"/>
            <a:ext cx="805008" cy="200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5" rIns="91430" bIns="45715">
            <a:spAutoFit/>
          </a:bodyPr>
          <a:lstStyle/>
          <a:p>
            <a:r>
              <a:rPr lang="ru-RU" sz="700" b="1" dirty="0" smtClean="0"/>
              <a:t>©</a:t>
            </a:r>
            <a:r>
              <a:rPr lang="ru-RU" sz="700" dirty="0" smtClean="0"/>
              <a:t> ОАО </a:t>
            </a:r>
            <a:r>
              <a:rPr lang="ru-RU" sz="700" dirty="0"/>
              <a:t>«РЖД</a:t>
            </a:r>
            <a:r>
              <a:rPr lang="ru-RU" sz="700" dirty="0" smtClean="0"/>
              <a:t>»</a:t>
            </a:r>
            <a:endParaRPr lang="ru-RU" sz="700" dirty="0"/>
          </a:p>
        </p:txBody>
      </p:sp>
      <p:sp>
        <p:nvSpPr>
          <p:cNvPr id="16" name="Номер слайда 5"/>
          <p:cNvSpPr txBox="1">
            <a:spLocks noGrp="1"/>
          </p:cNvSpPr>
          <p:nvPr/>
        </p:nvSpPr>
        <p:spPr>
          <a:xfrm>
            <a:off x="7092280" y="4803998"/>
            <a:ext cx="2133600" cy="339507"/>
          </a:xfrm>
          <a:prstGeom prst="rect">
            <a:avLst/>
          </a:prstGeom>
          <a:noFill/>
        </p:spPr>
        <p:txBody>
          <a:bodyPr lIns="91430" tIns="45715" rIns="91430" bIns="45715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/>
              <a:t>5</a:t>
            </a:r>
            <a:endParaRPr lang="ru-RU" sz="12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/>
          <p:cNvSpPr/>
          <p:nvPr/>
        </p:nvSpPr>
        <p:spPr>
          <a:xfrm>
            <a:off x="5652121" y="2071685"/>
            <a:ext cx="3384376" cy="2928958"/>
          </a:xfrm>
          <a:prstGeom prst="roundRect">
            <a:avLst>
              <a:gd name="adj" fmla="val 5790"/>
            </a:avLst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 sz="12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325649"/>
            <a:ext cx="9144000" cy="38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 anchor="ctr">
            <a:noAutofit/>
          </a:bodyPr>
          <a:lstStyle/>
          <a:p>
            <a:pPr algn="ctr" defTabSz="725405" eaLnBrk="0" fontAlgn="auto" hangingPunct="0">
              <a:lnSpc>
                <a:spcPct val="85000"/>
              </a:lnSpc>
              <a:spcAft>
                <a:spcPts val="0"/>
              </a:spcAft>
              <a:tabLst>
                <a:tab pos="2969875" algn="ctr"/>
                <a:tab pos="5939750" algn="r"/>
              </a:tabLst>
              <a:defRPr/>
            </a:pPr>
            <a:r>
              <a:rPr lang="ru-RU" altLang="ru-RU" b="1" cap="all" dirty="0" smtClean="0">
                <a:solidFill>
                  <a:srgbClr val="336699"/>
                </a:solidFill>
                <a:latin typeface="Tahoma" pitchFamily="34" charset="0"/>
                <a:cs typeface="Tahoma" pitchFamily="34" charset="0"/>
              </a:rPr>
              <a:t>Глоссарий </a:t>
            </a:r>
            <a:endParaRPr lang="en-US" altLang="ru-RU" b="1" cap="all" dirty="0" smtClean="0">
              <a:solidFill>
                <a:srgbClr val="336699"/>
              </a:solidFill>
              <a:latin typeface="Tahoma" pitchFamily="34" charset="0"/>
              <a:cs typeface="Tahoma" pitchFamily="34" charset="0"/>
            </a:endParaRPr>
          </a:p>
          <a:p>
            <a:pPr algn="ctr" defTabSz="725405" eaLnBrk="0" fontAlgn="auto" hangingPunct="0">
              <a:lnSpc>
                <a:spcPct val="85000"/>
              </a:lnSpc>
              <a:spcAft>
                <a:spcPts val="0"/>
              </a:spcAft>
              <a:tabLst>
                <a:tab pos="2969875" algn="ctr"/>
                <a:tab pos="5939750" algn="r"/>
              </a:tabLst>
              <a:defRPr/>
            </a:pPr>
            <a:r>
              <a:rPr lang="ru-RU" altLang="ru-RU" b="1" cap="all" dirty="0" smtClean="0">
                <a:solidFill>
                  <a:srgbClr val="336699"/>
                </a:solidFill>
                <a:latin typeface="Tahoma" pitchFamily="34" charset="0"/>
                <a:cs typeface="Tahoma" pitchFamily="34" charset="0"/>
              </a:rPr>
              <a:t>железнодорожных терминов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79516" y="843559"/>
            <a:ext cx="8784976" cy="646321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indent="266670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С 2013 г. участниками рабочей группы в составе – 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</a:rPr>
              <a:t>Siemens, UNIFE, VDB,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 ОАО «РЖД», НП «ОПЖТ» на основании Европейских норм и технических регламентов Таможенного союза создаётся проект глоссария железнодорожных терминов и определений. 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870582" y="2119309"/>
            <a:ext cx="3309930" cy="423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r>
              <a:rPr lang="ru-RU" sz="1100" b="1" dirty="0" smtClean="0">
                <a:solidFill>
                  <a:schemeClr val="tx2"/>
                </a:solidFill>
                <a:latin typeface="Arial Black" pitchFamily="34" charset="0"/>
              </a:rPr>
              <a:t>Задачи группы </a:t>
            </a:r>
            <a:endParaRPr lang="en-US" sz="1100" b="1" dirty="0" smtClean="0">
              <a:solidFill>
                <a:schemeClr val="tx2"/>
              </a:solidFill>
              <a:latin typeface="Arial Black" pitchFamily="34" charset="0"/>
            </a:endParaRPr>
          </a:p>
          <a:p>
            <a:pPr algn="ctr"/>
            <a:r>
              <a:rPr lang="ru-RU" sz="1100" b="1" dirty="0" smtClean="0">
                <a:solidFill>
                  <a:schemeClr val="tx2"/>
                </a:solidFill>
                <a:latin typeface="Arial Black" pitchFamily="34" charset="0"/>
              </a:rPr>
              <a:t>«Железнодорожный транспорт»</a:t>
            </a:r>
            <a:endParaRPr lang="ru-RU" sz="1100" b="1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000232" y="1534022"/>
            <a:ext cx="7000924" cy="461655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КРУГЛЫЙ СТОЛ ПРОМЫШЛЕННИКОВ И ПРЕДПРИНИМАТЕЛЕЙ</a:t>
            </a:r>
            <a:r>
              <a:rPr lang="en-US" sz="1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ru-RU" sz="1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РОССИИ И ЕС ГРУППА «ЖЕЛЕЗНОДОРОЖНЫЙ ТРАНСПОРТ»</a:t>
            </a:r>
            <a:endParaRPr lang="ru-RU" sz="12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0629" b="-2724"/>
          <a:stretch>
            <a:fillRect/>
          </a:stretch>
        </p:blipFill>
        <p:spPr bwMode="auto">
          <a:xfrm>
            <a:off x="2357422" y="1567058"/>
            <a:ext cx="571504" cy="428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5" descr="C:\Users\РукавишниковАА\Desktop\отдел стратегического управления качеством\2013\Буклет IRIS\итог буклет\логотипы\RZD_logo_sm_pos_p.jpg"/>
          <p:cNvPicPr>
            <a:picLocks noChangeAspect="1" noChangeArrowheads="1"/>
          </p:cNvPicPr>
          <p:nvPr/>
        </p:nvPicPr>
        <p:blipFill>
          <a:blip r:embed="rId3" cstate="print"/>
          <a:srcRect l="10032" t="29392" r="11968" b="23536"/>
          <a:stretch>
            <a:fillRect/>
          </a:stretch>
        </p:blipFill>
        <p:spPr bwMode="auto">
          <a:xfrm>
            <a:off x="142845" y="285734"/>
            <a:ext cx="871831" cy="395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2" descr="G:\WD\КОМП\Логотипы\MGS.e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206" y="214297"/>
            <a:ext cx="566719" cy="566719"/>
          </a:xfrm>
          <a:prstGeom prst="rect">
            <a:avLst/>
          </a:prstGeom>
          <a:noFill/>
        </p:spPr>
      </p:pic>
      <p:pic>
        <p:nvPicPr>
          <p:cNvPr id="36" name="Picture 3" descr="G:\WD\КОМП\Логотипы\opgt1.e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285735"/>
            <a:ext cx="893076" cy="424354"/>
          </a:xfrm>
          <a:prstGeom prst="rect">
            <a:avLst/>
          </a:prstGeom>
          <a:noFill/>
        </p:spPr>
      </p:pic>
      <p:pic>
        <p:nvPicPr>
          <p:cNvPr id="37" name="Picture 3" descr="G:\WD\КОМП\Логотипы\MTK524.e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67722" y="285735"/>
            <a:ext cx="961997" cy="431734"/>
          </a:xfrm>
          <a:prstGeom prst="rect">
            <a:avLst/>
          </a:prstGeom>
          <a:noFill/>
        </p:spPr>
      </p:pic>
      <p:pic>
        <p:nvPicPr>
          <p:cNvPr id="38" name="Рисунок 37" descr="глосарий.png"/>
          <p:cNvPicPr>
            <a:picLocks noChangeAspect="1"/>
          </p:cNvPicPr>
          <p:nvPr/>
        </p:nvPicPr>
        <p:blipFill>
          <a:blip r:embed="rId7" cstate="print">
            <a:lum contrast="-20000"/>
          </a:blip>
          <a:stretch>
            <a:fillRect/>
          </a:stretch>
        </p:blipFill>
        <p:spPr>
          <a:xfrm>
            <a:off x="-357222" y="2071684"/>
            <a:ext cx="2643188" cy="2643188"/>
          </a:xfrm>
          <a:prstGeom prst="rect">
            <a:avLst/>
          </a:prstGeom>
        </p:spPr>
      </p:pic>
      <p:sp>
        <p:nvSpPr>
          <p:cNvPr id="39" name="Скругленный прямоугольник 38"/>
          <p:cNvSpPr/>
          <p:nvPr/>
        </p:nvSpPr>
        <p:spPr>
          <a:xfrm>
            <a:off x="1979712" y="2071685"/>
            <a:ext cx="3163792" cy="2928958"/>
          </a:xfrm>
          <a:prstGeom prst="roundRect">
            <a:avLst>
              <a:gd name="adj" fmla="val 5790"/>
            </a:avLst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 sz="12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071670" y="2119308"/>
            <a:ext cx="3024336" cy="4238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r>
              <a:rPr lang="ru-RU" sz="1100" b="1" dirty="0" smtClean="0">
                <a:solidFill>
                  <a:schemeClr val="tx2"/>
                </a:solidFill>
                <a:latin typeface="Arial Black" pitchFamily="34" charset="0"/>
              </a:rPr>
              <a:t>Цели группы </a:t>
            </a:r>
            <a:endParaRPr lang="en-US" sz="1100" b="1" dirty="0" smtClean="0">
              <a:solidFill>
                <a:schemeClr val="tx2"/>
              </a:solidFill>
              <a:latin typeface="Arial Black" pitchFamily="34" charset="0"/>
            </a:endParaRPr>
          </a:p>
          <a:p>
            <a:pPr algn="ctr"/>
            <a:r>
              <a:rPr lang="ru-RU" sz="1100" b="1" dirty="0" smtClean="0">
                <a:solidFill>
                  <a:schemeClr val="tx2"/>
                </a:solidFill>
                <a:latin typeface="Arial Black" pitchFamily="34" charset="0"/>
              </a:rPr>
              <a:t>«Железнодорожный транспорт»</a:t>
            </a:r>
            <a:endParaRPr lang="ru-RU" sz="1100" b="1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41" name="AutoShape 8"/>
          <p:cNvSpPr>
            <a:spLocks noChangeArrowheads="1"/>
          </p:cNvSpPr>
          <p:nvPr/>
        </p:nvSpPr>
        <p:spPr bwMode="auto">
          <a:xfrm>
            <a:off x="2214547" y="2571751"/>
            <a:ext cx="2738903" cy="7075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 defTabSz="957154"/>
            <a:r>
              <a:rPr lang="ru-RU" sz="9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Соглашение о единых принципах технического регулирования в сфере железнодорожного транспорта и продукции железнодорожного назначения</a:t>
            </a:r>
            <a:endParaRPr lang="ru-RU" sz="9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AutoShape 8"/>
          <p:cNvSpPr>
            <a:spLocks noChangeArrowheads="1"/>
          </p:cNvSpPr>
          <p:nvPr/>
        </p:nvSpPr>
        <p:spPr bwMode="auto">
          <a:xfrm>
            <a:off x="2214547" y="3338514"/>
            <a:ext cx="2738903" cy="7075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 defTabSz="957154"/>
            <a:r>
              <a:rPr lang="ru-RU" sz="9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Разработка предложений по единой схеме аккредитации, порядке сертификации </a:t>
            </a:r>
            <a:endParaRPr lang="en-US" sz="9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defTabSz="957154"/>
            <a:r>
              <a:rPr lang="ru-RU" sz="9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подтверждения соответствия железнодорожной продукции</a:t>
            </a:r>
          </a:p>
        </p:txBody>
      </p:sp>
      <p:sp>
        <p:nvSpPr>
          <p:cNvPr id="43" name="AutoShape 8"/>
          <p:cNvSpPr>
            <a:spLocks noChangeArrowheads="1"/>
          </p:cNvSpPr>
          <p:nvPr/>
        </p:nvSpPr>
        <p:spPr bwMode="auto">
          <a:xfrm>
            <a:off x="2214547" y="4110034"/>
            <a:ext cx="2738903" cy="7075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 defTabSz="957154"/>
            <a:r>
              <a:rPr lang="ru-RU" sz="9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Устранение технических и лингвистических барьеров между Россией и ЕС в области железнодорожного транспорта</a:t>
            </a:r>
          </a:p>
        </p:txBody>
      </p:sp>
      <p:sp>
        <p:nvSpPr>
          <p:cNvPr id="44" name="AutoShape 21"/>
          <p:cNvSpPr>
            <a:spLocks noChangeArrowheads="1"/>
          </p:cNvSpPr>
          <p:nvPr/>
        </p:nvSpPr>
        <p:spPr bwMode="auto">
          <a:xfrm>
            <a:off x="5199040" y="3071817"/>
            <a:ext cx="437178" cy="768838"/>
          </a:xfrm>
          <a:prstGeom prst="rightArrow">
            <a:avLst>
              <a:gd name="adj1" fmla="val 50000"/>
              <a:gd name="adj2" fmla="val 56618"/>
            </a:avLst>
          </a:prstGeom>
          <a:solidFill>
            <a:schemeClr val="tx2">
              <a:lumMod val="40000"/>
              <a:lumOff val="60000"/>
              <a:alpha val="34901"/>
            </a:schemeClr>
          </a:solidFill>
          <a:ln w="15875">
            <a:solidFill>
              <a:schemeClr val="tx2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5" name="AutoShape 21"/>
          <p:cNvSpPr>
            <a:spLocks noChangeArrowheads="1"/>
          </p:cNvSpPr>
          <p:nvPr/>
        </p:nvSpPr>
        <p:spPr bwMode="auto">
          <a:xfrm>
            <a:off x="5716464" y="2643189"/>
            <a:ext cx="367054" cy="268772"/>
          </a:xfrm>
          <a:prstGeom prst="rightArrow">
            <a:avLst>
              <a:gd name="adj1" fmla="val 50000"/>
              <a:gd name="adj2" fmla="val 72566"/>
            </a:avLst>
          </a:prstGeom>
          <a:solidFill>
            <a:schemeClr val="tx2">
              <a:lumMod val="40000"/>
              <a:lumOff val="60000"/>
              <a:alpha val="34901"/>
            </a:schemeClr>
          </a:solidFill>
          <a:ln w="15875">
            <a:solidFill>
              <a:schemeClr val="tx2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6" name="AutoShape 8"/>
          <p:cNvSpPr>
            <a:spLocks noChangeArrowheads="1"/>
          </p:cNvSpPr>
          <p:nvPr/>
        </p:nvSpPr>
        <p:spPr bwMode="auto">
          <a:xfrm>
            <a:off x="6145092" y="2571750"/>
            <a:ext cx="2819396" cy="42862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 defTabSz="957154"/>
            <a:r>
              <a:rPr lang="ru-RU" sz="9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Осуществление аутентичного перевода необходимых нормативных документов</a:t>
            </a:r>
          </a:p>
        </p:txBody>
      </p:sp>
      <p:sp>
        <p:nvSpPr>
          <p:cNvPr id="47" name="AutoShape 8"/>
          <p:cNvSpPr>
            <a:spLocks noChangeArrowheads="1"/>
          </p:cNvSpPr>
          <p:nvPr/>
        </p:nvSpPr>
        <p:spPr bwMode="auto">
          <a:xfrm>
            <a:off x="6145092" y="3071816"/>
            <a:ext cx="2819396" cy="50006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 defTabSz="957154"/>
            <a:r>
              <a:rPr lang="ru-RU" sz="9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Детальная проработка схем аккредитации и сертификации действующих в России и ЕС</a:t>
            </a:r>
          </a:p>
        </p:txBody>
      </p:sp>
      <p:sp>
        <p:nvSpPr>
          <p:cNvPr id="48" name="AutoShape 8"/>
          <p:cNvSpPr>
            <a:spLocks noChangeArrowheads="1"/>
          </p:cNvSpPr>
          <p:nvPr/>
        </p:nvSpPr>
        <p:spPr bwMode="auto">
          <a:xfrm>
            <a:off x="6145092" y="3643321"/>
            <a:ext cx="2819396" cy="7075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 defTabSz="957154"/>
            <a:r>
              <a:rPr lang="ru-RU" sz="9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Анализ и сравнение требований технических регламентов ТС </a:t>
            </a:r>
            <a:endParaRPr lang="en-US" sz="9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defTabSz="957154"/>
            <a:r>
              <a:rPr lang="ru-RU" sz="9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технических норм, действующих</a:t>
            </a:r>
            <a:r>
              <a:rPr lang="en-US" sz="9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ЕС</a:t>
            </a:r>
          </a:p>
        </p:txBody>
      </p:sp>
      <p:sp>
        <p:nvSpPr>
          <p:cNvPr id="49" name="AutoShape 8"/>
          <p:cNvSpPr>
            <a:spLocks noChangeArrowheads="1"/>
          </p:cNvSpPr>
          <p:nvPr/>
        </p:nvSpPr>
        <p:spPr bwMode="auto">
          <a:xfrm>
            <a:off x="6145092" y="4424380"/>
            <a:ext cx="2819396" cy="50482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 defTabSz="957154"/>
            <a:r>
              <a:rPr lang="ru-RU" sz="9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Разработка единых технических требований к продукции железнодорожного назначения</a:t>
            </a:r>
          </a:p>
        </p:txBody>
      </p:sp>
      <p:sp>
        <p:nvSpPr>
          <p:cNvPr id="50" name="AutoShape 21"/>
          <p:cNvSpPr>
            <a:spLocks noChangeArrowheads="1"/>
          </p:cNvSpPr>
          <p:nvPr/>
        </p:nvSpPr>
        <p:spPr bwMode="auto">
          <a:xfrm>
            <a:off x="5716464" y="3181350"/>
            <a:ext cx="367054" cy="268772"/>
          </a:xfrm>
          <a:prstGeom prst="rightArrow">
            <a:avLst>
              <a:gd name="adj1" fmla="val 50000"/>
              <a:gd name="adj2" fmla="val 72566"/>
            </a:avLst>
          </a:prstGeom>
          <a:solidFill>
            <a:schemeClr val="tx2">
              <a:lumMod val="40000"/>
              <a:lumOff val="60000"/>
              <a:alpha val="34901"/>
            </a:schemeClr>
          </a:solidFill>
          <a:ln w="15875">
            <a:solidFill>
              <a:schemeClr val="tx2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1" name="AutoShape 21"/>
          <p:cNvSpPr>
            <a:spLocks noChangeArrowheads="1"/>
          </p:cNvSpPr>
          <p:nvPr/>
        </p:nvSpPr>
        <p:spPr bwMode="auto">
          <a:xfrm>
            <a:off x="5716464" y="3843333"/>
            <a:ext cx="367054" cy="268772"/>
          </a:xfrm>
          <a:prstGeom prst="rightArrow">
            <a:avLst>
              <a:gd name="adj1" fmla="val 50000"/>
              <a:gd name="adj2" fmla="val 72566"/>
            </a:avLst>
          </a:prstGeom>
          <a:solidFill>
            <a:schemeClr val="tx2">
              <a:lumMod val="40000"/>
              <a:lumOff val="60000"/>
              <a:alpha val="34901"/>
            </a:schemeClr>
          </a:solidFill>
          <a:ln w="15875">
            <a:solidFill>
              <a:schemeClr val="tx2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2" name="AutoShape 21"/>
          <p:cNvSpPr>
            <a:spLocks noChangeArrowheads="1"/>
          </p:cNvSpPr>
          <p:nvPr/>
        </p:nvSpPr>
        <p:spPr bwMode="auto">
          <a:xfrm>
            <a:off x="5716464" y="4533886"/>
            <a:ext cx="367054" cy="268772"/>
          </a:xfrm>
          <a:prstGeom prst="rightArrow">
            <a:avLst>
              <a:gd name="adj1" fmla="val 50000"/>
              <a:gd name="adj2" fmla="val 72566"/>
            </a:avLst>
          </a:prstGeom>
          <a:solidFill>
            <a:schemeClr val="tx2">
              <a:lumMod val="40000"/>
              <a:lumOff val="60000"/>
              <a:alpha val="34901"/>
            </a:schemeClr>
          </a:solidFill>
          <a:ln w="15875">
            <a:solidFill>
              <a:schemeClr val="tx2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4" name="Прямоугольник 8"/>
          <p:cNvSpPr>
            <a:spLocks noChangeArrowheads="1"/>
          </p:cNvSpPr>
          <p:nvPr/>
        </p:nvSpPr>
        <p:spPr bwMode="auto">
          <a:xfrm>
            <a:off x="6" y="4970377"/>
            <a:ext cx="805008" cy="200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5" rIns="91430" bIns="45715">
            <a:spAutoFit/>
          </a:bodyPr>
          <a:lstStyle/>
          <a:p>
            <a:r>
              <a:rPr lang="ru-RU" sz="700" b="1" dirty="0" smtClean="0"/>
              <a:t>©</a:t>
            </a:r>
            <a:r>
              <a:rPr lang="ru-RU" sz="700" dirty="0" smtClean="0"/>
              <a:t> ОАО </a:t>
            </a:r>
            <a:r>
              <a:rPr lang="ru-RU" sz="700" dirty="0"/>
              <a:t>«РЖД</a:t>
            </a:r>
            <a:r>
              <a:rPr lang="ru-RU" sz="700" dirty="0" smtClean="0"/>
              <a:t>»</a:t>
            </a:r>
            <a:endParaRPr lang="ru-RU" sz="700" dirty="0"/>
          </a:p>
        </p:txBody>
      </p:sp>
      <p:sp>
        <p:nvSpPr>
          <p:cNvPr id="28" name="Номер слайда 5"/>
          <p:cNvSpPr txBox="1">
            <a:spLocks noGrp="1"/>
          </p:cNvSpPr>
          <p:nvPr/>
        </p:nvSpPr>
        <p:spPr>
          <a:xfrm>
            <a:off x="7092280" y="4803998"/>
            <a:ext cx="2133600" cy="339507"/>
          </a:xfrm>
          <a:prstGeom prst="rect">
            <a:avLst/>
          </a:prstGeom>
          <a:noFill/>
        </p:spPr>
        <p:txBody>
          <a:bodyPr lIns="91430" tIns="45715" rIns="91430" bIns="45715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/>
              <a:t>6</a:t>
            </a:r>
            <a:endParaRPr lang="ru-RU" sz="1200" b="1" dirty="0">
              <a:latin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войная стрелка влево/вправо 40"/>
          <p:cNvSpPr>
            <a:spLocks noChangeArrowheads="1"/>
          </p:cNvSpPr>
          <p:nvPr/>
        </p:nvSpPr>
        <p:spPr bwMode="auto">
          <a:xfrm>
            <a:off x="1071540" y="1291816"/>
            <a:ext cx="428628" cy="151210"/>
          </a:xfrm>
          <a:prstGeom prst="leftRightArrow">
            <a:avLst>
              <a:gd name="adj1" fmla="val 50000"/>
              <a:gd name="adj2" fmla="val 56422"/>
            </a:avLst>
          </a:prstGeom>
          <a:solidFill>
            <a:schemeClr val="tx2"/>
          </a:solidFill>
          <a:ln w="15875">
            <a:solidFill>
              <a:schemeClr val="accent1">
                <a:lumMod val="50000"/>
              </a:schemeClr>
            </a:solidFill>
            <a:headEnd/>
            <a:tailEnd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lIns="35996" tIns="45715" rIns="91430" bIns="45715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47" name="Picture 8" descr="unife_logo20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5" y="1148942"/>
            <a:ext cx="1084257" cy="394969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13348" name="Picture 5" descr="header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148943"/>
            <a:ext cx="928694" cy="38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142"/>
          <p:cNvGrpSpPr>
            <a:grpSpLocks/>
          </p:cNvGrpSpPr>
          <p:nvPr/>
        </p:nvGrpSpPr>
        <p:grpSpPr bwMode="auto">
          <a:xfrm>
            <a:off x="6143636" y="1006066"/>
            <a:ext cx="1152786" cy="577453"/>
            <a:chOff x="7524328" y="1052736"/>
            <a:chExt cx="1296144" cy="864096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7524328" y="1052736"/>
              <a:ext cx="1296144" cy="864096"/>
            </a:xfrm>
            <a:prstGeom prst="roundRect">
              <a:avLst>
                <a:gd name="adj" fmla="val 6759"/>
              </a:avLst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 sz="1200" dirty="0"/>
            </a:p>
          </p:txBody>
        </p:sp>
        <p:pic>
          <p:nvPicPr>
            <p:cNvPr id="13359" name="Picture 2" descr="http://www.iris-rail.org/img/company_logos/cb_122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596336" y="1527150"/>
              <a:ext cx="360040" cy="360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60" name="Object 5" descr="npo00002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013324" y="1124744"/>
              <a:ext cx="504056" cy="3480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3361" name="Object 4" descr="npo00002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596336" y="1095102"/>
              <a:ext cx="335972" cy="41528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3362" name="Object 7" descr="npo00002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8013324" y="1484784"/>
              <a:ext cx="792088" cy="36634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24" name="Скругленный прямоугольник 23"/>
          <p:cNvSpPr/>
          <p:nvPr/>
        </p:nvSpPr>
        <p:spPr bwMode="auto">
          <a:xfrm>
            <a:off x="7819428" y="1000117"/>
            <a:ext cx="1217772" cy="577453"/>
          </a:xfrm>
          <a:prstGeom prst="roundRect">
            <a:avLst>
              <a:gd name="adj" fmla="val 3456"/>
            </a:avLst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>
              <a:defRPr/>
            </a:pPr>
            <a:endParaRPr lang="ru-RU" sz="1200" dirty="0"/>
          </a:p>
        </p:txBody>
      </p:sp>
      <p:sp>
        <p:nvSpPr>
          <p:cNvPr id="13356" name="TextBox 154"/>
          <p:cNvSpPr txBox="1">
            <a:spLocks noChangeArrowheads="1"/>
          </p:cNvSpPr>
          <p:nvPr/>
        </p:nvSpPr>
        <p:spPr bwMode="auto">
          <a:xfrm>
            <a:off x="7786714" y="1000116"/>
            <a:ext cx="1285884" cy="369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ru-RU" sz="900" b="1" dirty="0"/>
              <a:t>Предприятия</a:t>
            </a:r>
          </a:p>
          <a:p>
            <a:pPr algn="ctr"/>
            <a:r>
              <a:rPr lang="ru-RU" sz="900" b="1" dirty="0"/>
              <a:t>промышленности</a:t>
            </a:r>
          </a:p>
        </p:txBody>
      </p:sp>
      <p:pic>
        <p:nvPicPr>
          <p:cNvPr id="13357" name="Рисунок 155" descr="http://im5-tub-ru.yandex.net/i?id=306874017-68-72&amp;n=21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277360" y="1348220"/>
            <a:ext cx="348265" cy="1821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9" name="AutoShape 133"/>
          <p:cNvSpPr>
            <a:spLocks noChangeArrowheads="1"/>
          </p:cNvSpPr>
          <p:nvPr/>
        </p:nvSpPr>
        <p:spPr bwMode="auto">
          <a:xfrm>
            <a:off x="124288" y="1785932"/>
            <a:ext cx="3007850" cy="3000396"/>
          </a:xfrm>
          <a:prstGeom prst="roundRect">
            <a:avLst>
              <a:gd name="adj" fmla="val 3921"/>
            </a:avLst>
          </a:prstGeom>
          <a:solidFill>
            <a:schemeClr val="accent1">
              <a:lumMod val="20000"/>
              <a:lumOff val="80000"/>
            </a:schemeClr>
          </a:solidFill>
          <a:ln w="15875">
            <a:solidFill>
              <a:schemeClr val="tx2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lIns="179980" tIns="45715" rIns="179980" bIns="45715" anchor="ctr"/>
          <a:lstStyle/>
          <a:p>
            <a:pPr marL="2690507">
              <a:defRPr/>
            </a:pP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13317" name="TextBox 9"/>
          <p:cNvSpPr txBox="1">
            <a:spLocks noChangeArrowheads="1"/>
          </p:cNvSpPr>
          <p:nvPr/>
        </p:nvSpPr>
        <p:spPr bwMode="auto">
          <a:xfrm>
            <a:off x="3292475" y="2507457"/>
            <a:ext cx="431800" cy="2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endParaRPr lang="ru-RU" sz="1100" dirty="0">
              <a:cs typeface="Arial" charset="0"/>
            </a:endParaRPr>
          </a:p>
        </p:txBody>
      </p:sp>
      <p:sp>
        <p:nvSpPr>
          <p:cNvPr id="31" name="AutoShape 176"/>
          <p:cNvSpPr>
            <a:spLocks noChangeArrowheads="1"/>
          </p:cNvSpPr>
          <p:nvPr/>
        </p:nvSpPr>
        <p:spPr bwMode="auto">
          <a:xfrm>
            <a:off x="179393" y="4143391"/>
            <a:ext cx="2879725" cy="500066"/>
          </a:xfrm>
          <a:prstGeom prst="roundRect">
            <a:avLst>
              <a:gd name="adj" fmla="val 7930"/>
            </a:avLst>
          </a:prstGeom>
          <a:solidFill>
            <a:schemeClr val="bg1">
              <a:lumMod val="95000"/>
            </a:schemeClr>
          </a:solidFill>
          <a:ln w="15875">
            <a:solidFill>
              <a:schemeClr val="tx2"/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5996" tIns="45715" rIns="91430" bIns="45715" anchor="ctr"/>
          <a:lstStyle/>
          <a:p>
            <a:pPr marL="541277">
              <a:lnSpc>
                <a:spcPts val="1200"/>
              </a:lnSpc>
              <a:defRPr/>
            </a:pPr>
            <a:r>
              <a:rPr lang="ru-RU" sz="1000" b="1" spc="-5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Распространение стандарта </a:t>
            </a:r>
            <a:r>
              <a:rPr lang="en-US" sz="1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IRIS </a:t>
            </a:r>
            <a:endParaRPr lang="ru-RU" sz="10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541277">
              <a:lnSpc>
                <a:spcPts val="1200"/>
              </a:lnSpc>
              <a:defRPr/>
            </a:pPr>
            <a:r>
              <a:rPr lang="en-US" sz="1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–</a:t>
            </a:r>
            <a:r>
              <a:rPr lang="ru-RU" sz="1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ФГУП «</a:t>
            </a:r>
            <a:r>
              <a:rPr lang="ru-RU" sz="1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СтандартИнформ</a:t>
            </a:r>
            <a:r>
              <a:rPr lang="ru-RU" sz="1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»</a:t>
            </a:r>
          </a:p>
        </p:txBody>
      </p:sp>
      <p:sp>
        <p:nvSpPr>
          <p:cNvPr id="34" name="Text Box 180"/>
          <p:cNvSpPr txBox="1">
            <a:spLocks noChangeArrowheads="1"/>
          </p:cNvSpPr>
          <p:nvPr/>
        </p:nvSpPr>
        <p:spPr bwMode="auto">
          <a:xfrm>
            <a:off x="462992" y="1851382"/>
            <a:ext cx="2323052" cy="430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lIns="91430" tIns="45715" rIns="91430" bIns="45715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accent2">
                    <a:lumMod val="75000"/>
                  </a:schemeClr>
                </a:solidFill>
              </a:rPr>
              <a:t>Взаимодействие ОАО «РЖД»,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accent2">
                    <a:lumMod val="75000"/>
                  </a:schemeClr>
                </a:solidFill>
              </a:rPr>
              <a:t>НП «ОПЖТ», </a:t>
            </a:r>
            <a:r>
              <a:rPr lang="en-US" sz="1100" b="1" dirty="0">
                <a:solidFill>
                  <a:schemeClr val="accent2">
                    <a:lumMod val="75000"/>
                  </a:schemeClr>
                </a:solidFill>
              </a:rPr>
              <a:t>UNIFE </a:t>
            </a:r>
            <a:r>
              <a:rPr lang="ru-RU" sz="1100" b="1" dirty="0">
                <a:solidFill>
                  <a:schemeClr val="accent2">
                    <a:lumMod val="75000"/>
                  </a:schemeClr>
                </a:solidFill>
              </a:rPr>
              <a:t>и </a:t>
            </a:r>
            <a:r>
              <a:rPr lang="en-US" sz="1100" b="1" dirty="0">
                <a:solidFill>
                  <a:schemeClr val="accent2">
                    <a:lumMod val="75000"/>
                  </a:schemeClr>
                </a:solidFill>
              </a:rPr>
              <a:t>IRIS</a:t>
            </a:r>
            <a:r>
              <a:rPr lang="ru-RU" sz="11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43" name="AutoShape 133"/>
          <p:cNvSpPr>
            <a:spLocks noChangeArrowheads="1"/>
          </p:cNvSpPr>
          <p:nvPr/>
        </p:nvSpPr>
        <p:spPr bwMode="auto">
          <a:xfrm>
            <a:off x="3203578" y="1785932"/>
            <a:ext cx="3097213" cy="3000396"/>
          </a:xfrm>
          <a:prstGeom prst="roundRect">
            <a:avLst>
              <a:gd name="adj" fmla="val 3921"/>
            </a:avLst>
          </a:prstGeom>
          <a:solidFill>
            <a:schemeClr val="accent1">
              <a:lumMod val="20000"/>
              <a:lumOff val="80000"/>
            </a:schemeClr>
          </a:solidFill>
          <a:ln w="15875">
            <a:solidFill>
              <a:schemeClr val="tx2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lIns="179980" tIns="45715" rIns="91430" bIns="45715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endParaRPr lang="ru-RU" sz="1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Text Box 180"/>
          <p:cNvSpPr txBox="1">
            <a:spLocks noChangeArrowheads="1"/>
          </p:cNvSpPr>
          <p:nvPr/>
        </p:nvSpPr>
        <p:spPr bwMode="auto">
          <a:xfrm>
            <a:off x="3342968" y="1851376"/>
            <a:ext cx="2872111" cy="2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lIns="91430" tIns="45715" rIns="91430" bIns="45715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Внедрение</a:t>
            </a:r>
            <a:r>
              <a:rPr lang="en-US" sz="1100" b="1" dirty="0" smtClean="0">
                <a:solidFill>
                  <a:schemeClr val="accent2">
                    <a:lumMod val="75000"/>
                  </a:schemeClr>
                </a:solidFill>
              </a:rPr>
              <a:t> IRIS </a:t>
            </a: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в 2009-2014 гг.</a:t>
            </a:r>
            <a:endParaRPr lang="ru-RU" sz="11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5" name="AutoShape 3"/>
          <p:cNvSpPr>
            <a:spLocks noChangeArrowheads="1"/>
          </p:cNvSpPr>
          <p:nvPr/>
        </p:nvSpPr>
        <p:spPr bwMode="auto">
          <a:xfrm>
            <a:off x="3276607" y="4143391"/>
            <a:ext cx="2951163" cy="500066"/>
          </a:xfrm>
          <a:prstGeom prst="roundRect">
            <a:avLst>
              <a:gd name="adj" fmla="val 5237"/>
            </a:avLst>
          </a:prstGeom>
          <a:solidFill>
            <a:schemeClr val="bg1">
              <a:lumMod val="95000"/>
            </a:schemeClr>
          </a:solidFill>
          <a:ln w="15875">
            <a:solidFill>
              <a:schemeClr val="tx2"/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30" tIns="45715" rIns="91430" bIns="45715" anchor="ctr"/>
          <a:lstStyle/>
          <a:p>
            <a:pPr marL="895248">
              <a:buFontTx/>
              <a:buChar char="•"/>
              <a:defRPr/>
            </a:pPr>
            <a:endParaRPr lang="en-US" sz="7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895248">
              <a:buFontTx/>
              <a:buChar char="•"/>
              <a:defRPr/>
            </a:pPr>
            <a:endParaRPr lang="ru-RU" sz="7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27" name="Picture 11" descr="Логотип НП ОПЖТ"/>
          <p:cNvPicPr preferRelativeResize="0"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351289" y="4220723"/>
            <a:ext cx="679354" cy="325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 Box 139"/>
          <p:cNvSpPr txBox="1">
            <a:spLocks noChangeArrowheads="1"/>
          </p:cNvSpPr>
          <p:nvPr/>
        </p:nvSpPr>
        <p:spPr bwMode="auto">
          <a:xfrm>
            <a:off x="4024092" y="4232527"/>
            <a:ext cx="2204092" cy="348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lIns="91430" tIns="45715" rIns="91430" bIns="45715">
            <a:spAutoFit/>
          </a:bodyPr>
          <a:lstStyle/>
          <a:p>
            <a:pPr>
              <a:lnSpc>
                <a:spcPts val="1000"/>
              </a:lnSpc>
              <a:defRPr/>
            </a:pPr>
            <a:r>
              <a:rPr lang="ru-RU" sz="1000" b="1" dirty="0">
                <a:solidFill>
                  <a:srgbClr val="0070C0"/>
                </a:solidFill>
              </a:rPr>
              <a:t>Координация внедрения </a:t>
            </a:r>
            <a:r>
              <a:rPr lang="en-US" sz="1000" b="1" dirty="0" smtClean="0">
                <a:solidFill>
                  <a:srgbClr val="0070C0"/>
                </a:solidFill>
              </a:rPr>
              <a:t>IRIS</a:t>
            </a:r>
            <a:r>
              <a:rPr lang="ru-RU" sz="1000" b="1" dirty="0" smtClean="0">
                <a:solidFill>
                  <a:srgbClr val="0070C0"/>
                </a:solidFill>
              </a:rPr>
              <a:t> </a:t>
            </a:r>
            <a:r>
              <a:rPr lang="en-US" sz="1000" b="1" dirty="0" smtClean="0">
                <a:solidFill>
                  <a:srgbClr val="0070C0"/>
                </a:solidFill>
              </a:rPr>
              <a:t> </a:t>
            </a:r>
            <a:r>
              <a:rPr lang="ru-RU" sz="1000" b="1" dirty="0" smtClean="0">
                <a:solidFill>
                  <a:srgbClr val="0070C0"/>
                </a:solidFill>
              </a:rPr>
              <a:t/>
            </a:r>
            <a:br>
              <a:rPr lang="ru-RU" sz="1000" b="1" dirty="0" smtClean="0">
                <a:solidFill>
                  <a:srgbClr val="0070C0"/>
                </a:solidFill>
              </a:rPr>
            </a:br>
            <a:r>
              <a:rPr lang="ru-RU" sz="1000" b="1" dirty="0" smtClean="0">
                <a:solidFill>
                  <a:srgbClr val="0070C0"/>
                </a:solidFill>
              </a:rPr>
              <a:t>в </a:t>
            </a:r>
            <a:r>
              <a:rPr lang="ru-RU" sz="1000" b="1" dirty="0">
                <a:solidFill>
                  <a:srgbClr val="0070C0"/>
                </a:solidFill>
              </a:rPr>
              <a:t>Российской </a:t>
            </a:r>
            <a:r>
              <a:rPr lang="ru-RU" sz="1000" b="1" dirty="0" smtClean="0">
                <a:solidFill>
                  <a:srgbClr val="0070C0"/>
                </a:solidFill>
              </a:rPr>
              <a:t>Федерации </a:t>
            </a:r>
            <a:r>
              <a:rPr lang="ru-RU" sz="1000" b="1" dirty="0">
                <a:solidFill>
                  <a:srgbClr val="0070C0"/>
                </a:solidFill>
              </a:rPr>
              <a:t>и СНГ</a:t>
            </a:r>
          </a:p>
        </p:txBody>
      </p:sp>
      <p:sp>
        <p:nvSpPr>
          <p:cNvPr id="13329" name="Text Box 179"/>
          <p:cNvSpPr txBox="1">
            <a:spLocks noChangeArrowheads="1"/>
          </p:cNvSpPr>
          <p:nvPr/>
        </p:nvSpPr>
        <p:spPr bwMode="auto">
          <a:xfrm>
            <a:off x="3357556" y="2143123"/>
            <a:ext cx="2735263" cy="40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2F4D71"/>
            </a:prstShdw>
          </a:effectLst>
        </p:spPr>
        <p:txBody>
          <a:bodyPr lIns="91430" tIns="45715" rIns="91430" bIns="45715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C00000"/>
                </a:solidFill>
              </a:rPr>
              <a:t>Сертифицировано </a:t>
            </a:r>
          </a:p>
          <a:p>
            <a:pPr algn="ctr"/>
            <a:r>
              <a:rPr lang="ru-RU" sz="1000" b="1" dirty="0" smtClean="0">
                <a:solidFill>
                  <a:srgbClr val="C00000"/>
                </a:solidFill>
              </a:rPr>
              <a:t>62 предприятия в РФ и СНГ</a:t>
            </a:r>
            <a:endParaRPr lang="ru-RU" sz="1000" b="1" dirty="0">
              <a:solidFill>
                <a:srgbClr val="C00000"/>
              </a:solidFill>
            </a:endParaRPr>
          </a:p>
        </p:txBody>
      </p:sp>
      <p:sp>
        <p:nvSpPr>
          <p:cNvPr id="46" name="AutoShape 133"/>
          <p:cNvSpPr>
            <a:spLocks noChangeArrowheads="1"/>
          </p:cNvSpPr>
          <p:nvPr/>
        </p:nvSpPr>
        <p:spPr bwMode="auto">
          <a:xfrm>
            <a:off x="6372232" y="1785932"/>
            <a:ext cx="2663825" cy="3000396"/>
          </a:xfrm>
          <a:prstGeom prst="roundRect">
            <a:avLst>
              <a:gd name="adj" fmla="val 3921"/>
            </a:avLst>
          </a:prstGeom>
          <a:solidFill>
            <a:schemeClr val="accent1">
              <a:lumMod val="20000"/>
              <a:lumOff val="80000"/>
            </a:schemeClr>
          </a:solidFill>
          <a:ln w="15875">
            <a:solidFill>
              <a:schemeClr val="tx2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lIns="179980" tIns="45715" rIns="91430" bIns="45715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endParaRPr lang="ru-RU" sz="1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Text Box 180"/>
          <p:cNvSpPr txBox="1">
            <a:spLocks noChangeArrowheads="1"/>
          </p:cNvSpPr>
          <p:nvPr/>
        </p:nvSpPr>
        <p:spPr bwMode="auto">
          <a:xfrm>
            <a:off x="6929454" y="1847178"/>
            <a:ext cx="1350029" cy="2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lIns="91430" tIns="45715" rIns="91430" bIns="45715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accent2">
                    <a:lumMod val="75000"/>
                  </a:schemeClr>
                </a:solidFill>
              </a:rPr>
              <a:t>Планы на 2014 г.</a:t>
            </a: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6215106" y="2420592"/>
            <a:ext cx="3000364" cy="1618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0" tIns="45715" rIns="91430" bIns="45715">
            <a:spAutoFit/>
          </a:bodyPr>
          <a:lstStyle/>
          <a:p>
            <a:pPr algn="ctr">
              <a:lnSpc>
                <a:spcPts val="1000"/>
              </a:lnSpc>
              <a:spcAft>
                <a:spcPts val="300"/>
              </a:spcAft>
              <a:defRPr/>
            </a:pPr>
            <a:r>
              <a:rPr lang="ru-RU" sz="1000" dirty="0" smtClean="0">
                <a:solidFill>
                  <a:srgbClr val="002060"/>
                </a:solidFill>
              </a:rPr>
              <a:t>23-26 сентября 2014 г. Берлин, Германия. Международная конференция «Железнодорожное машиностроение. Перспективы, технологии, приоритеты», </a:t>
            </a:r>
            <a:br>
              <a:rPr lang="ru-RU" sz="1000" dirty="0" smtClean="0">
                <a:solidFill>
                  <a:srgbClr val="002060"/>
                </a:solidFill>
              </a:rPr>
            </a:br>
            <a:r>
              <a:rPr lang="ru-RU" sz="1000" dirty="0" smtClean="0">
                <a:solidFill>
                  <a:srgbClr val="002060"/>
                </a:solidFill>
              </a:rPr>
              <a:t>в рамках «</a:t>
            </a:r>
            <a:r>
              <a:rPr lang="en-US" sz="1000" dirty="0" err="1" smtClean="0">
                <a:solidFill>
                  <a:srgbClr val="002060"/>
                </a:solidFill>
              </a:rPr>
              <a:t>InnoTrans</a:t>
            </a:r>
            <a:r>
              <a:rPr lang="ru-RU" sz="1000" dirty="0" smtClean="0">
                <a:solidFill>
                  <a:srgbClr val="002060"/>
                </a:solidFill>
              </a:rPr>
              <a:t> 2014».</a:t>
            </a:r>
            <a:endParaRPr lang="ru-RU" sz="1000" dirty="0">
              <a:solidFill>
                <a:srgbClr val="002060"/>
              </a:solidFill>
            </a:endParaRPr>
          </a:p>
          <a:p>
            <a:pPr algn="ctr">
              <a:lnSpc>
                <a:spcPts val="1000"/>
              </a:lnSpc>
              <a:spcAft>
                <a:spcPts val="300"/>
              </a:spcAft>
              <a:defRPr/>
            </a:pPr>
            <a:r>
              <a:rPr lang="ru-RU" sz="1000" dirty="0">
                <a:solidFill>
                  <a:srgbClr val="002060"/>
                </a:solidFill>
              </a:rPr>
              <a:t>Семинар по </a:t>
            </a:r>
            <a:r>
              <a:rPr lang="en-US" sz="1000" dirty="0">
                <a:solidFill>
                  <a:srgbClr val="002060"/>
                </a:solidFill>
              </a:rPr>
              <a:t>IRIS</a:t>
            </a:r>
            <a:r>
              <a:rPr lang="ru-RU" sz="1000" dirty="0">
                <a:solidFill>
                  <a:srgbClr val="002060"/>
                </a:solidFill>
              </a:rPr>
              <a:t> с привлечением руководящего менеджмента </a:t>
            </a:r>
            <a:r>
              <a:rPr lang="en-US" sz="1000" dirty="0">
                <a:solidFill>
                  <a:srgbClr val="002060"/>
                </a:solidFill>
              </a:rPr>
              <a:t>IRIS </a:t>
            </a:r>
            <a:endParaRPr lang="ru-RU" sz="1000" dirty="0" smtClean="0">
              <a:solidFill>
                <a:srgbClr val="002060"/>
              </a:solidFill>
            </a:endParaRPr>
          </a:p>
          <a:p>
            <a:pPr algn="ctr">
              <a:lnSpc>
                <a:spcPts val="1000"/>
              </a:lnSpc>
              <a:spcAft>
                <a:spcPts val="300"/>
              </a:spcAft>
              <a:defRPr/>
            </a:pPr>
            <a:r>
              <a:rPr lang="ru-RU" sz="1000" dirty="0" smtClean="0">
                <a:solidFill>
                  <a:srgbClr val="002060"/>
                </a:solidFill>
              </a:rPr>
              <a:t>(июль, </a:t>
            </a:r>
            <a:r>
              <a:rPr lang="ru-RU" sz="1000" dirty="0">
                <a:solidFill>
                  <a:srgbClr val="002060"/>
                </a:solidFill>
              </a:rPr>
              <a:t>Москва</a:t>
            </a:r>
            <a:r>
              <a:rPr lang="ru-RU" sz="1000" dirty="0" smtClean="0">
                <a:solidFill>
                  <a:srgbClr val="002060"/>
                </a:solidFill>
              </a:rPr>
              <a:t>)</a:t>
            </a:r>
          </a:p>
          <a:p>
            <a:pPr algn="ctr">
              <a:lnSpc>
                <a:spcPts val="1000"/>
              </a:lnSpc>
              <a:spcAft>
                <a:spcPts val="300"/>
              </a:spcAft>
              <a:defRPr/>
            </a:pPr>
            <a:r>
              <a:rPr lang="ru-RU" sz="1000" dirty="0" smtClean="0">
                <a:solidFill>
                  <a:srgbClr val="002060"/>
                </a:solidFill>
              </a:rPr>
              <a:t>Практические семинары на предприятиях </a:t>
            </a:r>
            <a:r>
              <a:rPr lang="ru-RU" sz="1000" dirty="0" err="1" smtClean="0">
                <a:solidFill>
                  <a:srgbClr val="002060"/>
                </a:solidFill>
              </a:rPr>
              <a:t>Тальго</a:t>
            </a:r>
            <a:r>
              <a:rPr lang="ru-RU" sz="1000" dirty="0" smtClean="0">
                <a:solidFill>
                  <a:srgbClr val="002060"/>
                </a:solidFill>
              </a:rPr>
              <a:t> (октябрь, Испания) </a:t>
            </a:r>
            <a:r>
              <a:rPr lang="en-US" sz="1000" dirty="0" smtClean="0">
                <a:solidFill>
                  <a:srgbClr val="002060"/>
                </a:solidFill>
              </a:rPr>
              <a:t/>
            </a:r>
            <a:br>
              <a:rPr lang="en-US" sz="1000" dirty="0" smtClean="0">
                <a:solidFill>
                  <a:srgbClr val="002060"/>
                </a:solidFill>
              </a:rPr>
            </a:br>
            <a:r>
              <a:rPr lang="ru-RU" sz="1000" dirty="0" smtClean="0">
                <a:solidFill>
                  <a:srgbClr val="002060"/>
                </a:solidFill>
              </a:rPr>
              <a:t>и ИРЗ (август, г. Ижевск, Россия)</a:t>
            </a:r>
            <a:endParaRPr lang="ru-RU" sz="1000" dirty="0"/>
          </a:p>
        </p:txBody>
      </p:sp>
      <p:sp>
        <p:nvSpPr>
          <p:cNvPr id="13333" name="TextBox 61"/>
          <p:cNvSpPr txBox="1">
            <a:spLocks noChangeArrowheads="1"/>
          </p:cNvSpPr>
          <p:nvPr/>
        </p:nvSpPr>
        <p:spPr bwMode="auto">
          <a:xfrm>
            <a:off x="3276607" y="2623791"/>
            <a:ext cx="2951163" cy="1426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ctr">
              <a:lnSpc>
                <a:spcPts val="1100"/>
              </a:lnSpc>
              <a:spcAft>
                <a:spcPts val="300"/>
              </a:spcAft>
            </a:pPr>
            <a:r>
              <a:rPr lang="ru-RU" sz="1000" dirty="0">
                <a:solidFill>
                  <a:srgbClr val="002060"/>
                </a:solidFill>
              </a:rPr>
              <a:t>Международные конференции – </a:t>
            </a:r>
            <a:r>
              <a:rPr lang="ru-RU" sz="1000" b="1" dirty="0" smtClean="0">
                <a:solidFill>
                  <a:srgbClr val="C00000"/>
                </a:solidFill>
              </a:rPr>
              <a:t>8</a:t>
            </a:r>
            <a:endParaRPr lang="ru-RU" sz="1000" b="1" dirty="0">
              <a:solidFill>
                <a:srgbClr val="C00000"/>
              </a:solidFill>
            </a:endParaRPr>
          </a:p>
          <a:p>
            <a:pPr algn="ctr">
              <a:lnSpc>
                <a:spcPts val="1100"/>
              </a:lnSpc>
              <a:spcAft>
                <a:spcPts val="300"/>
              </a:spcAft>
            </a:pPr>
            <a:r>
              <a:rPr lang="ru-RU" sz="1000" dirty="0">
                <a:solidFill>
                  <a:srgbClr val="002060"/>
                </a:solidFill>
              </a:rPr>
              <a:t>Семинары НП «ОПЖТ</a:t>
            </a:r>
            <a:r>
              <a:rPr lang="ru-RU" sz="1000" dirty="0" smtClean="0">
                <a:solidFill>
                  <a:srgbClr val="002060"/>
                </a:solidFill>
              </a:rPr>
              <a:t>» </a:t>
            </a:r>
            <a:r>
              <a:rPr lang="ru-RU" sz="1000" dirty="0">
                <a:solidFill>
                  <a:srgbClr val="002060"/>
                </a:solidFill>
              </a:rPr>
              <a:t>- </a:t>
            </a:r>
            <a:r>
              <a:rPr lang="ru-RU" sz="1000" b="1" dirty="0">
                <a:solidFill>
                  <a:srgbClr val="C00000"/>
                </a:solidFill>
              </a:rPr>
              <a:t>10</a:t>
            </a:r>
            <a:r>
              <a:rPr lang="ru-RU" sz="1000" dirty="0">
                <a:solidFill>
                  <a:srgbClr val="002060"/>
                </a:solidFill>
              </a:rPr>
              <a:t>          </a:t>
            </a:r>
            <a:r>
              <a:rPr lang="ru-RU" sz="1000" dirty="0" smtClean="0">
                <a:solidFill>
                  <a:srgbClr val="002060"/>
                </a:solidFill>
              </a:rPr>
              <a:t/>
            </a:r>
            <a:br>
              <a:rPr lang="ru-RU" sz="1000" dirty="0" smtClean="0">
                <a:solidFill>
                  <a:srgbClr val="002060"/>
                </a:solidFill>
              </a:rPr>
            </a:br>
            <a:r>
              <a:rPr lang="ru-RU" sz="1000" dirty="0" smtClean="0">
                <a:solidFill>
                  <a:srgbClr val="002060"/>
                </a:solidFill>
              </a:rPr>
              <a:t>(</a:t>
            </a:r>
            <a:r>
              <a:rPr lang="ru-RU" sz="1000" dirty="0">
                <a:solidFill>
                  <a:srgbClr val="002060"/>
                </a:solidFill>
              </a:rPr>
              <a:t>обучено </a:t>
            </a:r>
            <a:r>
              <a:rPr lang="ru-RU" sz="1000" b="1" dirty="0">
                <a:solidFill>
                  <a:srgbClr val="C00000"/>
                </a:solidFill>
              </a:rPr>
              <a:t>450</a:t>
            </a:r>
            <a:r>
              <a:rPr lang="ru-RU" sz="1000" dirty="0">
                <a:solidFill>
                  <a:srgbClr val="002060"/>
                </a:solidFill>
              </a:rPr>
              <a:t> специалистов)</a:t>
            </a:r>
          </a:p>
          <a:p>
            <a:pPr algn="ctr">
              <a:lnSpc>
                <a:spcPts val="1100"/>
              </a:lnSpc>
              <a:spcAft>
                <a:spcPts val="300"/>
              </a:spcAft>
            </a:pPr>
            <a:r>
              <a:rPr lang="ru-RU" sz="1000" dirty="0">
                <a:solidFill>
                  <a:srgbClr val="002060"/>
                </a:solidFill>
              </a:rPr>
              <a:t>Практические семинары на:</a:t>
            </a:r>
          </a:p>
          <a:p>
            <a:pPr algn="ctr">
              <a:lnSpc>
                <a:spcPts val="1100"/>
              </a:lnSpc>
              <a:spcAft>
                <a:spcPts val="300"/>
              </a:spcAft>
              <a:buFontTx/>
              <a:buChar char="-"/>
            </a:pPr>
            <a:r>
              <a:rPr lang="ru-RU" sz="1000" dirty="0">
                <a:solidFill>
                  <a:srgbClr val="002060"/>
                </a:solidFill>
              </a:rPr>
              <a:t>зарубежных предприятиях – </a:t>
            </a:r>
            <a:r>
              <a:rPr lang="ru-RU" sz="1000" b="1" dirty="0" smtClean="0">
                <a:solidFill>
                  <a:srgbClr val="C00000"/>
                </a:solidFill>
              </a:rPr>
              <a:t>9</a:t>
            </a:r>
            <a:r>
              <a:rPr lang="ru-RU" sz="1000" dirty="0" smtClean="0">
                <a:solidFill>
                  <a:srgbClr val="002060"/>
                </a:solidFill>
              </a:rPr>
              <a:t>         </a:t>
            </a:r>
            <a:br>
              <a:rPr lang="ru-RU" sz="1000" dirty="0" smtClean="0">
                <a:solidFill>
                  <a:srgbClr val="002060"/>
                </a:solidFill>
              </a:rPr>
            </a:br>
            <a:r>
              <a:rPr lang="ru-RU" sz="1000" dirty="0" smtClean="0">
                <a:solidFill>
                  <a:srgbClr val="002060"/>
                </a:solidFill>
              </a:rPr>
              <a:t>(</a:t>
            </a:r>
            <a:r>
              <a:rPr lang="ru-RU" sz="1000" dirty="0">
                <a:solidFill>
                  <a:srgbClr val="002060"/>
                </a:solidFill>
              </a:rPr>
              <a:t>обучено </a:t>
            </a:r>
            <a:r>
              <a:rPr lang="ru-RU" sz="1000" b="1" dirty="0" smtClean="0">
                <a:solidFill>
                  <a:srgbClr val="C00000"/>
                </a:solidFill>
              </a:rPr>
              <a:t>172</a:t>
            </a:r>
            <a:r>
              <a:rPr lang="ru-RU" sz="1000" dirty="0" smtClean="0">
                <a:solidFill>
                  <a:srgbClr val="002060"/>
                </a:solidFill>
              </a:rPr>
              <a:t> специалиста)</a:t>
            </a:r>
            <a:endParaRPr lang="ru-RU" sz="1000" dirty="0">
              <a:solidFill>
                <a:srgbClr val="002060"/>
              </a:solidFill>
            </a:endParaRPr>
          </a:p>
          <a:p>
            <a:pPr algn="ctr">
              <a:lnSpc>
                <a:spcPts val="1100"/>
              </a:lnSpc>
              <a:spcAft>
                <a:spcPts val="300"/>
              </a:spcAft>
              <a:buFontTx/>
              <a:buChar char="-"/>
            </a:pPr>
            <a:r>
              <a:rPr lang="ru-RU" sz="1000" dirty="0" smtClean="0">
                <a:solidFill>
                  <a:srgbClr val="002060"/>
                </a:solidFill>
              </a:rPr>
              <a:t> российских предприятиях – </a:t>
            </a:r>
            <a:r>
              <a:rPr lang="ru-RU" sz="1000" b="1" dirty="0" smtClean="0">
                <a:solidFill>
                  <a:srgbClr val="C00000"/>
                </a:solidFill>
              </a:rPr>
              <a:t>64</a:t>
            </a:r>
            <a:r>
              <a:rPr lang="ru-RU" sz="1000" dirty="0" smtClean="0">
                <a:solidFill>
                  <a:srgbClr val="002060"/>
                </a:solidFill>
              </a:rPr>
              <a:t>         </a:t>
            </a:r>
            <a:br>
              <a:rPr lang="ru-RU" sz="1000" dirty="0" smtClean="0">
                <a:solidFill>
                  <a:srgbClr val="002060"/>
                </a:solidFill>
              </a:rPr>
            </a:br>
            <a:r>
              <a:rPr lang="ru-RU" sz="1000" dirty="0" smtClean="0">
                <a:solidFill>
                  <a:srgbClr val="002060"/>
                </a:solidFill>
              </a:rPr>
              <a:t>(обучено </a:t>
            </a:r>
            <a:r>
              <a:rPr lang="ru-RU" sz="1000" b="1" dirty="0" smtClean="0">
                <a:solidFill>
                  <a:srgbClr val="C00000"/>
                </a:solidFill>
              </a:rPr>
              <a:t>1</a:t>
            </a:r>
            <a:r>
              <a:rPr lang="en-US" sz="1000" b="1" dirty="0" smtClean="0">
                <a:solidFill>
                  <a:srgbClr val="C00000"/>
                </a:solidFill>
              </a:rPr>
              <a:t>9000</a:t>
            </a:r>
            <a:r>
              <a:rPr lang="ru-RU" sz="1000" b="1" dirty="0" smtClean="0">
                <a:solidFill>
                  <a:srgbClr val="C00000"/>
                </a:solidFill>
              </a:rPr>
              <a:t> </a:t>
            </a:r>
            <a:r>
              <a:rPr lang="ru-RU" sz="1000" dirty="0" smtClean="0">
                <a:solidFill>
                  <a:srgbClr val="002060"/>
                </a:solidFill>
              </a:rPr>
              <a:t>специалистов)</a:t>
            </a:r>
            <a:endParaRPr lang="ru-RU" sz="1000" dirty="0"/>
          </a:p>
        </p:txBody>
      </p:sp>
      <p:sp>
        <p:nvSpPr>
          <p:cNvPr id="13334" name="Text Box 179"/>
          <p:cNvSpPr txBox="1">
            <a:spLocks noChangeArrowheads="1"/>
          </p:cNvSpPr>
          <p:nvPr/>
        </p:nvSpPr>
        <p:spPr bwMode="auto">
          <a:xfrm>
            <a:off x="6357950" y="2103520"/>
            <a:ext cx="2678100" cy="24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2F4D71"/>
            </a:prstShdw>
          </a:effectLst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C00000"/>
                </a:solidFill>
              </a:rPr>
              <a:t>Сертификация </a:t>
            </a:r>
            <a:r>
              <a:rPr lang="ru-RU" sz="1000" b="1" dirty="0">
                <a:solidFill>
                  <a:srgbClr val="C00000"/>
                </a:solidFill>
              </a:rPr>
              <a:t>20 предприятий</a:t>
            </a:r>
          </a:p>
        </p:txBody>
      </p:sp>
      <p:pic>
        <p:nvPicPr>
          <p:cNvPr id="13335" name="Picture 2" descr="http://www.vacansia.ru/picture/company/35419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49923" y="4197133"/>
            <a:ext cx="535869" cy="40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" name="AutoShape 176"/>
          <p:cNvSpPr>
            <a:spLocks noChangeArrowheads="1"/>
          </p:cNvSpPr>
          <p:nvPr/>
        </p:nvSpPr>
        <p:spPr bwMode="auto">
          <a:xfrm>
            <a:off x="6443663" y="4143391"/>
            <a:ext cx="2520950" cy="500066"/>
          </a:xfrm>
          <a:prstGeom prst="roundRect">
            <a:avLst>
              <a:gd name="adj" fmla="val 7930"/>
            </a:avLst>
          </a:prstGeom>
          <a:solidFill>
            <a:schemeClr val="bg1">
              <a:lumMod val="95000"/>
            </a:schemeClr>
          </a:solidFill>
          <a:ln w="15875">
            <a:solidFill>
              <a:schemeClr val="tx2"/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5996" tIns="45715" rIns="91430" bIns="45715" anchor="ctr"/>
          <a:lstStyle/>
          <a:p>
            <a:pPr marL="541277" indent="-4762">
              <a:lnSpc>
                <a:spcPts val="1000"/>
              </a:lnSpc>
              <a:tabLst>
                <a:tab pos="2334947" algn="l"/>
              </a:tabLst>
            </a:pPr>
            <a:r>
              <a:rPr lang="ru-RU" sz="1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Подведение </a:t>
            </a:r>
            <a:r>
              <a:rPr lang="ru-RU" sz="1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пятилетнего </a:t>
            </a:r>
            <a:r>
              <a:rPr lang="ru-RU" sz="1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итога </a:t>
            </a:r>
            <a:r>
              <a:rPr lang="ru-RU" sz="1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внедрения в </a:t>
            </a:r>
            <a:r>
              <a:rPr lang="ru-RU" sz="1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рамках ИННОТРАНС  (</a:t>
            </a:r>
            <a:r>
              <a:rPr lang="en-US" sz="1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III</a:t>
            </a:r>
            <a:r>
              <a:rPr lang="ru-RU" sz="1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кв. 2014 </a:t>
            </a:r>
            <a:r>
              <a:rPr lang="ru-RU" sz="1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г.)</a:t>
            </a:r>
            <a:r>
              <a:rPr lang="ru-RU" sz="1000" dirty="0" smtClean="0">
                <a:solidFill>
                  <a:srgbClr val="0070C0"/>
                </a:solidFill>
                <a:latin typeface="Arial" charset="0"/>
                <a:ea typeface="ＭＳ Ｐゴシック" pitchFamily="34" charset="-128"/>
                <a:cs typeface="Arial" charset="0"/>
              </a:rPr>
              <a:t> </a:t>
            </a:r>
            <a:endParaRPr lang="ru-RU" sz="1000" dirty="0">
              <a:solidFill>
                <a:srgbClr val="0070C0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pic>
        <p:nvPicPr>
          <p:cNvPr id="13339" name="Picture 2" descr="http://im4-tub-ru.yandex.net/i?id=153396138-55-72&amp;n=21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504002" y="4214829"/>
            <a:ext cx="42545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1" name="Picture 5" descr="header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857890" y="1851670"/>
            <a:ext cx="392113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TextBox 61"/>
          <p:cNvSpPr txBox="1">
            <a:spLocks noChangeArrowheads="1"/>
          </p:cNvSpPr>
          <p:nvPr/>
        </p:nvSpPr>
        <p:spPr bwMode="auto">
          <a:xfrm>
            <a:off x="47627" y="2382118"/>
            <a:ext cx="3167053" cy="1682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0" tIns="45715" rIns="91430" bIns="45715">
            <a:spAutoFit/>
          </a:bodyPr>
          <a:lstStyle/>
          <a:p>
            <a:pPr algn="ctr">
              <a:lnSpc>
                <a:spcPts val="1100"/>
              </a:lnSpc>
              <a:spcAft>
                <a:spcPts val="400"/>
              </a:spcAft>
            </a:pPr>
            <a:r>
              <a:rPr lang="ru-RU" sz="1000" dirty="0" smtClean="0">
                <a:solidFill>
                  <a:srgbClr val="002060"/>
                </a:solidFill>
              </a:rPr>
              <a:t>Работа в Консультативном совете</a:t>
            </a:r>
            <a:r>
              <a:rPr lang="en-US" sz="1000" dirty="0" smtClean="0">
                <a:solidFill>
                  <a:srgbClr val="002060"/>
                </a:solidFill>
              </a:rPr>
              <a:t> IRIS</a:t>
            </a:r>
          </a:p>
          <a:p>
            <a:pPr algn="ctr">
              <a:lnSpc>
                <a:spcPts val="1100"/>
              </a:lnSpc>
              <a:spcAft>
                <a:spcPts val="400"/>
              </a:spcAft>
            </a:pPr>
            <a:r>
              <a:rPr lang="ru-RU" sz="1000" b="1" dirty="0" smtClean="0">
                <a:solidFill>
                  <a:srgbClr val="C00000"/>
                </a:solidFill>
              </a:rPr>
              <a:t>12 базовых документов о сотрудничестве, </a:t>
            </a:r>
            <a:br>
              <a:rPr lang="ru-RU" sz="1000" b="1" dirty="0" smtClean="0">
                <a:solidFill>
                  <a:srgbClr val="C00000"/>
                </a:solidFill>
              </a:rPr>
            </a:br>
            <a:r>
              <a:rPr lang="ru-RU" sz="1000" b="1" dirty="0" smtClean="0">
                <a:solidFill>
                  <a:srgbClr val="C00000"/>
                </a:solidFill>
              </a:rPr>
              <a:t>в том числе:</a:t>
            </a:r>
          </a:p>
          <a:p>
            <a:pPr algn="ctr">
              <a:lnSpc>
                <a:spcPts val="1100"/>
              </a:lnSpc>
              <a:spcAft>
                <a:spcPts val="400"/>
              </a:spcAft>
            </a:pPr>
            <a:r>
              <a:rPr lang="ru-RU" sz="1000" dirty="0" smtClean="0">
                <a:solidFill>
                  <a:srgbClr val="002060"/>
                </a:solidFill>
              </a:rPr>
              <a:t>Меморандум о сотрудничестве по внедрению  </a:t>
            </a:r>
            <a:br>
              <a:rPr lang="ru-RU" sz="1000" dirty="0" smtClean="0">
                <a:solidFill>
                  <a:srgbClr val="002060"/>
                </a:solidFill>
              </a:rPr>
            </a:br>
            <a:r>
              <a:rPr lang="ru-RU" sz="1000" dirty="0" smtClean="0">
                <a:solidFill>
                  <a:srgbClr val="002060"/>
                </a:solidFill>
              </a:rPr>
              <a:t>и Лицензированное соглашение – 2007 г.</a:t>
            </a:r>
          </a:p>
          <a:p>
            <a:pPr algn="ctr">
              <a:lnSpc>
                <a:spcPts val="1100"/>
              </a:lnSpc>
              <a:spcAft>
                <a:spcPts val="400"/>
              </a:spcAft>
            </a:pPr>
            <a:r>
              <a:rPr lang="ru-RU" sz="1000" dirty="0" smtClean="0">
                <a:solidFill>
                  <a:srgbClr val="002060"/>
                </a:solidFill>
              </a:rPr>
              <a:t>Меморандум о взаимодействии и взаимопонимании – 2012 г.</a:t>
            </a:r>
          </a:p>
          <a:p>
            <a:pPr algn="ctr">
              <a:lnSpc>
                <a:spcPts val="1100"/>
              </a:lnSpc>
              <a:spcAft>
                <a:spcPts val="400"/>
              </a:spcAft>
            </a:pPr>
            <a:r>
              <a:rPr lang="ru-RU" sz="1000" spc="-30" dirty="0" smtClean="0">
                <a:solidFill>
                  <a:srgbClr val="002060"/>
                </a:solidFill>
              </a:rPr>
              <a:t>Признание русского языка в системе – </a:t>
            </a:r>
            <a:r>
              <a:rPr lang="en-US" sz="1000" spc="-30" dirty="0" smtClean="0">
                <a:solidFill>
                  <a:srgbClr val="002060"/>
                </a:solidFill>
              </a:rPr>
              <a:t>IRIS</a:t>
            </a:r>
            <a:r>
              <a:rPr lang="ru-RU" sz="1000" spc="-30" dirty="0" smtClean="0">
                <a:solidFill>
                  <a:srgbClr val="002060"/>
                </a:solidFill>
              </a:rPr>
              <a:t> – 2013 г.</a:t>
            </a:r>
          </a:p>
          <a:p>
            <a:pPr algn="ctr">
              <a:lnSpc>
                <a:spcPts val="1100"/>
              </a:lnSpc>
              <a:spcAft>
                <a:spcPts val="400"/>
              </a:spcAft>
            </a:pPr>
            <a:r>
              <a:rPr lang="ru-RU" sz="1000" dirty="0" smtClean="0">
                <a:solidFill>
                  <a:srgbClr val="002060"/>
                </a:solidFill>
              </a:rPr>
              <a:t>Соглашение о взаимодействии – 2014 г.</a:t>
            </a:r>
            <a:endParaRPr lang="ru-RU" sz="1000" dirty="0"/>
          </a:p>
        </p:txBody>
      </p:sp>
      <p:pic>
        <p:nvPicPr>
          <p:cNvPr id="53" name="Picture 5" descr="header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705873" y="1851670"/>
            <a:ext cx="392113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5" descr="header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535081" y="1851670"/>
            <a:ext cx="392113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Двойная стрелка влево/вправо 40"/>
          <p:cNvSpPr>
            <a:spLocks noChangeArrowheads="1"/>
          </p:cNvSpPr>
          <p:nvPr/>
        </p:nvSpPr>
        <p:spPr bwMode="auto">
          <a:xfrm>
            <a:off x="2571736" y="1291816"/>
            <a:ext cx="428628" cy="151210"/>
          </a:xfrm>
          <a:prstGeom prst="leftRightArrow">
            <a:avLst>
              <a:gd name="adj1" fmla="val 50000"/>
              <a:gd name="adj2" fmla="val 56422"/>
            </a:avLst>
          </a:prstGeom>
          <a:solidFill>
            <a:schemeClr val="tx2"/>
          </a:solidFill>
          <a:ln w="15875">
            <a:solidFill>
              <a:schemeClr val="accent1">
                <a:lumMod val="50000"/>
              </a:schemeClr>
            </a:solidFill>
            <a:headEnd/>
            <a:tailEnd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lIns="35996" tIns="45715" rIns="91430" bIns="45715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Двойная стрелка влево/вправо 40"/>
          <p:cNvSpPr>
            <a:spLocks noChangeArrowheads="1"/>
          </p:cNvSpPr>
          <p:nvPr/>
        </p:nvSpPr>
        <p:spPr bwMode="auto">
          <a:xfrm>
            <a:off x="4214810" y="1291816"/>
            <a:ext cx="428628" cy="151210"/>
          </a:xfrm>
          <a:prstGeom prst="leftRightArrow">
            <a:avLst>
              <a:gd name="adj1" fmla="val 50000"/>
              <a:gd name="adj2" fmla="val 56422"/>
            </a:avLst>
          </a:prstGeom>
          <a:solidFill>
            <a:schemeClr val="tx2"/>
          </a:solidFill>
          <a:ln w="15875">
            <a:solidFill>
              <a:schemeClr val="accent1">
                <a:lumMod val="50000"/>
              </a:schemeClr>
            </a:solidFill>
            <a:headEnd/>
            <a:tailEnd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lIns="35996" tIns="45715" rIns="91430" bIns="45715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Двойная стрелка влево/вправо 40"/>
          <p:cNvSpPr>
            <a:spLocks noChangeArrowheads="1"/>
          </p:cNvSpPr>
          <p:nvPr/>
        </p:nvSpPr>
        <p:spPr bwMode="auto">
          <a:xfrm>
            <a:off x="5667347" y="1291816"/>
            <a:ext cx="428628" cy="151210"/>
          </a:xfrm>
          <a:prstGeom prst="leftRightArrow">
            <a:avLst>
              <a:gd name="adj1" fmla="val 50000"/>
              <a:gd name="adj2" fmla="val 56422"/>
            </a:avLst>
          </a:prstGeom>
          <a:solidFill>
            <a:schemeClr val="tx2"/>
          </a:solidFill>
          <a:ln w="15875">
            <a:solidFill>
              <a:schemeClr val="accent1">
                <a:lumMod val="50000"/>
              </a:schemeClr>
            </a:solidFill>
            <a:headEnd/>
            <a:tailEnd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lIns="35996" tIns="45715" rIns="91430" bIns="45715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Двойная стрелка влево/вправо 40"/>
          <p:cNvSpPr>
            <a:spLocks noChangeArrowheads="1"/>
          </p:cNvSpPr>
          <p:nvPr/>
        </p:nvSpPr>
        <p:spPr bwMode="auto">
          <a:xfrm>
            <a:off x="7337040" y="1291816"/>
            <a:ext cx="428628" cy="151210"/>
          </a:xfrm>
          <a:prstGeom prst="leftRightArrow">
            <a:avLst>
              <a:gd name="adj1" fmla="val 50000"/>
              <a:gd name="adj2" fmla="val 56422"/>
            </a:avLst>
          </a:prstGeom>
          <a:solidFill>
            <a:schemeClr val="tx2"/>
          </a:solidFill>
          <a:ln w="15875">
            <a:solidFill>
              <a:schemeClr val="accent1">
                <a:lumMod val="50000"/>
              </a:schemeClr>
            </a:solidFill>
            <a:headEnd/>
            <a:tailEnd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lIns="35996" tIns="45715" rIns="91430" bIns="45715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Номер слайда 5"/>
          <p:cNvSpPr txBox="1">
            <a:spLocks noGrp="1"/>
          </p:cNvSpPr>
          <p:nvPr/>
        </p:nvSpPr>
        <p:spPr>
          <a:xfrm>
            <a:off x="7092280" y="4803998"/>
            <a:ext cx="2133600" cy="339507"/>
          </a:xfrm>
          <a:prstGeom prst="rect">
            <a:avLst/>
          </a:prstGeom>
          <a:noFill/>
        </p:spPr>
        <p:txBody>
          <a:bodyPr lIns="91430" tIns="45715" rIns="91430" bIns="45715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/>
              <a:t>7</a:t>
            </a:r>
            <a:endParaRPr lang="ru-RU" sz="1200" b="1" dirty="0">
              <a:latin typeface="+mn-lt"/>
            </a:endParaRPr>
          </a:p>
        </p:txBody>
      </p:sp>
      <p:sp>
        <p:nvSpPr>
          <p:cNvPr id="52" name="Rectangle 4"/>
          <p:cNvSpPr>
            <a:spLocks noChangeArrowheads="1"/>
          </p:cNvSpPr>
          <p:nvPr/>
        </p:nvSpPr>
        <p:spPr bwMode="auto">
          <a:xfrm>
            <a:off x="0" y="214297"/>
            <a:ext cx="9144000" cy="646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7A997A"/>
            </a:prstShdw>
          </a:effectLst>
        </p:spPr>
        <p:txBody>
          <a:bodyPr wrap="square" lIns="91430" tIns="45715" rIns="91430" bIns="45715">
            <a:spAutoFit/>
          </a:bodyPr>
          <a:lstStyle/>
          <a:p>
            <a:pPr algn="ctr">
              <a:buClr>
                <a:srgbClr val="A50021"/>
              </a:buClr>
              <a:tabLst>
                <a:tab pos="0" algn="l"/>
                <a:tab pos="423814" algn="l"/>
                <a:tab pos="850803" algn="l"/>
                <a:tab pos="1277793" algn="l"/>
                <a:tab pos="1704781" algn="l"/>
                <a:tab pos="2131771" algn="l"/>
                <a:tab pos="2558759" algn="l"/>
                <a:tab pos="2985748" algn="l"/>
                <a:tab pos="3412737" algn="l"/>
                <a:tab pos="3838138" algn="l"/>
                <a:tab pos="4265128" algn="l"/>
                <a:tab pos="4692116" algn="l"/>
                <a:tab pos="5119106" algn="l"/>
                <a:tab pos="5546094" algn="l"/>
                <a:tab pos="5973083" algn="l"/>
                <a:tab pos="6400072" algn="l"/>
                <a:tab pos="6827061" algn="l"/>
                <a:tab pos="7252463" algn="l"/>
                <a:tab pos="7679451" algn="l"/>
                <a:tab pos="8106441" algn="l"/>
                <a:tab pos="8533430" algn="l"/>
              </a:tabLst>
              <a:defRPr/>
            </a:pPr>
            <a:r>
              <a:rPr lang="ru-RU" sz="1200" b="1" dirty="0" smtClean="0">
                <a:solidFill>
                  <a:srgbClr val="345C8C"/>
                </a:solidFill>
                <a:latin typeface="Tahoma" pitchFamily="34" charset="0"/>
              </a:rPr>
              <a:t>ВНЕДРЕНИЕ МЕЖДУНАРОДНОГО СТАНДАРТА </a:t>
            </a:r>
            <a:endParaRPr lang="en-US" sz="1200" b="1" dirty="0" smtClean="0">
              <a:solidFill>
                <a:srgbClr val="345C8C"/>
              </a:solidFill>
              <a:latin typeface="Tahoma" pitchFamily="34" charset="0"/>
            </a:endParaRPr>
          </a:p>
          <a:p>
            <a:pPr algn="ctr">
              <a:buClr>
                <a:srgbClr val="A50021"/>
              </a:buClr>
              <a:tabLst>
                <a:tab pos="0" algn="l"/>
                <a:tab pos="423814" algn="l"/>
                <a:tab pos="850803" algn="l"/>
                <a:tab pos="1277793" algn="l"/>
                <a:tab pos="1704781" algn="l"/>
                <a:tab pos="2131771" algn="l"/>
                <a:tab pos="2558759" algn="l"/>
                <a:tab pos="2985748" algn="l"/>
                <a:tab pos="3412737" algn="l"/>
                <a:tab pos="3838138" algn="l"/>
                <a:tab pos="4265128" algn="l"/>
                <a:tab pos="4692116" algn="l"/>
                <a:tab pos="5119106" algn="l"/>
                <a:tab pos="5546094" algn="l"/>
                <a:tab pos="5973083" algn="l"/>
                <a:tab pos="6400072" algn="l"/>
                <a:tab pos="6827061" algn="l"/>
                <a:tab pos="7252463" algn="l"/>
                <a:tab pos="7679451" algn="l"/>
                <a:tab pos="8106441" algn="l"/>
                <a:tab pos="8533430" algn="l"/>
              </a:tabLst>
              <a:defRPr/>
            </a:pPr>
            <a:r>
              <a:rPr lang="ru-RU" sz="1200" b="1" dirty="0" smtClean="0">
                <a:solidFill>
                  <a:srgbClr val="345C8C"/>
                </a:solidFill>
                <a:latin typeface="Tahoma" pitchFamily="34" charset="0"/>
              </a:rPr>
              <a:t>ПРОИЗВОДИТЕЛЕЙ ЖЕЛЕЗНОДОРОЖНОЙ ТЕХНИКИ</a:t>
            </a:r>
            <a:endParaRPr lang="en-US" sz="1200" b="1" dirty="0" smtClean="0">
              <a:solidFill>
                <a:srgbClr val="345C8C"/>
              </a:solidFill>
              <a:latin typeface="Tahoma" pitchFamily="34" charset="0"/>
            </a:endParaRPr>
          </a:p>
          <a:p>
            <a:pPr algn="ctr">
              <a:buClr>
                <a:srgbClr val="A50021"/>
              </a:buClr>
              <a:tabLst>
                <a:tab pos="0" algn="l"/>
                <a:tab pos="423814" algn="l"/>
                <a:tab pos="850803" algn="l"/>
                <a:tab pos="1277793" algn="l"/>
                <a:tab pos="1704781" algn="l"/>
                <a:tab pos="2131771" algn="l"/>
                <a:tab pos="2558759" algn="l"/>
                <a:tab pos="2985748" algn="l"/>
                <a:tab pos="3412737" algn="l"/>
                <a:tab pos="3838138" algn="l"/>
                <a:tab pos="4265128" algn="l"/>
                <a:tab pos="4692116" algn="l"/>
                <a:tab pos="5119106" algn="l"/>
                <a:tab pos="5546094" algn="l"/>
                <a:tab pos="5973083" algn="l"/>
                <a:tab pos="6400072" algn="l"/>
                <a:tab pos="6827061" algn="l"/>
                <a:tab pos="7252463" algn="l"/>
                <a:tab pos="7679451" algn="l"/>
                <a:tab pos="8106441" algn="l"/>
                <a:tab pos="8533430" algn="l"/>
              </a:tabLst>
              <a:defRPr/>
            </a:pPr>
            <a:r>
              <a:rPr lang="ru-RU" sz="1200" b="1" dirty="0" smtClean="0">
                <a:solidFill>
                  <a:srgbClr val="345C8C"/>
                </a:solidFill>
                <a:latin typeface="Tahoma" pitchFamily="34" charset="0"/>
              </a:rPr>
              <a:t>В ОБЛАСТИ КАЧЕСТВА IRIS</a:t>
            </a:r>
          </a:p>
        </p:txBody>
      </p:sp>
      <p:pic>
        <p:nvPicPr>
          <p:cNvPr id="62" name="Picture 2" descr="G:\WD\КОМП\Логотипы\MGS.emf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215206" y="214297"/>
            <a:ext cx="566719" cy="566719"/>
          </a:xfrm>
          <a:prstGeom prst="rect">
            <a:avLst/>
          </a:prstGeom>
          <a:noFill/>
        </p:spPr>
      </p:pic>
      <p:pic>
        <p:nvPicPr>
          <p:cNvPr id="63" name="Picture 3" descr="G:\WD\КОМП\Логотипы\opgt1.emf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214414" y="285735"/>
            <a:ext cx="893076" cy="424354"/>
          </a:xfrm>
          <a:prstGeom prst="rect">
            <a:avLst/>
          </a:prstGeom>
          <a:noFill/>
        </p:spPr>
      </p:pic>
      <p:pic>
        <p:nvPicPr>
          <p:cNvPr id="64" name="Picture 3" descr="G:\WD\КОМП\Логотипы\MTK524.emf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967722" y="285735"/>
            <a:ext cx="961997" cy="431734"/>
          </a:xfrm>
          <a:prstGeom prst="rect">
            <a:avLst/>
          </a:prstGeom>
          <a:noFill/>
        </p:spPr>
      </p:pic>
      <p:pic>
        <p:nvPicPr>
          <p:cNvPr id="66" name="Picture 5" descr="C:\Users\РукавишниковАА\Desktop\отдел стратегического управления качеством\2013\Буклет IRIS\итог буклет\логотипы\RZD_logo_sm_pos_p.jpg"/>
          <p:cNvPicPr>
            <a:picLocks noChangeAspect="1" noChangeArrowheads="1"/>
          </p:cNvPicPr>
          <p:nvPr/>
        </p:nvPicPr>
        <p:blipFill>
          <a:blip r:embed="rId19" cstate="print"/>
          <a:srcRect l="10032" t="29392" r="11968" b="23536"/>
          <a:stretch>
            <a:fillRect/>
          </a:stretch>
        </p:blipFill>
        <p:spPr bwMode="auto">
          <a:xfrm>
            <a:off x="142845" y="285734"/>
            <a:ext cx="871831" cy="395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Picture 3" descr="G:\WD\КОМП\Логотипы\opgt1.emf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619247" y="1171574"/>
            <a:ext cx="893076" cy="424354"/>
          </a:xfrm>
          <a:prstGeom prst="rect">
            <a:avLst/>
          </a:prstGeom>
          <a:noFill/>
        </p:spPr>
      </p:pic>
      <p:pic>
        <p:nvPicPr>
          <p:cNvPr id="68" name="Picture 5" descr="C:\Users\РукавишниковАА\Desktop\отдел стратегического управления качеством\2013\Буклет IRIS\итог буклет\логотипы\RZD_logo_sm_pos_p.jpg"/>
          <p:cNvPicPr>
            <a:picLocks noChangeAspect="1" noChangeArrowheads="1"/>
          </p:cNvPicPr>
          <p:nvPr/>
        </p:nvPicPr>
        <p:blipFill>
          <a:blip r:embed="rId19" cstate="print"/>
          <a:srcRect l="10032" t="29392" r="11968" b="23536"/>
          <a:stretch>
            <a:fillRect/>
          </a:stretch>
        </p:blipFill>
        <p:spPr bwMode="auto">
          <a:xfrm>
            <a:off x="142845" y="1214428"/>
            <a:ext cx="871831" cy="395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Прямоугольник 8"/>
          <p:cNvSpPr>
            <a:spLocks noChangeArrowheads="1"/>
          </p:cNvSpPr>
          <p:nvPr/>
        </p:nvSpPr>
        <p:spPr bwMode="auto">
          <a:xfrm>
            <a:off x="6" y="4970377"/>
            <a:ext cx="805008" cy="200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5" rIns="91430" bIns="45715">
            <a:spAutoFit/>
          </a:bodyPr>
          <a:lstStyle/>
          <a:p>
            <a:r>
              <a:rPr lang="ru-RU" sz="700" b="1" dirty="0" smtClean="0"/>
              <a:t>©</a:t>
            </a:r>
            <a:r>
              <a:rPr lang="ru-RU" sz="700" dirty="0" smtClean="0"/>
              <a:t> ОАО </a:t>
            </a:r>
            <a:r>
              <a:rPr lang="ru-RU" sz="700" dirty="0"/>
              <a:t>«РЖД</a:t>
            </a:r>
            <a:r>
              <a:rPr lang="ru-RU" sz="700" dirty="0" smtClean="0"/>
              <a:t>»</a:t>
            </a:r>
            <a:endParaRPr lang="ru-RU" sz="7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325649"/>
            <a:ext cx="9144000" cy="38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 anchor="ctr">
            <a:noAutofit/>
          </a:bodyPr>
          <a:lstStyle/>
          <a:p>
            <a:pPr algn="ctr" defTabSz="725405" eaLnBrk="0" fontAlgn="auto" hangingPunct="0">
              <a:lnSpc>
                <a:spcPct val="85000"/>
              </a:lnSpc>
              <a:spcAft>
                <a:spcPts val="0"/>
              </a:spcAft>
              <a:tabLst>
                <a:tab pos="2969875" algn="ctr"/>
                <a:tab pos="5939750" algn="r"/>
              </a:tabLst>
              <a:defRPr/>
            </a:pPr>
            <a:r>
              <a:rPr lang="ru-RU" altLang="ru-RU" b="1" cap="all" dirty="0" smtClean="0">
                <a:solidFill>
                  <a:srgbClr val="336699"/>
                </a:solidFill>
                <a:latin typeface="Tahoma" pitchFamily="34" charset="0"/>
                <a:cs typeface="Tahoma" pitchFamily="34" charset="0"/>
              </a:rPr>
              <a:t> О признании </a:t>
            </a:r>
          </a:p>
          <a:p>
            <a:pPr algn="ctr" defTabSz="725405" eaLnBrk="0" fontAlgn="auto" hangingPunct="0">
              <a:lnSpc>
                <a:spcPct val="85000"/>
              </a:lnSpc>
              <a:spcAft>
                <a:spcPts val="0"/>
              </a:spcAft>
              <a:tabLst>
                <a:tab pos="2969875" algn="ctr"/>
                <a:tab pos="5939750" algn="r"/>
              </a:tabLst>
              <a:defRPr/>
            </a:pPr>
            <a:r>
              <a:rPr lang="ru-RU" altLang="ru-RU" b="1" cap="all" dirty="0" smtClean="0">
                <a:solidFill>
                  <a:srgbClr val="336699"/>
                </a:solidFill>
                <a:latin typeface="Tahoma" pitchFamily="34" charset="0"/>
                <a:cs typeface="Tahoma" pitchFamily="34" charset="0"/>
              </a:rPr>
              <a:t>результатов измерений</a:t>
            </a:r>
          </a:p>
        </p:txBody>
      </p:sp>
      <p:pic>
        <p:nvPicPr>
          <p:cNvPr id="34" name="Picture 5" descr="C:\Users\РукавишниковАА\Desktop\отдел стратегического управления качеством\2013\Буклет IRIS\итог буклет\логотипы\RZD_logo_sm_pos_p.jpg"/>
          <p:cNvPicPr>
            <a:picLocks noChangeAspect="1" noChangeArrowheads="1"/>
          </p:cNvPicPr>
          <p:nvPr/>
        </p:nvPicPr>
        <p:blipFill>
          <a:blip r:embed="rId2" cstate="print"/>
          <a:srcRect l="10032" t="29392" r="11968" b="23536"/>
          <a:stretch>
            <a:fillRect/>
          </a:stretch>
        </p:blipFill>
        <p:spPr bwMode="auto">
          <a:xfrm>
            <a:off x="142845" y="285734"/>
            <a:ext cx="871831" cy="395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2" descr="G:\WD\КОМП\Логотипы\MGS.e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214297"/>
            <a:ext cx="566719" cy="566719"/>
          </a:xfrm>
          <a:prstGeom prst="rect">
            <a:avLst/>
          </a:prstGeom>
          <a:noFill/>
        </p:spPr>
      </p:pic>
      <p:pic>
        <p:nvPicPr>
          <p:cNvPr id="36" name="Picture 3" descr="G:\WD\КОМП\Логотипы\opgt1.e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285735"/>
            <a:ext cx="893076" cy="424354"/>
          </a:xfrm>
          <a:prstGeom prst="rect">
            <a:avLst/>
          </a:prstGeom>
          <a:noFill/>
        </p:spPr>
      </p:pic>
      <p:pic>
        <p:nvPicPr>
          <p:cNvPr id="37" name="Picture 3" descr="G:\WD\КОМП\Логотипы\MTK524.e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67722" y="285735"/>
            <a:ext cx="961997" cy="431734"/>
          </a:xfrm>
          <a:prstGeom prst="rect">
            <a:avLst/>
          </a:prstGeom>
          <a:noFill/>
        </p:spPr>
      </p:pic>
      <p:sp>
        <p:nvSpPr>
          <p:cNvPr id="74" name="Скругленный прямоугольник 73"/>
          <p:cNvSpPr/>
          <p:nvPr/>
        </p:nvSpPr>
        <p:spPr bwMode="auto">
          <a:xfrm>
            <a:off x="5214942" y="1594666"/>
            <a:ext cx="3357582" cy="2477283"/>
          </a:xfrm>
          <a:prstGeom prst="roundRect">
            <a:avLst>
              <a:gd name="adj" fmla="val 4674"/>
            </a:avLst>
          </a:prstGeom>
          <a:solidFill>
            <a:srgbClr val="DCE6F2"/>
          </a:solidFill>
          <a:ln w="127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>
              <a:buFontTx/>
              <a:buChar char="-"/>
              <a:defRPr/>
            </a:pPr>
            <a:endParaRPr lang="ru-RU" sz="900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 bwMode="auto">
          <a:xfrm>
            <a:off x="285720" y="1785933"/>
            <a:ext cx="4643470" cy="503267"/>
          </a:xfrm>
          <a:prstGeom prst="roundRect">
            <a:avLst/>
          </a:prstGeom>
          <a:solidFill>
            <a:srgbClr val="DCE6F2"/>
          </a:solidFill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>
              <a:defRPr/>
            </a:pPr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Установление норм аттестации (подтверждение метрологической пригодности) методик измерений</a:t>
            </a:r>
          </a:p>
        </p:txBody>
      </p:sp>
      <p:sp>
        <p:nvSpPr>
          <p:cNvPr id="76" name="Скругленный прямоугольник 75"/>
          <p:cNvSpPr/>
          <p:nvPr/>
        </p:nvSpPr>
        <p:spPr bwMode="auto">
          <a:xfrm>
            <a:off x="5214942" y="1016400"/>
            <a:ext cx="3357582" cy="8409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Взаимное признание результатов измерений, в том числе применяемых для исполнения требований технических регламентов</a:t>
            </a:r>
            <a:endParaRPr lang="ru-RU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7" name="Скругленный прямоугольник 76"/>
          <p:cNvSpPr/>
          <p:nvPr/>
        </p:nvSpPr>
        <p:spPr bwMode="auto">
          <a:xfrm>
            <a:off x="285721" y="1016667"/>
            <a:ext cx="4643469" cy="6716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Национальные законодательства </a:t>
            </a:r>
            <a:endParaRPr lang="en-US" sz="12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области обеспечения единства измерений</a:t>
            </a:r>
            <a:endParaRPr lang="ru-RU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Скругленный прямоугольник 77"/>
          <p:cNvSpPr/>
          <p:nvPr/>
        </p:nvSpPr>
        <p:spPr bwMode="auto">
          <a:xfrm>
            <a:off x="5430839" y="2000246"/>
            <a:ext cx="3022070" cy="1000131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r>
              <a:rPr lang="ru-RU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МЕТОДИКИ ИЗМЕРЕНИЙ, </a:t>
            </a:r>
            <a:endParaRPr lang="en-US" sz="11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ИСПЫТАНИЙ, КОНТРОЛЯ </a:t>
            </a:r>
            <a:endParaRPr lang="ru-RU" sz="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ru-RU" sz="11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(не решены вопросы:</a:t>
            </a:r>
          </a:p>
          <a:p>
            <a:pPr algn="ctr" eaLnBrk="0" hangingPunct="0">
              <a:defRPr/>
            </a:pPr>
            <a:r>
              <a:rPr lang="ru-RU" sz="11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о порядке  их применения, </a:t>
            </a:r>
          </a:p>
          <a:p>
            <a:pPr algn="ctr" eaLnBrk="0" hangingPunct="0">
              <a:defRPr/>
            </a:pPr>
            <a:r>
              <a:rPr lang="ru-RU" sz="11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 взаимном признании)</a:t>
            </a:r>
            <a:endParaRPr lang="ru-RU" sz="11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Плюс 78"/>
          <p:cNvSpPr/>
          <p:nvPr/>
        </p:nvSpPr>
        <p:spPr>
          <a:xfrm>
            <a:off x="6786578" y="3014667"/>
            <a:ext cx="357190" cy="333380"/>
          </a:xfrm>
          <a:prstGeom prst="mathPlus">
            <a:avLst>
              <a:gd name="adj1" fmla="val 17641"/>
            </a:avLst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ru-RU" sz="1100" dirty="0"/>
          </a:p>
        </p:txBody>
      </p:sp>
      <p:sp>
        <p:nvSpPr>
          <p:cNvPr id="80" name="Скругленный прямоугольник 79"/>
          <p:cNvSpPr/>
          <p:nvPr/>
        </p:nvSpPr>
        <p:spPr bwMode="auto">
          <a:xfrm>
            <a:off x="5430839" y="3362331"/>
            <a:ext cx="3022070" cy="61792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r>
              <a:rPr lang="ru-RU" sz="11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СРЕДСТВА ИЗМЕРЕНИЙ</a:t>
            </a:r>
            <a:endParaRPr lang="ru-RU" sz="400" dirty="0" smtClean="0">
              <a:latin typeface="Arial" pitchFamily="34" charset="0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ru-RU" sz="1100" b="1" dirty="0" smtClean="0">
                <a:solidFill>
                  <a:srgbClr val="D7E4BD"/>
                </a:solidFill>
                <a:latin typeface="Arial" pitchFamily="34" charset="0"/>
                <a:cs typeface="Arial" pitchFamily="34" charset="0"/>
              </a:rPr>
              <a:t>(имеется проект Соглашения </a:t>
            </a:r>
          </a:p>
          <a:p>
            <a:pPr algn="ctr" eaLnBrk="0" hangingPunct="0">
              <a:defRPr/>
            </a:pPr>
            <a:r>
              <a:rPr lang="ru-RU" sz="1100" b="1" dirty="0" smtClean="0">
                <a:solidFill>
                  <a:srgbClr val="D7E4BD"/>
                </a:solidFill>
                <a:latin typeface="Arial" pitchFamily="34" charset="0"/>
                <a:cs typeface="Arial" pitchFamily="34" charset="0"/>
              </a:rPr>
              <a:t>о взаимном признании)</a:t>
            </a:r>
            <a:endParaRPr lang="ru-RU" sz="1100" dirty="0">
              <a:solidFill>
                <a:srgbClr val="D7E4B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Скругленный прямоугольник 80"/>
          <p:cNvSpPr/>
          <p:nvPr/>
        </p:nvSpPr>
        <p:spPr bwMode="auto">
          <a:xfrm>
            <a:off x="5292080" y="4214824"/>
            <a:ext cx="2786082" cy="714380"/>
          </a:xfrm>
          <a:prstGeom prst="roundRect">
            <a:avLst/>
          </a:prstGeom>
          <a:solidFill>
            <a:srgbClr val="CA928C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ВЫВОД: </a:t>
            </a:r>
            <a:endParaRPr lang="en-US" sz="1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Разработка Соглашения </a:t>
            </a:r>
            <a:r>
              <a:rPr lang="en-US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 взаимном признании</a:t>
            </a:r>
            <a:endParaRPr lang="ru-RU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Скругленный прямоугольник 82"/>
          <p:cNvSpPr/>
          <p:nvPr/>
        </p:nvSpPr>
        <p:spPr bwMode="auto">
          <a:xfrm>
            <a:off x="285720" y="2571750"/>
            <a:ext cx="4643470" cy="78581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>
              <a:defRPr/>
            </a:pP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Скругленный прямоугольник 85"/>
          <p:cNvSpPr/>
          <p:nvPr/>
        </p:nvSpPr>
        <p:spPr bwMode="auto">
          <a:xfrm>
            <a:off x="107504" y="3571883"/>
            <a:ext cx="5040560" cy="142876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lnSpc>
                <a:spcPts val="1300"/>
              </a:lnSpc>
              <a:defRPr/>
            </a:pPr>
            <a:r>
              <a:rPr lang="ru-RU" sz="11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ГОСТ 8.010-99 </a:t>
            </a:r>
            <a:endParaRPr lang="en-US" sz="11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ts val="1300"/>
              </a:lnSpc>
              <a:defRPr/>
            </a:pPr>
            <a:r>
              <a:rPr lang="ru-RU" sz="11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«Государственная система обеспечения единства измерений. Методики выполнения измерений. Основные положения»</a:t>
            </a:r>
          </a:p>
          <a:p>
            <a:pPr>
              <a:lnSpc>
                <a:spcPts val="1300"/>
              </a:lnSpc>
              <a:defRPr/>
            </a:pPr>
            <a:r>
              <a:rPr lang="ru-RU" sz="1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Статья 6:</a:t>
            </a:r>
          </a:p>
          <a:p>
            <a:pPr indent="87303">
              <a:lnSpc>
                <a:spcPts val="1300"/>
              </a:lnSpc>
              <a:buFontTx/>
              <a:buChar char="-"/>
              <a:defRPr/>
            </a:pPr>
            <a:r>
              <a:rPr lang="ru-RU" sz="1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 государствах могут быть установлены раздельные требования к аттестации МВИ;</a:t>
            </a:r>
          </a:p>
          <a:p>
            <a:pPr indent="87303">
              <a:lnSpc>
                <a:spcPts val="1300"/>
              </a:lnSpc>
              <a:buFontTx/>
              <a:buChar char="-"/>
              <a:defRPr/>
            </a:pPr>
            <a:r>
              <a:rPr lang="ru-RU" sz="1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МВИ,</a:t>
            </a:r>
            <a:r>
              <a:rPr lang="ru-RU" sz="1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используемые в сфере распространения государственного метрологического контроля и надзора, </a:t>
            </a:r>
            <a:r>
              <a:rPr lang="ru-RU" sz="1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подлежат обязательной аттестации.</a:t>
            </a:r>
            <a:endParaRPr lang="ru-RU" sz="1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7" name="Рисунок 10" descr="http://meatinfo.ru/data/news/315422/azerbaidgan%20fla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7" y="2677167"/>
            <a:ext cx="503267" cy="247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Picture 7" descr="http://rusk.ru/images/2009/14688.png"/>
          <p:cNvPicPr>
            <a:picLocks noChangeAspect="1" noChangeArrowheads="1"/>
          </p:cNvPicPr>
          <p:nvPr/>
        </p:nvPicPr>
        <p:blipFill>
          <a:blip r:embed="rId7" r:link="rId8" cstate="print"/>
          <a:srcRect/>
          <a:stretch>
            <a:fillRect/>
          </a:stretch>
        </p:blipFill>
        <p:spPr bwMode="auto">
          <a:xfrm>
            <a:off x="1142977" y="2681154"/>
            <a:ext cx="503267" cy="260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" name="Рисунок 16" descr="http://neg-ufa.ru/foto/2012/11/2440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857356" y="2678765"/>
            <a:ext cx="503267" cy="252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" name="Рисунок 31" descr="http://www.georgiatimes.info/image/article/5/8/2/9582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71737" y="2678229"/>
            <a:ext cx="503267" cy="250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" name="Рисунок 19" descr="http://tile1.ir/images/KyrgyzRepublic.gi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86117" y="3033713"/>
            <a:ext cx="503267" cy="252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" name="Рисунок 28" descr="http://flagpedia.net/data/flags/big/md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28597" y="3017818"/>
            <a:ext cx="508201" cy="251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Рисунок 1" descr="http://dokmay.narod.ru/Fleh/russia_flag.gi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142977" y="3017556"/>
            <a:ext cx="503267" cy="250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Рисунок 13" descr="http://ftp.sunet.se/pub/pictures/flags/tajikistan.gif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857356" y="3017556"/>
            <a:ext cx="503267" cy="250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Рисунок 46" descr="http://www.kzonline.org/media/uploads/flags/turkmenistan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571736" y="3033713"/>
            <a:ext cx="504500" cy="249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" name="Рисунок 34" descr="http://kroha.dn.ua/download/files/2774_d471aaf415a84fe4ec892423befede1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929058" y="2678229"/>
            <a:ext cx="494633" cy="251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" name="Рисунок 7" descr="http://orient.at.ua/2010/08/flags/Ukraine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286116" y="2678230"/>
            <a:ext cx="495866" cy="251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" name="AutoShape 21"/>
          <p:cNvSpPr>
            <a:spLocks noChangeArrowheads="1"/>
          </p:cNvSpPr>
          <p:nvPr/>
        </p:nvSpPr>
        <p:spPr bwMode="auto">
          <a:xfrm rot="5400000">
            <a:off x="2544203" y="2212264"/>
            <a:ext cx="210745" cy="441429"/>
          </a:xfrm>
          <a:prstGeom prst="rightArrow">
            <a:avLst>
              <a:gd name="adj1" fmla="val 50000"/>
              <a:gd name="adj2" fmla="val 56618"/>
            </a:avLst>
          </a:prstGeom>
          <a:solidFill>
            <a:schemeClr val="tx2">
              <a:lumMod val="40000"/>
              <a:lumOff val="60000"/>
              <a:alpha val="34901"/>
            </a:schemeClr>
          </a:solidFill>
          <a:ln w="15875">
            <a:solidFill>
              <a:schemeClr val="tx2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00" name="Прямоугольник 8"/>
          <p:cNvSpPr>
            <a:spLocks noChangeArrowheads="1"/>
          </p:cNvSpPr>
          <p:nvPr/>
        </p:nvSpPr>
        <p:spPr bwMode="auto">
          <a:xfrm>
            <a:off x="6" y="4970377"/>
            <a:ext cx="805008" cy="200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5" rIns="91430" bIns="45715">
            <a:spAutoFit/>
          </a:bodyPr>
          <a:lstStyle/>
          <a:p>
            <a:r>
              <a:rPr lang="ru-RU" sz="700" b="1" dirty="0" smtClean="0"/>
              <a:t>©</a:t>
            </a:r>
            <a:r>
              <a:rPr lang="ru-RU" sz="700" dirty="0" smtClean="0"/>
              <a:t> ОАО </a:t>
            </a:r>
            <a:r>
              <a:rPr lang="ru-RU" sz="700" dirty="0"/>
              <a:t>«РЖД</a:t>
            </a:r>
            <a:r>
              <a:rPr lang="ru-RU" sz="700" dirty="0" smtClean="0"/>
              <a:t>»</a:t>
            </a:r>
            <a:endParaRPr lang="ru-RU" sz="700" dirty="0"/>
          </a:p>
        </p:txBody>
      </p:sp>
      <p:sp>
        <p:nvSpPr>
          <p:cNvPr id="102" name="Выгнутая вправо стрелка 101"/>
          <p:cNvSpPr/>
          <p:nvPr/>
        </p:nvSpPr>
        <p:spPr>
          <a:xfrm>
            <a:off x="8107802" y="2427734"/>
            <a:ext cx="928694" cy="2415741"/>
          </a:xfrm>
          <a:prstGeom prst="curvedLeftArrow">
            <a:avLst/>
          </a:prstGeom>
          <a:solidFill>
            <a:schemeClr val="accent1">
              <a:lumMod val="7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5" name="AutoShape 21"/>
          <p:cNvSpPr>
            <a:spLocks noChangeArrowheads="1"/>
          </p:cNvSpPr>
          <p:nvPr/>
        </p:nvSpPr>
        <p:spPr bwMode="auto">
          <a:xfrm rot="16200000">
            <a:off x="2544203" y="3278078"/>
            <a:ext cx="210745" cy="441429"/>
          </a:xfrm>
          <a:prstGeom prst="rightArrow">
            <a:avLst>
              <a:gd name="adj1" fmla="val 50000"/>
              <a:gd name="adj2" fmla="val 56618"/>
            </a:avLst>
          </a:prstGeom>
          <a:solidFill>
            <a:schemeClr val="tx2">
              <a:lumMod val="40000"/>
              <a:lumOff val="60000"/>
              <a:alpha val="34901"/>
            </a:schemeClr>
          </a:solidFill>
          <a:ln w="15875">
            <a:solidFill>
              <a:schemeClr val="tx2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32" name="Номер слайда 5"/>
          <p:cNvSpPr txBox="1">
            <a:spLocks noGrp="1"/>
          </p:cNvSpPr>
          <p:nvPr/>
        </p:nvSpPr>
        <p:spPr>
          <a:xfrm>
            <a:off x="7092280" y="4803998"/>
            <a:ext cx="2133600" cy="339507"/>
          </a:xfrm>
          <a:prstGeom prst="rect">
            <a:avLst/>
          </a:prstGeom>
          <a:noFill/>
        </p:spPr>
        <p:txBody>
          <a:bodyPr lIns="91430" tIns="45715" rIns="91430" bIns="45715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/>
              <a:t>8</a:t>
            </a:r>
            <a:endParaRPr lang="ru-RU" sz="1200" b="1" dirty="0"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3250</TotalTime>
  <Words>1004</Words>
  <Application>Microsoft Office PowerPoint</Application>
  <PresentationFormat>Экран (16:9)</PresentationFormat>
  <Paragraphs>285</Paragraphs>
  <Slides>10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Tahoma</vt:lpstr>
      <vt:lpstr>Times New Roman</vt:lpstr>
      <vt:lpstr>Arial Black</vt:lpstr>
      <vt:lpstr>ＭＳ Ｐゴシック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ЧернинМА</dc:creator>
  <cp:lastModifiedBy>Рыков Антон Павлович</cp:lastModifiedBy>
  <cp:revision>256</cp:revision>
  <dcterms:created xsi:type="dcterms:W3CDTF">2014-04-08T17:24:29Z</dcterms:created>
  <dcterms:modified xsi:type="dcterms:W3CDTF">2014-06-23T06:53:55Z</dcterms:modified>
</cp:coreProperties>
</file>