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48" r:id="rId2"/>
    <p:sldMasterId id="2147483661" r:id="rId3"/>
    <p:sldMasterId id="2147483669" r:id="rId4"/>
    <p:sldMasterId id="2147483689" r:id="rId5"/>
  </p:sldMasterIdLst>
  <p:notesMasterIdLst>
    <p:notesMasterId r:id="rId11"/>
  </p:notesMasterIdLst>
  <p:handoutMasterIdLst>
    <p:handoutMasterId r:id="rId12"/>
  </p:handoutMasterIdLst>
  <p:sldIdLst>
    <p:sldId id="268" r:id="rId6"/>
    <p:sldId id="291" r:id="rId7"/>
    <p:sldId id="304" r:id="rId8"/>
    <p:sldId id="272" r:id="rId9"/>
    <p:sldId id="298" r:id="rId10"/>
  </p:sldIdLst>
  <p:sldSz cx="9144000" cy="6858000" type="screen4x3"/>
  <p:notesSz cx="6794500" cy="9906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24" autoAdjust="0"/>
    <p:restoredTop sz="75464" autoAdjust="0"/>
  </p:normalViewPr>
  <p:slideViewPr>
    <p:cSldViewPr snapToGrid="0">
      <p:cViewPr>
        <p:scale>
          <a:sx n="50" d="100"/>
          <a:sy n="50" d="100"/>
        </p:scale>
        <p:origin x="-2510" y="-566"/>
      </p:cViewPr>
      <p:guideLst>
        <p:guide orient="horz" pos="1712"/>
        <p:guide orient="horz" pos="530"/>
        <p:guide orient="horz" pos="3868"/>
        <p:guide pos="360"/>
        <p:guide pos="54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064"/>
    </p:cViewPr>
  </p:sorterViewPr>
  <p:notesViewPr>
    <p:cSldViewPr snapToGrid="0">
      <p:cViewPr>
        <p:scale>
          <a:sx n="125" d="100"/>
          <a:sy n="125" d="100"/>
        </p:scale>
        <p:origin x="-1886" y="374"/>
      </p:cViewPr>
      <p:guideLst>
        <p:guide orient="horz" pos="312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5300"/>
          </a:xfrm>
          <a:prstGeom prst="rect">
            <a:avLst/>
          </a:prstGeom>
        </p:spPr>
        <p:txBody>
          <a:bodyPr vert="horz" lIns="91303" tIns="45651" rIns="91303" bIns="4565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5300"/>
          </a:xfrm>
          <a:prstGeom prst="rect">
            <a:avLst/>
          </a:prstGeom>
        </p:spPr>
        <p:txBody>
          <a:bodyPr vert="horz" lIns="91303" tIns="45651" rIns="91303" bIns="4565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66FA2DD-7946-4EC2-B13A-53FA5D7DB904}" type="datetimeFigureOut">
              <a:rPr lang="en-GB"/>
              <a:pPr>
                <a:defRPr/>
              </a:pPr>
              <a:t>05/06/2014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09113"/>
            <a:ext cx="2944813" cy="495300"/>
          </a:xfrm>
          <a:prstGeom prst="rect">
            <a:avLst/>
          </a:prstGeom>
        </p:spPr>
        <p:txBody>
          <a:bodyPr vert="horz" lIns="91303" tIns="45651" rIns="91303" bIns="4565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100" y="9409113"/>
            <a:ext cx="2944813" cy="495300"/>
          </a:xfrm>
          <a:prstGeom prst="rect">
            <a:avLst/>
          </a:prstGeom>
        </p:spPr>
        <p:txBody>
          <a:bodyPr vert="horz" lIns="91303" tIns="45651" rIns="91303" bIns="4565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0CC3E64-CD61-4BEF-8981-073A1F73D77D}" type="slidenum">
              <a:rPr lang="en-GB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97492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5300"/>
          </a:xfrm>
          <a:prstGeom prst="rect">
            <a:avLst/>
          </a:prstGeom>
        </p:spPr>
        <p:txBody>
          <a:bodyPr vert="horz" lIns="91303" tIns="45651" rIns="91303" bIns="4565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495300"/>
          </a:xfrm>
          <a:prstGeom prst="rect">
            <a:avLst/>
          </a:prstGeom>
        </p:spPr>
        <p:txBody>
          <a:bodyPr vert="horz" lIns="91303" tIns="45651" rIns="91303" bIns="4565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4E6CC78-8ED9-4110-9C5D-CF2B03229944}" type="datetimeFigureOut">
              <a:rPr lang="en-US"/>
              <a:pPr>
                <a:defRPr/>
              </a:pPr>
              <a:t>2014-06-05</a:t>
            </a:fld>
            <a:endParaRPr lang="ru-R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03" tIns="45651" rIns="91303" bIns="45651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05350"/>
            <a:ext cx="5435600" cy="4457700"/>
          </a:xfrm>
          <a:prstGeom prst="rect">
            <a:avLst/>
          </a:prstGeom>
        </p:spPr>
        <p:txBody>
          <a:bodyPr vert="horz" lIns="91303" tIns="45651" rIns="91303" bIns="45651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44813" cy="495300"/>
          </a:xfrm>
          <a:prstGeom prst="rect">
            <a:avLst/>
          </a:prstGeom>
        </p:spPr>
        <p:txBody>
          <a:bodyPr vert="horz" lIns="91303" tIns="45651" rIns="91303" bIns="4565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100" y="9409113"/>
            <a:ext cx="2944813" cy="495300"/>
          </a:xfrm>
          <a:prstGeom prst="rect">
            <a:avLst/>
          </a:prstGeom>
        </p:spPr>
        <p:txBody>
          <a:bodyPr vert="horz" lIns="91303" tIns="45651" rIns="91303" bIns="4565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9A7DDEF-CC5B-4112-A744-26657837A833}" type="slidenum">
              <a:rPr lang="en-US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57312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Я имею честь приветствовать всех присутствующих от имени родственной МЭК организации – Международной организации по стандартизации (ИСО), которая, как вы знаете, к большому сожалению, не нашла возможности присутствовать на сегодняшнем заседании, но уполномочила меня произнести несколько слов от ее имени. </a:t>
            </a:r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26B77A-41D4-4DF2-BB90-61EE036C9D15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На сегодняшний день ИСО объединяет национальные органы по стандартизации из 162 стран со всего мира. С удовольствием отмечу, что все 12 членов Межгосударственного совета по стандартизации, метрологии и сертификации являются также членами ИСО. Семь из них являются полноправными членами с правом участия в голосованиях. Пять являются членами-корреспондентами, что позволяет им в ногу со всеми достижениями стандартизации. ИСО надеется, что с течением времени они повысят свой статус.</a:t>
            </a:r>
          </a:p>
          <a:p>
            <a:pPr eaLnBrk="1" hangingPunct="1">
              <a:spcBef>
                <a:spcPct val="0"/>
              </a:spcBef>
            </a:pPr>
            <a:endParaRPr lang="ru-RU" dirty="0" smtClean="0"/>
          </a:p>
          <a:p>
            <a:pPr eaLnBrk="1" hangingPunct="1">
              <a:spcBef>
                <a:spcPct val="0"/>
              </a:spcBef>
            </a:pPr>
            <a:r>
              <a:rPr lang="ru-RU" dirty="0" smtClean="0"/>
              <a:t>Члены МГС являются также членами руководящих органов ИСО Один член МГС – Федеральное агентство по техническому регулированию и метрологии (ГОСТ Р) – в настоящее время является членом Совета ИСО; предыдущий Президент ИСО Борис Алешин является гражданином Российской Федерации; восемь членов МГС принимают участие в работе Комитета по оценке соответствия (КАСКО), шесть – в работе Комитета ИСО по потребительской политике (КОПОЛКО) и 11 являются членами Комитета ИСО по вопросам развивающихся стран (ДЕВКО). </a:t>
            </a:r>
          </a:p>
          <a:p>
            <a:pPr eaLnBrk="1" hangingPunct="1">
              <a:spcBef>
                <a:spcPct val="0"/>
              </a:spcBef>
            </a:pPr>
            <a:r>
              <a:rPr lang="ru-RU" dirty="0" smtClean="0"/>
              <a:t> </a:t>
            </a:r>
          </a:p>
          <a:p>
            <a:pPr eaLnBrk="1" hangingPunct="1">
              <a:spcBef>
                <a:spcPct val="0"/>
              </a:spcBef>
            </a:pPr>
            <a:r>
              <a:rPr lang="ru-RU" dirty="0" smtClean="0"/>
              <a:t>Таким образом, МГС располагает хорошими возможностями для оказания влияния на политику ИСО. ИСО призывает всех принять более активное участие в управлении и в технической работе ИСО. </a:t>
            </a:r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96D97B-52AB-4A15-A8F6-A14DAFBCE10D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Генеральная ассамблея ИСО (ГА) пройдет 10-12 сентября 2014 г. в Рио-де-Жанейро, Бразилия. 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  <a:p>
            <a:pPr eaLnBrk="1" hangingPunct="1">
              <a:spcBef>
                <a:spcPct val="0"/>
              </a:spcBef>
            </a:pPr>
            <a:r>
              <a:rPr lang="ru-RU" smtClean="0"/>
              <a:t>В этом году Генеральная ассамблея будет служить платформой для проведения «Недели ИСО в Бразилии» – семидневного собрания, представляющего собой блестящую возможность для мирового сообщества по стандартизации встретиться и провести ряд обсуждений для определения направления развития продуктов, услуг и систем ИСО в будущем Кроме этого, Генеральная ассамблея поможет привлечь внимание к осведомлённости промышленного сектора Бразилии в вопросах международной стандартизации и способствовать развитию международного сотрудничества в области стандартизации и соблюдения стандартов.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  <a:p>
            <a:pPr eaLnBrk="1" hangingPunct="1">
              <a:spcBef>
                <a:spcPct val="0"/>
              </a:spcBef>
            </a:pPr>
            <a:r>
              <a:rPr lang="ru-RU" smtClean="0"/>
              <a:t>В 2014 г. ИСО разработала новый формат проведения Генеральной ассамблеи. Некоторые из важных заседаний, проводимых в рамках «Недели ИСО в Бразилии»:</a:t>
            </a:r>
            <a:br>
              <a:rPr lang="ru-RU" smtClean="0"/>
            </a:br>
            <a:r>
              <a:rPr lang="ru-RU" smtClean="0"/>
              <a:t>  • 8 сентября – Совет ИСО </a:t>
            </a:r>
            <a:br>
              <a:rPr lang="ru-RU" smtClean="0"/>
            </a:br>
            <a:r>
              <a:rPr lang="ru-RU" smtClean="0"/>
              <a:t>  • 9 сентября – Комитет ИСО по вопросам развивающихся стран (ДЕВКО)</a:t>
            </a:r>
            <a:br>
              <a:rPr lang="ru-RU" smtClean="0"/>
            </a:br>
            <a:r>
              <a:rPr lang="ru-RU" smtClean="0"/>
              <a:t>  • 9-10 сентября – Техническое руководящее бюро (ТРБ)</a:t>
            </a:r>
            <a:br>
              <a:rPr lang="ru-RU" smtClean="0"/>
            </a:br>
            <a:r>
              <a:rPr lang="ru-RU" smtClean="0"/>
              <a:t>  • 12 сентября – Открытая сессия по устойчивому развитию 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  <a:p>
            <a:pPr eaLnBrk="1" hangingPunct="1">
              <a:spcBef>
                <a:spcPct val="0"/>
              </a:spcBef>
            </a:pPr>
            <a:r>
              <a:rPr lang="ru-RU" smtClean="0"/>
              <a:t>ИСО предлагает всем присутствующим принять активное участие в этом важном событии.</a:t>
            </a: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895E13-9714-4748-8144-F3B4FC43C633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ИСО разрабатывает новую стратегию на период 2016-2020 гг.  ИСО проводит широкие консультации с ключевыми партнерами и заинтересованными сторонами и, как один из региональных партнеров МГС, надеется, что МГС окажет активное содействие в разработке новых направлений развития, определяющих будущее как ИСО, так и ее сотрудничества с МГС. 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  <a:p>
            <a:pPr eaLnBrk="1" hangingPunct="1">
              <a:spcBef>
                <a:spcPct val="0"/>
              </a:spcBef>
            </a:pPr>
            <a:r>
              <a:rPr lang="ru-RU" smtClean="0"/>
              <a:t>Роб Стил попросил меня подчеркнуть, что чем больше членов ИСО отреагируют на эти консультации, тем надежнее будет стратегический план ИСО на 2016-2020 годы Следовательно, очень важно, чтобы все члены проконсультировались со своими заинтересованными сторонами и отправили свое подтверждение не позднее 22 августа 2014 г.</a:t>
            </a:r>
          </a:p>
        </p:txBody>
      </p:sp>
      <p:sp>
        <p:nvSpPr>
          <p:cNvPr id="4505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C4BE16A-A193-496D-BA73-F5B351F3725A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5-7 августа 2014 г. в Астане пройдет форум ИСО для Председателей Правления национальных органов по стандартизации в Центральной и Восточной Европе и Средней Азии. Форум проводится Комитетом по техническому регулированию и метрологии (KAZMEMST), полноправным членом ИСО в Казахстане. 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  <a:p>
            <a:pPr eaLnBrk="1" hangingPunct="1">
              <a:spcBef>
                <a:spcPct val="0"/>
              </a:spcBef>
            </a:pPr>
            <a:r>
              <a:rPr lang="ru-RU" smtClean="0"/>
              <a:t>Благодаря форуму, ИСО и ее члены в данном регионе смогут получить представление о степени удовлетворенности клиентов и о применении принципов рационального регулирования, способствующих долгосрочному устойчивому развитию национальных органов по стандартизации. Также это мероприятие станет отличной возможностью для представления следующего стратегического плана ИСО.</a:t>
            </a:r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CEFE7DE-2197-4A1A-A028-E71B9C993111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Presentation titl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fr-FR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970924"/>
            <a:ext cx="8001000" cy="864111"/>
          </a:xfrm>
        </p:spPr>
        <p:txBody>
          <a:bodyPr>
            <a:normAutofit/>
          </a:bodyPr>
          <a:lstStyle>
            <a:lvl1pPr>
              <a:defRPr sz="4400" baseline="0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71500" y="3485617"/>
            <a:ext cx="8001000" cy="2287588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lvl1pPr>
          </a:lstStyle>
          <a:p>
            <a:pPr lvl="0"/>
            <a:endParaRPr lang="fr-FR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/>
          <a:p>
            <a:pPr lvl="0"/>
            <a:r>
              <a:rPr lang="en-US" noProof="0" smtClean="0"/>
              <a:t>Click icon to add picture</a:t>
            </a:r>
            <a:endParaRPr lang="fr-FR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Pictur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/>
          <a:p>
            <a:pPr lvl="0"/>
            <a:r>
              <a:rPr lang="en-US" noProof="0" dirty="0" smtClean="0"/>
              <a:t>Click icon to add picture</a:t>
            </a:r>
            <a:endParaRPr lang="fr-FR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571500" y="2717800"/>
            <a:ext cx="8001000" cy="3422650"/>
          </a:xfrm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+ Sub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1087438"/>
            <a:ext cx="8001000" cy="86411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2276852"/>
            <a:ext cx="8001000" cy="386359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(for migration of old PP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pictur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US" noProof="0" smtClean="0"/>
              <a:t>Click icon to add picture</a:t>
            </a:r>
            <a:endParaRPr lang="fr-FR" noProof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2"/>
          <p:cNvSpPr>
            <a:spLocks noGrp="1"/>
          </p:cNvSpPr>
          <p:nvPr>
            <p:ph type="body" idx="1"/>
          </p:nvPr>
        </p:nvSpPr>
        <p:spPr>
          <a:xfrm>
            <a:off x="571499" y="2274438"/>
            <a:ext cx="3757655" cy="7572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rgbClr val="3D3D3F"/>
                </a:solidFill>
                <a:latin typeface="Arial"/>
                <a:ea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Espace réservé du contenu 3"/>
          <p:cNvSpPr>
            <a:spLocks noGrp="1"/>
          </p:cNvSpPr>
          <p:nvPr>
            <p:ph sz="half" idx="2"/>
          </p:nvPr>
        </p:nvSpPr>
        <p:spPr>
          <a:xfrm>
            <a:off x="571499" y="3031200"/>
            <a:ext cx="3757655" cy="3267762"/>
          </a:xfrm>
          <a:prstGeom prst="rect">
            <a:avLst/>
          </a:prstGeom>
        </p:spPr>
        <p:txBody>
          <a:bodyPr/>
          <a:lstStyle>
            <a:lvl1pPr>
              <a:defRPr lang="fr-CH" sz="2200" kern="1200" baseline="0" smtClean="0">
                <a:solidFill>
                  <a:srgbClr val="3D3D3F"/>
                </a:solidFill>
                <a:latin typeface="Arial"/>
                <a:ea typeface="+mn-ea"/>
                <a:cs typeface="Arial"/>
              </a:defRPr>
            </a:lvl1pPr>
            <a:lvl2pPr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2pPr>
            <a:lvl3pPr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3pPr>
            <a:lvl4pPr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4pPr>
            <a:lvl5pPr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813369" y="2274438"/>
            <a:ext cx="3759131" cy="7572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rgbClr val="3D3D3F"/>
                </a:solidFill>
                <a:latin typeface="Arial"/>
                <a:ea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813369" y="3031200"/>
            <a:ext cx="3759131" cy="3267762"/>
          </a:xfrm>
          <a:prstGeom prst="rect">
            <a:avLst/>
          </a:prstGeom>
        </p:spPr>
        <p:txBody>
          <a:bodyPr/>
          <a:lstStyle>
            <a:lvl1pPr>
              <a:defRPr lang="fr-CH" sz="2200" kern="1200" baseline="0" dirty="0" smtClean="0">
                <a:solidFill>
                  <a:srgbClr val="3D3D3F"/>
                </a:solidFill>
                <a:latin typeface="Arial"/>
                <a:ea typeface="+mn-ea"/>
                <a:cs typeface="Arial"/>
              </a:defRPr>
            </a:lvl1pPr>
            <a:lvl2pPr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2pPr>
            <a:lvl3pPr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3pPr>
            <a:lvl4pPr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4pPr>
            <a:lvl5pPr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571500" y="1087438"/>
            <a:ext cx="8001000" cy="8641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/>
          <a:p>
            <a:pPr lvl="0"/>
            <a:endParaRPr lang="fr-FR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Title - picture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/>
          <a:p>
            <a:pPr lvl="0"/>
            <a:endParaRPr lang="fr-FR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571500" y="2717800"/>
            <a:ext cx="8001000" cy="3422650"/>
          </a:xfrm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Title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571500" y="2717800"/>
            <a:ext cx="8001000" cy="340836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1pPr>
            <a:lvl2pPr>
              <a:defRPr sz="2200">
                <a:solidFill>
                  <a:srgbClr val="3D3D3F"/>
                </a:solidFill>
                <a:latin typeface="Arial"/>
                <a:ea typeface="Arial"/>
              </a:defRPr>
            </a:lvl2pPr>
            <a:lvl3pPr>
              <a:defRPr sz="2200">
                <a:solidFill>
                  <a:srgbClr val="3D3D3F"/>
                </a:solidFill>
                <a:latin typeface="Arial"/>
                <a:ea typeface="Arial"/>
              </a:defRPr>
            </a:lvl3pPr>
            <a:lvl4pPr>
              <a:defRPr sz="2200">
                <a:solidFill>
                  <a:srgbClr val="3D3D3F"/>
                </a:solidFill>
                <a:latin typeface="Arial"/>
                <a:ea typeface="Arial"/>
              </a:defRPr>
            </a:lvl4pPr>
            <a:lvl5pPr>
              <a:defRPr sz="2200">
                <a:solidFill>
                  <a:srgbClr val="3D3D3F"/>
                </a:solidFill>
                <a:latin typeface="Arial"/>
                <a:ea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/>
          <a:p>
            <a:pPr lvl="0"/>
            <a:endParaRPr lang="fr-FR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571500" y="2717800"/>
            <a:ext cx="8001000" cy="3422650"/>
          </a:xfrm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- n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970924"/>
            <a:ext cx="8001000" cy="864111"/>
          </a:xfrm>
        </p:spPr>
        <p:txBody>
          <a:bodyPr>
            <a:normAutofit/>
          </a:bodyPr>
          <a:lstStyle>
            <a:lvl1pPr>
              <a:defRPr sz="4400" baseline="0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71500" y="3485617"/>
            <a:ext cx="8001000" cy="2287588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lvl1pPr>
          </a:lstStyle>
          <a:p>
            <a:pPr lvl="0"/>
            <a:endParaRPr lang="fr-FR" noProof="0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(for migration of old PP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pictur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/>
          <a:p>
            <a:pPr lvl="0"/>
            <a:endParaRPr lang="fr-FR" noProof="0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2"/>
          <p:cNvSpPr>
            <a:spLocks noGrp="1"/>
          </p:cNvSpPr>
          <p:nvPr>
            <p:ph type="body" idx="1"/>
          </p:nvPr>
        </p:nvSpPr>
        <p:spPr>
          <a:xfrm>
            <a:off x="571500" y="1960563"/>
            <a:ext cx="3757655" cy="7572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rgbClr val="3D3D3F"/>
                </a:solidFill>
                <a:latin typeface="Arial"/>
                <a:ea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Espace réservé du contenu 3"/>
          <p:cNvSpPr>
            <a:spLocks noGrp="1"/>
          </p:cNvSpPr>
          <p:nvPr>
            <p:ph sz="half" idx="2"/>
          </p:nvPr>
        </p:nvSpPr>
        <p:spPr>
          <a:xfrm>
            <a:off x="571499" y="2717800"/>
            <a:ext cx="3757655" cy="3581162"/>
          </a:xfrm>
          <a:prstGeom prst="rect">
            <a:avLst/>
          </a:prstGeom>
        </p:spPr>
        <p:txBody>
          <a:bodyPr/>
          <a:lstStyle>
            <a:lvl1pPr>
              <a:defRPr lang="fr-CH" sz="2200" kern="1200" baseline="0" smtClean="0">
                <a:solidFill>
                  <a:srgbClr val="3D3D3F"/>
                </a:solidFill>
                <a:latin typeface="Arial"/>
                <a:ea typeface="+mn-ea"/>
                <a:cs typeface="Arial"/>
              </a:defRPr>
            </a:lvl1pPr>
            <a:lvl2pPr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2pPr>
            <a:lvl3pPr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3pPr>
            <a:lvl4pPr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4pPr>
            <a:lvl5pPr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813369" y="1960563"/>
            <a:ext cx="3759131" cy="7572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rgbClr val="3D3D3F"/>
                </a:solidFill>
                <a:latin typeface="Arial"/>
                <a:ea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813369" y="2717800"/>
            <a:ext cx="3759131" cy="3581162"/>
          </a:xfrm>
          <a:prstGeom prst="rect">
            <a:avLst/>
          </a:prstGeom>
        </p:spPr>
        <p:txBody>
          <a:bodyPr/>
          <a:lstStyle>
            <a:lvl1pPr>
              <a:defRPr lang="fr-CH" sz="2200" kern="1200" baseline="0" dirty="0" smtClean="0">
                <a:solidFill>
                  <a:srgbClr val="3D3D3F"/>
                </a:solidFill>
                <a:latin typeface="Arial"/>
                <a:ea typeface="+mn-ea"/>
                <a:cs typeface="Arial"/>
              </a:defRPr>
            </a:lvl1pPr>
            <a:lvl2pPr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2pPr>
            <a:lvl3pPr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3pPr>
            <a:lvl4pPr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4pPr>
            <a:lvl5pPr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571500" y="841375"/>
            <a:ext cx="8001000" cy="8641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- 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fr-FR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970924"/>
            <a:ext cx="8001000" cy="864111"/>
          </a:xfrm>
        </p:spPr>
        <p:txBody>
          <a:bodyPr>
            <a:normAutofit/>
          </a:bodyPr>
          <a:lstStyle>
            <a:lvl1pPr>
              <a:defRPr sz="4400" baseline="0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71500" y="3485617"/>
            <a:ext cx="8001000" cy="2287588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lvl1pPr>
          </a:lstStyle>
          <a:p>
            <a:pPr lvl="0"/>
            <a:r>
              <a:rPr lang="ru-RU" noProof="0" dirty="0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April 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A3D107E-C88A-4734-AF6A-E8D16F8AD1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April 2014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E62BBB7-50A7-40C0-86F9-2D68A92CE59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44624"/>
            <a:ext cx="8001000" cy="86411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April 2014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1699B2E-6EEE-4BDE-BA5F-2C0BCA2D89E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lnSpc>
                <a:spcPts val="3400"/>
              </a:lnSpc>
              <a:defRPr sz="3600" b="1" i="0">
                <a:solidFill>
                  <a:srgbClr val="FFFFFF"/>
                </a:solidFill>
                <a:latin typeface="Helvetica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(for migration of old PP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pictur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fr-FR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71499" y="2274438"/>
            <a:ext cx="3757655" cy="7572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rgbClr val="3D3D3F"/>
                </a:solidFill>
                <a:latin typeface="Arial"/>
                <a:ea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71499" y="3031200"/>
            <a:ext cx="3757655" cy="3267762"/>
          </a:xfrm>
          <a:prstGeom prst="rect">
            <a:avLst/>
          </a:prstGeom>
        </p:spPr>
        <p:txBody>
          <a:bodyPr/>
          <a:lstStyle>
            <a:lvl1pPr>
              <a:defRPr lang="fr-CH" sz="2200" kern="1200" baseline="0" smtClean="0">
                <a:solidFill>
                  <a:srgbClr val="3D3D3F"/>
                </a:solidFill>
                <a:latin typeface="Arial"/>
                <a:ea typeface="+mn-ea"/>
                <a:cs typeface="Arial"/>
              </a:defRPr>
            </a:lvl1pPr>
            <a:lvl2pPr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2pPr>
            <a:lvl3pPr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3pPr>
            <a:lvl4pPr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4pPr>
            <a:lvl5pPr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813369" y="2274438"/>
            <a:ext cx="3759131" cy="7572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rgbClr val="3D3D3F"/>
                </a:solidFill>
                <a:latin typeface="Arial"/>
                <a:ea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813369" y="3031200"/>
            <a:ext cx="3759131" cy="3267762"/>
          </a:xfrm>
          <a:prstGeom prst="rect">
            <a:avLst/>
          </a:prstGeom>
        </p:spPr>
        <p:txBody>
          <a:bodyPr/>
          <a:lstStyle>
            <a:lvl1pPr>
              <a:defRPr lang="fr-CH" sz="2200" kern="1200" baseline="0" dirty="0" smtClean="0">
                <a:solidFill>
                  <a:srgbClr val="3D3D3F"/>
                </a:solidFill>
                <a:latin typeface="Arial"/>
                <a:ea typeface="+mn-ea"/>
                <a:cs typeface="Arial"/>
              </a:defRPr>
            </a:lvl1pPr>
            <a:lvl2pPr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2pPr>
            <a:lvl3pPr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3pPr>
            <a:lvl4pPr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4pPr>
            <a:lvl5pPr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571500" y="1087438"/>
            <a:ext cx="8001000" cy="8641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April 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A97C687-CCF2-47BC-B601-CBFB363FB9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92300"/>
            <a:ext cx="3303588" cy="4033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Title - big picture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/>
          <a:p>
            <a:pPr lvl="0"/>
            <a:r>
              <a:rPr lang="en-US" noProof="0" dirty="0" smtClean="0"/>
              <a:t>Click icon to add picture</a:t>
            </a:r>
            <a:endParaRPr lang="fr-FR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fr-FR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571500" y="2717800"/>
            <a:ext cx="8001000" cy="3422650"/>
          </a:xfrm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Title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571500" y="2717800"/>
            <a:ext cx="8001000" cy="340836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2200">
                <a:solidFill>
                  <a:srgbClr val="3D3D3F"/>
                </a:solidFill>
                <a:latin typeface="Arial"/>
                <a:ea typeface="Arial"/>
                <a:cs typeface="Arial"/>
              </a:defRPr>
            </a:lvl1pPr>
            <a:lvl2pPr>
              <a:defRPr sz="2200">
                <a:solidFill>
                  <a:srgbClr val="3D3D3F"/>
                </a:solidFill>
                <a:latin typeface="Arial"/>
                <a:ea typeface="Arial"/>
              </a:defRPr>
            </a:lvl2pPr>
            <a:lvl3pPr>
              <a:defRPr sz="2200">
                <a:solidFill>
                  <a:srgbClr val="3D3D3F"/>
                </a:solidFill>
                <a:latin typeface="Arial"/>
                <a:ea typeface="Arial"/>
              </a:defRPr>
            </a:lvl3pPr>
            <a:lvl4pPr>
              <a:defRPr sz="2200">
                <a:solidFill>
                  <a:srgbClr val="3D3D3F"/>
                </a:solidFill>
                <a:latin typeface="Arial"/>
                <a:ea typeface="Arial"/>
              </a:defRPr>
            </a:lvl4pPr>
            <a:lvl5pPr>
              <a:defRPr sz="2200">
                <a:solidFill>
                  <a:srgbClr val="3D3D3F"/>
                </a:solidFill>
                <a:latin typeface="Arial"/>
                <a:ea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w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w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w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7.wmf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6.wmf"/><Relationship Id="rId5" Type="http://schemas.openxmlformats.org/officeDocument/2006/relationships/slideLayout" Target="../slideLayouts/slideLayout12.xml"/><Relationship Id="rId10" Type="http://schemas.openxmlformats.org/officeDocument/2006/relationships/vmlDrawing" Target="../drawings/vmlDrawing1.vml"/><Relationship Id="rId4" Type="http://schemas.openxmlformats.org/officeDocument/2006/relationships/slideLayout" Target="../slideLayouts/slideLayout11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1.wmf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8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Placeholder 1"/>
          <p:cNvSpPr>
            <a:spLocks noGrp="1"/>
          </p:cNvSpPr>
          <p:nvPr>
            <p:ph type="title"/>
          </p:nvPr>
        </p:nvSpPr>
        <p:spPr bwMode="auto">
          <a:xfrm>
            <a:off x="571500" y="2717800"/>
            <a:ext cx="8001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ISO PowerPoint Template</a:t>
            </a:r>
            <a:endParaRPr lang="fr-FR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" name="Title Placeholder 1"/>
          <p:cNvSpPr>
            <a:spLocks noGrp="1"/>
          </p:cNvSpPr>
          <p:nvPr>
            <p:ph type="title"/>
          </p:nvPr>
        </p:nvSpPr>
        <p:spPr bwMode="auto">
          <a:xfrm>
            <a:off x="571500" y="2717800"/>
            <a:ext cx="8001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fr-FR" smtClean="0"/>
          </a:p>
        </p:txBody>
      </p:sp>
      <p:pic>
        <p:nvPicPr>
          <p:cNvPr id="1148" name="Image1"/>
          <p:cNvPicPr preferRelativeResize="0">
            <a:picLocks noChangeArrowheads="1" noChangeShapeType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49" name="Image2"/>
          <p:cNvPicPr preferRelativeResize="0">
            <a:picLocks noChangeArrowheads="1" noChangeShapeType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77788"/>
            <a:ext cx="566738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50" name="Image3"/>
          <p:cNvPicPr preferRelativeResize="0">
            <a:picLocks noChangeArrowheads="1" noChangeShapeType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36550"/>
            <a:ext cx="503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698" r:id="rId2"/>
    <p:sldLayoutId id="2147483697" r:id="rId3"/>
    <p:sldLayoutId id="2147483696" r:id="rId4"/>
    <p:sldLayoutId id="2147483695" r:id="rId5"/>
    <p:sldLayoutId id="2147483717" r:id="rId6"/>
    <p:sldLayoutId id="2147483694" r:id="rId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3" name="Title Placeholder 1"/>
          <p:cNvSpPr>
            <a:spLocks noGrp="1"/>
          </p:cNvSpPr>
          <p:nvPr>
            <p:ph type="title"/>
          </p:nvPr>
        </p:nvSpPr>
        <p:spPr bwMode="auto">
          <a:xfrm>
            <a:off x="571500" y="1087438"/>
            <a:ext cx="8001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fr-FR" smtClean="0"/>
          </a:p>
        </p:txBody>
      </p:sp>
      <p:sp>
        <p:nvSpPr>
          <p:cNvPr id="213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77850" y="2276475"/>
            <a:ext cx="7994650" cy="386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smtClean="0"/>
          </a:p>
        </p:txBody>
      </p:sp>
      <p:pic>
        <p:nvPicPr>
          <p:cNvPr id="2130" name="Image2"/>
          <p:cNvPicPr preferRelativeResize="0">
            <a:picLocks noChangeArrowheads="1" noChangeShapeType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0"/>
            <a:ext cx="406400" cy="55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31" name="Image3"/>
          <p:cNvPicPr preferRelativeResize="0">
            <a:picLocks noChangeArrowheads="1" noChangeShapeType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88" y="185738"/>
            <a:ext cx="361950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53" name="Group 5"/>
          <p:cNvGrpSpPr>
            <a:grpSpLocks/>
          </p:cNvGrpSpPr>
          <p:nvPr/>
        </p:nvGrpSpPr>
        <p:grpSpPr bwMode="auto">
          <a:xfrm>
            <a:off x="571500" y="0"/>
            <a:ext cx="406400" cy="550863"/>
            <a:chOff x="360" y="46"/>
            <a:chExt cx="357" cy="484"/>
          </a:xfrm>
        </p:grpSpPr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6" r:id="rId2"/>
    <p:sldLayoutId id="2147483705" r:id="rId3"/>
    <p:sldLayoutId id="2147483704" r:id="rId4"/>
    <p:sldLayoutId id="2147483703" r:id="rId5"/>
    <p:sldLayoutId id="2147483702" r:id="rId6"/>
    <p:sldLayoutId id="2147483701" r:id="rId7"/>
    <p:sldLayoutId id="2147483700" r:id="rId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Placeholder 1"/>
          <p:cNvSpPr>
            <a:spLocks noGrp="1"/>
          </p:cNvSpPr>
          <p:nvPr>
            <p:ph type="title"/>
          </p:nvPr>
        </p:nvSpPr>
        <p:spPr bwMode="auto">
          <a:xfrm>
            <a:off x="571500" y="1087438"/>
            <a:ext cx="8001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fr-FR" smtClean="0"/>
          </a:p>
        </p:txBody>
      </p:sp>
      <p:sp>
        <p:nvSpPr>
          <p:cNvPr id="2048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77850" y="2276475"/>
            <a:ext cx="7994650" cy="386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3" r:id="rId2"/>
    <p:sldLayoutId id="2147483712" r:id="rId3"/>
    <p:sldLayoutId id="2147483711" r:id="rId4"/>
    <p:sldLayoutId id="2147483710" r:id="rId5"/>
    <p:sldLayoutId id="2147483709" r:id="rId6"/>
    <p:sldLayoutId id="2147483708" r:id="rId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0" name="Title Placeholder 1"/>
          <p:cNvSpPr>
            <a:spLocks noGrp="1"/>
          </p:cNvSpPr>
          <p:nvPr>
            <p:ph type="title"/>
          </p:nvPr>
        </p:nvSpPr>
        <p:spPr bwMode="auto">
          <a:xfrm>
            <a:off x="571500" y="2717800"/>
            <a:ext cx="8001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fr-FR" smtClean="0"/>
          </a:p>
        </p:txBody>
      </p:sp>
      <p:pic>
        <p:nvPicPr>
          <p:cNvPr id="3116" name="Image1"/>
          <p:cNvPicPr preferRelativeResize="0">
            <a:picLocks noChangeArrowheads="1" noChangeShapeType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17" name="Image2"/>
          <p:cNvPicPr preferRelativeResize="0">
            <a:picLocks noChangeArrowheads="1" noChangeShapeType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77788"/>
            <a:ext cx="566738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18" name="Image3"/>
          <p:cNvPicPr preferRelativeResize="0">
            <a:picLocks noChangeArrowheads="1" noChangeShapeType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36550"/>
            <a:ext cx="503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8" r:id="rId2"/>
    <p:sldLayoutId id="2147483719" r:id="rId3"/>
    <p:sldLayoutId id="2147483720" r:id="rId4"/>
    <p:sldLayoutId id="2147483715" r:id="rId5"/>
  </p:sldLayoutIdLst>
  <p:timing>
    <p:tnLst>
      <p:par>
        <p:cTn id="1" dur="indefinite" restart="never" nodeType="tmRoot"/>
      </p:par>
    </p:tnLst>
  </p:timing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MetaPro-Black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MetaPro-Black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MetaPro-Black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MetaPro-Black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MetaPro-Black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MetaPro-Black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MetaPro-Black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MetaPro-Black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hyperlink" Target="mailto:zaech@iso.or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re 1"/>
          <p:cNvSpPr>
            <a:spLocks noGrp="1"/>
          </p:cNvSpPr>
          <p:nvPr>
            <p:ph type="ctrTitle"/>
          </p:nvPr>
        </p:nvSpPr>
        <p:spPr>
          <a:xfrm>
            <a:off x="523875" y="2146300"/>
            <a:ext cx="8194675" cy="1500188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002060"/>
                </a:solidFill>
                <a:latin typeface="Calibri" pitchFamily="34" charset="0"/>
              </a:rPr>
              <a:t>Актуальная информация ИСО для МГС</a:t>
            </a:r>
          </a:p>
        </p:txBody>
      </p:sp>
      <p:sp>
        <p:nvSpPr>
          <p:cNvPr id="37890" name="Sous-titre 2"/>
          <p:cNvSpPr>
            <a:spLocks noGrp="1"/>
          </p:cNvSpPr>
          <p:nvPr>
            <p:ph type="subTitle" idx="1"/>
          </p:nvPr>
        </p:nvSpPr>
        <p:spPr bwMode="auto">
          <a:xfrm>
            <a:off x="495300" y="4135438"/>
            <a:ext cx="8278813" cy="11969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  <a:t>2</a:t>
            </a:r>
            <a:r>
              <a:rPr lang="fr-CH" sz="2800" dirty="0" smtClean="0">
                <a:solidFill>
                  <a:srgbClr val="002060"/>
                </a:solidFill>
                <a:latin typeface="Calibri" pitchFamily="34" charset="0"/>
              </a:rPr>
              <a:t>3</a:t>
            </a:r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  <a:t>-2</a:t>
            </a:r>
            <a:r>
              <a:rPr lang="fr-CH" sz="2800" dirty="0" smtClean="0">
                <a:solidFill>
                  <a:srgbClr val="002060"/>
                </a:solidFill>
                <a:latin typeface="Calibri" pitchFamily="34" charset="0"/>
              </a:rPr>
              <a:t>6</a:t>
            </a:r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  <a:t>июня 2014 г.</a:t>
            </a:r>
          </a:p>
          <a:p>
            <a:pPr eaLnBrk="1" hangingPunct="1"/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  <a:t>Сочи (Российская Федерация)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/>
          <p:cNvSpPr>
            <a:spLocks noGrp="1"/>
          </p:cNvSpPr>
          <p:nvPr>
            <p:ph type="title"/>
          </p:nvPr>
        </p:nvSpPr>
        <p:spPr>
          <a:xfrm>
            <a:off x="455613" y="303213"/>
            <a:ext cx="8305800" cy="519112"/>
          </a:xfrm>
        </p:spPr>
        <p:txBody>
          <a:bodyPr/>
          <a:lstStyle/>
          <a:p>
            <a:pPr eaLnBrk="1" hangingPunct="1"/>
            <a:r>
              <a:rPr lang="ru-RU" sz="2800" smtClean="0"/>
              <a:t>МГС и ИСО </a:t>
            </a:r>
          </a:p>
        </p:txBody>
      </p:sp>
      <p:sp>
        <p:nvSpPr>
          <p:cNvPr id="39938" name="Rectangle 6"/>
          <p:cNvSpPr>
            <a:spLocks noChangeArrowheads="1"/>
          </p:cNvSpPr>
          <p:nvPr/>
        </p:nvSpPr>
        <p:spPr bwMode="auto">
          <a:xfrm>
            <a:off x="477838" y="977900"/>
            <a:ext cx="8242300" cy="506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Arial" charset="0"/>
              <a:buChar char="−"/>
            </a:pPr>
            <a:r>
              <a:rPr lang="ru-RU" sz="2200" b="1">
                <a:solidFill>
                  <a:srgbClr val="002060"/>
                </a:solidFill>
              </a:rPr>
              <a:t>Все 12 членов МГС являются членами ИСО</a:t>
            </a:r>
            <a:endParaRPr lang="ru-RU" sz="2200">
              <a:solidFill>
                <a:srgbClr val="002060"/>
              </a:solidFill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ru-RU">
                <a:solidFill>
                  <a:srgbClr val="002060"/>
                </a:solidFill>
              </a:rPr>
              <a:t>7 полноправных членов, то есть 6 % от числа всех полноправных членов</a:t>
            </a:r>
          </a:p>
          <a:p>
            <a:pPr marL="800100" lvl="1" indent="-342900">
              <a:buFont typeface="Arial" charset="0"/>
              <a:buChar char="•"/>
            </a:pPr>
            <a:r>
              <a:rPr lang="ru-RU">
                <a:solidFill>
                  <a:srgbClr val="002060"/>
                </a:solidFill>
              </a:rPr>
              <a:t>5 членов-корреспондентов, то есть 12,2 % от числа всех членов-корреспондентов</a:t>
            </a:r>
          </a:p>
          <a:p>
            <a:pPr marL="800100" lvl="1" indent="-342900">
              <a:buFont typeface="Arial" charset="0"/>
              <a:buChar char="•"/>
            </a:pPr>
            <a:r>
              <a:rPr lang="ru-RU">
                <a:solidFill>
                  <a:srgbClr val="002060"/>
                </a:solidFill>
              </a:rPr>
              <a:t>7,4 % от числа всех членов ИСО</a:t>
            </a:r>
          </a:p>
          <a:p>
            <a:pPr marL="800100" lvl="1" indent="-342900">
              <a:buFont typeface="Arial" charset="0"/>
              <a:buChar char="•"/>
            </a:pPr>
            <a:r>
              <a:rPr lang="ru-RU">
                <a:solidFill>
                  <a:srgbClr val="002060"/>
                </a:solidFill>
              </a:rPr>
              <a:t>1,4 % от числа всех членов секретариатов технических комитетов/подкомитетов/проектных комитетов</a:t>
            </a:r>
          </a:p>
          <a:p>
            <a:pPr marL="800100" lvl="1" indent="-342900">
              <a:buFont typeface="Arial" charset="0"/>
              <a:buChar char="•"/>
            </a:pPr>
            <a:r>
              <a:rPr lang="ru-RU">
                <a:solidFill>
                  <a:srgbClr val="002060"/>
                </a:solidFill>
              </a:rPr>
              <a:t>5,8% от числа всех Р-членов (участников) технических комитетов/подкомитетов/проектных комитетов</a:t>
            </a:r>
          </a:p>
          <a:p>
            <a:pPr marL="800100" lvl="1" indent="-342900"/>
            <a:endParaRPr lang="ru-RU" sz="220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−"/>
            </a:pPr>
            <a:r>
              <a:rPr lang="ru-RU" sz="2200" b="1">
                <a:solidFill>
                  <a:srgbClr val="002060"/>
                </a:solidFill>
              </a:rPr>
              <a:t>Присутствие членов МГС в руководящих органах ИСО</a:t>
            </a:r>
            <a:endParaRPr lang="ru-RU" sz="2200">
              <a:solidFill>
                <a:srgbClr val="002060"/>
              </a:solidFill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ru-RU">
                <a:solidFill>
                  <a:srgbClr val="002060"/>
                </a:solidFill>
              </a:rPr>
              <a:t>1 член в Совете (ГОСТ Р – Российская Федерация)</a:t>
            </a:r>
          </a:p>
          <a:p>
            <a:pPr marL="800100" lvl="1" indent="-342900">
              <a:buFont typeface="Arial" charset="0"/>
              <a:buChar char="•"/>
            </a:pPr>
            <a:r>
              <a:rPr lang="ru-RU">
                <a:solidFill>
                  <a:srgbClr val="002060"/>
                </a:solidFill>
              </a:rPr>
              <a:t>8 членов в КАСКО, 6 – в КОПОЛКО и 11 – в ДЕВКО</a:t>
            </a:r>
          </a:p>
          <a:p>
            <a:pPr marL="800100" lvl="1" indent="-342900"/>
            <a:endParaRPr lang="ru-RU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−"/>
            </a:pPr>
            <a:r>
              <a:rPr lang="ru-RU" sz="2200" b="1">
                <a:solidFill>
                  <a:srgbClr val="002060"/>
                </a:solidFill>
              </a:rPr>
              <a:t>3 бывших президента – 2011-12 гг., 1977-79 гг. и 1962-64 гг.</a:t>
            </a:r>
            <a:endParaRPr lang="ru-RU" sz="2200">
              <a:solidFill>
                <a:srgbClr val="002060"/>
              </a:solidFill>
            </a:endParaRPr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>
          <a:xfrm>
            <a:off x="6156325" y="6608763"/>
            <a:ext cx="2873375" cy="303212"/>
          </a:xfrm>
          <a:prstGeom prst="rect">
            <a:avLst/>
          </a:prstGeom>
        </p:spPr>
        <p:txBody>
          <a:bodyPr/>
          <a:lstStyle>
            <a:defPPr>
              <a:defRPr lang="es-A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algn="r">
              <a:defRPr/>
            </a:pPr>
            <a:r>
              <a:rPr lang="ru-RU" sz="1050" dirty="0" smtClean="0">
                <a:solidFill>
                  <a:srgbClr val="FFFFFF">
                    <a:lumMod val="50000"/>
                  </a:srgbClr>
                </a:solidFill>
              </a:rPr>
              <a:t>МГС 2012 - </a:t>
            </a:r>
            <a:fld id="{475CB00A-4166-44CE-B7A8-7101F4A694CE}" type="slidenum">
              <a:rPr lang="es-AR" sz="1050" smtClean="0">
                <a:solidFill>
                  <a:srgbClr val="FFFFFF">
                    <a:lumMod val="50000"/>
                  </a:srgbClr>
                </a:solidFill>
                <a:ea typeface="MS PGothic"/>
              </a:rPr>
              <a:pPr algn="r">
                <a:defRPr/>
              </a:pPr>
              <a:t>2</a:t>
            </a:fld>
            <a:r>
              <a:rPr lang="ru-RU" dirty="0" smtClean="0"/>
              <a:t>  </a:t>
            </a:r>
            <a:endParaRPr lang="ru-RU" sz="1200" dirty="0">
              <a:solidFill>
                <a:srgbClr val="FFFFFF">
                  <a:lumMod val="50000"/>
                </a:srgbClr>
              </a:solidFill>
              <a:ea typeface="MS P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0825" y="6597650"/>
            <a:ext cx="1160463" cy="25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solidFill>
                  <a:srgbClr val="FFFFFF">
                    <a:lumMod val="50000"/>
                  </a:srgbClr>
                </a:solidFill>
                <a:cs typeface="+mn-cs"/>
              </a:rPr>
              <a:t>GOV/16066037</a:t>
            </a:r>
            <a:endParaRPr lang="ru-RU" sz="1050" dirty="0">
              <a:solidFill>
                <a:srgbClr val="3C3C3C"/>
              </a:solidFill>
              <a:ea typeface="ＭＳ Ｐゴシック" pitchFamily="34" charset="-128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C:\Users\hatlanek\Pictures\2013\12 2013 Rio Site Inspection\2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3850" y="-171450"/>
            <a:ext cx="9948863" cy="746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TextBox 1"/>
          <p:cNvSpPr txBox="1">
            <a:spLocks noChangeArrowheads="1"/>
          </p:cNvSpPr>
          <p:nvPr/>
        </p:nvSpPr>
        <p:spPr bwMode="auto">
          <a:xfrm>
            <a:off x="3262313" y="285750"/>
            <a:ext cx="583247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5400" b="1">
                <a:solidFill>
                  <a:srgbClr val="000000"/>
                </a:solidFill>
                <a:latin typeface="Calibri" pitchFamily="34" charset="0"/>
              </a:rPr>
              <a:t>Генеральная ассамблея</a:t>
            </a:r>
          </a:p>
          <a:p>
            <a:pPr algn="r"/>
            <a:r>
              <a:rPr lang="ru-RU" sz="3600" b="1">
                <a:solidFill>
                  <a:srgbClr val="000000"/>
                </a:solidFill>
                <a:latin typeface="Calibri" pitchFamily="34" charset="0"/>
              </a:rPr>
              <a:t>Рио-де-Жанейро, Бразилия</a:t>
            </a:r>
          </a:p>
          <a:p>
            <a:pPr algn="r"/>
            <a:endParaRPr lang="ru-RU" sz="800" b="1">
              <a:solidFill>
                <a:srgbClr val="000000"/>
              </a:solidFill>
              <a:latin typeface="Calibri" pitchFamily="34" charset="0"/>
            </a:endParaRPr>
          </a:p>
          <a:p>
            <a:pPr algn="r"/>
            <a:r>
              <a:rPr lang="ru-RU" sz="1600" b="1" i="1">
                <a:solidFill>
                  <a:srgbClr val="000000"/>
                </a:solidFill>
                <a:latin typeface="Calibri" pitchFamily="34" charset="0"/>
              </a:rPr>
              <a:t>10-12 сентября 2014 г.</a:t>
            </a:r>
          </a:p>
          <a:p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97475" y="655638"/>
            <a:ext cx="3657600" cy="515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Espace réservé du contenu 2"/>
          <p:cNvSpPr>
            <a:spLocks noGrp="1"/>
          </p:cNvSpPr>
          <p:nvPr>
            <p:ph idx="1"/>
          </p:nvPr>
        </p:nvSpPr>
        <p:spPr>
          <a:xfrm>
            <a:off x="209550" y="1062038"/>
            <a:ext cx="4865688" cy="450532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ru-RU" sz="2800" smtClean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Разработано Советом ИСО</a:t>
            </a:r>
          </a:p>
          <a:p>
            <a:pPr marL="457200" indent="-457200" eaLnBrk="1" hangingPunct="1">
              <a:buFont typeface="Arial" charset="0"/>
              <a:buChar char="•"/>
            </a:pPr>
            <a:endParaRPr lang="ru-RU" sz="2800" smtClean="0">
              <a:solidFill>
                <a:srgbClr val="002060"/>
              </a:solidFill>
              <a:latin typeface="Calibri" pitchFamily="34" charset="0"/>
              <a:cs typeface="Arial" charset="0"/>
            </a:endParaRPr>
          </a:p>
          <a:p>
            <a:pPr marL="457200" indent="-457200" eaLnBrk="1" hangingPunct="1">
              <a:buFont typeface="Arial" charset="0"/>
              <a:buChar char="•"/>
            </a:pPr>
            <a:r>
              <a:rPr lang="ru-RU" sz="2800" smtClean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МГС обладает правом голоса при разработке новой стратегии</a:t>
            </a:r>
          </a:p>
          <a:p>
            <a:pPr marL="457200" indent="-457200" eaLnBrk="1" hangingPunct="1"/>
            <a:r>
              <a:rPr lang="ru-RU" smtClean="0">
                <a:latin typeface="Arial" charset="0"/>
                <a:cs typeface="Arial" charset="0"/>
              </a:rPr>
              <a:t>      </a:t>
            </a:r>
            <a:r>
              <a:rPr lang="en-US" sz="2800" smtClean="0">
                <a:solidFill>
                  <a:srgbClr val="002060"/>
                </a:solidFill>
                <a:latin typeface="Calibri" pitchFamily="34" charset="0"/>
                <a:cs typeface="Arial" charset="0"/>
                <a:sym typeface="Wingdings" pitchFamily="2" charset="2"/>
              </a:rPr>
              <a:t></a:t>
            </a:r>
            <a:r>
              <a:rPr lang="ru-RU" smtClean="0">
                <a:latin typeface="Arial" charset="0"/>
                <a:cs typeface="Arial" charset="0"/>
              </a:rPr>
              <a:t>Срок подтверждения </a:t>
            </a:r>
            <a:r>
              <a:rPr lang="ru-RU" sz="2800" b="1" smtClean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22 августа 2014 г.</a:t>
            </a:r>
            <a:endParaRPr lang="ru-RU" sz="2800" smtClean="0">
              <a:solidFill>
                <a:srgbClr val="002060"/>
              </a:solidFill>
              <a:latin typeface="Calibri" pitchFamily="34" charset="0"/>
              <a:cs typeface="Arial" charset="0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endParaRPr lang="ru-RU" sz="2800" smtClean="0">
              <a:solidFill>
                <a:srgbClr val="002060"/>
              </a:solidFill>
              <a:latin typeface="Calibri" pitchFamily="34" charset="0"/>
              <a:cs typeface="Arial" charset="0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ru-RU" sz="2800" smtClean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Вопросы? </a:t>
            </a:r>
            <a:r>
              <a:rPr lang="ru-RU" sz="2800" smtClean="0">
                <a:solidFill>
                  <a:srgbClr val="002060"/>
                </a:solidFill>
                <a:latin typeface="Calibri" pitchFamily="34" charset="0"/>
                <a:cs typeface="Arial" charset="0"/>
                <a:hlinkClick r:id="rId4"/>
              </a:rPr>
              <a:t>zaech@iso.org</a:t>
            </a:r>
            <a:r>
              <a:rPr lang="ru-RU" smtClean="0">
                <a:latin typeface="Arial" charset="0"/>
                <a:cs typeface="Arial" charset="0"/>
              </a:rPr>
              <a:t> </a:t>
            </a: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endParaRPr lang="ru-RU" sz="2800" smtClean="0">
              <a:solidFill>
                <a:srgbClr val="002060"/>
              </a:solidFill>
              <a:latin typeface="Calibri" pitchFamily="34" charset="0"/>
              <a:cs typeface="Arial" charset="0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</a:pPr>
            <a:endParaRPr lang="ru-RU" sz="2800" smtClean="0">
              <a:solidFill>
                <a:srgbClr val="002060"/>
              </a:solidFill>
              <a:latin typeface="Calibri" pitchFamily="34" charset="0"/>
              <a:cs typeface="Arial" charset="0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endParaRPr lang="ru-RU" sz="2800" smtClean="0">
              <a:solidFill>
                <a:srgbClr val="002060"/>
              </a:solidFill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265613" y="1354138"/>
            <a:ext cx="4878387" cy="3455987"/>
          </a:xfrm>
        </p:spPr>
      </p:pic>
      <p:sp>
        <p:nvSpPr>
          <p:cNvPr id="46082" name="Title 4"/>
          <p:cNvSpPr>
            <a:spLocks noGrp="1"/>
          </p:cNvSpPr>
          <p:nvPr>
            <p:ph type="title"/>
          </p:nvPr>
        </p:nvSpPr>
        <p:spPr>
          <a:xfrm>
            <a:off x="280988" y="1093788"/>
            <a:ext cx="4010025" cy="4198937"/>
          </a:xfrm>
        </p:spPr>
        <p:txBody>
          <a:bodyPr/>
          <a:lstStyle/>
          <a:p>
            <a:pPr eaLnBrk="1" hangingPunct="1"/>
            <a:r>
              <a:rPr lang="ru-RU" sz="2400" smtClean="0">
                <a:solidFill>
                  <a:srgbClr val="002060"/>
                </a:solidFill>
              </a:rPr>
              <a:t>Форум ИСО для</a:t>
            </a:r>
            <a:r>
              <a:rPr lang="ru-RU" smtClean="0"/>
              <a:t/>
            </a:r>
            <a:br>
              <a:rPr lang="ru-RU" smtClean="0"/>
            </a:br>
            <a:r>
              <a:rPr lang="ru-RU" sz="2400" smtClean="0">
                <a:solidFill>
                  <a:srgbClr val="002060"/>
                </a:solidFill>
              </a:rPr>
              <a:t>Председателей Правления организаций-членов ИСО в </a:t>
            </a:r>
            <a:r>
              <a:rPr lang="ru-RU" smtClean="0"/>
              <a:t/>
            </a:r>
            <a:br>
              <a:rPr lang="ru-RU" smtClean="0"/>
            </a:br>
            <a:r>
              <a:rPr lang="ru-RU" sz="2400" smtClean="0">
                <a:solidFill>
                  <a:srgbClr val="002060"/>
                </a:solidFill>
              </a:rPr>
              <a:t>Центральной и Восточной Европе и Средней Азии  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z="2400" b="0" smtClean="0">
                <a:solidFill>
                  <a:srgbClr val="002060"/>
                </a:solidFill>
              </a:rPr>
              <a:t>5-7 августа 2014 г</a:t>
            </a:r>
            <a:r>
              <a:rPr lang="ru-RU" smtClean="0"/>
              <a:t/>
            </a:r>
            <a:br>
              <a:rPr lang="ru-RU" smtClean="0"/>
            </a:br>
            <a:r>
              <a:rPr lang="ru-RU" sz="2400" b="0" smtClean="0">
                <a:solidFill>
                  <a:srgbClr val="002060"/>
                </a:solidFill>
              </a:rPr>
              <a:t>Астана (Казахстан)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w ISO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ogo and line (best for main title slide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mall logo no lin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Blank (no logo or line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plate - Powerpoint - V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ta Pro 1">
      <a:majorFont>
        <a:latin typeface="MetaPro-Black"/>
        <a:ea typeface=""/>
        <a:cs typeface=""/>
      </a:majorFont>
      <a:minorFont>
        <a:latin typeface="MetaPro-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 ISO Template</Template>
  <TotalTime>848</TotalTime>
  <Words>519</Words>
  <Application>Microsoft Office PowerPoint</Application>
  <PresentationFormat>On-screen Show (4:3)</PresentationFormat>
  <Paragraphs>54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New ISO Template</vt:lpstr>
      <vt:lpstr>Logo and line (best for main title slide)</vt:lpstr>
      <vt:lpstr>Small logo no line</vt:lpstr>
      <vt:lpstr>Blank (no logo or line)</vt:lpstr>
      <vt:lpstr>Template - Powerpoint - V2</vt:lpstr>
      <vt:lpstr>Актуальная информация ИСО для МГС</vt:lpstr>
      <vt:lpstr>МГС и ИСО </vt:lpstr>
      <vt:lpstr>PowerPoint Presentation</vt:lpstr>
      <vt:lpstr>PowerPoint Presentation</vt:lpstr>
      <vt:lpstr>Форум ИСО для Председателей Правления организаций-членов ИСО в  Центральной и Восточной Европе и Средней Азии    5-7 августа 2014 г Астана (Казахстан)</vt:lpstr>
    </vt:vector>
  </TitlesOfParts>
  <Company>ISO Central Secretariat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Laurent CHARLET</dc:creator>
  <cp:lastModifiedBy>BALTAR Jose</cp:lastModifiedBy>
  <cp:revision>81</cp:revision>
  <cp:lastPrinted>2014-05-27T14:05:15Z</cp:lastPrinted>
  <dcterms:created xsi:type="dcterms:W3CDTF">2014-04-08T06:36:50Z</dcterms:created>
  <dcterms:modified xsi:type="dcterms:W3CDTF">2014-06-05T13:11:54Z</dcterms:modified>
</cp:coreProperties>
</file>