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tiff" ContentType="image/tiff"/>
  <Override PartName="/ppt/notesSlides/notesSlide3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5" r:id="rId1"/>
    <p:sldMasterId id="2147483751" r:id="rId2"/>
    <p:sldMasterId id="2147483757" r:id="rId3"/>
    <p:sldMasterId id="2147483769" r:id="rId4"/>
    <p:sldMasterId id="2147484114" r:id="rId5"/>
    <p:sldMasterId id="2147484346" r:id="rId6"/>
    <p:sldMasterId id="2147484358" r:id="rId7"/>
  </p:sldMasterIdLst>
  <p:notesMasterIdLst>
    <p:notesMasterId r:id="rId44"/>
  </p:notesMasterIdLst>
  <p:handoutMasterIdLst>
    <p:handoutMasterId r:id="rId45"/>
  </p:handoutMasterIdLst>
  <p:sldIdLst>
    <p:sldId id="1084" r:id="rId8"/>
    <p:sldId id="1124" r:id="rId9"/>
    <p:sldId id="1126" r:id="rId10"/>
    <p:sldId id="1130" r:id="rId11"/>
    <p:sldId id="1129" r:id="rId12"/>
    <p:sldId id="1094" r:id="rId13"/>
    <p:sldId id="1131" r:id="rId14"/>
    <p:sldId id="1096" r:id="rId15"/>
    <p:sldId id="1097" r:id="rId16"/>
    <p:sldId id="1098" r:id="rId17"/>
    <p:sldId id="1136" r:id="rId18"/>
    <p:sldId id="1132" r:id="rId19"/>
    <p:sldId id="1133" r:id="rId20"/>
    <p:sldId id="1138" r:id="rId21"/>
    <p:sldId id="1102" r:id="rId22"/>
    <p:sldId id="1103" r:id="rId23"/>
    <p:sldId id="1106" r:id="rId24"/>
    <p:sldId id="867" r:id="rId25"/>
    <p:sldId id="1114" r:id="rId26"/>
    <p:sldId id="1119" r:id="rId27"/>
    <p:sldId id="887" r:id="rId28"/>
    <p:sldId id="891" r:id="rId29"/>
    <p:sldId id="893" r:id="rId30"/>
    <p:sldId id="895" r:id="rId31"/>
    <p:sldId id="898" r:id="rId32"/>
    <p:sldId id="901" r:id="rId33"/>
    <p:sldId id="1144" r:id="rId34"/>
    <p:sldId id="1004" r:id="rId35"/>
    <p:sldId id="912" r:id="rId36"/>
    <p:sldId id="1149" r:id="rId37"/>
    <p:sldId id="1117" r:id="rId38"/>
    <p:sldId id="925" r:id="rId39"/>
    <p:sldId id="1152" r:id="rId40"/>
    <p:sldId id="949" r:id="rId41"/>
    <p:sldId id="1027" r:id="rId42"/>
    <p:sldId id="961" r:id="rId43"/>
  </p:sldIdLst>
  <p:sldSz cx="9144000" cy="6858000" type="screen4x3"/>
  <p:notesSz cx="6669088" cy="9928225"/>
  <p:custShowLst>
    <p:custShow name="Zielgruppenpräsentation 1" id="0">
      <p:sldLst/>
    </p:custShow>
    <p:custShow name="Kopieren von Zielgruppenpräsentation 1" id="1">
      <p:sldLst/>
    </p:custShow>
    <p:custShow name="Kopieren 2 von Zielgruppenpräsentation 1" id="2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0000CC"/>
    <a:srgbClr val="000066"/>
    <a:srgbClr val="000000"/>
    <a:srgbClr val="FFFFFF"/>
    <a:srgbClr val="698D45"/>
    <a:srgbClr val="860000"/>
    <a:srgbClr val="FF6565"/>
    <a:srgbClr val="FFB3B3"/>
    <a:srgbClr val="74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0" autoAdjust="0"/>
    <p:restoredTop sz="88494" autoAdjust="0"/>
  </p:normalViewPr>
  <p:slideViewPr>
    <p:cSldViewPr snapToGrid="0">
      <p:cViewPr varScale="1">
        <p:scale>
          <a:sx n="80" d="100"/>
          <a:sy n="80" d="100"/>
        </p:scale>
        <p:origin x="-1554" y="-96"/>
      </p:cViewPr>
      <p:guideLst>
        <p:guide orient="horz" pos="2080"/>
        <p:guide pos="2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78"/>
    </p:cViewPr>
  </p:sorterViewPr>
  <p:notesViewPr>
    <p:cSldViewPr snapToGrid="0">
      <p:cViewPr varScale="1">
        <p:scale>
          <a:sx n="72" d="100"/>
          <a:sy n="72" d="100"/>
        </p:scale>
        <p:origin x="-2820" y="-96"/>
      </p:cViewPr>
      <p:guideLst>
        <p:guide orient="horz" pos="3126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MRP\&#220;bersicht%20EMRP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8"/>
  <c:chart>
    <c:plotArea>
      <c:layout>
        <c:manualLayout>
          <c:layoutTarget val="inner"/>
          <c:xMode val="edge"/>
          <c:yMode val="edge"/>
          <c:x val="0.18015498527225046"/>
          <c:y val="2.8765828849801039E-2"/>
          <c:w val="0.81984501472774962"/>
          <c:h val="0.84241395455103052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</c:spPr>
          </c:dPt>
          <c:dPt>
            <c:idx val="1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cat>
            <c:strRef>
              <c:f>Tabelle1!$A$59:$A$61</c:f>
              <c:strCache>
                <c:ptCount val="3"/>
                <c:pt idx="0">
                  <c:v>Gesamtbudget</c:v>
                </c:pt>
                <c:pt idx="1">
                  <c:v>deutscher Anteil</c:v>
                </c:pt>
                <c:pt idx="2">
                  <c:v>PTB-Anteil</c:v>
                </c:pt>
              </c:strCache>
            </c:strRef>
          </c:cat>
          <c:val>
            <c:numRef>
              <c:f>Tabelle1!$B$59:$B$61</c:f>
              <c:numCache>
                <c:formatCode>#,##0.00\ _€</c:formatCode>
                <c:ptCount val="3"/>
                <c:pt idx="0">
                  <c:v>368002175.18563914</c:v>
                </c:pt>
                <c:pt idx="1">
                  <c:v>117615614.26880002</c:v>
                </c:pt>
                <c:pt idx="2">
                  <c:v>108203518.66880001</c:v>
                </c:pt>
              </c:numCache>
            </c:numRef>
          </c:val>
        </c:ser>
        <c:axId val="113768320"/>
        <c:axId val="113769856"/>
      </c:barChart>
      <c:catAx>
        <c:axId val="113768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aseline="0"/>
            </a:pPr>
            <a:endParaRPr lang="de-DE"/>
          </a:p>
        </c:txPr>
        <c:crossAx val="113769856"/>
        <c:crosses val="autoZero"/>
        <c:auto val="1"/>
        <c:lblAlgn val="ctr"/>
        <c:lblOffset val="100"/>
      </c:catAx>
      <c:valAx>
        <c:axId val="11376985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 baseline="0"/>
                </a:pPr>
                <a:r>
                  <a:rPr lang="en-US" sz="1400" baseline="0" dirty="0" smtClean="0"/>
                  <a:t>Mio  €</a:t>
                </a:r>
                <a:endParaRPr lang="en-US" sz="1400" baseline="0" dirty="0"/>
              </a:p>
            </c:rich>
          </c:tx>
          <c:layout/>
        </c:title>
        <c:numFmt formatCode="#,##0" sourceLinked="0"/>
        <c:tickLblPos val="nextTo"/>
        <c:txPr>
          <a:bodyPr/>
          <a:lstStyle/>
          <a:p>
            <a:pPr>
              <a:defRPr sz="1400" baseline="0"/>
            </a:pPr>
            <a:endParaRPr lang="de-DE"/>
          </a:p>
        </c:txPr>
        <c:crossAx val="113768320"/>
        <c:crosses val="autoZero"/>
        <c:crossBetween val="between"/>
        <c:dispUnits>
          <c:builtInUnit val="millions"/>
        </c:dispUnits>
      </c:valAx>
    </c:plotArea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889518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572" y="1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573"/>
            <a:ext cx="2889518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572" y="9431573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41EECFE7-7387-4189-85E6-A649B25A778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497318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889518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572" y="1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83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8476" y="4716594"/>
            <a:ext cx="4964730" cy="446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Textformatierung des Masters zu bearbeiten.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573"/>
            <a:ext cx="2889518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572" y="9431573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B24588FE-A602-4223-AF7F-153680C5B3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802924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5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75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0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u_B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: systematische Unsicherheit, i.e., untere Grenze der Unsicherheit der Realisierung der SI-s am jeweiligen NMI; angegeben sind Bestwerte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NIST, INRIM-Fontänen-Uhren bzgl.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u_B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besser als PTB; teilweise durch unterschiedliche „Ermittlung“ von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u_B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; jedoch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u_ges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der TAI-Beiträge der PTB am geringsten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in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u_ges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(TAI) gehen ein: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u_B</a:t>
            </a:r>
            <a:endParaRPr kumimoji="0" lang="de-DE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statistische Unsicherheit 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u_A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sog. „Link-Unsicherheit NMI-</a:t>
            </a:r>
            <a:r>
              <a:rPr kumimoji="0" lang="de-DE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to</a:t>
            </a: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-BIPM“: Unsicherheitsbeitrag des Transfers des NMI-Zeitsignals zum BIPM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sog. „Labor/Totzeit-Unsicherheit“: Unsicherheitsbeitrag, wenn Fontäne nur Teil des Messintervalls betrieben wird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Abfrage eines extrem schmalen Übergangs in einzelnem gespeicherten +1-Yb-171 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Lebensdauer des angeregten Zustands = einige Jahre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Starke Lichtverschiebung durch notwendige hohe Laser-Intensitäten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="0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549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5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75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0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549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945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5663" y="746125"/>
            <a:ext cx="4962525" cy="3722688"/>
          </a:xfrm>
          <a:ln/>
        </p:spPr>
      </p:sp>
      <p:sp>
        <p:nvSpPr>
          <p:cNvPr id="1618946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0727" tIns="45364" rIns="90727" bIns="45364"/>
          <a:lstStyle/>
          <a:p>
            <a:pPr>
              <a:lnSpc>
                <a:spcPct val="80000"/>
              </a:lnSpc>
              <a:tabLst>
                <a:tab pos="1384300" algn="l"/>
                <a:tab pos="1935163" algn="l"/>
              </a:tabLst>
            </a:pPr>
            <a:endParaRPr lang="de-DE" sz="1100" dirty="0" smtClean="0"/>
          </a:p>
        </p:txBody>
      </p:sp>
      <p:sp>
        <p:nvSpPr>
          <p:cNvPr id="1618947" name="Foliennummernplatzhalter 3"/>
          <p:cNvSpPr txBox="1">
            <a:spLocks noGrp="1"/>
          </p:cNvSpPr>
          <p:nvPr/>
        </p:nvSpPr>
        <p:spPr bwMode="auto">
          <a:xfrm>
            <a:off x="3777994" y="9431573"/>
            <a:ext cx="2891095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27" tIns="45364" rIns="90727" bIns="45364" anchor="b"/>
          <a:lstStyle/>
          <a:p>
            <a:pPr algn="r" defTabSz="908050" eaLnBrk="0" hangingPunct="0"/>
            <a:fld id="{A7D9708C-8594-47A0-A02A-9A717A14A982}" type="slidenum">
              <a:rPr lang="de-DE">
                <a:solidFill>
                  <a:prstClr val="black"/>
                </a:solidFill>
                <a:latin typeface="Times" pitchFamily="18" charset="0"/>
              </a:rPr>
              <a:pPr algn="r" defTabSz="908050" eaLnBrk="0" hangingPunct="0"/>
              <a:t>21</a:t>
            </a:fld>
            <a:endParaRPr lang="de-DE">
              <a:solidFill>
                <a:prstClr val="black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2688"/>
          </a:xfrm>
          <a:solidFill>
            <a:srgbClr val="FFFFFF"/>
          </a:solidFill>
          <a:ln/>
        </p:spPr>
      </p:sp>
      <p:sp>
        <p:nvSpPr>
          <p:cNvPr id="15360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1633" y="4718205"/>
            <a:ext cx="4885825" cy="446342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8113" tIns="44057" rIns="88113" bIns="44057"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2688"/>
          </a:xfrm>
          <a:solidFill>
            <a:srgbClr val="FFFFFF"/>
          </a:solidFill>
          <a:ln/>
        </p:spPr>
      </p:sp>
      <p:sp>
        <p:nvSpPr>
          <p:cNvPr id="15360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1633" y="4718205"/>
            <a:ext cx="4885825" cy="446342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8113" tIns="44057" rIns="88113" bIns="44057"/>
          <a:lstStyle/>
          <a:p>
            <a:endParaRPr lang="de-DE" b="0" i="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2688"/>
          </a:xfrm>
          <a:solidFill>
            <a:srgbClr val="FFFFFF"/>
          </a:solidFill>
          <a:ln/>
        </p:spPr>
      </p:sp>
      <p:sp>
        <p:nvSpPr>
          <p:cNvPr id="15360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1633" y="4718205"/>
            <a:ext cx="4885825" cy="446342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8113" tIns="44057" rIns="88113" bIns="44057"/>
          <a:lstStyle/>
          <a:p>
            <a:pPr rtl="0"/>
            <a:endParaRPr lang="de-DE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0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2688"/>
          </a:xfrm>
          <a:solidFill>
            <a:srgbClr val="FFFFFF"/>
          </a:solidFill>
          <a:ln/>
        </p:spPr>
      </p:sp>
      <p:sp>
        <p:nvSpPr>
          <p:cNvPr id="1540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1633" y="4718205"/>
            <a:ext cx="4885825" cy="446342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6827" tIns="43414" rIns="86827" bIns="43414"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857" name="Rectangle 7"/>
          <p:cNvSpPr txBox="1">
            <a:spLocks noGrp="1" noChangeArrowheads="1"/>
          </p:cNvSpPr>
          <p:nvPr/>
        </p:nvSpPr>
        <p:spPr bwMode="auto">
          <a:xfrm>
            <a:off x="3779572" y="9431574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4" rIns="91430" bIns="45714" anchor="b"/>
          <a:lstStyle/>
          <a:p>
            <a:pPr algn="r" defTabSz="914955" eaLnBrk="0" hangingPunct="0"/>
            <a:fld id="{CDC3DDB6-A1A4-42D6-AF57-283B4A4E68C6}" type="slidenum">
              <a:rPr lang="de-DE">
                <a:solidFill>
                  <a:srgbClr val="000000"/>
                </a:solidFill>
                <a:latin typeface="Times" pitchFamily="18" charset="0"/>
              </a:rPr>
              <a:pPr algn="r" defTabSz="914955" eaLnBrk="0" hangingPunct="0"/>
              <a:t>27</a:t>
            </a:fld>
            <a:endParaRPr lang="de-DE" dirty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0" tIns="45714" rIns="91430" bIns="45714"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857" name="Rectangle 7"/>
          <p:cNvSpPr txBox="1">
            <a:spLocks noGrp="1" noChangeArrowheads="1"/>
          </p:cNvSpPr>
          <p:nvPr/>
        </p:nvSpPr>
        <p:spPr bwMode="auto">
          <a:xfrm>
            <a:off x="3779572" y="9431574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4" rIns="91430" bIns="45714" anchor="b"/>
          <a:lstStyle/>
          <a:p>
            <a:pPr algn="r" defTabSz="914955" eaLnBrk="0" hangingPunct="0"/>
            <a:fld id="{CDC3DDB6-A1A4-42D6-AF57-283B4A4E68C6}" type="slidenum">
              <a:rPr lang="de-DE">
                <a:solidFill>
                  <a:srgbClr val="000000"/>
                </a:solidFill>
                <a:latin typeface="Times" pitchFamily="18" charset="0"/>
              </a:rPr>
              <a:pPr algn="r" defTabSz="914955" eaLnBrk="0" hangingPunct="0"/>
              <a:t>28</a:t>
            </a:fld>
            <a:endParaRPr lang="de-DE" dirty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0" tIns="45714" rIns="91430" bIns="45714"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49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7250" y="746125"/>
            <a:ext cx="4960938" cy="3722688"/>
          </a:xfrm>
          <a:ln/>
        </p:spPr>
      </p:sp>
      <p:sp>
        <p:nvSpPr>
          <p:cNvPr id="164249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2071" tIns="46036" rIns="92071" bIns="46036"/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  <p:sp>
        <p:nvSpPr>
          <p:cNvPr id="1642499" name="Foliennummernplatzhalter 3"/>
          <p:cNvSpPr txBox="1">
            <a:spLocks noGrp="1"/>
          </p:cNvSpPr>
          <p:nvPr/>
        </p:nvSpPr>
        <p:spPr bwMode="auto">
          <a:xfrm>
            <a:off x="3777994" y="9431573"/>
            <a:ext cx="2891095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1" tIns="46036" rIns="92071" bIns="46036" anchor="b"/>
          <a:lstStyle/>
          <a:p>
            <a:pPr algn="r" defTabSz="920750" eaLnBrk="0" hangingPunct="0"/>
            <a:fld id="{8BD7FCC7-B551-4298-9E63-9B3FC69AF8E6}" type="slidenum">
              <a:rPr lang="de-DE">
                <a:solidFill>
                  <a:srgbClr val="000000"/>
                </a:solidFill>
                <a:latin typeface="Times" pitchFamily="18" charset="0"/>
              </a:rPr>
              <a:pPr algn="r" defTabSz="920750" eaLnBrk="0" hangingPunct="0"/>
              <a:t>32</a:t>
            </a:fld>
            <a:endParaRPr lang="de-DE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3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3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200" kern="0" dirty="0" smtClean="0">
              <a:solidFill>
                <a:schemeClr val="tx1"/>
              </a:solidFill>
              <a:latin typeface="Times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3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3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8416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41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42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0105" tIns="45052" rIns="90105" bIns="45052"/>
          <a:lstStyle/>
          <a:p>
            <a:pPr>
              <a:buFontTx/>
              <a:buChar char="-"/>
            </a:pPr>
            <a:endParaRPr lang="de-DE" dirty="0" smtClean="0"/>
          </a:p>
        </p:txBody>
      </p:sp>
      <p:sp>
        <p:nvSpPr>
          <p:cNvPr id="1648643" name="Foliennummernplatzhalter 3"/>
          <p:cNvSpPr txBox="1">
            <a:spLocks noGrp="1"/>
          </p:cNvSpPr>
          <p:nvPr/>
        </p:nvSpPr>
        <p:spPr bwMode="auto">
          <a:xfrm>
            <a:off x="3779572" y="9431573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05" tIns="45052" rIns="90105" bIns="45052" anchor="b"/>
          <a:lstStyle/>
          <a:p>
            <a:pPr algn="r" defTabSz="901700" eaLnBrk="0" hangingPunct="0"/>
            <a:fld id="{8DEF92D6-436F-4C07-88A4-57DC56820473}" type="slidenum">
              <a:rPr lang="de-DE">
                <a:solidFill>
                  <a:srgbClr val="000000"/>
                </a:solidFill>
                <a:latin typeface="Times" pitchFamily="18" charset="0"/>
              </a:rPr>
              <a:pPr algn="r" defTabSz="901700" eaLnBrk="0" hangingPunct="0"/>
              <a:t>36</a:t>
            </a:fld>
            <a:endParaRPr lang="de-DE">
              <a:solidFill>
                <a:srgbClr val="000000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>
              <a:sym typeface="Symbol" pitchFamily="18" charset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>
              <a:sym typeface="Symbol" pitchFamily="18" charset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29" name="Rectangle 7"/>
          <p:cNvSpPr txBox="1">
            <a:spLocks noGrp="1" noChangeArrowheads="1"/>
          </p:cNvSpPr>
          <p:nvPr/>
        </p:nvSpPr>
        <p:spPr bwMode="auto">
          <a:xfrm>
            <a:off x="3779572" y="9431573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b"/>
          <a:lstStyle/>
          <a:p>
            <a:pPr algn="r" eaLnBrk="0" hangingPunct="0"/>
            <a:fld id="{ACC7EBDE-4A49-4305-9E71-3C0FD91F0CDC}" type="slidenum">
              <a:rPr lang="de-DE">
                <a:solidFill>
                  <a:prstClr val="black"/>
                </a:solidFill>
                <a:latin typeface="Times" pitchFamily="18" charset="0"/>
              </a:rPr>
              <a:pPr algn="r" eaLnBrk="0" hangingPunct="0"/>
              <a:t>6</a:t>
            </a:fld>
            <a:endParaRPr lang="de-DE">
              <a:solidFill>
                <a:prstClr val="black"/>
              </a:solidFill>
              <a:latin typeface="Times" pitchFamily="18" charset="0"/>
            </a:endParaRPr>
          </a:p>
        </p:txBody>
      </p:sp>
      <p:sp>
        <p:nvSpPr>
          <p:cNvPr id="150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4112" cy="3724275"/>
          </a:xfrm>
          <a:ln/>
        </p:spPr>
      </p:sp>
      <p:sp>
        <p:nvSpPr>
          <p:cNvPr id="1507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7" tIns="45718" rIns="91437" bIns="45718"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29" name="Rectangle 7"/>
          <p:cNvSpPr txBox="1">
            <a:spLocks noGrp="1" noChangeArrowheads="1"/>
          </p:cNvSpPr>
          <p:nvPr/>
        </p:nvSpPr>
        <p:spPr bwMode="auto">
          <a:xfrm>
            <a:off x="3779572" y="9431573"/>
            <a:ext cx="2889517" cy="4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b"/>
          <a:lstStyle/>
          <a:p>
            <a:pPr algn="r" eaLnBrk="0" hangingPunct="0"/>
            <a:fld id="{ACC7EBDE-4A49-4305-9E71-3C0FD91F0CDC}" type="slidenum">
              <a:rPr lang="de-DE">
                <a:solidFill>
                  <a:prstClr val="black"/>
                </a:solidFill>
                <a:latin typeface="Times" pitchFamily="18" charset="0"/>
              </a:rPr>
              <a:pPr algn="r" eaLnBrk="0" hangingPunct="0"/>
              <a:t>7</a:t>
            </a:fld>
            <a:endParaRPr lang="de-DE">
              <a:solidFill>
                <a:prstClr val="black"/>
              </a:solidFill>
              <a:latin typeface="Times" pitchFamily="18" charset="0"/>
            </a:endParaRPr>
          </a:p>
        </p:txBody>
      </p:sp>
      <p:sp>
        <p:nvSpPr>
          <p:cNvPr id="150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4112" cy="3724275"/>
          </a:xfrm>
          <a:ln/>
        </p:spPr>
      </p:sp>
      <p:sp>
        <p:nvSpPr>
          <p:cNvPr id="1507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7" tIns="45718" rIns="91437" bIns="45718"/>
          <a:lstStyle/>
          <a:p>
            <a:endParaRPr lang="de-DE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588FE-A602-4223-AF7F-153680C5B39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9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D65EF-FDD4-4083-8C26-3ADEE1C7BB5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8195D05-941B-4AC4-8C25-F76F3D9F104C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B617013-F3F7-4363-A625-C7969E7D4ED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F1BE97A-228F-4EF0-BBBB-BC2F948EE4CE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44BCC2-DE53-4C13-ADA2-D32B3C33ABD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67E923C-62BE-4A6C-8974-75D0CF6032CB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2DF529A-80B0-4010-9F8C-AF137EB05B6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A5A6627-38AE-4083-AE73-DDF2F8F4FD53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E28577-B920-462F-9D17-2314F10D929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191F441-DBDE-41E8-A5E2-0D6C0FFA0AEF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AF8761-D624-4C5B-90C2-EBB15B580F9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D87A768-91C5-4B63-A770-5D5CA7491FF6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9360D50-C329-44B4-A845-7B590BC23E4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5E98B4D-9A28-48F2-BC56-E364908FA175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C74F933-1192-4644-B44F-8975F6A4BEC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725EC0-11BB-499A-B7A4-C6E310E148B1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ED4B98F-20AA-4B09-B090-72743DB4117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4600" y="6419850"/>
            <a:ext cx="464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2000">
                <a:solidFill>
                  <a:srgbClr val="000000"/>
                </a:solidFill>
                <a:latin typeface="Arial"/>
              </a:rPr>
              <a:t>Physikalisch-Technische Bundesanstalt</a:t>
            </a:r>
          </a:p>
        </p:txBody>
      </p:sp>
      <p:pic>
        <p:nvPicPr>
          <p:cNvPr id="5" name="Picture 15" descr="logo_o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8713" y="6248400"/>
            <a:ext cx="827087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572000" y="1905000"/>
            <a:ext cx="4572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40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7" name="Freihandform 13"/>
          <p:cNvSpPr/>
          <p:nvPr/>
        </p:nvSpPr>
        <p:spPr bwMode="auto">
          <a:xfrm>
            <a:off x="53281" y="5726097"/>
            <a:ext cx="9055223" cy="754602"/>
          </a:xfrm>
          <a:custGeom>
            <a:avLst/>
            <a:gdLst>
              <a:gd name="connsiteX0" fmla="*/ 0 w 9055223"/>
              <a:gd name="connsiteY0" fmla="*/ 754602 h 754602"/>
              <a:gd name="connsiteX1" fmla="*/ 2592279 w 9055223"/>
              <a:gd name="connsiteY1" fmla="*/ 310719 h 754602"/>
              <a:gd name="connsiteX2" fmla="*/ 5530788 w 9055223"/>
              <a:gd name="connsiteY2" fmla="*/ 585926 h 754602"/>
              <a:gd name="connsiteX3" fmla="*/ 9055223 w 9055223"/>
              <a:gd name="connsiteY3" fmla="*/ 0 h 754602"/>
              <a:gd name="connsiteX4" fmla="*/ 9055223 w 9055223"/>
              <a:gd name="connsiteY4" fmla="*/ 0 h 75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55223" h="754602">
                <a:moveTo>
                  <a:pt x="0" y="754602"/>
                </a:moveTo>
                <a:cubicBezTo>
                  <a:pt x="835240" y="546717"/>
                  <a:pt x="1670481" y="338832"/>
                  <a:pt x="2592279" y="310719"/>
                </a:cubicBezTo>
                <a:cubicBezTo>
                  <a:pt x="3514077" y="282606"/>
                  <a:pt x="4453631" y="637712"/>
                  <a:pt x="5530788" y="585926"/>
                </a:cubicBezTo>
                <a:cubicBezTo>
                  <a:pt x="6607945" y="534140"/>
                  <a:pt x="9055223" y="0"/>
                  <a:pt x="9055223" y="0"/>
                </a:cubicBezTo>
                <a:lnTo>
                  <a:pt x="9055223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rgbClr val="0070C0">
                <a:alpha val="60000"/>
              </a:srgbClr>
            </a:glow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lIns="0" rIns="0" bIns="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GB" sz="160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0" y="0"/>
            <a:ext cx="9144000" cy="533400"/>
          </a:xfrm>
        </p:spPr>
        <p:txBody>
          <a:bodyPr lIns="2160000" tIns="45720" rIns="90000" bIns="0" anchor="t"/>
          <a:lstStyle>
            <a:lvl1pPr defTabSz="876300">
              <a:tabLst>
                <a:tab pos="2476500" algn="l"/>
              </a:tabLst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588" y="838200"/>
            <a:ext cx="9142412" cy="835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2160000" tIns="180000" rIns="9000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ct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C24ADE9F-6E64-4610-9514-11B5D3ABF725}" type="datetimeFigureOut">
              <a:rPr lang="en-GB"/>
              <a:pPr>
                <a:defRPr/>
              </a:pPr>
              <a:t>24/06/2014</a:t>
            </a:fld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ct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286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ct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E79E60B5-09F4-45E0-8828-2B13FD98527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auto">
          <a:xfrm>
            <a:off x="683568" y="6569476"/>
            <a:ext cx="3528392" cy="292388"/>
          </a:xfrm>
          <a:prstGeom prst="rect">
            <a:avLst/>
          </a:prstGeom>
          <a:gradFill>
            <a:gsLst>
              <a:gs pos="2600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08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03200" dist="228600" dir="2700000" sx="103000" sy="103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rIns="0" bIns="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GB" sz="1600">
              <a:solidFill>
                <a:srgbClr val="000000"/>
              </a:solidFill>
            </a:endParaRPr>
          </a:p>
        </p:txBody>
      </p:sp>
      <p:sp>
        <p:nvSpPr>
          <p:cNvPr id="6" name="Rechteck 7"/>
          <p:cNvSpPr/>
          <p:nvPr/>
        </p:nvSpPr>
        <p:spPr bwMode="auto">
          <a:xfrm>
            <a:off x="763480" y="159798"/>
            <a:ext cx="8380520" cy="772357"/>
          </a:xfrm>
          <a:prstGeom prst="rect">
            <a:avLst/>
          </a:prstGeom>
          <a:gradFill flip="none" rotWithShape="1">
            <a:gsLst>
              <a:gs pos="17000">
                <a:srgbClr val="0070C0">
                  <a:shade val="30000"/>
                  <a:satMod val="115000"/>
                  <a:alpha val="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rIns="0" bIns="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GB" sz="1600">
              <a:solidFill>
                <a:srgbClr val="000000"/>
              </a:solidFill>
            </a:endParaRPr>
          </a:p>
        </p:txBody>
      </p:sp>
      <p:sp>
        <p:nvSpPr>
          <p:cNvPr id="7" name="Rechteck 9"/>
          <p:cNvSpPr/>
          <p:nvPr/>
        </p:nvSpPr>
        <p:spPr>
          <a:xfrm>
            <a:off x="2614613" y="6608763"/>
            <a:ext cx="588962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i="1" dirty="0">
                <a:solidFill>
                  <a:srgbClr val="FFFFFF"/>
                </a:solidFill>
                <a:latin typeface="Arial"/>
              </a:rPr>
              <a:t>-</a:t>
            </a:r>
            <a:fld id="{650EEA4E-AB8F-49E5-9C8F-9DDC9F00C310}" type="slidenum">
              <a:rPr lang="de-DE" i="1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r>
              <a:rPr lang="de-DE" b="1" i="1" dirty="0">
                <a:solidFill>
                  <a:srgbClr val="FFFFFF"/>
                </a:solidFill>
                <a:latin typeface="Arial"/>
              </a:rPr>
              <a:t>-</a:t>
            </a:r>
            <a:endParaRPr lang="en-GB" b="1" i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27584" y="138113"/>
            <a:ext cx="7416824" cy="91462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GB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09368-F1BE-44E5-A7F7-87F7188E126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138113"/>
            <a:ext cx="2057400" cy="59880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38113"/>
            <a:ext cx="6019800" cy="5988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138113"/>
            <a:ext cx="7772400" cy="81121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4600" y="6419850"/>
            <a:ext cx="464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2000">
                <a:solidFill>
                  <a:srgbClr val="000000"/>
                </a:solidFill>
              </a:rPr>
              <a:t>Physikalisch-Technische Bundesanstalt</a:t>
            </a: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>
            <a:off x="0" y="617061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  <a:defRPr/>
            </a:pPr>
            <a:endParaRPr lang="de-DE" sz="1600">
              <a:solidFill>
                <a:srgbClr val="000000"/>
              </a:solidFill>
            </a:endParaRPr>
          </a:p>
        </p:txBody>
      </p:sp>
      <p:pic>
        <p:nvPicPr>
          <p:cNvPr id="6" name="Picture 15" descr="logo_o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8713" y="6248400"/>
            <a:ext cx="827087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572000" y="1905000"/>
            <a:ext cx="4572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50000"/>
              </a:spcBef>
              <a:defRPr/>
            </a:pPr>
            <a:endParaRPr lang="de-DE" sz="240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0" y="0"/>
            <a:ext cx="9144000" cy="533400"/>
          </a:xfrm>
        </p:spPr>
        <p:txBody>
          <a:bodyPr lIns="2160000" tIns="45720" rIns="90000" bIns="0" anchor="t"/>
          <a:lstStyle>
            <a:lvl1pPr defTabSz="876300">
              <a:tabLst>
                <a:tab pos="2476500" algn="l"/>
              </a:tabLst>
              <a:defRPr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588" y="838200"/>
            <a:ext cx="9142412" cy="835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2160000" tIns="180000" rIns="9000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r>
              <a:rPr lang="de-DE"/>
              <a:t>Klicken Sie, um das Format des Untertitelmasters zu bearbeiten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ctr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4798249F-6FBB-41BF-9731-FEEB0C261C0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914400" y="138113"/>
            <a:ext cx="7924800" cy="5653087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A299D-0A94-4FFF-96A7-2C0BA9A6EF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CDF6120-F1F0-4C60-9FE9-39AC71A9C79D}" type="datetimeFigureOut">
              <a:rPr lang="en-US" smtClean="0"/>
              <a:pPr/>
              <a:t>6/24/2014</a:t>
            </a:fld>
            <a:endParaRPr lang="en-US" sz="1600" dirty="0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 dirty="0"/>
          </a:p>
        </p:txBody>
      </p:sp>
      <p:sp>
        <p:nvSpPr>
          <p:cNvPr id="21" name="Rechtec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htec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htec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htec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 dirty="0"/>
          </a:p>
        </p:txBody>
      </p:sp>
      <p:sp>
        <p:nvSpPr>
          <p:cNvPr id="7" name="Rechtec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6" name="Gleichschenkliges Dreiec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_daten\dienstliches\2014\ppt\PPT_HG_Folie_01_Kopf.png"/>
          <p:cNvPicPr>
            <a:picLocks noChangeAspect="1" noChangeArrowheads="1"/>
          </p:cNvPicPr>
          <p:nvPr userDrawn="1"/>
        </p:nvPicPr>
        <p:blipFill>
          <a:blip r:embed="rId2" cstate="print"/>
          <a:srcRect t="92857"/>
          <a:stretch>
            <a:fillRect/>
          </a:stretch>
        </p:blipFill>
        <p:spPr bwMode="auto">
          <a:xfrm>
            <a:off x="0" y="826875"/>
            <a:ext cx="9144000" cy="45701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l="14327" t="4176" b="6264"/>
          <a:stretch>
            <a:fillRect/>
          </a:stretch>
        </p:blipFill>
        <p:spPr bwMode="auto">
          <a:xfrm>
            <a:off x="7742712" y="406917"/>
            <a:ext cx="1112337" cy="37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728" t="93638" r="12728"/>
          <a:stretch/>
        </p:blipFill>
        <p:spPr bwMode="auto">
          <a:xfrm>
            <a:off x="0" y="6421669"/>
            <a:ext cx="9111909" cy="43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Gerade Verbindung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138113"/>
            <a:ext cx="7772400" cy="81121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029200" y="16764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029200" y="38100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188DA-627E-4726-B659-BAE0F973023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Gleichschenkliges Dreiec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  <a:prstGeom prst="rect">
            <a:avLst/>
          </a:prstGeo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ACDF6120-F1F0-4C60-9FE9-39AC71A9C79D}" type="datetimeFigureOut">
              <a:rPr lang="en-US" smtClean="0"/>
              <a:pPr/>
              <a:t>6/24/2014</a:t>
            </a:fld>
            <a:endParaRPr lang="en-US" sz="1600" dirty="0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htec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htec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htec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76D65EF-FDD4-4083-8C26-3ADEE1C7BB51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  <a:prstGeom prst="rect">
            <a:avLst/>
          </a:prstGeo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  <a:prstGeom prst="rect">
            <a:avLst/>
          </a:prstGeo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prstGeom prst="rect">
            <a:avLst/>
          </a:prstGeo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prstGeom prst="rect">
            <a:avLst/>
          </a:prstGeo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9C09368-F1BE-44E5-A7F7-87F7188E126D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6" name="Gleichschenkliges Dreiec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5" name="Gerade Verbindung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Gleichschenkliges Dreiec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Gerade Verbindung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prstGeom prst="rect">
            <a:avLst/>
          </a:prstGeo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33DE3-39E0-42E5-867E-ADCC48F966B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Gleichschenkliges Dreiec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46F3D-C080-46B1-B426-DEDD0E7E481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92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32165-7C28-4B5C-9476-A0AD1B0A667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138113"/>
            <a:ext cx="7772400" cy="81121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029200" y="16764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029200" y="38100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2ABDF-1345-4277-8D0D-72868835744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4A6F33B-69CA-448E-B404-3CB2B38C05FD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0773523-3362-4C4C-9D9D-D25D70D5DFB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Rectangle 22"/>
          <p:cNvSpPr>
            <a:spLocks noChangeArrowheads="1"/>
          </p:cNvSpPr>
          <p:nvPr/>
        </p:nvSpPr>
        <p:spPr bwMode="invGray">
          <a:xfrm>
            <a:off x="687388" y="6626225"/>
            <a:ext cx="3505200" cy="231775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 tIns="10800" bIns="46800"/>
          <a:lstStyle/>
          <a:p>
            <a:pPr algn="ctr" eaLnBrk="0" hangingPunct="0">
              <a:defRPr/>
            </a:pPr>
            <a:r>
              <a:rPr lang="de-DE" sz="1400" dirty="0">
                <a:solidFill>
                  <a:srgbClr val="FFFFFF"/>
                </a:solidFill>
                <a:cs typeface="Arial" pitchFamily="34" charset="0"/>
              </a:rPr>
              <a:t>Kuratoriumssitzung 27. Mai 2011 	</a:t>
            </a:r>
            <a:r>
              <a:rPr lang="de-DE" sz="1400" i="1" dirty="0">
                <a:solidFill>
                  <a:srgbClr val="FFFFFF"/>
                </a:solidFill>
                <a:cs typeface="Arial" pitchFamily="34" charset="0"/>
              </a:rPr>
              <a:t>- </a:t>
            </a:r>
            <a:fld id="{E9E4C3DB-8C70-40DF-8950-4E7587F83EAC}" type="slidenum">
              <a:rPr lang="de-DE" i="1">
                <a:solidFill>
                  <a:srgbClr val="FFFFFF"/>
                </a:solidFill>
                <a:cs typeface="Arial" pitchFamily="34" charset="0"/>
              </a:rPr>
              <a:pPr algn="ctr" eaLnBrk="0" hangingPunct="0">
                <a:defRPr/>
              </a:pPr>
              <a:t>‹Nr.›</a:t>
            </a:fld>
            <a:r>
              <a:rPr lang="de-DE" i="1" dirty="0">
                <a:solidFill>
                  <a:srgbClr val="FFFFFF"/>
                </a:solidFill>
                <a:cs typeface="Arial" pitchFamily="34" charset="0"/>
              </a:rPr>
              <a:t> -</a:t>
            </a:r>
            <a:endParaRPr lang="de-DE" i="1" dirty="0">
              <a:solidFill>
                <a:srgbClr val="000000"/>
              </a:solidFill>
              <a:cs typeface="Arial" pitchFamily="34" charset="0"/>
            </a:endParaRPr>
          </a:p>
        </p:txBody>
      </p:sp>
      <p:grpSp>
        <p:nvGrpSpPr>
          <p:cNvPr id="13315" name="Group 23"/>
          <p:cNvGrpSpPr>
            <a:grpSpLocks/>
          </p:cNvGrpSpPr>
          <p:nvPr/>
        </p:nvGrpSpPr>
        <p:grpSpPr bwMode="auto">
          <a:xfrm>
            <a:off x="4540250" y="6746875"/>
            <a:ext cx="4332288" cy="66675"/>
            <a:chOff x="2859" y="4250"/>
            <a:chExt cx="2729" cy="41"/>
          </a:xfrm>
        </p:grpSpPr>
        <p:sp>
          <p:nvSpPr>
            <p:cNvPr id="1048" name="Oval 24"/>
            <p:cNvSpPr>
              <a:spLocks noChangeArrowheads="1"/>
            </p:cNvSpPr>
            <p:nvPr/>
          </p:nvSpPr>
          <p:spPr bwMode="invGray">
            <a:xfrm>
              <a:off x="285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invGray">
            <a:xfrm>
              <a:off x="324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invGray">
            <a:xfrm>
              <a:off x="362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invGray">
            <a:xfrm>
              <a:off x="4011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invGray">
            <a:xfrm>
              <a:off x="4395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invGray">
            <a:xfrm>
              <a:off x="477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invGray">
            <a:xfrm>
              <a:off x="516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invGray">
            <a:xfrm>
              <a:off x="554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1056" name="Rectangle 32"/>
          <p:cNvSpPr>
            <a:spLocks noChangeArrowheads="1"/>
          </p:cNvSpPr>
          <p:nvPr/>
        </p:nvSpPr>
        <p:spPr bwMode="invGray">
          <a:xfrm>
            <a:off x="763588" y="160338"/>
            <a:ext cx="8380412" cy="776287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30000"/>
              </a:spcBef>
              <a:defRPr/>
            </a:pPr>
            <a:endParaRPr lang="de-DE" sz="1800" b="1">
              <a:solidFill>
                <a:srgbClr val="000000"/>
              </a:solidFill>
              <a:cs typeface="Arial" pitchFamily="34" charset="0"/>
            </a:endParaRPr>
          </a:p>
        </p:txBody>
      </p:sp>
      <p:grpSp>
        <p:nvGrpSpPr>
          <p:cNvPr id="13317" name="Group 40"/>
          <p:cNvGrpSpPr>
            <a:grpSpLocks/>
          </p:cNvGrpSpPr>
          <p:nvPr/>
        </p:nvGrpSpPr>
        <p:grpSpPr bwMode="auto">
          <a:xfrm>
            <a:off x="806450" y="0"/>
            <a:ext cx="68263" cy="531813"/>
            <a:chOff x="508" y="0"/>
            <a:chExt cx="42" cy="335"/>
          </a:xfrm>
        </p:grpSpPr>
        <p:sp>
          <p:nvSpPr>
            <p:cNvPr id="1057" name="Oval 33"/>
            <p:cNvSpPr>
              <a:spLocks noChangeArrowheads="1"/>
            </p:cNvSpPr>
            <p:nvPr/>
          </p:nvSpPr>
          <p:spPr bwMode="invGray">
            <a:xfrm>
              <a:off x="508" y="0"/>
              <a:ext cx="42" cy="43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invGray">
            <a:xfrm>
              <a:off x="508" y="148"/>
              <a:ext cx="42" cy="41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invGray">
            <a:xfrm>
              <a:off x="508" y="293"/>
              <a:ext cx="42" cy="42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38113"/>
            <a:ext cx="77724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1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6E4F24C-51E7-45FF-A7C8-3F247F403A6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3321" name="Picture 37" descr="pt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2150" y="287338"/>
            <a:ext cx="7620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4198" r:id="rId1"/>
    <p:sldLayoutId id="2147484197" r:id="rId2"/>
    <p:sldLayoutId id="2147484196" r:id="rId3"/>
    <p:sldLayoutId id="2147484195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/>
        <a:buChar char="n"/>
        <a:defRPr sz="32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8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4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Rectangle 22"/>
          <p:cNvSpPr>
            <a:spLocks noChangeArrowheads="1"/>
          </p:cNvSpPr>
          <p:nvPr/>
        </p:nvSpPr>
        <p:spPr bwMode="invGray">
          <a:xfrm>
            <a:off x="687388" y="6626225"/>
            <a:ext cx="3505200" cy="231775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 tIns="10800" bIns="46800"/>
          <a:lstStyle/>
          <a:p>
            <a:pPr algn="ctr" eaLnBrk="0" hangingPunct="0">
              <a:defRPr/>
            </a:pPr>
            <a:r>
              <a:rPr lang="de-DE" sz="1400" dirty="0">
                <a:solidFill>
                  <a:srgbClr val="FFFFFF"/>
                </a:solidFill>
                <a:cs typeface="Arial" pitchFamily="34" charset="0"/>
              </a:rPr>
              <a:t>Kuratoriumssitzung 27. Mai 2011 	</a:t>
            </a:r>
            <a:r>
              <a:rPr lang="de-DE" sz="1400" i="1" dirty="0">
                <a:solidFill>
                  <a:srgbClr val="FFFFFF"/>
                </a:solidFill>
                <a:cs typeface="Arial" pitchFamily="34" charset="0"/>
              </a:rPr>
              <a:t>- </a:t>
            </a:r>
            <a:fld id="{9C44ABD3-176D-4F5B-B594-D05C8C8C4B3B}" type="slidenum">
              <a:rPr lang="de-DE" i="1">
                <a:solidFill>
                  <a:srgbClr val="FFFFFF"/>
                </a:solidFill>
                <a:cs typeface="Arial" pitchFamily="34" charset="0"/>
              </a:rPr>
              <a:pPr algn="ctr" eaLnBrk="0" hangingPunct="0">
                <a:defRPr/>
              </a:pPr>
              <a:t>‹Nr.›</a:t>
            </a:fld>
            <a:r>
              <a:rPr lang="de-DE" i="1" dirty="0">
                <a:solidFill>
                  <a:srgbClr val="FFFFFF"/>
                </a:solidFill>
                <a:cs typeface="Arial" pitchFamily="34" charset="0"/>
              </a:rPr>
              <a:t> -</a:t>
            </a:r>
            <a:endParaRPr lang="de-DE" i="1" dirty="0">
              <a:solidFill>
                <a:srgbClr val="000000"/>
              </a:solidFill>
              <a:cs typeface="Arial" pitchFamily="34" charset="0"/>
            </a:endParaRPr>
          </a:p>
        </p:txBody>
      </p:sp>
      <p:grpSp>
        <p:nvGrpSpPr>
          <p:cNvPr id="18435" name="Group 23"/>
          <p:cNvGrpSpPr>
            <a:grpSpLocks/>
          </p:cNvGrpSpPr>
          <p:nvPr/>
        </p:nvGrpSpPr>
        <p:grpSpPr bwMode="auto">
          <a:xfrm>
            <a:off x="4540250" y="6746875"/>
            <a:ext cx="4332288" cy="66675"/>
            <a:chOff x="2859" y="4250"/>
            <a:chExt cx="2729" cy="41"/>
          </a:xfrm>
        </p:grpSpPr>
        <p:sp>
          <p:nvSpPr>
            <p:cNvPr id="1048" name="Oval 24"/>
            <p:cNvSpPr>
              <a:spLocks noChangeArrowheads="1"/>
            </p:cNvSpPr>
            <p:nvPr/>
          </p:nvSpPr>
          <p:spPr bwMode="invGray">
            <a:xfrm>
              <a:off x="285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invGray">
            <a:xfrm>
              <a:off x="324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invGray">
            <a:xfrm>
              <a:off x="362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invGray">
            <a:xfrm>
              <a:off x="4011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invGray">
            <a:xfrm>
              <a:off x="4395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invGray">
            <a:xfrm>
              <a:off x="477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invGray">
            <a:xfrm>
              <a:off x="516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invGray">
            <a:xfrm>
              <a:off x="554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1056" name="Rectangle 32"/>
          <p:cNvSpPr>
            <a:spLocks noChangeArrowheads="1"/>
          </p:cNvSpPr>
          <p:nvPr/>
        </p:nvSpPr>
        <p:spPr bwMode="invGray">
          <a:xfrm>
            <a:off x="763588" y="160338"/>
            <a:ext cx="8380412" cy="776287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30000"/>
              </a:spcBef>
              <a:defRPr/>
            </a:pPr>
            <a:endParaRPr lang="de-DE" sz="1800" b="1">
              <a:solidFill>
                <a:srgbClr val="000000"/>
              </a:solidFill>
              <a:cs typeface="Arial" pitchFamily="34" charset="0"/>
            </a:endParaRPr>
          </a:p>
        </p:txBody>
      </p:sp>
      <p:grpSp>
        <p:nvGrpSpPr>
          <p:cNvPr id="18437" name="Group 40"/>
          <p:cNvGrpSpPr>
            <a:grpSpLocks/>
          </p:cNvGrpSpPr>
          <p:nvPr/>
        </p:nvGrpSpPr>
        <p:grpSpPr bwMode="auto">
          <a:xfrm>
            <a:off x="806450" y="0"/>
            <a:ext cx="68263" cy="531813"/>
            <a:chOff x="508" y="0"/>
            <a:chExt cx="42" cy="335"/>
          </a:xfrm>
        </p:grpSpPr>
        <p:sp>
          <p:nvSpPr>
            <p:cNvPr id="1057" name="Oval 33"/>
            <p:cNvSpPr>
              <a:spLocks noChangeArrowheads="1"/>
            </p:cNvSpPr>
            <p:nvPr/>
          </p:nvSpPr>
          <p:spPr bwMode="invGray">
            <a:xfrm>
              <a:off x="508" y="0"/>
              <a:ext cx="42" cy="43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invGray">
            <a:xfrm>
              <a:off x="508" y="148"/>
              <a:ext cx="42" cy="41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invGray">
            <a:xfrm>
              <a:off x="508" y="293"/>
              <a:ext cx="42" cy="42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30000"/>
                </a:spcBef>
                <a:defRPr/>
              </a:pPr>
              <a:endParaRPr lang="de-DE" sz="1800" b="1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38113"/>
            <a:ext cx="77724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1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5E8ADA3-2263-4938-9801-8085833EEA3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8441" name="Picture 37" descr="pt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2150" y="287338"/>
            <a:ext cx="7620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4202" r:id="rId1"/>
    <p:sldLayoutId id="2147484201" r:id="rId2"/>
    <p:sldLayoutId id="2147484200" r:id="rId3"/>
    <p:sldLayoutId id="2147484199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/>
        <a:buChar char="n"/>
        <a:defRPr sz="32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8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4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i="1">
          <a:solidFill>
            <a:schemeClr val="bg2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2355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F604C0-81D9-4593-B072-4259D901137F}" type="datetimeFigureOut">
              <a:rPr lang="de-DE"/>
              <a:pPr>
                <a:defRPr/>
              </a:pPr>
              <a:t>24.06.2014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E49489-73CB-4BED-8741-6D1CD017483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invGray">
          <a:xfrm>
            <a:off x="687388" y="6626225"/>
            <a:ext cx="3505200" cy="231775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 tIns="10800" bIns="46800"/>
          <a:lstStyle/>
          <a:p>
            <a:pPr algn="ctr" fontAlgn="auto">
              <a:spcAft>
                <a:spcPts val="0"/>
              </a:spcAft>
              <a:defRPr/>
            </a:pPr>
            <a:r>
              <a:rPr lang="de-DE" sz="1400">
                <a:solidFill>
                  <a:srgbClr val="000000"/>
                </a:solidFill>
                <a:latin typeface="Arial"/>
              </a:rPr>
              <a:t>	</a:t>
            </a:r>
            <a:r>
              <a:rPr lang="de-DE" sz="1400" i="1">
                <a:solidFill>
                  <a:srgbClr val="FFFFFF"/>
                </a:solidFill>
                <a:latin typeface="Arial"/>
              </a:rPr>
              <a:t>- </a:t>
            </a:r>
            <a:fld id="{C1132566-9C11-4816-A8CA-D93E19A71FA0}" type="slidenum">
              <a:rPr lang="de-DE" i="1">
                <a:solidFill>
                  <a:srgbClr val="FFFFFF"/>
                </a:solidFill>
                <a:latin typeface="Arial"/>
              </a:rPr>
              <a:pPr algn="ctr" fontAlgn="auto">
                <a:spcAft>
                  <a:spcPts val="0"/>
                </a:spcAft>
                <a:defRPr/>
              </a:pPr>
              <a:t>‹Nr.›</a:t>
            </a:fld>
            <a:r>
              <a:rPr lang="de-DE" i="1">
                <a:solidFill>
                  <a:srgbClr val="FFFFFF"/>
                </a:solidFill>
                <a:latin typeface="Arial"/>
              </a:rPr>
              <a:t> </a:t>
            </a:r>
            <a:r>
              <a:rPr lang="de-DE" sz="1400" i="1">
                <a:solidFill>
                  <a:srgbClr val="FFFFFF"/>
                </a:solidFill>
                <a:latin typeface="Arial"/>
              </a:rPr>
              <a:t>-</a:t>
            </a:r>
          </a:p>
        </p:txBody>
      </p:sp>
      <p:grpSp>
        <p:nvGrpSpPr>
          <p:cNvPr id="33795" name="Group 42"/>
          <p:cNvGrpSpPr>
            <a:grpSpLocks/>
          </p:cNvGrpSpPr>
          <p:nvPr/>
        </p:nvGrpSpPr>
        <p:grpSpPr bwMode="auto">
          <a:xfrm>
            <a:off x="4540250" y="6746875"/>
            <a:ext cx="4332288" cy="66675"/>
            <a:chOff x="2859" y="4250"/>
            <a:chExt cx="2729" cy="41"/>
          </a:xfrm>
        </p:grpSpPr>
        <p:sp>
          <p:nvSpPr>
            <p:cNvPr id="1067" name="Oval 43"/>
            <p:cNvSpPr>
              <a:spLocks noChangeArrowheads="1"/>
            </p:cNvSpPr>
            <p:nvPr userDrawn="1"/>
          </p:nvSpPr>
          <p:spPr bwMode="invGray">
            <a:xfrm>
              <a:off x="285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invGray">
            <a:xfrm>
              <a:off x="324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invGray">
            <a:xfrm>
              <a:off x="362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invGray">
            <a:xfrm>
              <a:off x="4011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1" name="Oval 47"/>
            <p:cNvSpPr>
              <a:spLocks noChangeArrowheads="1"/>
            </p:cNvSpPr>
            <p:nvPr userDrawn="1"/>
          </p:nvSpPr>
          <p:spPr bwMode="invGray">
            <a:xfrm>
              <a:off x="4395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2" name="Oval 48"/>
            <p:cNvSpPr>
              <a:spLocks noChangeArrowheads="1"/>
            </p:cNvSpPr>
            <p:nvPr userDrawn="1"/>
          </p:nvSpPr>
          <p:spPr bwMode="invGray">
            <a:xfrm>
              <a:off x="4779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3" name="Oval 49"/>
            <p:cNvSpPr>
              <a:spLocks noChangeArrowheads="1"/>
            </p:cNvSpPr>
            <p:nvPr userDrawn="1"/>
          </p:nvSpPr>
          <p:spPr bwMode="invGray">
            <a:xfrm>
              <a:off x="5163" y="4250"/>
              <a:ext cx="42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4" name="Oval 50"/>
            <p:cNvSpPr>
              <a:spLocks noChangeArrowheads="1"/>
            </p:cNvSpPr>
            <p:nvPr userDrawn="1"/>
          </p:nvSpPr>
          <p:spPr bwMode="invGray">
            <a:xfrm>
              <a:off x="5547" y="4250"/>
              <a:ext cx="41" cy="4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075" name="Rectangle 51"/>
          <p:cNvSpPr>
            <a:spLocks noChangeArrowheads="1"/>
          </p:cNvSpPr>
          <p:nvPr/>
        </p:nvSpPr>
        <p:spPr bwMode="invGray">
          <a:xfrm>
            <a:off x="763588" y="160338"/>
            <a:ext cx="8380412" cy="776287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797" name="Group 52"/>
          <p:cNvGrpSpPr>
            <a:grpSpLocks/>
          </p:cNvGrpSpPr>
          <p:nvPr/>
        </p:nvGrpSpPr>
        <p:grpSpPr bwMode="auto">
          <a:xfrm>
            <a:off x="806450" y="0"/>
            <a:ext cx="66675" cy="531813"/>
            <a:chOff x="508" y="0"/>
            <a:chExt cx="42" cy="335"/>
          </a:xfrm>
        </p:grpSpPr>
        <p:sp>
          <p:nvSpPr>
            <p:cNvPr id="1077" name="Oval 53"/>
            <p:cNvSpPr>
              <a:spLocks noChangeArrowheads="1"/>
            </p:cNvSpPr>
            <p:nvPr userDrawn="1"/>
          </p:nvSpPr>
          <p:spPr bwMode="invGray">
            <a:xfrm>
              <a:off x="508" y="0"/>
              <a:ext cx="42" cy="43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8" name="Oval 54"/>
            <p:cNvSpPr>
              <a:spLocks noChangeArrowheads="1"/>
            </p:cNvSpPr>
            <p:nvPr userDrawn="1"/>
          </p:nvSpPr>
          <p:spPr bwMode="invGray">
            <a:xfrm>
              <a:off x="508" y="148"/>
              <a:ext cx="42" cy="41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9" name="Oval 55"/>
            <p:cNvSpPr>
              <a:spLocks noChangeArrowheads="1"/>
            </p:cNvSpPr>
            <p:nvPr userDrawn="1"/>
          </p:nvSpPr>
          <p:spPr bwMode="invGray">
            <a:xfrm>
              <a:off x="508" y="293"/>
              <a:ext cx="42" cy="42"/>
            </a:xfrm>
            <a:prstGeom prst="ellipse">
              <a:avLst/>
            </a:prstGeom>
            <a:solidFill>
              <a:srgbClr val="C3FB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3798" name="Rectangle 5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38113"/>
            <a:ext cx="77724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</a:t>
            </a:r>
            <a:br>
              <a:rPr lang="de-DE" smtClean="0"/>
            </a:br>
            <a:r>
              <a:rPr lang="de-DE" smtClean="0"/>
              <a:t>Untertitel</a:t>
            </a:r>
          </a:p>
        </p:txBody>
      </p:sp>
      <p:pic>
        <p:nvPicPr>
          <p:cNvPr id="33799" name="Picture 59" descr="pt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2150" y="287338"/>
            <a:ext cx="7620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210" r:id="rId3"/>
    <p:sldLayoutId id="2147484209" r:id="rId4"/>
    <p:sldLayoutId id="2147484208" r:id="rId5"/>
    <p:sldLayoutId id="2147484207" r:id="rId6"/>
    <p:sldLayoutId id="2147484206" r:id="rId7"/>
    <p:sldLayoutId id="2147484205" r:id="rId8"/>
    <p:sldLayoutId id="2147484204" r:id="rId9"/>
    <p:sldLayoutId id="2147484203" r:id="rId10"/>
    <p:sldLayoutId id="2147484344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82D6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38113"/>
            <a:ext cx="77724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</a:t>
            </a:r>
            <a:br>
              <a:rPr lang="de-DE" smtClean="0"/>
            </a:br>
            <a:r>
              <a:rPr lang="de-DE" smtClean="0"/>
              <a:t>Untertitel</a:t>
            </a:r>
          </a:p>
        </p:txBody>
      </p:sp>
      <p:sp>
        <p:nvSpPr>
          <p:cNvPr id="2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6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fld id="{C194CE93-E031-420F-A161-5B0317FAD05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82D6"/>
        </a:buClr>
        <a:buChar char="•"/>
        <a:defRPr sz="20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DF6120-F1F0-4C60-9FE9-39AC71A9C79D}" type="datetimeFigureOut">
              <a:rPr lang="en-US" smtClean="0"/>
              <a:pPr/>
              <a:t>6/24/2014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6E4F24C-51E7-45FF-A7C8-3F247F403A63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28" name="Gerade Verbindung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Gerade Verbindung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Gleichschenkliges Dreiec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8" r:id="rId2"/>
    <p:sldLayoutId id="2147484349" r:id="rId3"/>
    <p:sldLayoutId id="2147484350" r:id="rId4"/>
    <p:sldLayoutId id="2147484351" r:id="rId5"/>
    <p:sldLayoutId id="2147484352" r:id="rId6"/>
    <p:sldLayoutId id="2147484353" r:id="rId7"/>
    <p:sldLayoutId id="2147484354" r:id="rId8"/>
    <p:sldLayoutId id="2147484355" r:id="rId9"/>
    <p:sldLayoutId id="2147484356" r:id="rId10"/>
    <p:sldLayoutId id="214748435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_daten\dienstliches\2014\ppt\PPT_HG_Folie_01_Kopf.png"/>
          <p:cNvPicPr>
            <a:picLocks noChangeAspect="1" noChangeArrowheads="1"/>
          </p:cNvPicPr>
          <p:nvPr userDrawn="1"/>
        </p:nvPicPr>
        <p:blipFill>
          <a:blip r:embed="rId13" cstate="print"/>
          <a:srcRect t="92857"/>
          <a:stretch>
            <a:fillRect/>
          </a:stretch>
        </p:blipFill>
        <p:spPr bwMode="auto">
          <a:xfrm>
            <a:off x="0" y="826875"/>
            <a:ext cx="9144000" cy="45701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 l="14327" t="4176" b="6264"/>
          <a:stretch>
            <a:fillRect/>
          </a:stretch>
        </p:blipFill>
        <p:spPr bwMode="auto">
          <a:xfrm>
            <a:off x="7742712" y="406917"/>
            <a:ext cx="1112337" cy="37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3173" y="372395"/>
            <a:ext cx="7668000" cy="432000"/>
          </a:xfrm>
          <a:prstGeom prst="rect">
            <a:avLst/>
          </a:prstGeom>
          <a:solidFill>
            <a:srgbClr val="03B4E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91BC"/>
            </a:outerShdw>
          </a:effectLst>
        </p:spPr>
        <p:txBody>
          <a:bodyPr wrap="square" lIns="1080000" tIns="144000" rIns="0" bIns="46038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de-DE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728" t="93638" r="12728"/>
          <a:stretch/>
        </p:blipFill>
        <p:spPr bwMode="auto">
          <a:xfrm>
            <a:off x="0" y="6421669"/>
            <a:ext cx="9111909" cy="43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59" r:id="rId1"/>
    <p:sldLayoutId id="2147484360" r:id="rId2"/>
    <p:sldLayoutId id="2147484361" r:id="rId3"/>
    <p:sldLayoutId id="2147484362" r:id="rId4"/>
    <p:sldLayoutId id="2147484363" r:id="rId5"/>
    <p:sldLayoutId id="2147484364" r:id="rId6"/>
    <p:sldLayoutId id="2147484365" r:id="rId7"/>
    <p:sldLayoutId id="2147484366" r:id="rId8"/>
    <p:sldLayoutId id="2147484367" r:id="rId9"/>
    <p:sldLayoutId id="2147484368" r:id="rId10"/>
    <p:sldLayoutId id="214748436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4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1.png"/><Relationship Id="rId11" Type="http://schemas.microsoft.com/office/2007/relationships/hdphoto" Target="../media/hdphoto1.wdp"/><Relationship Id="rId5" Type="http://schemas.openxmlformats.org/officeDocument/2006/relationships/image" Target="../media/image50.jpeg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5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2.png"/><Relationship Id="rId3" Type="http://schemas.openxmlformats.org/officeDocument/2006/relationships/image" Target="../media/image72.tiff"/><Relationship Id="rId7" Type="http://schemas.openxmlformats.org/officeDocument/2006/relationships/image" Target="../media/image76.jpe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5.png"/><Relationship Id="rId11" Type="http://schemas.openxmlformats.org/officeDocument/2006/relationships/image" Target="../media/image80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2.png"/><Relationship Id="rId18" Type="http://schemas.openxmlformats.org/officeDocument/2006/relationships/image" Target="../media/image87.jpeg"/><Relationship Id="rId3" Type="http://schemas.openxmlformats.org/officeDocument/2006/relationships/image" Target="../media/image72.tiff"/><Relationship Id="rId7" Type="http://schemas.openxmlformats.org/officeDocument/2006/relationships/image" Target="../media/image76.jpeg"/><Relationship Id="rId12" Type="http://schemas.openxmlformats.org/officeDocument/2006/relationships/image" Target="../media/image81.png"/><Relationship Id="rId17" Type="http://schemas.openxmlformats.org/officeDocument/2006/relationships/image" Target="../media/image86.jpe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85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5.png"/><Relationship Id="rId11" Type="http://schemas.openxmlformats.org/officeDocument/2006/relationships/image" Target="../media/image80.jpeg"/><Relationship Id="rId5" Type="http://schemas.openxmlformats.org/officeDocument/2006/relationships/image" Target="../media/image74.jpeg"/><Relationship Id="rId15" Type="http://schemas.openxmlformats.org/officeDocument/2006/relationships/image" Target="../media/image84.pn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0.emf"/><Relationship Id="rId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00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jpe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18" Type="http://schemas.openxmlformats.org/officeDocument/2006/relationships/oleObject" Target="../embeddings/oleObject4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36.xml"/><Relationship Id="rId16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5" Type="http://schemas.openxmlformats.org/officeDocument/2006/relationships/oleObject" Target="../embeddings/oleObject1.bin"/><Relationship Id="rId10" Type="http://schemas.openxmlformats.org/officeDocument/2006/relationships/hyperlink" Target="http://www.bipm.org/en/home/" TargetMode="External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18" Type="http://schemas.openxmlformats.org/officeDocument/2006/relationships/oleObject" Target="../embeddings/oleObject7.bin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34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36.xml"/><Relationship Id="rId16" Type="http://schemas.openxmlformats.org/officeDocument/2006/relationships/oleObject" Target="../embeddings/oleObject5.bin"/><Relationship Id="rId20" Type="http://schemas.openxmlformats.org/officeDocument/2006/relationships/image" Target="../media/image33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5" Type="http://schemas.openxmlformats.org/officeDocument/2006/relationships/image" Target="../media/image32.png"/><Relationship Id="rId10" Type="http://schemas.openxmlformats.org/officeDocument/2006/relationships/hyperlink" Target="http://www.bipm.org/en/home/" TargetMode="External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78919" y="159799"/>
            <a:ext cx="6316153" cy="769441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5000"/>
              </a:spcBef>
            </a:pPr>
            <a:r>
              <a:rPr lang="de-DE" sz="4000" b="1" dirty="0">
                <a:solidFill>
                  <a:srgbClr val="019DDA"/>
                </a:solidFill>
                <a:latin typeface="Arial" pitchFamily="34" charset="0"/>
              </a:rPr>
              <a:t>Kuratorium 2014: Bericht</a:t>
            </a: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53920"/>
            <a:ext cx="11541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81600"/>
            <a:ext cx="11541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758460" y="1826420"/>
            <a:ext cx="6923088" cy="404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600" b="1" kern="0" dirty="0" smtClean="0">
                <a:solidFill>
                  <a:sysClr val="windowText" lastClr="000000"/>
                </a:solidFill>
                <a:cs typeface="Arial" charset="0"/>
              </a:rPr>
              <a:t>Meeting</a:t>
            </a:r>
            <a: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lang="de-DE" sz="3600" kern="0" dirty="0" err="1" smtClean="0">
                <a:solidFill>
                  <a:sysClr val="windowText" lastClr="000000"/>
                </a:solidFill>
              </a:rPr>
              <a:t>of</a:t>
            </a:r>
            <a:r>
              <a:rPr lang="de-DE" sz="3600" kern="0" dirty="0" smtClean="0">
                <a:solidFill>
                  <a:sysClr val="windowText" lastClr="000000"/>
                </a:solidFill>
              </a:rPr>
              <a:t> </a:t>
            </a:r>
            <a:r>
              <a:rPr kumimoji="0" lang="de-DE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PTB </a:t>
            </a:r>
            <a:r>
              <a:rPr kumimoji="0" lang="de-DE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Curatorship</a:t>
            </a:r>
            <a:endParaRPr kumimoji="0" lang="de-DE" sz="3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22 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– </a:t>
            </a: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23</a:t>
            </a: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de-DE" sz="2400" kern="0" dirty="0" smtClean="0">
                <a:solidFill>
                  <a:sysClr val="windowText" lastClr="000000"/>
                </a:solidFill>
              </a:rPr>
              <a:t>May</a:t>
            </a: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2014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Berlin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Presidential</a:t>
            </a: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Report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Prof. Dr. Joachim </a:t>
            </a:r>
            <a:r>
              <a:rPr kumimoji="0" lang="de-DE" sz="2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Ullrich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i="1" kern="0" dirty="0" err="1" smtClean="0">
                <a:solidFill>
                  <a:sysClr val="windowText" lastClr="000000"/>
                </a:solidFill>
              </a:rPr>
              <a:t>Shortened</a:t>
            </a:r>
            <a:r>
              <a:rPr lang="de-DE" sz="2400" i="1" kern="0" dirty="0" smtClean="0">
                <a:solidFill>
                  <a:sysClr val="windowText" lastClr="000000"/>
                </a:solidFill>
              </a:rPr>
              <a:t> </a:t>
            </a:r>
            <a:r>
              <a:rPr lang="de-DE" sz="2400" i="1" kern="0" dirty="0" err="1" smtClean="0">
                <a:solidFill>
                  <a:sysClr val="windowText" lastClr="000000"/>
                </a:solidFill>
              </a:rPr>
              <a:t>version</a:t>
            </a:r>
            <a:r>
              <a:rPr lang="de-DE" sz="2400" i="1" kern="0" dirty="0" smtClean="0">
                <a:solidFill>
                  <a:sysClr val="windowText" lastClr="000000"/>
                </a:solidFill>
              </a:rPr>
              <a:t>: Prof. Dr.-Ing. K.-D. Sommer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1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MGS, </a:t>
            </a:r>
            <a:r>
              <a:rPr kumimoji="0" lang="de-DE" sz="2400" b="0" i="1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Sochi</a:t>
            </a:r>
            <a:r>
              <a:rPr kumimoji="0" lang="de-DE" sz="2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June</a:t>
            </a:r>
            <a:r>
              <a:rPr kumimoji="0" lang="de-DE" sz="2400" b="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2014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Picture 5" descr="PTB – das nationale Metrologie-Institut mit wissenschaftlich-technischen Dienstleistungsaufgaben (Foto-Collage: Messtechnik im Alltag)"/>
          <p:cNvPicPr>
            <a:picLocks noChangeAspect="1" noChangeArrowheads="1"/>
          </p:cNvPicPr>
          <p:nvPr/>
        </p:nvPicPr>
        <p:blipFill>
          <a:blip r:embed="rId5" cstate="print"/>
          <a:srcRect b="22232"/>
          <a:stretch>
            <a:fillRect/>
          </a:stretch>
        </p:blipFill>
        <p:spPr bwMode="auto">
          <a:xfrm>
            <a:off x="0" y="0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391400" y="187325"/>
            <a:ext cx="18288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0" cap="none" spc="0" normalizeH="0" baseline="0" noProof="0" dirty="0">
                <a:ln>
                  <a:noFill/>
                </a:ln>
                <a:solidFill>
                  <a:srgbClr val="0082D6"/>
                </a:solidFill>
                <a:effectLst/>
                <a:uLnTx/>
                <a:uFillTx/>
                <a:latin typeface="Arial"/>
              </a:rPr>
              <a:t>www.ptb.de</a:t>
            </a:r>
          </a:p>
        </p:txBody>
      </p:sp>
      <p:pic>
        <p:nvPicPr>
          <p:cNvPr id="11" name="Picture 2" descr="Die PTB misst mit höchster Genauigkeit und Zuverlässigkeit – Metrologie als Kernkompetenz (Foto-Collage: Die sieben SI-Basiseinheiten)"/>
          <p:cNvPicPr>
            <a:picLocks noChangeAspect="1" noChangeArrowheads="1"/>
          </p:cNvPicPr>
          <p:nvPr/>
        </p:nvPicPr>
        <p:blipFill>
          <a:blip r:embed="rId6" cstate="print"/>
          <a:srcRect b="26997"/>
          <a:stretch>
            <a:fillRect/>
          </a:stretch>
        </p:blipFill>
        <p:spPr bwMode="auto">
          <a:xfrm>
            <a:off x="0" y="6184900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84" y="3032873"/>
            <a:ext cx="2334386" cy="117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44004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126761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5" name="Grafik 4" descr="Ampe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61" y="-23750"/>
            <a:ext cx="9115678" cy="6858000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86164" y="4463563"/>
            <a:ext cx="2121093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 err="1" smtClean="0"/>
              <a:t>Electrical</a:t>
            </a:r>
            <a:r>
              <a:rPr lang="de-DE" dirty="0" smtClean="0"/>
              <a:t> </a:t>
            </a:r>
            <a:endParaRPr lang="de-DE" dirty="0"/>
          </a:p>
          <a:p>
            <a:r>
              <a:rPr lang="de-DE" dirty="0" err="1" smtClean="0"/>
              <a:t>current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280718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5000984" y="5404032"/>
            <a:ext cx="1141659" cy="77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 smtClean="0"/>
              <a:t>Time</a:t>
            </a:r>
            <a:endParaRPr lang="de-DE" dirty="0"/>
          </a:p>
        </p:txBody>
      </p:sp>
      <p:pic>
        <p:nvPicPr>
          <p:cNvPr id="2" name="Grafik 1" descr="sekund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7985" y="23746"/>
            <a:ext cx="9114504" cy="685800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62386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&amp;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85666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5000984" y="5404032"/>
            <a:ext cx="912429" cy="77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/>
              <a:t>Zeit</a:t>
            </a:r>
          </a:p>
        </p:txBody>
      </p:sp>
      <p:pic>
        <p:nvPicPr>
          <p:cNvPr id="2" name="Grafik 1" descr="sekund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48" y="0"/>
            <a:ext cx="9114504" cy="685800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221761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5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048" y="1057960"/>
            <a:ext cx="8237764" cy="532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uppieren 2"/>
          <p:cNvGrpSpPr/>
          <p:nvPr/>
        </p:nvGrpSpPr>
        <p:grpSpPr>
          <a:xfrm>
            <a:off x="505638" y="3211057"/>
            <a:ext cx="2313358" cy="2956684"/>
            <a:chOff x="505638" y="3211057"/>
            <a:chExt cx="2313358" cy="295668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11663" y="3723121"/>
              <a:ext cx="907200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PTB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13700" y="4227946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NIST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505638" y="4748646"/>
              <a:ext cx="90621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NPL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19186" y="5255567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LNE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486549" y="3211057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>
              <a:defPPr>
                <a:defRPr lang="en-US"/>
              </a:defPPr>
              <a:lvl1pPr algn="ctr" eaLnBrk="0" hangingPunct="0">
                <a:defRPr sz="2000">
                  <a:solidFill>
                    <a:prstClr val="black"/>
                  </a:solidFill>
                </a:defRPr>
              </a:lvl1pPr>
            </a:lstStyle>
            <a:p>
              <a:r>
                <a:rPr lang="de-DE" i="1" dirty="0" err="1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de-DE" baseline="-25000" dirty="0" err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de-DE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505534" y="3723121"/>
              <a:ext cx="1296000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2,9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 smtClean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 smtClean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510296" y="4227946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1,5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511884" y="4748646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2,1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1522996" y="5255567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31379" y="5767631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INRIM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522996" y="5767631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1,8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</p:grpSp>
      <p:grpSp>
        <p:nvGrpSpPr>
          <p:cNvPr id="4" name="Gruppieren 18"/>
          <p:cNvGrpSpPr/>
          <p:nvPr/>
        </p:nvGrpSpPr>
        <p:grpSpPr>
          <a:xfrm>
            <a:off x="2873764" y="3210756"/>
            <a:ext cx="1486053" cy="2956684"/>
            <a:chOff x="2873764" y="3210756"/>
            <a:chExt cx="1486053" cy="2956684"/>
          </a:xfrm>
        </p:grpSpPr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2873764" y="3210756"/>
              <a:ext cx="1483103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de-DE" sz="2000" dirty="0" smtClean="0"/>
                <a:t> </a:t>
              </a:r>
              <a:r>
                <a:rPr lang="de-DE" sz="2000" b="1" i="1" dirty="0" err="1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de-DE" sz="2000" b="1" baseline="-25000" dirty="0" err="1" smtClean="0">
                  <a:latin typeface="Times New Roman" pitchFamily="18" charset="0"/>
                  <a:cs typeface="Times New Roman" pitchFamily="18" charset="0"/>
                </a:rPr>
                <a:t>ges</a:t>
              </a:r>
              <a:r>
                <a:rPr lang="de-DE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de-DE" sz="2000" b="1" dirty="0" smtClean="0">
                  <a:latin typeface="Gill Sans MT"/>
                  <a:cs typeface="Times New Roman" pitchFamily="18" charset="0"/>
                </a:rPr>
                <a:t>zu TAI </a:t>
              </a:r>
              <a:endParaRPr lang="de-DE" sz="2000" b="1" dirty="0">
                <a:latin typeface="Gill Sans MT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2908953" y="3722820"/>
              <a:ext cx="1447914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>
              <a:defPPr>
                <a:defRPr lang="en-US"/>
              </a:defPPr>
              <a:lvl1pPr algn="ctr" eaLnBrk="0" hangingPunct="0">
                <a:defRPr sz="2000">
                  <a:solidFill>
                    <a:prstClr val="black"/>
                  </a:solidFill>
                </a:defRPr>
              </a:lvl1pPr>
            </a:lstStyle>
            <a:p>
              <a:r>
                <a:rPr lang="de-DE" dirty="0"/>
                <a:t>3,3</a:t>
              </a:r>
              <a:r>
                <a:rPr lang="de-DE" dirty="0">
                  <a:sym typeface="Symbol" pitchFamily="18" charset="2"/>
                </a:rPr>
                <a:t>10</a:t>
              </a:r>
              <a:r>
                <a:rPr lang="de-DE" baseline="30000" dirty="0"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baseline="30000" dirty="0">
                  <a:sym typeface="Symbol" pitchFamily="18" charset="2"/>
                </a:rPr>
                <a:t>16</a:t>
              </a: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2913715" y="4227645"/>
              <a:ext cx="144315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5,1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915303" y="4748345"/>
              <a:ext cx="1441564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3,6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2926415" y="5255266"/>
              <a:ext cx="143045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3,8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2926415" y="5767330"/>
              <a:ext cx="143340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4,8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5541266" y="3685573"/>
            <a:ext cx="2962671" cy="1126462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PTB: 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Coordination</a:t>
            </a: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of</a:t>
            </a:r>
            <a:endParaRPr lang="de-DE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Wingdings" pitchFamily="2" charset="2"/>
            </a:endParaRPr>
          </a:p>
          <a:p>
            <a:pPr eaLnBrk="0" hangingPunct="0">
              <a:lnSpc>
                <a:spcPct val="80000"/>
              </a:lnSpc>
              <a:defRPr/>
            </a:pPr>
            <a:r>
              <a:rPr lang="de-DE" sz="2800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Galileo-</a:t>
            </a:r>
            <a:r>
              <a:rPr lang="de-DE" sz="2800" b="1" i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system</a:t>
            </a:r>
            <a:r>
              <a:rPr lang="de-DE" sz="2800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time</a:t>
            </a:r>
            <a:endParaRPr lang="de-DE" sz="2800" b="1" i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19" name="Pfeil nach rechts 18"/>
          <p:cNvSpPr/>
          <p:nvPr/>
        </p:nvSpPr>
        <p:spPr>
          <a:xfrm>
            <a:off x="4572000" y="3556982"/>
            <a:ext cx="832845" cy="672525"/>
          </a:xfrm>
          <a:prstGeom prst="rightArrow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endParaRPr lang="de-DE" sz="2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5545196" y="4866266"/>
            <a:ext cx="2997937" cy="437043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ACES: </a:t>
            </a: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Ground</a:t>
            </a: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base</a:t>
            </a:r>
            <a:endParaRPr lang="de-DE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Wingdings" pitchFamily="2" charset="2"/>
            </a:endParaRP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605501" y="1195610"/>
            <a:ext cx="3126177" cy="64633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 pitchFamily="18" charset="2"/>
              </a:rPr>
              <a:t>Cäsium-Fontäne</a:t>
            </a:r>
            <a:endParaRPr lang="de-DE" sz="3600" b="1" baseline="300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cxnSp>
        <p:nvCxnSpPr>
          <p:cNvPr id="39" name="Gerade Verbindung 38"/>
          <p:cNvCxnSpPr/>
          <p:nvPr/>
        </p:nvCxnSpPr>
        <p:spPr>
          <a:xfrm>
            <a:off x="5864959" y="4803288"/>
            <a:ext cx="4572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785666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5000984" y="5404032"/>
            <a:ext cx="912429" cy="77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/>
              <a:t>Zeit</a:t>
            </a:r>
          </a:p>
        </p:txBody>
      </p:sp>
      <p:pic>
        <p:nvPicPr>
          <p:cNvPr id="2" name="Grafik 1" descr="sekund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48" y="0"/>
            <a:ext cx="9114504" cy="685800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209886" y="54289"/>
            <a:ext cx="7728078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&amp;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5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048" y="1057960"/>
            <a:ext cx="8237764" cy="532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uppieren 2"/>
          <p:cNvGrpSpPr/>
          <p:nvPr/>
        </p:nvGrpSpPr>
        <p:grpSpPr>
          <a:xfrm>
            <a:off x="505638" y="3211057"/>
            <a:ext cx="2313358" cy="2956684"/>
            <a:chOff x="505638" y="3211057"/>
            <a:chExt cx="2313358" cy="295668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11663" y="3723121"/>
              <a:ext cx="907200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PTB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13700" y="4227946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NIST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505638" y="4748646"/>
              <a:ext cx="90621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NPL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19186" y="5255567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 LNE  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486549" y="3211057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>
              <a:defPPr>
                <a:defRPr lang="en-US"/>
              </a:defPPr>
              <a:lvl1pPr algn="ctr" eaLnBrk="0" hangingPunct="0">
                <a:defRPr sz="2000">
                  <a:solidFill>
                    <a:prstClr val="black"/>
                  </a:solidFill>
                </a:defRPr>
              </a:lvl1pPr>
            </a:lstStyle>
            <a:p>
              <a:r>
                <a:rPr lang="de-DE" i="1" dirty="0" err="1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de-DE" baseline="-25000" dirty="0" err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de-DE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505534" y="3723121"/>
              <a:ext cx="1296000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2,9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 smtClean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 smtClean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510296" y="4227946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1,5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511884" y="4748646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2,1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1522996" y="5255567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2,8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31379" y="5767631"/>
              <a:ext cx="9072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b="1" dirty="0" smtClean="0">
                  <a:solidFill>
                    <a:prstClr val="black"/>
                  </a:solidFill>
                </a:rPr>
                <a:t>INRIM</a:t>
              </a:r>
              <a:endParaRPr lang="de-DE" sz="2000" b="1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522996" y="5767631"/>
              <a:ext cx="1296000" cy="40011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1,8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</p:grpSp>
      <p:grpSp>
        <p:nvGrpSpPr>
          <p:cNvPr id="4" name="Gruppieren 18"/>
          <p:cNvGrpSpPr/>
          <p:nvPr/>
        </p:nvGrpSpPr>
        <p:grpSpPr>
          <a:xfrm>
            <a:off x="2873764" y="3210756"/>
            <a:ext cx="1486053" cy="2956684"/>
            <a:chOff x="2873764" y="3210756"/>
            <a:chExt cx="1486053" cy="2956684"/>
          </a:xfrm>
        </p:grpSpPr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2873764" y="3210756"/>
              <a:ext cx="1483103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de-DE" sz="2000" dirty="0" smtClean="0"/>
                <a:t> </a:t>
              </a:r>
              <a:r>
                <a:rPr lang="de-DE" sz="2000" b="1" i="1" dirty="0" err="1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de-DE" sz="2000" b="1" baseline="-25000" dirty="0" err="1" smtClean="0">
                  <a:latin typeface="Times New Roman" pitchFamily="18" charset="0"/>
                  <a:cs typeface="Times New Roman" pitchFamily="18" charset="0"/>
                </a:rPr>
                <a:t>ges</a:t>
              </a:r>
              <a:r>
                <a:rPr lang="de-DE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de-DE" sz="2000" b="1" dirty="0" smtClean="0">
                  <a:latin typeface="Gill Sans MT"/>
                  <a:cs typeface="Times New Roman" pitchFamily="18" charset="0"/>
                </a:rPr>
                <a:t>zu TAI </a:t>
              </a:r>
              <a:endParaRPr lang="de-DE" sz="2000" b="1" dirty="0">
                <a:latin typeface="Gill Sans MT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2908953" y="3722820"/>
              <a:ext cx="1447914" cy="400110"/>
            </a:xfrm>
            <a:prstGeom prst="rect">
              <a:avLst/>
            </a:prstGeom>
            <a:solidFill>
              <a:srgbClr val="9CAC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dist="12700" dir="2700000" algn="ctr" rotWithShape="0">
                <a:schemeClr val="tx1">
                  <a:alpha val="70000"/>
                </a:schemeClr>
              </a:outerShdw>
            </a:effectLst>
          </p:spPr>
          <p:txBody>
            <a:bodyPr wrap="none">
              <a:noAutofit/>
            </a:bodyPr>
            <a:lstStyle>
              <a:defPPr>
                <a:defRPr lang="en-US"/>
              </a:defPPr>
              <a:lvl1pPr algn="ctr" eaLnBrk="0" hangingPunct="0">
                <a:defRPr sz="2000">
                  <a:solidFill>
                    <a:prstClr val="black"/>
                  </a:solidFill>
                </a:defRPr>
              </a:lvl1pPr>
            </a:lstStyle>
            <a:p>
              <a:r>
                <a:rPr lang="de-DE" dirty="0"/>
                <a:t>3,3</a:t>
              </a:r>
              <a:r>
                <a:rPr lang="de-DE" dirty="0">
                  <a:sym typeface="Symbol" pitchFamily="18" charset="2"/>
                </a:rPr>
                <a:t>10</a:t>
              </a:r>
              <a:r>
                <a:rPr lang="de-DE" baseline="30000" dirty="0"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baseline="30000" dirty="0">
                  <a:sym typeface="Symbol" pitchFamily="18" charset="2"/>
                </a:rPr>
                <a:t>16</a:t>
              </a: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2913715" y="4227645"/>
              <a:ext cx="144315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5,1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915303" y="4748345"/>
              <a:ext cx="1441564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3,6</a:t>
              </a:r>
              <a:r>
                <a:rPr lang="de-DE" sz="2000" dirty="0" smtClean="0">
                  <a:solidFill>
                    <a:prstClr val="black"/>
                  </a:solidFill>
                  <a:sym typeface="Symbol" pitchFamily="18" charset="2"/>
                </a:rPr>
                <a:t>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2926415" y="5255266"/>
              <a:ext cx="143045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3,8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2926415" y="5767330"/>
              <a:ext cx="1433402" cy="400110"/>
            </a:xfrm>
            <a:prstGeom prst="rect">
              <a:avLst/>
            </a:prstGeom>
            <a:solidFill>
              <a:srgbClr val="F2F2F2"/>
            </a:solidFill>
            <a:ln w="19050" algn="ctr">
              <a:solidFill>
                <a:srgbClr val="003399"/>
              </a:solidFill>
              <a:miter lim="800000"/>
              <a:headEnd type="none" w="sm" len="sm"/>
              <a:tailEnd type="none" w="sm" len="sm"/>
            </a:ln>
            <a:effectLst>
              <a:outerShdw blurRad="12700" dist="12700" dir="2700000" algn="ctr" rotWithShape="0">
                <a:srgbClr val="000000">
                  <a:alpha val="68000"/>
                </a:srgbClr>
              </a:outerShdw>
            </a:effectLst>
          </p:spPr>
          <p:txBody>
            <a:bodyPr wrap="none">
              <a:noAutofit/>
            </a:bodyPr>
            <a:lstStyle/>
            <a:p>
              <a:pPr algn="ctr" eaLnBrk="0" hangingPunct="0"/>
              <a:r>
                <a:rPr lang="de-DE" sz="2000" dirty="0" smtClean="0">
                  <a:solidFill>
                    <a:prstClr val="black"/>
                  </a:solidFill>
                </a:rPr>
                <a:t>4,8</a:t>
              </a:r>
              <a:r>
                <a:rPr lang="de-DE" sz="2000" dirty="0">
                  <a:solidFill>
                    <a:prstClr val="black"/>
                  </a:solidFill>
                  <a:sym typeface="Symbol" pitchFamily="18" charset="2"/>
                </a:rPr>
                <a:t>10</a:t>
              </a:r>
              <a:r>
                <a:rPr lang="de-DE" sz="2000" baseline="30000" dirty="0">
                  <a:solidFill>
                    <a:prstClr val="black"/>
                  </a:solidFill>
                  <a:latin typeface="Symbol" pitchFamily="18" charset="2"/>
                  <a:sym typeface="Symbol" pitchFamily="18" charset="2"/>
                </a:rPr>
                <a:t>-</a:t>
              </a:r>
              <a:r>
                <a:rPr lang="de-DE" sz="2000" baseline="30000" dirty="0">
                  <a:solidFill>
                    <a:prstClr val="black"/>
                  </a:solidFill>
                  <a:sym typeface="Symbol" pitchFamily="18" charset="2"/>
                </a:rPr>
                <a:t>16</a:t>
              </a:r>
              <a:endParaRPr lang="de-DE" sz="2000" dirty="0">
                <a:solidFill>
                  <a:prstClr val="black"/>
                </a:solidFill>
                <a:sym typeface="Symbol" pitchFamily="18" charset="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5541266" y="3685573"/>
            <a:ext cx="2784737" cy="1126462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PTB: 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Koordination der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Galileo-Systemzeit</a:t>
            </a:r>
            <a:endParaRPr lang="de-DE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19" name="Pfeil nach rechts 18"/>
          <p:cNvSpPr/>
          <p:nvPr/>
        </p:nvSpPr>
        <p:spPr>
          <a:xfrm>
            <a:off x="4572000" y="3556982"/>
            <a:ext cx="832845" cy="672525"/>
          </a:xfrm>
          <a:prstGeom prst="rightArrow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endParaRPr lang="de-DE" sz="2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5545196" y="4866266"/>
            <a:ext cx="3063659" cy="437043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ACES: Bodenstation</a:t>
            </a: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605501" y="1195610"/>
            <a:ext cx="3126177" cy="64633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 pitchFamily="18" charset="2"/>
              </a:rPr>
              <a:t>Cäsium-Fontäne</a:t>
            </a:r>
            <a:endParaRPr lang="de-DE" sz="3600" b="1" baseline="300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pic>
        <p:nvPicPr>
          <p:cNvPr id="36" name="Picture 1" descr="O:\4-4\4-43\Ytterbium\pictures\Fotos\AlteFalle_alte_Spulen\Fall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255" y="923233"/>
            <a:ext cx="8645236" cy="561401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2" name="Picture 7" descr="O:\Quest\users\Tanja\1_Eigene Vorträge_Neu\Kuratorium_2013\vlcsnap-2013-04-24-15h50m28s2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11" t="41406" r="21565" b="44762"/>
          <a:stretch>
            <a:fillRect/>
          </a:stretch>
        </p:blipFill>
        <p:spPr bwMode="auto">
          <a:xfrm>
            <a:off x="4287855" y="5333206"/>
            <a:ext cx="4316413" cy="98266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4989239" y="5324639"/>
            <a:ext cx="27411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bIns="0">
            <a:spAutoFit/>
          </a:bodyPr>
          <a:lstStyle/>
          <a:p>
            <a:pPr marL="182563" indent="-182563" algn="l" eaLnBrk="0" hangingPunct="0">
              <a:spcBef>
                <a:spcPct val="20000"/>
              </a:spcBef>
              <a:buClr>
                <a:schemeClr val="tx1"/>
              </a:buClr>
            </a:pPr>
            <a:r>
              <a:rPr lang="en-GB" sz="2800" b="1" i="1" dirty="0">
                <a:solidFill>
                  <a:schemeClr val="bg1"/>
                </a:solidFill>
                <a:latin typeface="Arial Narrow" pitchFamily="34" charset="0"/>
              </a:rPr>
              <a:t>37 </a:t>
            </a:r>
            <a:r>
              <a:rPr lang="en-GB" sz="2800" b="1" i="1" dirty="0" smtClean="0">
                <a:solidFill>
                  <a:schemeClr val="bg1"/>
                </a:solidFill>
                <a:latin typeface="Arial Narrow" pitchFamily="34" charset="0"/>
              </a:rPr>
              <a:t>individual ions</a:t>
            </a:r>
            <a:endParaRPr lang="en-GB" sz="2800" b="1" i="1" baseline="30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599841" y="1212827"/>
            <a:ext cx="4576894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Future: </a:t>
            </a:r>
            <a:r>
              <a:rPr lang="de-DE" sz="4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Opical</a:t>
            </a:r>
            <a:r>
              <a:rPr lang="de-DE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4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clocks</a:t>
            </a:r>
            <a:r>
              <a:rPr lang="de-DE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endParaRPr lang="de-DE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pic>
        <p:nvPicPr>
          <p:cNvPr id="38" name="Grafik 37" descr="E3Übergang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05025" y="2015638"/>
            <a:ext cx="3222625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Gerade Verbindung 38"/>
          <p:cNvCxnSpPr/>
          <p:nvPr/>
        </p:nvCxnSpPr>
        <p:spPr>
          <a:xfrm>
            <a:off x="5864959" y="4803288"/>
            <a:ext cx="4572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 flipH="1" flipV="1">
            <a:off x="6091867" y="2160100"/>
            <a:ext cx="409" cy="197643"/>
          </a:xfrm>
          <a:prstGeom prst="line">
            <a:avLst/>
          </a:prstGeom>
          <a:ln w="460375">
            <a:gradFill>
              <a:gsLst>
                <a:gs pos="0">
                  <a:schemeClr val="accent2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/>
          <p:nvPr/>
        </p:nvCxnSpPr>
        <p:spPr>
          <a:xfrm>
            <a:off x="6091924" y="2363998"/>
            <a:ext cx="0" cy="240509"/>
          </a:xfrm>
          <a:prstGeom prst="line">
            <a:avLst/>
          </a:prstGeom>
          <a:ln w="460375">
            <a:gradFill>
              <a:gsLst>
                <a:gs pos="0">
                  <a:schemeClr val="accent2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V="1">
            <a:off x="6107501" y="2390288"/>
            <a:ext cx="0" cy="2384425"/>
          </a:xfrm>
          <a:prstGeom prst="straightConnector1">
            <a:avLst/>
          </a:prstGeom>
          <a:ln w="444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42"/>
          <p:cNvCxnSpPr/>
          <p:nvPr/>
        </p:nvCxnSpPr>
        <p:spPr>
          <a:xfrm>
            <a:off x="5859662" y="2363998"/>
            <a:ext cx="4572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 flipV="1">
            <a:off x="5859662" y="2363998"/>
            <a:ext cx="460375" cy="4762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11"/>
          <p:cNvSpPr txBox="1">
            <a:spLocks noChangeArrowheads="1"/>
          </p:cNvSpPr>
          <p:nvPr/>
        </p:nvSpPr>
        <p:spPr bwMode="auto">
          <a:xfrm>
            <a:off x="7119123" y="2813369"/>
            <a:ext cx="1002197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4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Yb</a:t>
            </a:r>
            <a:r>
              <a:rPr lang="de-DE" sz="4000" b="1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+</a:t>
            </a:r>
            <a:r>
              <a:rPr lang="de-DE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endParaRPr lang="de-DE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85666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" descr="O:\4-4\4-43\Ytterbium\pictures\Fotos\AlteFalle_alte_Spulen\Fal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55" y="923233"/>
            <a:ext cx="8645236" cy="561401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437746" y="1151275"/>
            <a:ext cx="2746265" cy="403430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61200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- Unterdrückung: 10</a:t>
            </a:r>
            <a:r>
              <a:rPr lang="de-DE" sz="2400" b="1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5</a:t>
            </a:r>
            <a:r>
              <a:rPr lang="de-DE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</a:t>
            </a:r>
            <a:endParaRPr lang="de-DE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437746" y="1561618"/>
            <a:ext cx="3973139" cy="69889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61200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- Schwarzkörper-Verschiebung: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de-DE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 sehr klein für f-Zustand </a:t>
            </a:r>
            <a:endParaRPr lang="de-DE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41" name="Titel 1"/>
          <p:cNvSpPr txBox="1">
            <a:spLocks/>
          </p:cNvSpPr>
          <p:nvPr/>
        </p:nvSpPr>
        <p:spPr bwMode="auto">
          <a:xfrm>
            <a:off x="459368" y="2992700"/>
            <a:ext cx="3942105" cy="387798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</a:t>
            </a:r>
            <a:r>
              <a:rPr lang="de-DE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Systematische Unsicherheit:</a:t>
            </a: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437746" y="2272288"/>
            <a:ext cx="2714205" cy="403430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61200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de-DE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- Neues Fallendesign</a:t>
            </a:r>
            <a:endParaRPr lang="de-DE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19" name="AutoShape 21"/>
          <p:cNvSpPr>
            <a:spLocks noChangeArrowheads="1"/>
          </p:cNvSpPr>
          <p:nvPr/>
        </p:nvSpPr>
        <p:spPr bwMode="auto">
          <a:xfrm>
            <a:off x="4871026" y="1517784"/>
            <a:ext cx="3718268" cy="16843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-  	Technologie</a:t>
            </a:r>
            <a:r>
              <a:rPr lang="de-DE" sz="2000" b="1" dirty="0">
                <a:solidFill>
                  <a:prstClr val="white"/>
                </a:solidFill>
              </a:rPr>
              <a:t>: </a:t>
            </a:r>
            <a:r>
              <a:rPr lang="de-DE" sz="2000" b="1" dirty="0" smtClean="0">
                <a:solidFill>
                  <a:prstClr val="white"/>
                </a:solidFill>
              </a:rPr>
              <a:t>Raumfahrt,</a:t>
            </a:r>
          </a:p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   	High-Tech-Industrie</a:t>
            </a:r>
            <a:endParaRPr lang="de-DE" sz="2000" b="1" dirty="0">
              <a:solidFill>
                <a:prstClr val="white"/>
              </a:solidFill>
            </a:endParaRP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Messmethoden</a:t>
            </a:r>
            <a:r>
              <a:rPr lang="de-DE" sz="2000" b="1" dirty="0">
                <a:solidFill>
                  <a:prstClr val="white"/>
                </a:solidFill>
              </a:rPr>
              <a:t>: Geodäsie</a:t>
            </a: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Gravitationspotential</a:t>
            </a:r>
            <a:endParaRPr lang="de-DE" sz="2000" b="1" dirty="0">
              <a:solidFill>
                <a:prstClr val="white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10" t="30580" r="36823" b="24570"/>
          <a:stretch/>
        </p:blipFill>
        <p:spPr bwMode="auto">
          <a:xfrm>
            <a:off x="372539" y="1106939"/>
            <a:ext cx="4498487" cy="24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AutoShape 22"/>
          <p:cNvSpPr>
            <a:spLocks noChangeArrowheads="1"/>
          </p:cNvSpPr>
          <p:nvPr/>
        </p:nvSpPr>
        <p:spPr bwMode="auto">
          <a:xfrm>
            <a:off x="4871027" y="4720293"/>
            <a:ext cx="3718268" cy="160430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-  	Zeitabhängigkeit von</a:t>
            </a: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   	Fundamentalkonstanten</a:t>
            </a:r>
            <a:endParaRPr lang="de-DE" sz="2000" b="1" dirty="0">
              <a:solidFill>
                <a:prstClr val="white"/>
              </a:solidFill>
            </a:endParaRP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Test </a:t>
            </a:r>
            <a:r>
              <a:rPr lang="de-DE" sz="2000" b="1" dirty="0">
                <a:solidFill>
                  <a:prstClr val="white"/>
                </a:solidFill>
              </a:rPr>
              <a:t>allg. Relativität</a:t>
            </a: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Verschränkung</a:t>
            </a:r>
            <a:endParaRPr lang="de-DE" sz="2000" b="1" dirty="0">
              <a:solidFill>
                <a:prstClr val="white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206289" y="3580613"/>
            <a:ext cx="8230138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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PTB-LUH/MPQ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fiber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link: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/>
              </a:rPr>
              <a:t>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/ f ~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4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/>
              </a:rPr>
              <a:t>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10</a:t>
            </a:r>
            <a:r>
              <a:rPr lang="de-DE" sz="3200" b="1" kern="0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-</a:t>
            </a:r>
            <a:r>
              <a:rPr lang="de-DE" sz="3200" b="1" kern="0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19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@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100 s</a:t>
            </a:r>
            <a:endParaRPr lang="de-DE" sz="32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758580" y="1093040"/>
            <a:ext cx="1943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</a:rPr>
              <a:t>A</a:t>
            </a:r>
            <a:r>
              <a:rPr lang="de-DE" sz="2400" b="1" dirty="0" smtClean="0">
                <a:solidFill>
                  <a:schemeClr val="bg1"/>
                </a:solidFill>
              </a:rPr>
              <a:t>nwendung</a:t>
            </a:r>
            <a:endParaRPr lang="de-DE" sz="2400" b="1" dirty="0">
              <a:solidFill>
                <a:schemeClr val="bg1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5086879" y="4243613"/>
            <a:ext cx="3347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solidFill>
                  <a:schemeClr val="bg1"/>
                </a:solidFill>
              </a:rPr>
              <a:t>Fundamentale Physik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65" r="12722" b="87113"/>
          <a:stretch/>
        </p:blipFill>
        <p:spPr bwMode="auto">
          <a:xfrm>
            <a:off x="0" y="0"/>
            <a:ext cx="9125685" cy="88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911087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hteck 44"/>
          <p:cNvSpPr/>
          <p:nvPr/>
        </p:nvSpPr>
        <p:spPr>
          <a:xfrm>
            <a:off x="206289" y="3580613"/>
            <a:ext cx="8518679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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PTB-LUH/MPQ Faser link: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/>
              </a:rPr>
              <a:t>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/ f ~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4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Symbol"/>
              </a:rPr>
              <a:t>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10</a:t>
            </a:r>
            <a:r>
              <a:rPr lang="de-DE" sz="3200" b="1" kern="0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-</a:t>
            </a:r>
            <a:r>
              <a:rPr lang="de-DE" sz="3200" b="1" kern="0" baseline="30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19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@ 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100 s</a:t>
            </a:r>
            <a:endParaRPr lang="de-DE" sz="32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28" name="Picture 1" descr="O:\4-4\4-43\Ytterbium\pictures\Fotos\AlteFalle_alte_Spulen\Fal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55" y="923233"/>
            <a:ext cx="8645236" cy="561401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AutoShape 22"/>
          <p:cNvSpPr>
            <a:spLocks noChangeArrowheads="1"/>
          </p:cNvSpPr>
          <p:nvPr/>
        </p:nvSpPr>
        <p:spPr bwMode="auto">
          <a:xfrm>
            <a:off x="4871027" y="4720293"/>
            <a:ext cx="3718268" cy="160430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-  	Zeitabhängigkeit von</a:t>
            </a: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   	Fundamentalkonstanten</a:t>
            </a:r>
            <a:endParaRPr lang="de-DE" sz="2000" b="1" dirty="0">
              <a:solidFill>
                <a:prstClr val="white"/>
              </a:solidFill>
            </a:endParaRP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Test </a:t>
            </a:r>
            <a:r>
              <a:rPr lang="de-DE" sz="2000" b="1" dirty="0">
                <a:solidFill>
                  <a:prstClr val="white"/>
                </a:solidFill>
              </a:rPr>
              <a:t>allg. </a:t>
            </a:r>
            <a:r>
              <a:rPr lang="de-DE" sz="2000" b="1" dirty="0" smtClean="0">
                <a:solidFill>
                  <a:prstClr val="white"/>
                </a:solidFill>
              </a:rPr>
              <a:t>Relativität</a:t>
            </a:r>
            <a:endParaRPr lang="de-DE" sz="2000" b="1" dirty="0">
              <a:solidFill>
                <a:prstClr val="white"/>
              </a:solidFill>
            </a:endParaRPr>
          </a:p>
          <a:p>
            <a:pPr marL="144000" indent="-342900" defTabSz="269875" eaLnBrk="0" hangingPunct="0">
              <a:spcBef>
                <a:spcPct val="2000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Verschränkung</a:t>
            </a:r>
            <a:endParaRPr lang="de-DE" sz="2000" b="1" dirty="0">
              <a:solidFill>
                <a:prstClr val="white"/>
              </a:solidFill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39" t="20510" r="20864" b="19866"/>
          <a:stretch/>
        </p:blipFill>
        <p:spPr bwMode="auto">
          <a:xfrm>
            <a:off x="389164" y="1051241"/>
            <a:ext cx="4349086" cy="255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feld 47"/>
          <p:cNvSpPr txBox="1"/>
          <p:nvPr/>
        </p:nvSpPr>
        <p:spPr>
          <a:xfrm>
            <a:off x="5758580" y="1093040"/>
            <a:ext cx="1943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</a:rPr>
              <a:t>A</a:t>
            </a:r>
            <a:r>
              <a:rPr lang="de-DE" sz="2400" b="1" dirty="0" smtClean="0">
                <a:solidFill>
                  <a:schemeClr val="bg1"/>
                </a:solidFill>
              </a:rPr>
              <a:t>nwendung</a:t>
            </a:r>
            <a:endParaRPr lang="de-DE" sz="2400" b="1" dirty="0">
              <a:solidFill>
                <a:schemeClr val="bg1"/>
              </a:solidFill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5086879" y="4243613"/>
            <a:ext cx="3347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solidFill>
                  <a:schemeClr val="bg1"/>
                </a:solidFill>
              </a:rPr>
              <a:t>Fundamentale Physik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539" y="3609158"/>
            <a:ext cx="4365711" cy="2723985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6" name="Rectangle 2"/>
          <p:cNvSpPr txBox="1">
            <a:spLocks noChangeArrowheads="1"/>
          </p:cNvSpPr>
          <p:nvPr/>
        </p:nvSpPr>
        <p:spPr bwMode="auto">
          <a:xfrm>
            <a:off x="4871027" y="5170196"/>
            <a:ext cx="3687512" cy="1138757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lIns="91422" tIns="45712" rIns="91422" bIns="45712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9FB8CD"/>
              </a:buClr>
            </a:pPr>
            <a:r>
              <a:rPr lang="de-DE" sz="2000" b="1" dirty="0" smtClean="0">
                <a:solidFill>
                  <a:srgbClr val="0000FF"/>
                </a:solidFill>
                <a:latin typeface="Arial Narrow" pitchFamily="34" charset="0"/>
                <a:sym typeface="Wingdings" pitchFamily="2" charset="2"/>
              </a:rPr>
              <a:t>SBF </a:t>
            </a:r>
            <a:r>
              <a:rPr lang="de-DE" sz="2000" b="1" dirty="0" err="1" smtClean="0">
                <a:solidFill>
                  <a:srgbClr val="0000FF"/>
                </a:solidFill>
                <a:latin typeface="Arial Narrow" pitchFamily="34" charset="0"/>
                <a:sym typeface="Wingdings" pitchFamily="2" charset="2"/>
              </a:rPr>
              <a:t>GeoQ</a:t>
            </a:r>
            <a:endParaRPr lang="de-DE" sz="2000" b="1" dirty="0">
              <a:solidFill>
                <a:srgbClr val="0000FF"/>
              </a:solidFill>
              <a:latin typeface="Arial Narrow" pitchFamily="34" charset="0"/>
              <a:sym typeface="Wingdings" pitchFamily="2" charset="2"/>
            </a:endParaRPr>
          </a:p>
          <a:p>
            <a:pPr marL="268288" lvl="1" indent="-268288" eaLnBrk="0" hangingPunct="0">
              <a:spcBef>
                <a:spcPct val="20000"/>
              </a:spcBef>
              <a:buClr>
                <a:srgbClr val="9FB8CD"/>
              </a:buClr>
              <a:buFont typeface="Wingdings" pitchFamily="2" charset="2"/>
              <a:buChar char="§"/>
            </a:pP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2014 </a:t>
            </a:r>
            <a:r>
              <a:rPr lang="de-DE" sz="2000" b="1" dirty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– </a:t>
            </a: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2018</a:t>
            </a:r>
            <a:endParaRPr lang="de-DE" sz="2000" b="1" dirty="0">
              <a:solidFill>
                <a:prstClr val="black"/>
              </a:solidFill>
              <a:latin typeface="Arial Narrow" pitchFamily="34" charset="0"/>
              <a:sym typeface="Wingdings" pitchFamily="2" charset="2"/>
            </a:endParaRPr>
          </a:p>
          <a:p>
            <a:pPr marL="268288" lvl="1" indent="-268288" eaLnBrk="0" hangingPunct="0">
              <a:spcBef>
                <a:spcPct val="20000"/>
              </a:spcBef>
              <a:buClr>
                <a:srgbClr val="9FB8CD"/>
              </a:buClr>
              <a:buFont typeface="Wingdings" pitchFamily="2" charset="2"/>
              <a:buChar char="§"/>
            </a:pP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LHU, </a:t>
            </a:r>
            <a:r>
              <a:rPr lang="de-DE" sz="2000" b="1" dirty="0" err="1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ife</a:t>
            </a: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, IQ, PTB, ZARM, QUEST</a:t>
            </a:r>
            <a:endParaRPr lang="de-DE" sz="2000" b="1" dirty="0">
              <a:solidFill>
                <a:prstClr val="black"/>
              </a:solidFill>
              <a:latin typeface="Arial Narrow" pitchFamily="34" charset="0"/>
              <a:sym typeface="Wingdings" pitchFamily="2" charset="2"/>
            </a:endParaRPr>
          </a:p>
        </p:txBody>
      </p:sp>
      <p:pic>
        <p:nvPicPr>
          <p:cNvPr id="52" name="Grafik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80" y="2780520"/>
            <a:ext cx="3633989" cy="372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AutoShape 21"/>
          <p:cNvSpPr>
            <a:spLocks noChangeArrowheads="1"/>
          </p:cNvSpPr>
          <p:nvPr/>
        </p:nvSpPr>
        <p:spPr bwMode="auto">
          <a:xfrm>
            <a:off x="4871026" y="1517784"/>
            <a:ext cx="3718268" cy="16843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-  	Technologie</a:t>
            </a:r>
            <a:r>
              <a:rPr lang="de-DE" sz="2000" b="1" dirty="0">
                <a:solidFill>
                  <a:prstClr val="white"/>
                </a:solidFill>
              </a:rPr>
              <a:t>: </a:t>
            </a:r>
            <a:r>
              <a:rPr lang="de-DE" sz="2000" b="1" dirty="0" smtClean="0">
                <a:solidFill>
                  <a:prstClr val="white"/>
                </a:solidFill>
              </a:rPr>
              <a:t>Raumfahrt,</a:t>
            </a:r>
          </a:p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</a:rPr>
              <a:t>   	High-Tech-Industrie</a:t>
            </a:r>
            <a:endParaRPr lang="de-DE" sz="2000" b="1" dirty="0">
              <a:solidFill>
                <a:prstClr val="white"/>
              </a:solidFill>
            </a:endParaRP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Messmethoden</a:t>
            </a:r>
            <a:r>
              <a:rPr lang="de-DE" sz="2000" b="1" dirty="0">
                <a:solidFill>
                  <a:prstClr val="white"/>
                </a:solidFill>
              </a:rPr>
              <a:t>: Geodäsie</a:t>
            </a: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>
                <a:solidFill>
                  <a:prstClr val="white"/>
                </a:solidFill>
              </a:rPr>
              <a:t>-  </a:t>
            </a:r>
            <a:r>
              <a:rPr lang="de-DE" sz="2000" b="1" dirty="0" smtClean="0">
                <a:solidFill>
                  <a:prstClr val="white"/>
                </a:solidFill>
              </a:rPr>
              <a:t>	Gravitationspotential</a:t>
            </a:r>
            <a:endParaRPr lang="de-DE" sz="2000" b="1" dirty="0">
              <a:solidFill>
                <a:prstClr val="white"/>
              </a:solidFill>
            </a:endParaRPr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>
            <a:off x="4871026" y="1503929"/>
            <a:ext cx="3748682" cy="1684337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0000CC"/>
            </a:solidFill>
            <a:round/>
            <a:headEnd/>
            <a:tailEnd/>
          </a:ln>
          <a:effectLst>
            <a:outerShdw blurRad="12700" dist="25400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endParaRPr lang="de-DE" sz="2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44000" indent="-342900" defTabSz="271463" eaLnBrk="0" hangingPunct="0"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r>
              <a:rPr lang="de-DE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de-DE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endParaRPr lang="de-DE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44000" indent="-342900" defTabSz="271463" eaLnBrk="0" hangingPunct="0">
              <a:lnSpc>
                <a:spcPct val="120000"/>
              </a:lnSpc>
              <a:spcBef>
                <a:spcPts val="480"/>
              </a:spcBef>
              <a:buClr>
                <a:srgbClr val="0082D6"/>
              </a:buClr>
              <a:buFont typeface="Arial" pitchFamily="34" charset="0"/>
              <a:buNone/>
            </a:pPr>
            <a:endParaRPr lang="de-DE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Rechteck 57"/>
          <p:cNvSpPr/>
          <p:nvPr/>
        </p:nvSpPr>
        <p:spPr>
          <a:xfrm rot="21092818">
            <a:off x="866651" y="4698753"/>
            <a:ext cx="3283271" cy="46166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PTB, QUEST: ~1,35 Mio. €</a:t>
            </a: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532771" y="5853413"/>
            <a:ext cx="4089581" cy="46166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A3: Transportable optical clocks</a:t>
            </a: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1183956" y="3140433"/>
            <a:ext cx="2784737" cy="46166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A4: Optical </a:t>
            </a:r>
            <a:r>
              <a:rPr lang="en-GB" sz="24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fiber</a:t>
            </a:r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sym typeface="Wingdings" pitchFamily="2" charset="2"/>
              </a:rPr>
              <a:t> links</a:t>
            </a: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60" name="Grafik 59" descr="00.jpg"/>
          <p:cNvPicPr>
            <a:picLocks noChangeAspect="1"/>
          </p:cNvPicPr>
          <p:nvPr/>
        </p:nvPicPr>
        <p:blipFill rotWithShape="1">
          <a:blip r:embed="rId7" cstate="print"/>
          <a:srcRect b="3957"/>
          <a:stretch/>
        </p:blipFill>
        <p:spPr>
          <a:xfrm>
            <a:off x="14748" y="0"/>
            <a:ext cx="9114503" cy="6586538"/>
          </a:xfrm>
          <a:prstGeom prst="rect">
            <a:avLst/>
          </a:prstGeom>
        </p:spPr>
      </p:pic>
      <p:pic>
        <p:nvPicPr>
          <p:cNvPr id="59" name="Grafik 58" descr="Grafik_FINAL_Zentriert.jpg"/>
          <p:cNvPicPr>
            <a:picLocks noChangeAspect="1"/>
          </p:cNvPicPr>
          <p:nvPr/>
        </p:nvPicPr>
        <p:blipFill rotWithShape="1">
          <a:blip r:embed="rId8" cstate="print"/>
          <a:srcRect b="4297"/>
          <a:stretch/>
        </p:blipFill>
        <p:spPr>
          <a:xfrm>
            <a:off x="0" y="0"/>
            <a:ext cx="9144000" cy="6586538"/>
          </a:xfrm>
          <a:prstGeom prst="rect">
            <a:avLst/>
          </a:prstGeom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65" r="12722" b="87113"/>
          <a:stretch/>
        </p:blipFill>
        <p:spPr bwMode="auto">
          <a:xfrm>
            <a:off x="-1" y="0"/>
            <a:ext cx="9125685" cy="88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765" t="5413" r="14628" b="87743"/>
          <a:stretch/>
        </p:blipFill>
        <p:spPr bwMode="auto">
          <a:xfrm>
            <a:off x="4098629" y="2992580"/>
            <a:ext cx="1063095" cy="7294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Freihandform 21"/>
          <p:cNvSpPr/>
          <p:nvPr/>
        </p:nvSpPr>
        <p:spPr>
          <a:xfrm>
            <a:off x="3004457" y="4114800"/>
            <a:ext cx="1328057" cy="1393371"/>
          </a:xfrm>
          <a:custGeom>
            <a:avLst/>
            <a:gdLst>
              <a:gd name="connsiteX0" fmla="*/ 816429 w 1328057"/>
              <a:gd name="connsiteY0" fmla="*/ 0 h 1393371"/>
              <a:gd name="connsiteX1" fmla="*/ 0 w 1328057"/>
              <a:gd name="connsiteY1" fmla="*/ 789214 h 1393371"/>
              <a:gd name="connsiteX2" fmla="*/ 223157 w 1328057"/>
              <a:gd name="connsiteY2" fmla="*/ 990600 h 1393371"/>
              <a:gd name="connsiteX3" fmla="*/ 440872 w 1328057"/>
              <a:gd name="connsiteY3" fmla="*/ 1143000 h 1393371"/>
              <a:gd name="connsiteX4" fmla="*/ 685800 w 1328057"/>
              <a:gd name="connsiteY4" fmla="*/ 1273629 h 1393371"/>
              <a:gd name="connsiteX5" fmla="*/ 925286 w 1328057"/>
              <a:gd name="connsiteY5" fmla="*/ 1360714 h 1393371"/>
              <a:gd name="connsiteX6" fmla="*/ 1055914 w 1328057"/>
              <a:gd name="connsiteY6" fmla="*/ 1393371 h 1393371"/>
              <a:gd name="connsiteX7" fmla="*/ 1328057 w 1328057"/>
              <a:gd name="connsiteY7" fmla="*/ 293914 h 1393371"/>
              <a:gd name="connsiteX8" fmla="*/ 1148443 w 1328057"/>
              <a:gd name="connsiteY8" fmla="*/ 223157 h 1393371"/>
              <a:gd name="connsiteX9" fmla="*/ 985157 w 1328057"/>
              <a:gd name="connsiteY9" fmla="*/ 125186 h 1393371"/>
              <a:gd name="connsiteX10" fmla="*/ 816429 w 1328057"/>
              <a:gd name="connsiteY10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8057" h="1393371">
                <a:moveTo>
                  <a:pt x="816429" y="0"/>
                </a:moveTo>
                <a:lnTo>
                  <a:pt x="0" y="789214"/>
                </a:lnTo>
                <a:lnTo>
                  <a:pt x="223157" y="990600"/>
                </a:lnTo>
                <a:lnTo>
                  <a:pt x="440872" y="1143000"/>
                </a:lnTo>
                <a:lnTo>
                  <a:pt x="685800" y="1273629"/>
                </a:lnTo>
                <a:lnTo>
                  <a:pt x="925286" y="1360714"/>
                </a:lnTo>
                <a:lnTo>
                  <a:pt x="1055914" y="1393371"/>
                </a:lnTo>
                <a:lnTo>
                  <a:pt x="1328057" y="293914"/>
                </a:lnTo>
                <a:lnTo>
                  <a:pt x="1148443" y="223157"/>
                </a:lnTo>
                <a:lnTo>
                  <a:pt x="985157" y="125186"/>
                </a:lnTo>
                <a:lnTo>
                  <a:pt x="816429" y="0"/>
                </a:lnTo>
                <a:close/>
              </a:path>
            </a:pathLst>
          </a:custGeom>
          <a:solidFill>
            <a:srgbClr val="0000CC">
              <a:alpha val="20000"/>
            </a:srgbClr>
          </a:solidFill>
          <a:ln>
            <a:solidFill>
              <a:srgbClr val="0000CC"/>
            </a:solidFill>
          </a:ln>
          <a:effectLst>
            <a:outerShdw blurRad="25400" dist="25400" dir="27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/>
          <p:cNvSpPr/>
          <p:nvPr/>
        </p:nvSpPr>
        <p:spPr>
          <a:xfrm rot="17608128">
            <a:off x="4880536" y="4093028"/>
            <a:ext cx="1328057" cy="1393371"/>
          </a:xfrm>
          <a:custGeom>
            <a:avLst/>
            <a:gdLst>
              <a:gd name="connsiteX0" fmla="*/ 816429 w 1328057"/>
              <a:gd name="connsiteY0" fmla="*/ 0 h 1393371"/>
              <a:gd name="connsiteX1" fmla="*/ 0 w 1328057"/>
              <a:gd name="connsiteY1" fmla="*/ 789214 h 1393371"/>
              <a:gd name="connsiteX2" fmla="*/ 223157 w 1328057"/>
              <a:gd name="connsiteY2" fmla="*/ 990600 h 1393371"/>
              <a:gd name="connsiteX3" fmla="*/ 440872 w 1328057"/>
              <a:gd name="connsiteY3" fmla="*/ 1143000 h 1393371"/>
              <a:gd name="connsiteX4" fmla="*/ 685800 w 1328057"/>
              <a:gd name="connsiteY4" fmla="*/ 1273629 h 1393371"/>
              <a:gd name="connsiteX5" fmla="*/ 925286 w 1328057"/>
              <a:gd name="connsiteY5" fmla="*/ 1360714 h 1393371"/>
              <a:gd name="connsiteX6" fmla="*/ 1055914 w 1328057"/>
              <a:gd name="connsiteY6" fmla="*/ 1393371 h 1393371"/>
              <a:gd name="connsiteX7" fmla="*/ 1328057 w 1328057"/>
              <a:gd name="connsiteY7" fmla="*/ 293914 h 1393371"/>
              <a:gd name="connsiteX8" fmla="*/ 1148443 w 1328057"/>
              <a:gd name="connsiteY8" fmla="*/ 223157 h 1393371"/>
              <a:gd name="connsiteX9" fmla="*/ 985157 w 1328057"/>
              <a:gd name="connsiteY9" fmla="*/ 125186 h 1393371"/>
              <a:gd name="connsiteX10" fmla="*/ 816429 w 1328057"/>
              <a:gd name="connsiteY10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8057" h="1393371">
                <a:moveTo>
                  <a:pt x="816429" y="0"/>
                </a:moveTo>
                <a:lnTo>
                  <a:pt x="0" y="789214"/>
                </a:lnTo>
                <a:lnTo>
                  <a:pt x="223157" y="990600"/>
                </a:lnTo>
                <a:lnTo>
                  <a:pt x="440872" y="1143000"/>
                </a:lnTo>
                <a:lnTo>
                  <a:pt x="685800" y="1273629"/>
                </a:lnTo>
                <a:lnTo>
                  <a:pt x="925286" y="1360714"/>
                </a:lnTo>
                <a:lnTo>
                  <a:pt x="1055914" y="1393371"/>
                </a:lnTo>
                <a:lnTo>
                  <a:pt x="1328057" y="293914"/>
                </a:lnTo>
                <a:lnTo>
                  <a:pt x="1148443" y="223157"/>
                </a:lnTo>
                <a:lnTo>
                  <a:pt x="985157" y="125186"/>
                </a:lnTo>
                <a:lnTo>
                  <a:pt x="816429" y="0"/>
                </a:lnTo>
                <a:close/>
              </a:path>
            </a:pathLst>
          </a:custGeom>
          <a:solidFill>
            <a:srgbClr val="0000CC">
              <a:alpha val="20000"/>
            </a:srgbClr>
          </a:solidFill>
          <a:ln>
            <a:solidFill>
              <a:srgbClr val="0000CC"/>
            </a:solidFill>
          </a:ln>
          <a:effectLst>
            <a:outerShdw blurRad="25400" dist="25400" dir="27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ihandform 23"/>
          <p:cNvSpPr/>
          <p:nvPr/>
        </p:nvSpPr>
        <p:spPr>
          <a:xfrm rot="15634821">
            <a:off x="5510057" y="3323930"/>
            <a:ext cx="1328057" cy="1393371"/>
          </a:xfrm>
          <a:custGeom>
            <a:avLst/>
            <a:gdLst>
              <a:gd name="connsiteX0" fmla="*/ 816429 w 1328057"/>
              <a:gd name="connsiteY0" fmla="*/ 0 h 1393371"/>
              <a:gd name="connsiteX1" fmla="*/ 0 w 1328057"/>
              <a:gd name="connsiteY1" fmla="*/ 789214 h 1393371"/>
              <a:gd name="connsiteX2" fmla="*/ 223157 w 1328057"/>
              <a:gd name="connsiteY2" fmla="*/ 990600 h 1393371"/>
              <a:gd name="connsiteX3" fmla="*/ 440872 w 1328057"/>
              <a:gd name="connsiteY3" fmla="*/ 1143000 h 1393371"/>
              <a:gd name="connsiteX4" fmla="*/ 685800 w 1328057"/>
              <a:gd name="connsiteY4" fmla="*/ 1273629 h 1393371"/>
              <a:gd name="connsiteX5" fmla="*/ 925286 w 1328057"/>
              <a:gd name="connsiteY5" fmla="*/ 1360714 h 1393371"/>
              <a:gd name="connsiteX6" fmla="*/ 1055914 w 1328057"/>
              <a:gd name="connsiteY6" fmla="*/ 1393371 h 1393371"/>
              <a:gd name="connsiteX7" fmla="*/ 1328057 w 1328057"/>
              <a:gd name="connsiteY7" fmla="*/ 293914 h 1393371"/>
              <a:gd name="connsiteX8" fmla="*/ 1148443 w 1328057"/>
              <a:gd name="connsiteY8" fmla="*/ 223157 h 1393371"/>
              <a:gd name="connsiteX9" fmla="*/ 985157 w 1328057"/>
              <a:gd name="connsiteY9" fmla="*/ 125186 h 1393371"/>
              <a:gd name="connsiteX10" fmla="*/ 816429 w 1328057"/>
              <a:gd name="connsiteY10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8057" h="1393371">
                <a:moveTo>
                  <a:pt x="816429" y="0"/>
                </a:moveTo>
                <a:lnTo>
                  <a:pt x="0" y="789214"/>
                </a:lnTo>
                <a:lnTo>
                  <a:pt x="223157" y="990600"/>
                </a:lnTo>
                <a:lnTo>
                  <a:pt x="440872" y="1143000"/>
                </a:lnTo>
                <a:lnTo>
                  <a:pt x="685800" y="1273629"/>
                </a:lnTo>
                <a:lnTo>
                  <a:pt x="925286" y="1360714"/>
                </a:lnTo>
                <a:lnTo>
                  <a:pt x="1055914" y="1393371"/>
                </a:lnTo>
                <a:lnTo>
                  <a:pt x="1328057" y="293914"/>
                </a:lnTo>
                <a:lnTo>
                  <a:pt x="1148443" y="223157"/>
                </a:lnTo>
                <a:lnTo>
                  <a:pt x="985157" y="125186"/>
                </a:lnTo>
                <a:lnTo>
                  <a:pt x="816429" y="0"/>
                </a:lnTo>
                <a:close/>
              </a:path>
            </a:pathLst>
          </a:custGeom>
          <a:solidFill>
            <a:srgbClr val="0000CC">
              <a:alpha val="20000"/>
            </a:srgbClr>
          </a:solidFill>
          <a:ln>
            <a:solidFill>
              <a:srgbClr val="0000CC"/>
            </a:solidFill>
          </a:ln>
          <a:effectLst>
            <a:outerShdw blurRad="25400" dist="25400" dir="27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496324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Z:\PSt\Pst r\Kuratorium_2013\Leuchttu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324" y="883763"/>
            <a:ext cx="9144000" cy="5702775"/>
          </a:xfrm>
          <a:prstGeom prst="rect">
            <a:avLst/>
          </a:prstGeom>
          <a:noFill/>
        </p:spPr>
      </p:pic>
      <p:sp>
        <p:nvSpPr>
          <p:cNvPr id="11" name="Rechteck 10"/>
          <p:cNvSpPr/>
          <p:nvPr/>
        </p:nvSpPr>
        <p:spPr>
          <a:xfrm>
            <a:off x="6792990" y="2422742"/>
            <a:ext cx="2018501" cy="64633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Avogadro</a:t>
            </a:r>
            <a:r>
              <a:rPr lang="de-DE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12" name="Rechteck 11"/>
          <p:cNvSpPr/>
          <p:nvPr/>
        </p:nvSpPr>
        <p:spPr>
          <a:xfrm>
            <a:off x="428972" y="2388236"/>
            <a:ext cx="3001143" cy="64633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Optische Uhren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3013224" y="1129416"/>
            <a:ext cx="3653564" cy="1089529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cap="flat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de-DE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Elektrische </a:t>
            </a:r>
          </a:p>
          <a:p>
            <a:pPr algn="ctr" eaLnBrk="0" hangingPunct="0">
              <a:lnSpc>
                <a:spcPct val="80000"/>
              </a:lnSpc>
            </a:pPr>
            <a:r>
              <a:rPr lang="de-DE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Quantenmetrologie</a:t>
            </a:r>
          </a:p>
        </p:txBody>
      </p:sp>
      <p:sp>
        <p:nvSpPr>
          <p:cNvPr id="16" name="Textfeld 5"/>
          <p:cNvSpPr txBox="1">
            <a:spLocks noChangeArrowheads="1"/>
          </p:cNvSpPr>
          <p:nvPr/>
        </p:nvSpPr>
        <p:spPr bwMode="auto">
          <a:xfrm>
            <a:off x="298489" y="3810197"/>
            <a:ext cx="8296683" cy="2657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82563">
              <a:spcBef>
                <a:spcPct val="20000"/>
              </a:spcBef>
              <a:buClr>
                <a:srgbClr val="0082D6"/>
              </a:buClr>
            </a:pPr>
            <a:endParaRPr lang="de-DE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  <a:p>
            <a:pPr defTabSz="185738"/>
            <a: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  </a:t>
            </a:r>
          </a:p>
          <a:p>
            <a:pPr defTabSz="185738"/>
            <a:r>
              <a:rPr lang="de-DE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</a:t>
            </a: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  	- zusätzliche Förderung, insb. Investitionen</a:t>
            </a:r>
          </a:p>
          <a:p>
            <a:pPr defTabSz="185738">
              <a:lnSpc>
                <a:spcPts val="3200"/>
              </a:lnSpc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		- Laufzeit 5 Jahre</a:t>
            </a:r>
          </a:p>
          <a:p>
            <a:pPr defTabSz="185738">
              <a:lnSpc>
                <a:spcPts val="3200"/>
              </a:lnSpc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		- Rückmeldung nach 3 Jahren</a:t>
            </a:r>
          </a:p>
          <a:p>
            <a:pPr defTabSz="185738">
              <a:lnSpc>
                <a:spcPts val="3200"/>
              </a:lnSpc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		- wohldefinierte Ziele</a:t>
            </a:r>
          </a:p>
          <a:p>
            <a:pPr defTabSz="185738">
              <a:lnSpc>
                <a:spcPts val="3200"/>
              </a:lnSpc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		- Mentor aus PTB-Präsidium</a:t>
            </a:r>
          </a:p>
        </p:txBody>
      </p:sp>
      <p:sp>
        <p:nvSpPr>
          <p:cNvPr id="15" name="Textfeld 5"/>
          <p:cNvSpPr txBox="1">
            <a:spLocks noChangeArrowheads="1"/>
          </p:cNvSpPr>
          <p:nvPr/>
        </p:nvSpPr>
        <p:spPr bwMode="auto">
          <a:xfrm>
            <a:off x="301601" y="3425859"/>
            <a:ext cx="829668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82563">
              <a:spcBef>
                <a:spcPct val="20000"/>
              </a:spcBef>
              <a:buClr>
                <a:srgbClr val="0082D6"/>
              </a:buClr>
            </a:pP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Ergebnis der internen Strategieklausur Februar 2013</a:t>
            </a:r>
            <a:endParaRPr lang="de-DE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charset="0"/>
            </a:endParaRPr>
          </a:p>
        </p:txBody>
      </p:sp>
      <p:sp>
        <p:nvSpPr>
          <p:cNvPr id="17" name="Textfeld 5"/>
          <p:cNvSpPr txBox="1">
            <a:spLocks noChangeArrowheads="1"/>
          </p:cNvSpPr>
          <p:nvPr/>
        </p:nvSpPr>
        <p:spPr bwMode="auto">
          <a:xfrm>
            <a:off x="292658" y="3803081"/>
            <a:ext cx="829668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85738"/>
            <a: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</a:t>
            </a:r>
          </a:p>
          <a:p>
            <a:pPr defTabSz="185738"/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	• 	Identifizierung von Themen aus Dienstleistung &amp; Forschung</a:t>
            </a:r>
          </a:p>
        </p:txBody>
      </p:sp>
      <p:sp>
        <p:nvSpPr>
          <p:cNvPr id="18" name="Rechteck 17"/>
          <p:cNvSpPr/>
          <p:nvPr/>
        </p:nvSpPr>
        <p:spPr>
          <a:xfrm>
            <a:off x="390986" y="47740"/>
            <a:ext cx="2800447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„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Lighthouse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“ 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59621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412038" y="1060538"/>
            <a:ext cx="7593745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de-DE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Elektrische Quantennormale für die Industrie</a:t>
            </a:r>
            <a:endParaRPr lang="de-DE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13" name="Picture 2" descr="O:\2-Alle\Behr\MNPQ-ac-Jo\Bilder\D1236_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513" y="1861503"/>
            <a:ext cx="4072200" cy="282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Inhaltsplatzhalter 2"/>
          <p:cNvSpPr txBox="1">
            <a:spLocks/>
          </p:cNvSpPr>
          <p:nvPr/>
        </p:nvSpPr>
        <p:spPr bwMode="auto">
          <a:xfrm>
            <a:off x="4530273" y="1811333"/>
            <a:ext cx="4755242" cy="199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>
              <a:spcBef>
                <a:spcPct val="50000"/>
              </a:spcBef>
              <a:defRPr/>
            </a:pPr>
            <a:r>
              <a:rPr lang="de-DE" sz="2000" b="1" kern="0" dirty="0" err="1" smtClean="0">
                <a:solidFill>
                  <a:srgbClr val="002060"/>
                </a:solidFill>
                <a:latin typeface="Arial"/>
              </a:rPr>
              <a:t>Messverfahren</a:t>
            </a:r>
            <a:r>
              <a:rPr lang="de-DE" sz="2000" b="1" kern="0" dirty="0" smtClean="0">
                <a:solidFill>
                  <a:srgbClr val="002060"/>
                </a:solidFill>
                <a:latin typeface="Arial"/>
              </a:rPr>
              <a:t>: </a:t>
            </a:r>
          </a:p>
          <a:p>
            <a:pPr marL="477838" lvl="1" indent="-287338">
              <a:spcBef>
                <a:spcPct val="50000"/>
              </a:spcBef>
              <a:buSzPct val="75000"/>
              <a:buFont typeface="Wingdings" pitchFamily="2" charset="2"/>
              <a:buChar char="l"/>
              <a:defRPr/>
            </a:pPr>
            <a:r>
              <a:rPr lang="de-DE" sz="1800" kern="0" dirty="0" smtClean="0">
                <a:solidFill>
                  <a:srgbClr val="002060"/>
                </a:solidFill>
                <a:latin typeface="Arial"/>
              </a:rPr>
              <a:t>Josephson-Schaltungen stellen hoch-präzise Wechselspannungen bereit</a:t>
            </a:r>
            <a:endParaRPr lang="de-DE" sz="1600" kern="0" dirty="0" smtClean="0">
              <a:solidFill>
                <a:srgbClr val="002060"/>
              </a:solidFill>
              <a:latin typeface="Arial"/>
            </a:endParaRPr>
          </a:p>
          <a:p>
            <a:pPr marL="477838" lvl="1" indent="-287338">
              <a:spcBef>
                <a:spcPct val="50000"/>
              </a:spcBef>
              <a:buSzPct val="75000"/>
              <a:buFont typeface="Wingdings" pitchFamily="2" charset="2"/>
              <a:buChar char="l"/>
              <a:defRPr/>
            </a:pPr>
            <a:r>
              <a:rPr lang="de-DE" sz="1800" kern="0" dirty="0" smtClean="0">
                <a:solidFill>
                  <a:srgbClr val="002060"/>
                </a:solidFill>
                <a:latin typeface="Arial"/>
              </a:rPr>
              <a:t>Vergleich mit synchroner Signalform eines „</a:t>
            </a:r>
            <a:r>
              <a:rPr lang="de-DE" sz="1800" kern="0" dirty="0" err="1" smtClean="0">
                <a:solidFill>
                  <a:srgbClr val="002060"/>
                </a:solidFill>
                <a:latin typeface="Arial"/>
              </a:rPr>
              <a:t>Kalibrators</a:t>
            </a:r>
            <a:r>
              <a:rPr lang="de-DE" sz="1800" kern="0" dirty="0" smtClean="0">
                <a:solidFill>
                  <a:srgbClr val="002060"/>
                </a:solidFill>
                <a:latin typeface="Arial"/>
              </a:rPr>
              <a:t>“</a:t>
            </a:r>
          </a:p>
        </p:txBody>
      </p:sp>
      <p:sp>
        <p:nvSpPr>
          <p:cNvPr id="21" name="Inhaltsplatzhalter 2"/>
          <p:cNvSpPr txBox="1">
            <a:spLocks/>
          </p:cNvSpPr>
          <p:nvPr/>
        </p:nvSpPr>
        <p:spPr bwMode="auto">
          <a:xfrm>
            <a:off x="371447" y="4853690"/>
            <a:ext cx="4100084" cy="1434221"/>
          </a:xfrm>
          <a:prstGeom prst="rect">
            <a:avLst/>
          </a:prstGeom>
          <a:solidFill>
            <a:srgbClr val="CCCCFF"/>
          </a:solidFill>
          <a:ln w="9525">
            <a:solidFill>
              <a:srgbClr val="0000CC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tx1"/>
            </a:outerShdw>
          </a:effectLst>
        </p:spPr>
        <p:txBody>
          <a:bodyPr lIns="92075" tIns="46038" rIns="92075" bIns="46038"/>
          <a:lstStyle/>
          <a:p>
            <a:pPr marL="477838" lvl="1" indent="-287338">
              <a:spcBef>
                <a:spcPct val="50000"/>
              </a:spcBef>
              <a:buSzPct val="75000"/>
              <a:buFont typeface="Wingdings" pitchFamily="2" charset="2"/>
              <a:buChar char="l"/>
              <a:defRPr/>
            </a:pPr>
            <a:r>
              <a:rPr lang="de-DE" sz="1800" kern="0" dirty="0" smtClean="0">
                <a:latin typeface="Arial"/>
              </a:rPr>
              <a:t>20</a:t>
            </a:r>
            <a:r>
              <a:rPr lang="en-US" sz="1800" dirty="0" smtClean="0">
                <a:sym typeface="Symbol"/>
              </a:rPr>
              <a:t> </a:t>
            </a:r>
            <a:r>
              <a:rPr lang="de-DE" sz="1800" kern="0" dirty="0" smtClean="0">
                <a:latin typeface="Arial"/>
              </a:rPr>
              <a:t>genauer und 60</a:t>
            </a:r>
            <a:r>
              <a:rPr lang="en-US" sz="1800" dirty="0" smtClean="0">
                <a:sym typeface="Symbol"/>
              </a:rPr>
              <a:t></a:t>
            </a:r>
            <a:r>
              <a:rPr lang="de-DE" sz="1800" kern="0" dirty="0" smtClean="0">
                <a:latin typeface="Arial"/>
              </a:rPr>
              <a:t> schneller als bisher übliche </a:t>
            </a:r>
            <a:r>
              <a:rPr lang="de-DE" sz="1800" kern="0" dirty="0" err="1" smtClean="0">
                <a:latin typeface="Arial"/>
              </a:rPr>
              <a:t>Messsysteme</a:t>
            </a:r>
            <a:endParaRPr lang="de-DE" sz="1800" kern="0" dirty="0" smtClean="0">
              <a:latin typeface="Arial"/>
            </a:endParaRPr>
          </a:p>
          <a:p>
            <a:pPr marL="477838" lvl="1" indent="-287338">
              <a:spcBef>
                <a:spcPct val="50000"/>
              </a:spcBef>
              <a:buSzPct val="75000"/>
              <a:buFont typeface="Wingdings" pitchFamily="2" charset="2"/>
              <a:buChar char="l"/>
              <a:defRPr/>
            </a:pPr>
            <a:r>
              <a:rPr lang="de-DE" sz="1800" kern="0" dirty="0" smtClean="0">
                <a:latin typeface="Arial"/>
              </a:rPr>
              <a:t>Vor-Ort-Tests in akkreditierten </a:t>
            </a:r>
            <a:r>
              <a:rPr lang="de-DE" sz="1800" kern="0" dirty="0" err="1" smtClean="0">
                <a:latin typeface="Arial"/>
              </a:rPr>
              <a:t>Kalibrierlaboratorien</a:t>
            </a:r>
            <a:r>
              <a:rPr lang="de-DE" sz="1800" kern="0" dirty="0" smtClean="0">
                <a:latin typeface="Arial"/>
              </a:rPr>
              <a:t> </a:t>
            </a:r>
          </a:p>
        </p:txBody>
      </p:sp>
      <p:pic>
        <p:nvPicPr>
          <p:cNvPr id="20295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3675" y="3958046"/>
            <a:ext cx="4408400" cy="220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hteck 7"/>
          <p:cNvSpPr/>
          <p:nvPr/>
        </p:nvSpPr>
        <p:spPr>
          <a:xfrm>
            <a:off x="418751" y="50144"/>
            <a:ext cx="5626540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Abt. 2: </a:t>
            </a:r>
            <a:r>
              <a:rPr lang="de-DE" sz="4000" b="1" dirty="0" err="1">
                <a:solidFill>
                  <a:srgbClr val="019DDA"/>
                </a:solidFill>
                <a:latin typeface="Arial Narrow" pitchFamily="34" charset="0"/>
              </a:rPr>
              <a:t>ac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-Quantenvoltmeter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2764" y="3386189"/>
            <a:ext cx="1612906" cy="1138757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lIns="91422" tIns="45712" rIns="91422" bIns="45712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9FB8CD"/>
              </a:buClr>
            </a:pPr>
            <a:r>
              <a:rPr lang="de-DE" sz="2000" b="1" dirty="0" smtClean="0">
                <a:solidFill>
                  <a:srgbClr val="0000FF"/>
                </a:solidFill>
                <a:latin typeface="Arial Narrow" pitchFamily="34" charset="0"/>
                <a:sym typeface="Wingdings" pitchFamily="2" charset="2"/>
              </a:rPr>
              <a:t>MNPQ-Projekt</a:t>
            </a:r>
            <a:endParaRPr lang="de-DE" sz="2000" b="1" dirty="0">
              <a:solidFill>
                <a:srgbClr val="0000FF"/>
              </a:solidFill>
              <a:latin typeface="Arial Narrow" pitchFamily="34" charset="0"/>
              <a:sym typeface="Wingdings" pitchFamily="2" charset="2"/>
            </a:endParaRPr>
          </a:p>
          <a:p>
            <a:pPr marL="268288" lvl="1" indent="-268288" eaLnBrk="0" hangingPunct="0">
              <a:spcBef>
                <a:spcPct val="20000"/>
              </a:spcBef>
              <a:buClr>
                <a:srgbClr val="9FB8CD"/>
              </a:buClr>
              <a:buFont typeface="Wingdings" pitchFamily="2" charset="2"/>
              <a:buChar char="§"/>
            </a:pP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2011 </a:t>
            </a:r>
            <a:r>
              <a:rPr lang="de-DE" sz="2000" b="1" dirty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– </a:t>
            </a: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2014</a:t>
            </a:r>
            <a:endParaRPr lang="de-DE" sz="2000" b="1" dirty="0">
              <a:solidFill>
                <a:prstClr val="black"/>
              </a:solidFill>
              <a:latin typeface="Arial Narrow" pitchFamily="34" charset="0"/>
              <a:sym typeface="Wingdings" pitchFamily="2" charset="2"/>
            </a:endParaRPr>
          </a:p>
          <a:p>
            <a:pPr marL="268288" lvl="1" indent="-268288" eaLnBrk="0" hangingPunct="0">
              <a:spcBef>
                <a:spcPct val="20000"/>
              </a:spcBef>
              <a:buClr>
                <a:srgbClr val="9FB8CD"/>
              </a:buClr>
              <a:buFont typeface="Wingdings" pitchFamily="2" charset="2"/>
              <a:buChar char="§"/>
            </a:pPr>
            <a:r>
              <a:rPr lang="de-DE" sz="2000" b="1" dirty="0" smtClean="0">
                <a:solidFill>
                  <a:prstClr val="black"/>
                </a:solidFill>
                <a:latin typeface="Arial Narrow" pitchFamily="34" charset="0"/>
                <a:sym typeface="Wingdings" pitchFamily="2" charset="2"/>
              </a:rPr>
              <a:t>940 T€</a:t>
            </a:r>
            <a:endParaRPr lang="de-DE" sz="2000" b="1" dirty="0">
              <a:solidFill>
                <a:prstClr val="black"/>
              </a:solidFill>
              <a:latin typeface="Arial Narrow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473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429375" y="51041"/>
            <a:ext cx="6141105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Abt. 3: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Soot-Particle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Generator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145337" y="1856429"/>
            <a:ext cx="4922823" cy="145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marL="0" lvl="1" algn="ctr" defTabSz="180975">
              <a:lnSpc>
                <a:spcPts val="2000"/>
              </a:lnSpc>
              <a:spcBef>
                <a:spcPct val="50000"/>
              </a:spcBef>
              <a:buSzPct val="75000"/>
              <a:defRPr/>
            </a:pP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</a:rPr>
              <a:t>EURO 5b &amp; 6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</a:rPr>
              <a:t>exhaust-gases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</a:rPr>
              <a:t>standards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</a:p>
          <a:p>
            <a:pPr marL="0" lvl="1" algn="ctr" defTabSz="180975">
              <a:spcBef>
                <a:spcPts val="0"/>
              </a:spcBef>
              <a:buSzPct val="75000"/>
              <a:defRPr/>
            </a:pP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→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novel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measurement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technologies</a:t>
            </a:r>
            <a:endParaRPr lang="de-DE" sz="2400" b="1" kern="0" dirty="0" smtClean="0">
              <a:solidFill>
                <a:srgbClr val="FF0000"/>
              </a:solidFill>
              <a:latin typeface="Arial Narrow" pitchFamily="34" charset="0"/>
              <a:cs typeface="Arial"/>
            </a:endParaRPr>
          </a:p>
          <a:p>
            <a:pPr marL="0" lvl="1" algn="ctr" defTabSz="180975">
              <a:spcBef>
                <a:spcPts val="0"/>
              </a:spcBef>
              <a:buSzPct val="75000"/>
              <a:defRPr/>
            </a:pP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for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soot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 (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black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 </a:t>
            </a:r>
            <a:r>
              <a:rPr lang="de-DE" sz="2400" b="1" kern="0" dirty="0" err="1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carbon</a:t>
            </a: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  <a:cs typeface="Arial"/>
              </a:rPr>
              <a:t>)</a:t>
            </a:r>
          </a:p>
          <a:p>
            <a:pPr marL="0" lvl="1" algn="ctr" defTabSz="180975">
              <a:spcBef>
                <a:spcPts val="0"/>
              </a:spcBef>
              <a:buSzPct val="75000"/>
              <a:defRPr/>
            </a:pPr>
            <a:r>
              <a:rPr lang="de-DE" sz="2400" b="1" kern="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endParaRPr lang="de-DE" sz="2400" kern="0" dirty="0" smtClean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13" name="Inhaltsplatzhalter 2"/>
          <p:cNvSpPr txBox="1">
            <a:spLocks/>
          </p:cNvSpPr>
          <p:nvPr/>
        </p:nvSpPr>
        <p:spPr bwMode="auto">
          <a:xfrm>
            <a:off x="4608408" y="4600061"/>
            <a:ext cx="4309967" cy="193757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0" lvl="1" defTabSz="180975">
              <a:spcBef>
                <a:spcPct val="50000"/>
              </a:spcBef>
              <a:buSzPct val="75000"/>
              <a:defRPr/>
            </a:pPr>
            <a:r>
              <a:rPr lang="de-DE" sz="2400" b="1" kern="0" dirty="0" smtClean="0">
                <a:solidFill>
                  <a:srgbClr val="002060"/>
                </a:solidFill>
                <a:latin typeface="Arial Narrow" pitchFamily="34" charset="0"/>
              </a:rPr>
              <a:t>•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	Validation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various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particle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measurement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procedures</a:t>
            </a:r>
            <a:endParaRPr lang="de-DE" sz="2400" kern="0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1" defTabSz="180975">
              <a:spcBef>
                <a:spcPct val="50000"/>
              </a:spcBef>
              <a:buSzPct val="75000"/>
              <a:defRPr/>
            </a:pPr>
            <a:r>
              <a:rPr lang="de-DE" sz="2400" b="1" kern="0" dirty="0">
                <a:solidFill>
                  <a:srgbClr val="002060"/>
                </a:solidFill>
                <a:latin typeface="Arial Narrow" pitchFamily="34" charset="0"/>
              </a:rPr>
              <a:t>•</a:t>
            </a:r>
            <a:r>
              <a:rPr lang="de-DE" sz="2400" kern="0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Preparation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type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approval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new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on-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board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measurement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technologies</a:t>
            </a:r>
            <a:endParaRPr lang="de-DE" sz="2400" kern="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3" name="Gruppieren 16"/>
          <p:cNvGrpSpPr/>
          <p:nvPr/>
        </p:nvGrpSpPr>
        <p:grpSpPr>
          <a:xfrm>
            <a:off x="407539" y="1595437"/>
            <a:ext cx="3915080" cy="3148685"/>
            <a:chOff x="1368029" y="15985678"/>
            <a:chExt cx="4176464" cy="3170926"/>
          </a:xfrm>
        </p:grpSpPr>
        <p:pic>
          <p:nvPicPr>
            <p:cNvPr id="19" name="Inhaltsplatzhalter 3" descr="IMG_2423.jpg"/>
            <p:cNvPicPr>
              <a:picLocks noChangeAspect="1"/>
            </p:cNvPicPr>
            <p:nvPr/>
          </p:nvPicPr>
          <p:blipFill>
            <a:blip r:embed="rId3" cstate="print"/>
            <a:srcRect l="25650" r="10141"/>
            <a:stretch>
              <a:fillRect/>
            </a:stretch>
          </p:blipFill>
          <p:spPr bwMode="auto">
            <a:xfrm>
              <a:off x="1368029" y="15992361"/>
              <a:ext cx="2429209" cy="3164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uppieren 12"/>
            <p:cNvGrpSpPr/>
            <p:nvPr/>
          </p:nvGrpSpPr>
          <p:grpSpPr>
            <a:xfrm>
              <a:off x="3714069" y="17575940"/>
              <a:ext cx="1830424" cy="1580664"/>
              <a:chOff x="7030994" y="1973080"/>
              <a:chExt cx="1850087" cy="1011279"/>
            </a:xfrm>
          </p:grpSpPr>
          <p:pic>
            <p:nvPicPr>
              <p:cNvPr id="25" name="Grafik 24" descr="IMG_2424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081896" y="1973080"/>
                <a:ext cx="1799185" cy="1011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Textfeld 25"/>
              <p:cNvSpPr txBox="1">
                <a:spLocks noChangeArrowheads="1"/>
              </p:cNvSpPr>
              <p:nvPr/>
            </p:nvSpPr>
            <p:spPr bwMode="auto">
              <a:xfrm>
                <a:off x="7030994" y="2013997"/>
                <a:ext cx="1771863" cy="375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DE" sz="14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Hohe </a:t>
                </a:r>
                <a:r>
                  <a:rPr lang="de-DE" sz="1400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Rußkonzentration</a:t>
                </a:r>
                <a:endParaRPr lang="de-DE" sz="18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Gruppieren 15"/>
            <p:cNvGrpSpPr/>
            <p:nvPr/>
          </p:nvGrpSpPr>
          <p:grpSpPr>
            <a:xfrm>
              <a:off x="3726957" y="15985678"/>
              <a:ext cx="1817536" cy="1591851"/>
              <a:chOff x="5314563" y="1911042"/>
              <a:chExt cx="1996470" cy="1059119"/>
            </a:xfrm>
          </p:grpSpPr>
          <p:pic>
            <p:nvPicPr>
              <p:cNvPr id="23" name="Grafik 14" descr="IMG_2429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5355725" y="1911042"/>
                <a:ext cx="1955308" cy="10591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Textfeld 15"/>
              <p:cNvSpPr txBox="1">
                <a:spLocks noChangeArrowheads="1"/>
              </p:cNvSpPr>
              <p:nvPr/>
            </p:nvSpPr>
            <p:spPr bwMode="auto">
              <a:xfrm>
                <a:off x="5314563" y="1958837"/>
                <a:ext cx="1883137" cy="390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DE" sz="14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Geringe </a:t>
                </a:r>
                <a:r>
                  <a:rPr lang="de-DE" sz="1400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Rußkonzentration</a:t>
                </a:r>
                <a:endParaRPr lang="de-DE" sz="14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409663" y="1060538"/>
            <a:ext cx="8278805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de-DE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Hochstabile Aerosole für Rußpartikel-Messgeräte</a:t>
            </a:r>
            <a:endParaRPr lang="de-DE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8" name="Inhaltsplatzhalter 2"/>
          <p:cNvSpPr txBox="1">
            <a:spLocks/>
          </p:cNvSpPr>
          <p:nvPr/>
        </p:nvSpPr>
        <p:spPr bwMode="auto">
          <a:xfrm>
            <a:off x="4581009" y="3110369"/>
            <a:ext cx="4337366" cy="150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0" lvl="1" defTabSz="180975">
              <a:spcBef>
                <a:spcPts val="600"/>
              </a:spcBef>
              <a:buSzPct val="75000"/>
              <a:buFont typeface="Wingdings" pitchFamily="2" charset="2"/>
              <a:buChar char="l"/>
              <a:defRPr/>
            </a:pPr>
            <a:r>
              <a:rPr lang="de-DE" sz="1600" b="1" kern="0" dirty="0" smtClean="0">
                <a:solidFill>
                  <a:srgbClr val="002060"/>
                </a:solidFill>
                <a:latin typeface="Arial"/>
              </a:rPr>
              <a:t> </a:t>
            </a:r>
            <a:r>
              <a:rPr lang="de-DE" sz="2000" b="1" kern="0" dirty="0" smtClean="0">
                <a:solidFill>
                  <a:srgbClr val="002060"/>
                </a:solidFill>
                <a:latin typeface="Arial"/>
              </a:rPr>
              <a:t>PTB</a:t>
            </a:r>
            <a:endParaRPr lang="de-DE" sz="2000" kern="0" dirty="0" smtClean="0">
              <a:solidFill>
                <a:srgbClr val="002060"/>
              </a:solidFill>
              <a:latin typeface="Arial"/>
            </a:endParaRPr>
          </a:p>
          <a:p>
            <a:pPr marL="0" lvl="1" defTabSz="180975">
              <a:spcBef>
                <a:spcPts val="0"/>
              </a:spcBef>
              <a:buSzPct val="75000"/>
              <a:defRPr/>
            </a:pPr>
            <a:r>
              <a:rPr lang="de-DE" sz="2000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de-DE" sz="2000" kern="0" dirty="0" smtClean="0">
                <a:solidFill>
                  <a:srgbClr val="002060"/>
                </a:solidFill>
                <a:latin typeface="Arial"/>
              </a:rPr>
              <a:t> 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globally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unique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testing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rack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,</a:t>
            </a:r>
          </a:p>
          <a:p>
            <a:pPr marL="0" lvl="1" defTabSz="180975">
              <a:spcBef>
                <a:spcPts val="0"/>
              </a:spcBef>
              <a:buSzPct val="75000"/>
              <a:defRPr/>
            </a:pPr>
            <a:r>
              <a:rPr lang="de-DE" sz="2400" kern="0" dirty="0">
                <a:solidFill>
                  <a:srgbClr val="002060"/>
                </a:solidFill>
                <a:latin typeface="Arial Narrow" pitchFamily="34" charset="0"/>
              </a:rPr>
              <a:t>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high-stable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adjustable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soot</a:t>
            </a:r>
            <a:r>
              <a:rPr lang="de-DE" sz="2400" kern="0" dirty="0" smtClean="0">
                <a:solidFill>
                  <a:srgbClr val="002060"/>
                </a:solidFill>
                <a:latin typeface="Arial Narrow" pitchFamily="34" charset="0"/>
              </a:rPr>
              <a:t> 	</a:t>
            </a:r>
            <a:r>
              <a:rPr lang="de-DE" sz="2400" kern="0" dirty="0" err="1" smtClean="0">
                <a:solidFill>
                  <a:srgbClr val="002060"/>
                </a:solidFill>
                <a:latin typeface="Arial Narrow" pitchFamily="34" charset="0"/>
              </a:rPr>
              <a:t>generator</a:t>
            </a:r>
            <a:endParaRPr lang="de-DE" sz="2000" kern="0" dirty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0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554066"/>
            <a:ext cx="9144000" cy="28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435376" y="70801"/>
            <a:ext cx="6682920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Abt. 8: Medizinische Messtechnik</a:t>
            </a:r>
          </a:p>
        </p:txBody>
      </p:sp>
      <p:graphicFrame>
        <p:nvGraphicFramePr>
          <p:cNvPr id="3" name="Group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4098311"/>
              </p:ext>
            </p:extLst>
          </p:nvPr>
        </p:nvGraphicFramePr>
        <p:xfrm>
          <a:off x="79375" y="2020067"/>
          <a:ext cx="8978900" cy="3536317"/>
        </p:xfrm>
        <a:graphic>
          <a:graphicData uri="http://schemas.openxmlformats.org/drawingml/2006/table">
            <a:tbl>
              <a:tblPr/>
              <a:tblGrid>
                <a:gridCol w="466725"/>
                <a:gridCol w="1377950"/>
                <a:gridCol w="1381125"/>
                <a:gridCol w="1714500"/>
                <a:gridCol w="1485900"/>
                <a:gridCol w="695325"/>
                <a:gridCol w="514350"/>
                <a:gridCol w="609600"/>
                <a:gridCol w="733425"/>
              </a:tblGrid>
              <a:tr h="27463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no.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Analyte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Quantity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Acceptable relative deviation of a single result, of the relative root mean square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Acceptable relative deviation in interlaboratory tests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range of measurement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Type of target value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from 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to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unit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erythrocytes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cell concentration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4%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8%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1,5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7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1/pL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RMV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26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haematocrit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volume ratio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5%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9%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60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STV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27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haemoglobin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mass ratio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4%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6%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200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g/L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RMV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39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leucocytes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cell concentration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6.5%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18%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de-DE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30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1/nL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RMV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56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thrombocytes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cell concentration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7.5%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8.5%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13.5%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13%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15%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18%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&gt;300</a:t>
                      </a:r>
                      <a:endParaRPr kumimoji="0" lang="de-DE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&gt;150</a:t>
                      </a:r>
                      <a:endParaRPr kumimoji="0" lang="de-DE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40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700</a:t>
                      </a:r>
                      <a:endParaRPr kumimoji="0" lang="de-DE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300</a:t>
                      </a:r>
                      <a:endParaRPr kumimoji="0" lang="de-DE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150</a:t>
                      </a: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1/</a:t>
                      </a: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nL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1/</a:t>
                      </a: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nL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1/</a:t>
                      </a:r>
                      <a:r>
                        <a:rPr kumimoji="0" lang="en-US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nL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 pitchFamily="18" charset="0"/>
                          <a:cs typeface="Arial" charset="0"/>
                        </a:rPr>
                        <a:t>STV</a:t>
                      </a:r>
                      <a:endParaRPr kumimoji="0" lang="de-DE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10"/>
          <p:cNvSpPr>
            <a:spLocks noChangeArrowheads="1"/>
          </p:cNvSpPr>
          <p:nvPr/>
        </p:nvSpPr>
        <p:spPr bwMode="auto">
          <a:xfrm>
            <a:off x="0" y="1066355"/>
            <a:ext cx="914399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de-DE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Richtlinie der Bundesärztekammer </a:t>
            </a:r>
          </a:p>
          <a:p>
            <a:pPr algn="ctr"/>
            <a:r>
              <a:rPr lang="de-DE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zur Qualitätssicherung </a:t>
            </a:r>
            <a:r>
              <a:rPr lang="de-DE" sz="16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laboratoriumsmedizinischer</a:t>
            </a:r>
            <a:r>
              <a:rPr lang="de-DE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 Untersuchungen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Deutsches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Ärzteblatt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, Jg. 105, 15.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Februar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 2008, A 321 - A 355, Table B1a)</a:t>
            </a:r>
          </a:p>
        </p:txBody>
      </p:sp>
      <p:sp>
        <p:nvSpPr>
          <p:cNvPr id="5" name="Rectangle 111"/>
          <p:cNvSpPr>
            <a:spLocks noChangeArrowheads="1"/>
          </p:cNvSpPr>
          <p:nvPr/>
        </p:nvSpPr>
        <p:spPr bwMode="auto">
          <a:xfrm>
            <a:off x="5019675" y="2829056"/>
            <a:ext cx="1495425" cy="272827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Text Box 112"/>
          <p:cNvSpPr txBox="1">
            <a:spLocks noChangeArrowheads="1"/>
          </p:cNvSpPr>
          <p:nvPr/>
        </p:nvSpPr>
        <p:spPr bwMode="auto">
          <a:xfrm>
            <a:off x="4008546" y="5659313"/>
            <a:ext cx="5048177" cy="70788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 smtClean="0">
                <a:solidFill>
                  <a:sysClr val="windowText" lastClr="000000"/>
                </a:solidFill>
                <a:latin typeface="Arial" pitchFamily="34" charset="0"/>
              </a:rPr>
              <a:t>Externe Qualitätssicherung: ~ 3000 Labors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 smtClean="0">
                <a:solidFill>
                  <a:sysClr val="windowText" lastClr="000000"/>
                </a:solidFill>
                <a:latin typeface="Arial" pitchFamily="34" charset="0"/>
              </a:rPr>
              <a:t>Teilnahmepflicht seit 2002</a:t>
            </a:r>
            <a:endParaRPr lang="de-DE" sz="20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6033" y="6497580"/>
            <a:ext cx="826700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RMV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= reference method value, STV = target value specific for the particular test method</a:t>
            </a:r>
          </a:p>
        </p:txBody>
      </p:sp>
      <p:sp>
        <p:nvSpPr>
          <p:cNvPr id="10" name="Text Box 139"/>
          <p:cNvSpPr txBox="1">
            <a:spLocks noChangeArrowheads="1"/>
          </p:cNvSpPr>
          <p:nvPr/>
        </p:nvSpPr>
        <p:spPr bwMode="auto">
          <a:xfrm>
            <a:off x="111511" y="5369588"/>
            <a:ext cx="3667991" cy="92158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cap="flat" algn="ctr">
            <a:solidFill>
              <a:schemeClr val="accent2"/>
            </a:solidFill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 vert="horz" wrap="none" lIns="91440" tIns="10800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lnSpc>
                <a:spcPct val="80000"/>
              </a:lnSpc>
              <a:defRPr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ea typeface="+mj-ea"/>
                <a:cs typeface="+mj-cs"/>
              </a:defRPr>
            </a:lvl1pPr>
            <a:lvl2pPr algn="l" eaLnBrk="0" hangingPunct="0">
              <a:defRPr sz="2800" b="1"/>
            </a:lvl2pPr>
            <a:lvl3pPr algn="l" eaLnBrk="0" hangingPunct="0">
              <a:defRPr sz="2800" b="1"/>
            </a:lvl3pPr>
            <a:lvl4pPr algn="l" eaLnBrk="0" hangingPunct="0">
              <a:defRPr sz="2800" b="1"/>
            </a:lvl4pPr>
            <a:lvl5pPr algn="l" eaLnBrk="0" hangingPunct="0">
              <a:defRPr sz="2800" b="1"/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/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/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/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/>
            </a:lvl9pPr>
          </a:lstStyle>
          <a:p>
            <a:pPr algn="ctr">
              <a:spcBef>
                <a:spcPts val="600"/>
              </a:spcBef>
            </a:pPr>
            <a:r>
              <a:rPr lang="de-DE" dirty="0" smtClean="0"/>
              <a:t>PTB weltweit das einzige</a:t>
            </a:r>
          </a:p>
          <a:p>
            <a:pPr algn="ctr">
              <a:spcBef>
                <a:spcPts val="600"/>
              </a:spcBef>
            </a:pPr>
            <a:r>
              <a:rPr lang="de-DE" dirty="0" smtClean="0"/>
              <a:t>Referenzlabor</a:t>
            </a:r>
          </a:p>
        </p:txBody>
      </p:sp>
    </p:spTree>
    <p:extLst>
      <p:ext uri="{BB962C8B-B14F-4D97-AF65-F5344CB8AC3E}">
        <p14:creationId xmlns="" xmlns:p14="http://schemas.microsoft.com/office/powerpoint/2010/main" val="2236626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78919" y="159799"/>
            <a:ext cx="6316153" cy="14465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5000"/>
              </a:spcBef>
            </a:pPr>
            <a:r>
              <a:rPr lang="de-DE" sz="4000" b="1" dirty="0" err="1" smtClean="0">
                <a:solidFill>
                  <a:srgbClr val="019DDA"/>
                </a:solidFill>
                <a:latin typeface="Arial" pitchFamily="34" charset="0"/>
              </a:rPr>
              <a:t>Curatorship</a:t>
            </a:r>
            <a:r>
              <a:rPr lang="de-DE" sz="4000" b="1" dirty="0" smtClean="0">
                <a:solidFill>
                  <a:srgbClr val="019DDA"/>
                </a:solidFill>
                <a:latin typeface="Arial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" pitchFamily="34" charset="0"/>
              </a:rPr>
              <a:t>2014</a:t>
            </a:r>
            <a:r>
              <a:rPr lang="de-DE" sz="4000" b="1" dirty="0" smtClean="0">
                <a:solidFill>
                  <a:srgbClr val="019DDA"/>
                </a:solidFill>
                <a:latin typeface="Arial" pitchFamily="34" charset="0"/>
              </a:rPr>
              <a:t>: Report </a:t>
            </a:r>
            <a:r>
              <a:rPr lang="de-DE" sz="4000" b="1" dirty="0">
                <a:solidFill>
                  <a:srgbClr val="019DDA"/>
                </a:solidFill>
                <a:latin typeface="Arial" pitchFamily="34" charset="0"/>
              </a:rPr>
              <a:t>Bericht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311275" y="933450"/>
            <a:ext cx="7899400" cy="5114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Wissenschaft, Technik &amp; Dienstleistung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Internationales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Zahlen &amp; Fakten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Große Maßnahmen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Allgemeine Informationen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Ein Blick in die Zukunft</a:t>
            </a: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0"/>
            <a:ext cx="11541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81600"/>
            <a:ext cx="11541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314050" y="934840"/>
            <a:ext cx="7899400" cy="5114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latin typeface="Arial Narrow" pitchFamily="34" charset="0"/>
              </a:rPr>
              <a:t>Wissenschaft, </a:t>
            </a: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Technik &amp; Dienstleistung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Internationales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Zahlen &amp; Fakten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Große Maßnahmen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Allgemeine Informationen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F2F2F2"/>
                </a:solidFill>
                <a:latin typeface="Arial Narrow" pitchFamily="34" charset="0"/>
              </a:rPr>
              <a:t>Ein Blick in die Zukunft</a:t>
            </a:r>
          </a:p>
        </p:txBody>
      </p:sp>
      <p:pic>
        <p:nvPicPr>
          <p:cNvPr id="28" name="Picture 11" descr="http://www.bipm.org/utils/common/img/im_carte_hom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39" t="3022" r="8139" b="-3022"/>
          <a:stretch/>
        </p:blipFill>
        <p:spPr bwMode="auto">
          <a:xfrm>
            <a:off x="0" y="927874"/>
            <a:ext cx="9139238" cy="61000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itel 1"/>
          <p:cNvSpPr txBox="1">
            <a:spLocks/>
          </p:cNvSpPr>
          <p:nvPr/>
        </p:nvSpPr>
        <p:spPr bwMode="auto">
          <a:xfrm>
            <a:off x="925441" y="6001019"/>
            <a:ext cx="7490319" cy="707886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 wrap="none">
            <a:spAutoFit/>
          </a:bodyPr>
          <a:lstStyle>
            <a:defPPr>
              <a:defRPr lang="en-US"/>
            </a:defPPr>
            <a:lvl1pPr algn="ctr" eaLnBrk="0" hangingPunct="0">
              <a:lnSpc>
                <a:spcPct val="80000"/>
              </a:lnSpc>
              <a:defRPr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/>
              <a:t>90 Staaten, 94 % der Weltwirtschaft! 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03" y="931258"/>
            <a:ext cx="2262449" cy="227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Ellipse 30"/>
          <p:cNvSpPr/>
          <p:nvPr/>
        </p:nvSpPr>
        <p:spPr>
          <a:xfrm>
            <a:off x="4841753" y="5122984"/>
            <a:ext cx="791308" cy="7715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2" name="Gerade Verbindung mit Pfeil 31"/>
          <p:cNvCxnSpPr/>
          <p:nvPr/>
        </p:nvCxnSpPr>
        <p:spPr>
          <a:xfrm flipH="1" flipV="1">
            <a:off x="3851031" y="5363308"/>
            <a:ext cx="990723" cy="14543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3109668" y="4977545"/>
            <a:ext cx="791308" cy="7715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344488" y="4440973"/>
            <a:ext cx="8432800" cy="2343150"/>
          </a:xfrm>
          <a:prstGeom prst="rect">
            <a:avLst/>
          </a:prstGeom>
          <a:solidFill>
            <a:srgbClr val="FFFFFF"/>
          </a:solidFill>
          <a:ln w="9525">
            <a:solidFill>
              <a:srgbClr val="CA3202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Recommendation 1 (CI-2005):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…take preparative steps towards new definitions of </a:t>
            </a:r>
          </a:p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the kilogram, the ampere, the </a:t>
            </a:r>
            <a:r>
              <a:rPr kumimoji="0" lang="en-GB" sz="32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kelvin</a:t>
            </a: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 and the mole in</a:t>
            </a:r>
          </a:p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terms of fundamental constants.</a:t>
            </a:r>
          </a:p>
        </p:txBody>
      </p:sp>
    </p:spTree>
    <p:extLst>
      <p:ext uri="{BB962C8B-B14F-4D97-AF65-F5344CB8AC3E}">
        <p14:creationId xmlns="" xmlns:p14="http://schemas.microsoft.com/office/powerpoint/2010/main" val="1768902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554066"/>
            <a:ext cx="9144000" cy="28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435376" y="70801"/>
            <a:ext cx="6682920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Abt. 8: Medizinische Messtechnik</a:t>
            </a:r>
          </a:p>
        </p:txBody>
      </p:sp>
      <p:pic>
        <p:nvPicPr>
          <p:cNvPr id="62" name="Picture 4" descr="M:\Publikationen\Vortraege+Konferenzen+Besprechungen\2011\11-06-29_Excell-Projekttreffen\10-07-16_Figure_1a.tif"/>
          <p:cNvPicPr>
            <a:picLocks noChangeAspect="1" noChangeArrowheads="1"/>
          </p:cNvPicPr>
          <p:nvPr/>
        </p:nvPicPr>
        <p:blipFill rotWithShape="1">
          <a:blip r:embed="rId3" cstate="print"/>
          <a:srcRect r="7500"/>
          <a:stretch/>
        </p:blipFill>
        <p:spPr bwMode="auto">
          <a:xfrm>
            <a:off x="693926" y="1715294"/>
            <a:ext cx="3961203" cy="455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16143" t="8378" r="13249"/>
          <a:stretch/>
        </p:blipFill>
        <p:spPr bwMode="auto">
          <a:xfrm>
            <a:off x="4999121" y="1870365"/>
            <a:ext cx="3915994" cy="469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409663" y="952958"/>
            <a:ext cx="4849404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de-DE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Mikro-</a:t>
            </a:r>
            <a:r>
              <a:rPr lang="de-DE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Durchflusszytometrie</a:t>
            </a:r>
            <a:endParaRPr lang="de-DE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0050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36370" y="1062133"/>
            <a:ext cx="8464809" cy="57496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72000" tIns="36000" rIns="0">
            <a:spAutoFit/>
          </a:bodyPr>
          <a:lstStyle/>
          <a:p>
            <a:pPr eaLnBrk="0" hangingPunct="0">
              <a:defRPr/>
            </a:pPr>
            <a:r>
              <a:rPr lang="de-DE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Innovationstreiber in fast allen Wirtschaftsbereichen</a:t>
            </a:r>
            <a:endParaRPr lang="de-DE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Textfeld 13"/>
          <p:cNvSpPr txBox="1">
            <a:spLocks noChangeArrowheads="1"/>
          </p:cNvSpPr>
          <p:nvPr/>
        </p:nvSpPr>
        <p:spPr bwMode="auto">
          <a:xfrm>
            <a:off x="418372" y="1713156"/>
            <a:ext cx="5626861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kern="0" dirty="0">
                <a:solidFill>
                  <a:srgbClr val="002060"/>
                </a:solidFill>
                <a:latin typeface="Arial Narrow" pitchFamily="34" charset="0"/>
              </a:rPr>
              <a:t>PTB zu beteiligen bei Messgeräten mit </a:t>
            </a:r>
          </a:p>
          <a:p>
            <a:pPr defTabSz="269875"/>
            <a:r>
              <a:rPr lang="de-DE" sz="600" b="1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endParaRPr lang="de-DE" sz="600" dirty="0" smtClean="0">
              <a:solidFill>
                <a:prstClr val="black"/>
              </a:solidFill>
            </a:endParaRP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Embedded Systems</a:t>
            </a: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Einbindung in Kommunikationsnetze</a:t>
            </a: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Plug-</a:t>
            </a:r>
            <a:r>
              <a:rPr lang="de-DE" sz="2000" dirty="0" err="1" smtClean="0">
                <a:solidFill>
                  <a:srgbClr val="002060"/>
                </a:solidFill>
              </a:rPr>
              <a:t>and</a:t>
            </a:r>
            <a:r>
              <a:rPr lang="de-DE" sz="2000" dirty="0" smtClean="0">
                <a:solidFill>
                  <a:srgbClr val="002060"/>
                </a:solidFill>
              </a:rPr>
              <a:t>-Play-fähigen Schnittstellen</a:t>
            </a: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Downloadfähigkeit</a:t>
            </a: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Einsatz von Kryptographie</a:t>
            </a:r>
          </a:p>
          <a:p>
            <a:pPr marL="457200" lvl="2" defTabSz="269875">
              <a:buFontTx/>
              <a:buChar char="-"/>
            </a:pPr>
            <a:r>
              <a:rPr lang="de-DE" sz="2000" dirty="0" smtClean="0">
                <a:solidFill>
                  <a:srgbClr val="002060"/>
                </a:solidFill>
              </a:rPr>
              <a:t> 	Bewertung der MID-Konformität </a:t>
            </a:r>
          </a:p>
          <a:p>
            <a:pPr marL="0" lvl="1" defTabSz="269875"/>
            <a:r>
              <a:rPr lang="de-DE" sz="2000" dirty="0">
                <a:solidFill>
                  <a:srgbClr val="002060"/>
                </a:solidFill>
              </a:rPr>
              <a:t> </a:t>
            </a:r>
            <a:r>
              <a:rPr lang="de-DE" sz="2000" dirty="0" smtClean="0">
                <a:solidFill>
                  <a:srgbClr val="002060"/>
                </a:solidFill>
              </a:rPr>
              <a:t> 			von Alternativlösungen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336248" y="4512411"/>
            <a:ext cx="6531068" cy="2062103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72000" rIns="0">
            <a:spAutoFit/>
          </a:bodyPr>
          <a:lstStyle>
            <a:defPPr>
              <a:defRPr lang="en-US"/>
            </a:defPPr>
            <a:lvl1pPr eaLnBrk="0" hangingPunct="0">
              <a:defRPr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1pPr>
          </a:lstStyle>
          <a:p>
            <a:pPr marL="457200" indent="-457200">
              <a:buFont typeface="Arial" pitchFamily="34" charset="0"/>
              <a:buChar char="•"/>
            </a:pPr>
            <a:r>
              <a:rPr lang="de-DE" sz="3200" dirty="0"/>
              <a:t>„Industrie 4.0</a:t>
            </a:r>
            <a:r>
              <a:rPr lang="de-DE" sz="3200" dirty="0" smtClean="0"/>
              <a:t>“</a:t>
            </a:r>
          </a:p>
          <a:p>
            <a:r>
              <a:rPr lang="de-DE" sz="3200" dirty="0"/>
              <a:t> </a:t>
            </a:r>
            <a:r>
              <a:rPr lang="de-DE" sz="3200" dirty="0" smtClean="0"/>
              <a:t>      → </a:t>
            </a:r>
            <a:r>
              <a:rPr lang="de-DE" sz="3200" dirty="0"/>
              <a:t>Smart </a:t>
            </a:r>
            <a:r>
              <a:rPr lang="de-DE" sz="3200" dirty="0" err="1"/>
              <a:t>Factories</a:t>
            </a:r>
            <a:r>
              <a:rPr lang="de-DE" sz="3200" dirty="0"/>
              <a:t>, Smart </a:t>
            </a:r>
            <a:r>
              <a:rPr lang="de-DE" sz="3200" dirty="0" smtClean="0"/>
              <a:t>Services</a:t>
            </a:r>
            <a:endParaRPr lang="de-DE" sz="3200" dirty="0"/>
          </a:p>
          <a:p>
            <a:pPr marL="457200" indent="-457200">
              <a:buFont typeface="Arial" pitchFamily="34" charset="0"/>
              <a:buChar char="•"/>
            </a:pPr>
            <a:r>
              <a:rPr lang="de-DE" sz="3200" dirty="0"/>
              <a:t>Dezentrale Energie-Versorgung </a:t>
            </a:r>
            <a:endParaRPr lang="de-DE" sz="3200" dirty="0" smtClean="0"/>
          </a:p>
          <a:p>
            <a:r>
              <a:rPr lang="de-DE" sz="3200" dirty="0"/>
              <a:t> </a:t>
            </a:r>
            <a:r>
              <a:rPr lang="de-DE" sz="3200" dirty="0" smtClean="0"/>
              <a:t>      → </a:t>
            </a:r>
            <a:r>
              <a:rPr lang="de-DE" sz="3200" dirty="0"/>
              <a:t>Smart </a:t>
            </a:r>
            <a:r>
              <a:rPr lang="de-DE" sz="3200" dirty="0" err="1"/>
              <a:t>Grids</a:t>
            </a:r>
            <a:r>
              <a:rPr lang="de-DE" sz="3200" dirty="0"/>
              <a:t>, Smart </a:t>
            </a:r>
            <a:r>
              <a:rPr lang="de-DE" sz="3200" dirty="0" err="1" smtClean="0"/>
              <a:t>Metering</a:t>
            </a:r>
            <a:r>
              <a:rPr lang="de-DE" sz="3200" dirty="0"/>
              <a:t>	</a:t>
            </a:r>
          </a:p>
        </p:txBody>
      </p:sp>
      <p:sp>
        <p:nvSpPr>
          <p:cNvPr id="6" name="Rechteck 5"/>
          <p:cNvSpPr/>
          <p:nvPr/>
        </p:nvSpPr>
        <p:spPr>
          <a:xfrm>
            <a:off x="418372" y="59326"/>
            <a:ext cx="7058022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Gesetzliches Messwesen: Software</a:t>
            </a:r>
          </a:p>
        </p:txBody>
      </p:sp>
      <p:sp>
        <p:nvSpPr>
          <p:cNvPr id="7" name="Textfeld 13"/>
          <p:cNvSpPr txBox="1">
            <a:spLocks noChangeArrowheads="1"/>
          </p:cNvSpPr>
          <p:nvPr/>
        </p:nvSpPr>
        <p:spPr bwMode="auto">
          <a:xfrm>
            <a:off x="418372" y="4445911"/>
            <a:ext cx="18181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kern="0" dirty="0" smtClean="0">
                <a:solidFill>
                  <a:srgbClr val="002060"/>
                </a:solidFill>
                <a:latin typeface="Arial Narrow" pitchFamily="34" charset="0"/>
              </a:rPr>
              <a:t>Bedeutung:</a:t>
            </a:r>
            <a:endParaRPr lang="de-DE" sz="2800" b="1" kern="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619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809" name="Text Box 2"/>
          <p:cNvSpPr txBox="1">
            <a:spLocks noChangeArrowheads="1"/>
          </p:cNvSpPr>
          <p:nvPr/>
        </p:nvSpPr>
        <p:spPr bwMode="auto">
          <a:xfrm>
            <a:off x="1194900" y="1098113"/>
            <a:ext cx="7893050" cy="5114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solidFill>
                  <a:prstClr val="black"/>
                </a:solidFill>
                <a:latin typeface="Arial Narrow" pitchFamily="34" charset="0"/>
              </a:rPr>
              <a:t>Wissenschaft, Technik &amp; Dienstleistung</a:t>
            </a:r>
            <a:endParaRPr lang="de-DE" sz="3600" b="1" dirty="0">
              <a:solidFill>
                <a:srgbClr val="DBDBDB"/>
              </a:solidFill>
              <a:latin typeface="Arial Narrow" pitchFamily="34" charset="0"/>
            </a:endParaRP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Internationales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Zahlen &amp; Fakten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Große Maßnahmen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Allgemeine Informationen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Ein Blick in die Zukunft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87363" y="1098113"/>
            <a:ext cx="7899400" cy="5114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Wissenschaft, Technik &amp; Dienstleistung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/>
              <a:tabLst>
                <a:tab pos="673100" algn="l"/>
              </a:tabLst>
            </a:pPr>
            <a:r>
              <a:rPr lang="de-DE" sz="3600" b="1" dirty="0">
                <a:solidFill>
                  <a:srgbClr val="000000"/>
                </a:solidFill>
                <a:latin typeface="Arial Narrow" pitchFamily="34" charset="0"/>
              </a:rPr>
              <a:t>Internationales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Zahlen &amp; Fakten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Große Maßnahmen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Allgemeine Informationen</a:t>
            </a:r>
          </a:p>
          <a:p>
            <a:pPr marL="609600" indent="-609600" eaLnBrk="0" hangingPunct="0">
              <a:lnSpc>
                <a:spcPct val="140000"/>
              </a:lnSpc>
              <a:spcBef>
                <a:spcPct val="15000"/>
              </a:spcBef>
              <a:buFontTx/>
              <a:buAutoNum type="romanUcPeriod" startAt="3"/>
              <a:tabLst>
                <a:tab pos="673100" algn="l"/>
              </a:tabLst>
            </a:pPr>
            <a:r>
              <a:rPr lang="de-DE" sz="3600" b="1" dirty="0">
                <a:solidFill>
                  <a:srgbClr val="DBDBDB"/>
                </a:solidFill>
                <a:latin typeface="Arial Narrow" pitchFamily="34" charset="0"/>
              </a:rPr>
              <a:t>Ein Blick in die Zukunft</a:t>
            </a:r>
          </a:p>
        </p:txBody>
      </p:sp>
      <p:pic>
        <p:nvPicPr>
          <p:cNvPr id="15278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11541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78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81600"/>
            <a:ext cx="11541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781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867400"/>
            <a:ext cx="115411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278919" y="159799"/>
            <a:ext cx="6316153" cy="769441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5000"/>
              </a:spcBef>
            </a:pPr>
            <a:r>
              <a:rPr lang="de-DE" sz="4000" b="1" dirty="0">
                <a:solidFill>
                  <a:srgbClr val="019DDA"/>
                </a:solidFill>
                <a:latin typeface="Arial" pitchFamily="34" charset="0"/>
              </a:rPr>
              <a:t>Kuratorium 2014: Bericht</a:t>
            </a:r>
          </a:p>
        </p:txBody>
      </p:sp>
    </p:spTree>
    <p:extLst>
      <p:ext uri="{BB962C8B-B14F-4D97-AF65-F5344CB8AC3E}">
        <p14:creationId xmlns="" xmlns:p14="http://schemas.microsoft.com/office/powerpoint/2010/main" val="1978232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977" name="Picture 89"/>
          <p:cNvPicPr>
            <a:picLocks noChangeAspect="1" noChangeArrowheads="1"/>
          </p:cNvPicPr>
          <p:nvPr/>
        </p:nvPicPr>
        <p:blipFill>
          <a:blip r:embed="rId3" cstate="print"/>
          <a:srcRect l="10970" t="14490" r="11003" b="38430"/>
          <a:stretch>
            <a:fillRect/>
          </a:stretch>
        </p:blipFill>
        <p:spPr bwMode="auto">
          <a:xfrm>
            <a:off x="0" y="1024049"/>
            <a:ext cx="9144000" cy="323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6735" name="Object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217863"/>
            <a:ext cx="1733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50" y="2877021"/>
            <a:ext cx="3348038" cy="34369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3" name="Object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116" y="2929360"/>
            <a:ext cx="1733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395201" y="46720"/>
            <a:ext cx="5652188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Metrologie in Europa: EMRP</a:t>
            </a:r>
          </a:p>
        </p:txBody>
      </p:sp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3492725" y="4305452"/>
            <a:ext cx="5499100" cy="2260600"/>
          </a:xfrm>
          <a:prstGeom prst="rect">
            <a:avLst/>
          </a:prstGeom>
          <a:solidFill>
            <a:srgbClr val="CCCCFF"/>
          </a:solidFill>
          <a:ln w="19050" algn="ctr">
            <a:solidFill>
              <a:srgbClr val="0000CC"/>
            </a:solidFill>
            <a:miter lim="800000"/>
            <a:headEnd/>
            <a:tailEnd/>
          </a:ln>
          <a:effectLst>
            <a:outerShdw blurRad="12700" dist="12700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ts val="600"/>
              </a:spcBef>
              <a:defRPr/>
            </a:pPr>
            <a:r>
              <a:rPr lang="de-DE" sz="2000" b="1" i="1" dirty="0">
                <a:solidFill>
                  <a:prstClr val="black"/>
                </a:solidFill>
              </a:rPr>
              <a:t>Das </a:t>
            </a:r>
            <a:r>
              <a:rPr lang="de-DE" sz="2000" b="1" i="1" dirty="0" smtClean="0">
                <a:solidFill>
                  <a:prstClr val="black"/>
                </a:solidFill>
              </a:rPr>
              <a:t>EMRP – </a:t>
            </a:r>
            <a:r>
              <a:rPr lang="de-DE" sz="2000" b="1" dirty="0" smtClean="0">
                <a:solidFill>
                  <a:prstClr val="black"/>
                </a:solidFill>
              </a:rPr>
              <a:t>2007 bis 2014</a:t>
            </a:r>
            <a:endParaRPr lang="de-DE" sz="2000" dirty="0">
              <a:solidFill>
                <a:prstClr val="black"/>
              </a:solidFill>
            </a:endParaRPr>
          </a:p>
          <a:p>
            <a:pPr eaLnBrk="0" hangingPunct="0">
              <a:spcBef>
                <a:spcPts val="600"/>
              </a:spcBef>
              <a:buFont typeface="Arial" charset="0"/>
              <a:buChar char="•"/>
              <a:defRPr/>
            </a:pPr>
            <a:r>
              <a:rPr lang="de-DE" sz="2000" dirty="0">
                <a:solidFill>
                  <a:prstClr val="black"/>
                </a:solidFill>
              </a:rPr>
              <a:t> ist EU-</a:t>
            </a:r>
            <a:r>
              <a:rPr lang="de-DE" sz="2000" dirty="0" err="1">
                <a:solidFill>
                  <a:prstClr val="black"/>
                </a:solidFill>
              </a:rPr>
              <a:t>kofinanzierte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Metrologieforschung</a:t>
            </a:r>
            <a:endParaRPr lang="de-DE" sz="2000" dirty="0">
              <a:solidFill>
                <a:prstClr val="black"/>
              </a:solidFill>
            </a:endParaRPr>
          </a:p>
          <a:p>
            <a:pPr eaLnBrk="0" hangingPunct="0">
              <a:spcBef>
                <a:spcPts val="600"/>
              </a:spcBef>
              <a:buFont typeface="Arial" charset="0"/>
              <a:buChar char="•"/>
              <a:defRPr/>
            </a:pPr>
            <a:r>
              <a:rPr lang="de-DE" sz="2000" dirty="0">
                <a:solidFill>
                  <a:prstClr val="black"/>
                </a:solidFill>
              </a:rPr>
              <a:t> koordiniert nationale Metrologie-Forschungs-</a:t>
            </a:r>
          </a:p>
          <a:p>
            <a:pPr eaLnBrk="0" hangingPunct="0">
              <a:lnSpc>
                <a:spcPct val="8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de-DE" sz="2000" dirty="0">
                <a:solidFill>
                  <a:prstClr val="black"/>
                </a:solidFill>
              </a:rPr>
              <a:t>  Programme von 22 europäischen Staaten</a:t>
            </a:r>
          </a:p>
          <a:p>
            <a:pPr eaLnBrk="0" hangingPunct="0">
              <a:spcBef>
                <a:spcPts val="600"/>
              </a:spcBef>
              <a:buFont typeface="Arial" charset="0"/>
              <a:buChar char="•"/>
              <a:defRPr/>
            </a:pPr>
            <a:r>
              <a:rPr lang="de-DE" sz="2000" dirty="0">
                <a:solidFill>
                  <a:prstClr val="black"/>
                </a:solidFill>
              </a:rPr>
              <a:t> gemeinsame strategische Forschungsagenda</a:t>
            </a:r>
          </a:p>
          <a:p>
            <a:pPr eaLnBrk="0" hangingPunct="0">
              <a:spcBef>
                <a:spcPts val="600"/>
              </a:spcBef>
              <a:buFont typeface="Arial" charset="0"/>
              <a:buChar char="•"/>
              <a:defRPr/>
            </a:pPr>
            <a:r>
              <a:rPr lang="de-DE" sz="2000" dirty="0">
                <a:solidFill>
                  <a:prstClr val="black"/>
                </a:solidFill>
              </a:rPr>
              <a:t> Programmimplementierung: EURAMET e. V.</a:t>
            </a:r>
          </a:p>
        </p:txBody>
      </p:sp>
    </p:spTree>
    <p:extLst>
      <p:ext uri="{BB962C8B-B14F-4D97-AF65-F5344CB8AC3E}">
        <p14:creationId xmlns="" xmlns:p14="http://schemas.microsoft.com/office/powerpoint/2010/main" val="3675068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421782" y="1021964"/>
            <a:ext cx="6874245" cy="57496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72000" tIns="36000" rIns="0">
            <a:spAutoFit/>
          </a:bodyPr>
          <a:lstStyle>
            <a:defPPr>
              <a:defRPr lang="en-US"/>
            </a:defPPr>
            <a:lvl1pPr eaLnBrk="0" hangingPunct="0">
              <a:defRPr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1pPr>
          </a:lstStyle>
          <a:p>
            <a:r>
              <a:rPr lang="de-DE" sz="3200" dirty="0"/>
              <a:t>(Zwischen-)Bilanz aus PTB-Sicht: </a:t>
            </a:r>
            <a:r>
              <a:rPr lang="de-DE" sz="3200" dirty="0" smtClean="0"/>
              <a:t> </a:t>
            </a:r>
            <a:r>
              <a:rPr lang="de-DE" sz="3200" dirty="0"/>
              <a:t>Zahlen  </a:t>
            </a:r>
          </a:p>
        </p:txBody>
      </p:sp>
      <p:graphicFrame>
        <p:nvGraphicFramePr>
          <p:cNvPr id="11" name="Diagramm 10"/>
          <p:cNvGraphicFramePr/>
          <p:nvPr>
            <p:extLst>
              <p:ext uri="{D42A27DB-BD31-4B8C-83A1-F6EECF244321}">
                <p14:modId xmlns="" xmlns:p14="http://schemas.microsoft.com/office/powerpoint/2010/main" val="3081840863"/>
              </p:ext>
            </p:extLst>
          </p:nvPr>
        </p:nvGraphicFramePr>
        <p:xfrm>
          <a:off x="-396815" y="1658480"/>
          <a:ext cx="7936301" cy="519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chteck 12"/>
          <p:cNvSpPr/>
          <p:nvPr/>
        </p:nvSpPr>
        <p:spPr>
          <a:xfrm>
            <a:off x="2945247" y="2064040"/>
            <a:ext cx="6099537" cy="2169825"/>
          </a:xfrm>
          <a:prstGeom prst="rect">
            <a:avLst/>
          </a:prstGeom>
          <a:solidFill>
            <a:srgbClr val="CCCCFF"/>
          </a:solidFill>
          <a:ln>
            <a:solidFill>
              <a:srgbClr val="0000CC"/>
            </a:solidFill>
          </a:ln>
          <a:effectLst>
            <a:outerShdw blurRad="12700" dist="12700" dir="2700000" algn="ctr" rotWithShape="0">
              <a:schemeClr val="tx1"/>
            </a:outerShdw>
          </a:effectLst>
        </p:spPr>
        <p:txBody>
          <a:bodyPr wrap="none" lIns="72000" rIns="72000">
            <a:spAutoFit/>
          </a:bodyPr>
          <a:lstStyle/>
          <a:p>
            <a:pPr defTabSz="263525"/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• 	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119 JRPs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: 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113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 mit 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PTB-Beteiligung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</a:p>
          <a:p>
            <a:pPr defTabSz="263525"/>
            <a:r>
              <a:rPr lang="de-DE" sz="24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  	40 von PTB koordiniert</a:t>
            </a:r>
          </a:p>
          <a:p>
            <a:pPr defTabSz="263525">
              <a:spcBef>
                <a:spcPts val="600"/>
              </a:spcBef>
            </a:pP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• 	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480 Personenjahre 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Zusatzpersonal in der PTB</a:t>
            </a:r>
          </a:p>
          <a:p>
            <a:pPr defTabSz="263525">
              <a:spcBef>
                <a:spcPts val="600"/>
              </a:spcBef>
            </a:pP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• 	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26%</a:t>
            </a: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 der fachlichen Arbeitspakete von PTB geleitet</a:t>
            </a:r>
          </a:p>
          <a:p>
            <a:pPr defTabSz="263525">
              <a:spcBef>
                <a:spcPts val="600"/>
              </a:spcBef>
            </a:pPr>
            <a:r>
              <a:rPr lang="de-DE" sz="2400" dirty="0" smtClean="0">
                <a:solidFill>
                  <a:prstClr val="black"/>
                </a:solidFill>
                <a:latin typeface="Arial Narrow" pitchFamily="34" charset="0"/>
              </a:rPr>
              <a:t>• 	Förderquote </a:t>
            </a:r>
            <a:r>
              <a:rPr lang="de-DE" sz="2400" b="1" dirty="0" smtClean="0">
                <a:solidFill>
                  <a:prstClr val="black"/>
                </a:solidFill>
                <a:latin typeface="Arial Narrow" pitchFamily="34" charset="0"/>
              </a:rPr>
              <a:t>43%...46% </a:t>
            </a:r>
            <a:endParaRPr lang="de-DE" sz="24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8" name="Object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0914" y="5921900"/>
            <a:ext cx="2003763" cy="56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eck 6"/>
          <p:cNvSpPr/>
          <p:nvPr/>
        </p:nvSpPr>
        <p:spPr>
          <a:xfrm>
            <a:off x="395201" y="46720"/>
            <a:ext cx="5652188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Metrologie in Europa: EMRP</a:t>
            </a:r>
          </a:p>
        </p:txBody>
      </p:sp>
    </p:spTree>
    <p:extLst>
      <p:ext uri="{BB962C8B-B14F-4D97-AF65-F5344CB8AC3E}">
        <p14:creationId xmlns="" xmlns:p14="http://schemas.microsoft.com/office/powerpoint/2010/main" val="2552033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Ellipsoidspieg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1515"/>
            <a:ext cx="3286125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Asphere kamer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916" b="14278"/>
          <a:stretch>
            <a:fillRect/>
          </a:stretch>
        </p:blipFill>
        <p:spPr bwMode="auto">
          <a:xfrm>
            <a:off x="2755900" y="1571809"/>
            <a:ext cx="30241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Hand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48" t="2362" r="3001" b="2414"/>
          <a:stretch>
            <a:fillRect/>
          </a:stretch>
        </p:blipFill>
        <p:spPr bwMode="auto">
          <a:xfrm>
            <a:off x="4991100" y="1765531"/>
            <a:ext cx="155098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0" descr="http://t1.gstatic.com/images?q=tbn:ANd9GcSztURQEThwpeEqZeL_5ey_8HTnobPbl6RLKhtDWRG6QVFYTCz7p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913" y="1742039"/>
            <a:ext cx="23622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06663" y="974298"/>
            <a:ext cx="8506615" cy="51340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 wrap="none" lIns="72000" tIns="36000" rIns="0">
            <a:spAutoFit/>
          </a:bodyPr>
          <a:lstStyle>
            <a:defPPr>
              <a:defRPr lang="en-US"/>
            </a:defPPr>
            <a:lvl1pPr eaLnBrk="0" hangingPunct="0">
              <a:defRPr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1pPr>
          </a:lstStyle>
          <a:p>
            <a:r>
              <a:rPr lang="de-DE" altLang="de-DE" sz="2800" dirty="0" err="1"/>
              <a:t>Asphären</a:t>
            </a:r>
            <a:r>
              <a:rPr lang="de-DE" altLang="de-DE" sz="2800" dirty="0"/>
              <a:t>: Kernkomponenten moderner Abbildungssysteme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122665" y="4217058"/>
            <a:ext cx="2743202" cy="120032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800" b="1" dirty="0" err="1" smtClean="0">
                <a:solidFill>
                  <a:prstClr val="black"/>
                </a:solidFill>
              </a:rPr>
              <a:t>Stakeholders</a:t>
            </a:r>
            <a:r>
              <a:rPr lang="de-DE" sz="1800" b="1" dirty="0" smtClean="0">
                <a:solidFill>
                  <a:prstClr val="black"/>
                </a:solidFill>
              </a:rPr>
              <a:t>: </a:t>
            </a:r>
          </a:p>
          <a:p>
            <a:r>
              <a:rPr lang="de-DE" sz="1800" b="1" dirty="0" smtClean="0">
                <a:solidFill>
                  <a:prstClr val="black"/>
                </a:solidFill>
              </a:rPr>
              <a:t>UPOB – Int. Forum für </a:t>
            </a:r>
            <a:r>
              <a:rPr lang="de-DE" sz="1800" b="1" dirty="0" err="1" smtClean="0">
                <a:solidFill>
                  <a:prstClr val="black"/>
                </a:solidFill>
              </a:rPr>
              <a:t>Asphärenmetrologie</a:t>
            </a:r>
            <a:r>
              <a:rPr lang="de-DE" sz="1800" b="1" dirty="0" smtClean="0">
                <a:solidFill>
                  <a:prstClr val="black"/>
                </a:solidFill>
              </a:rPr>
              <a:t>/-</a:t>
            </a:r>
            <a:r>
              <a:rPr lang="de-DE" sz="1800" b="1" dirty="0" err="1" smtClean="0">
                <a:solidFill>
                  <a:prstClr val="black"/>
                </a:solidFill>
              </a:rPr>
              <a:t>fertigung</a:t>
            </a:r>
            <a:endParaRPr lang="de-DE" sz="18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76293" y="3917249"/>
            <a:ext cx="6423103" cy="188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feld 59"/>
          <p:cNvSpPr txBox="1"/>
          <p:nvPr/>
        </p:nvSpPr>
        <p:spPr>
          <a:xfrm>
            <a:off x="45625" y="5937144"/>
            <a:ext cx="9015738" cy="538609"/>
          </a:xfrm>
          <a:prstGeom prst="rect">
            <a:avLst/>
          </a:prstGeom>
          <a:solidFill>
            <a:srgbClr val="CCCCFF"/>
          </a:solidFill>
          <a:ln>
            <a:solidFill>
              <a:srgbClr val="0000CC"/>
            </a:solidFill>
          </a:ln>
          <a:effectLst>
            <a:outerShdw blurRad="12700" dist="12700" dir="2700000" algn="ctr" rotWithShape="0">
              <a:schemeClr val="tx1"/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900" b="1">
                <a:solidFill>
                  <a:srgbClr val="002060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Forderung der Industrie: rückgeführte </a:t>
            </a:r>
            <a:r>
              <a:rPr lang="de-DE" dirty="0" err="1"/>
              <a:t>Asphärenmesstechnik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395201" y="46720"/>
            <a:ext cx="5652188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Metrologie in Europa: EMRP</a:t>
            </a:r>
          </a:p>
        </p:txBody>
      </p:sp>
    </p:spTree>
    <p:extLst>
      <p:ext uri="{BB962C8B-B14F-4D97-AF65-F5344CB8AC3E}">
        <p14:creationId xmlns="" xmlns:p14="http://schemas.microsoft.com/office/powerpoint/2010/main" val="1933025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35"/>
          <p:cNvSpPr/>
          <p:nvPr/>
        </p:nvSpPr>
        <p:spPr>
          <a:xfrm>
            <a:off x="395201" y="63345"/>
            <a:ext cx="7114127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Metrologie 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Europa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: 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EMRP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  <a:sym typeface="Wingdings" pitchFamily="2" charset="2"/>
              </a:rPr>
              <a:t>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EMPIR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33" name="Picture 126"/>
          <p:cNvPicPr>
            <a:picLocks noChangeAspect="1" noChangeArrowheads="1"/>
          </p:cNvPicPr>
          <p:nvPr/>
        </p:nvPicPr>
        <p:blipFill>
          <a:blip r:embed="rId3" cstate="print"/>
          <a:srcRect l="30639" t="14613" r="11003" b="70335"/>
          <a:stretch>
            <a:fillRect/>
          </a:stretch>
        </p:blipFill>
        <p:spPr bwMode="auto">
          <a:xfrm>
            <a:off x="0" y="976241"/>
            <a:ext cx="683892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ieren 33"/>
          <p:cNvGrpSpPr/>
          <p:nvPr/>
        </p:nvGrpSpPr>
        <p:grpSpPr>
          <a:xfrm>
            <a:off x="82296" y="1930273"/>
            <a:ext cx="8997950" cy="903288"/>
            <a:chOff x="0" y="2542921"/>
            <a:chExt cx="8997950" cy="903288"/>
          </a:xfrm>
        </p:grpSpPr>
        <p:sp>
          <p:nvSpPr>
            <p:cNvPr id="1539074" name="Text Box 7"/>
            <p:cNvSpPr txBox="1">
              <a:spLocks noChangeArrowheads="1"/>
            </p:cNvSpPr>
            <p:nvPr/>
          </p:nvSpPr>
          <p:spPr bwMode="auto">
            <a:xfrm>
              <a:off x="1308100" y="3060446"/>
              <a:ext cx="108108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1800" b="1">
                  <a:solidFill>
                    <a:prstClr val="black"/>
                  </a:solidFill>
                </a:rPr>
                <a:t>2013</a:t>
              </a:r>
              <a:endParaRPr lang="fr-FR" sz="1800" b="1">
                <a:solidFill>
                  <a:prstClr val="black"/>
                </a:solidFill>
              </a:endParaRPr>
            </a:p>
          </p:txBody>
        </p:sp>
        <p:sp>
          <p:nvSpPr>
            <p:cNvPr id="1539075" name="Text Box 9"/>
            <p:cNvSpPr txBox="1">
              <a:spLocks noChangeArrowheads="1"/>
            </p:cNvSpPr>
            <p:nvPr/>
          </p:nvSpPr>
          <p:spPr bwMode="auto">
            <a:xfrm>
              <a:off x="3041650" y="3055684"/>
              <a:ext cx="108108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1800" b="1">
                  <a:solidFill>
                    <a:prstClr val="black"/>
                  </a:solidFill>
                </a:rPr>
                <a:t>2015</a:t>
              </a:r>
              <a:endParaRPr lang="fr-FR" sz="1800" b="1">
                <a:solidFill>
                  <a:prstClr val="black"/>
                </a:solidFill>
              </a:endParaRP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5646738" y="3079496"/>
              <a:ext cx="1081087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BE" sz="1800" b="1" dirty="0">
                  <a:solidFill>
                    <a:prstClr val="black"/>
                  </a:solidFill>
                  <a:latin typeface="Gill Sans MT"/>
                </a:rPr>
                <a:t>2018</a:t>
              </a:r>
              <a:endParaRPr lang="fr-FR" sz="1800" b="1" dirty="0">
                <a:solidFill>
                  <a:prstClr val="black"/>
                </a:solidFill>
                <a:latin typeface="Gill Sans MT"/>
              </a:endParaRPr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1874838" y="3003296"/>
              <a:ext cx="0" cy="122238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53" name="Rectangle 26"/>
            <p:cNvSpPr>
              <a:spLocks noChangeArrowheads="1"/>
            </p:cNvSpPr>
            <p:nvPr/>
          </p:nvSpPr>
          <p:spPr bwMode="auto">
            <a:xfrm>
              <a:off x="0" y="2658809"/>
              <a:ext cx="4146550" cy="368300"/>
            </a:xfrm>
            <a:prstGeom prst="rect">
              <a:avLst/>
            </a:prstGeom>
            <a:solidFill>
              <a:srgbClr val="0082D6"/>
            </a:solidFill>
            <a:ln w="19050">
              <a:solidFill>
                <a:schemeClr val="bg2">
                  <a:lumMod val="50000"/>
                  <a:lumOff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>
              <a:off x="1873250" y="3003296"/>
              <a:ext cx="0" cy="122238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27" name="Line 16"/>
            <p:cNvSpPr>
              <a:spLocks noChangeShapeType="1"/>
            </p:cNvSpPr>
            <p:nvPr/>
          </p:nvSpPr>
          <p:spPr bwMode="auto">
            <a:xfrm>
              <a:off x="2735263" y="3003296"/>
              <a:ext cx="0" cy="122238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3597275" y="3003296"/>
              <a:ext cx="0" cy="122238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>
              <a:off x="4459288" y="3001709"/>
              <a:ext cx="0" cy="122237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3919538" y="3063621"/>
              <a:ext cx="1081087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BE" sz="1800" b="1" dirty="0">
                  <a:solidFill>
                    <a:prstClr val="black"/>
                  </a:solidFill>
                  <a:latin typeface="Gill Sans MT"/>
                </a:rPr>
                <a:t>2016</a:t>
              </a:r>
              <a:endParaRPr lang="fr-FR" sz="1800" b="1" dirty="0">
                <a:solidFill>
                  <a:prstClr val="black"/>
                </a:solidFill>
                <a:latin typeface="Gill Sans MT"/>
              </a:endParaRPr>
            </a:p>
          </p:txBody>
        </p:sp>
        <p:sp>
          <p:nvSpPr>
            <p:cNvPr id="1539084" name="AutoShape 5"/>
            <p:cNvSpPr>
              <a:spLocks noChangeArrowheads="1"/>
            </p:cNvSpPr>
            <p:nvPr/>
          </p:nvSpPr>
          <p:spPr bwMode="auto">
            <a:xfrm>
              <a:off x="2495550" y="2542921"/>
              <a:ext cx="6502400" cy="608013"/>
            </a:xfrm>
            <a:prstGeom prst="rightArrow">
              <a:avLst>
                <a:gd name="adj1" fmla="val 60315"/>
                <a:gd name="adj2" fmla="val 110163"/>
              </a:avLst>
            </a:prstGeom>
            <a:gradFill rotWithShape="1">
              <a:gsLst>
                <a:gs pos="0">
                  <a:srgbClr val="00664D"/>
                </a:gs>
                <a:gs pos="100000">
                  <a:srgbClr val="00516F"/>
                </a:gs>
              </a:gsLst>
              <a:lin ang="0" scaled="1"/>
            </a:gradFill>
            <a:ln w="19050">
              <a:solidFill>
                <a:srgbClr val="BFBFB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>
              <a:off x="4460875" y="3017584"/>
              <a:ext cx="0" cy="122237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44" name="Line 16"/>
            <p:cNvSpPr>
              <a:spLocks noChangeShapeType="1"/>
            </p:cNvSpPr>
            <p:nvPr/>
          </p:nvSpPr>
          <p:spPr bwMode="auto">
            <a:xfrm>
              <a:off x="5322888" y="3017584"/>
              <a:ext cx="0" cy="122237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45" name="Line 17"/>
            <p:cNvSpPr>
              <a:spLocks noChangeShapeType="1"/>
            </p:cNvSpPr>
            <p:nvPr/>
          </p:nvSpPr>
          <p:spPr bwMode="auto">
            <a:xfrm>
              <a:off x="6184900" y="3017584"/>
              <a:ext cx="0" cy="122237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46" name="Line 18"/>
            <p:cNvSpPr>
              <a:spLocks noChangeShapeType="1"/>
            </p:cNvSpPr>
            <p:nvPr/>
          </p:nvSpPr>
          <p:spPr bwMode="auto">
            <a:xfrm>
              <a:off x="7046913" y="3015996"/>
              <a:ext cx="0" cy="122238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1539089" name="Text Box 28"/>
            <p:cNvSpPr txBox="1">
              <a:spLocks noChangeArrowheads="1"/>
            </p:cNvSpPr>
            <p:nvPr/>
          </p:nvSpPr>
          <p:spPr bwMode="auto">
            <a:xfrm>
              <a:off x="4152900" y="2649284"/>
              <a:ext cx="30099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2000" b="1" dirty="0">
                  <a:solidFill>
                    <a:prstClr val="white"/>
                  </a:solidFill>
                </a:rPr>
                <a:t>Horizon 2020</a:t>
              </a:r>
              <a:endParaRPr lang="fr-FR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1539090" name="Text Box 10"/>
            <p:cNvSpPr txBox="1">
              <a:spLocks noChangeArrowheads="1"/>
            </p:cNvSpPr>
            <p:nvPr/>
          </p:nvSpPr>
          <p:spPr bwMode="auto">
            <a:xfrm>
              <a:off x="6489700" y="3068384"/>
              <a:ext cx="108108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1800" b="1">
                  <a:solidFill>
                    <a:prstClr val="black"/>
                  </a:solidFill>
                </a:rPr>
                <a:t>2019</a:t>
              </a:r>
            </a:p>
          </p:txBody>
        </p:sp>
        <p:sp>
          <p:nvSpPr>
            <p:cNvPr id="1539093" name="Text Box 7"/>
            <p:cNvSpPr txBox="1">
              <a:spLocks noChangeArrowheads="1"/>
            </p:cNvSpPr>
            <p:nvPr/>
          </p:nvSpPr>
          <p:spPr bwMode="auto">
            <a:xfrm>
              <a:off x="2209800" y="3054096"/>
              <a:ext cx="108108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1800" b="1">
                  <a:solidFill>
                    <a:prstClr val="black"/>
                  </a:solidFill>
                </a:rPr>
                <a:t>2014</a:t>
              </a:r>
              <a:endParaRPr lang="fr-FR" sz="1800" b="1">
                <a:solidFill>
                  <a:prstClr val="black"/>
                </a:solidFill>
              </a:endParaRPr>
            </a:p>
          </p:txBody>
        </p:sp>
        <p:sp>
          <p:nvSpPr>
            <p:cNvPr id="1539094" name="Text Box 10"/>
            <p:cNvSpPr txBox="1">
              <a:spLocks noChangeArrowheads="1"/>
            </p:cNvSpPr>
            <p:nvPr/>
          </p:nvSpPr>
          <p:spPr bwMode="auto">
            <a:xfrm>
              <a:off x="4783138" y="3063621"/>
              <a:ext cx="1081087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BE" sz="1800" b="1">
                  <a:solidFill>
                    <a:prstClr val="black"/>
                  </a:solidFill>
                </a:rPr>
                <a:t>2017</a:t>
              </a:r>
              <a:endParaRPr lang="fr-FR" sz="1800" b="1">
                <a:solidFill>
                  <a:prstClr val="black"/>
                </a:solidFill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auto">
            <a:xfrm>
              <a:off x="7899400" y="3023934"/>
              <a:ext cx="0" cy="122237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de-DE" sz="2400">
                <a:solidFill>
                  <a:prstClr val="black"/>
                </a:solidFill>
                <a:latin typeface="Times" pitchFamily="18" charset="0"/>
              </a:endParaRPr>
            </a:p>
          </p:txBody>
        </p: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7346950" y="3068384"/>
              <a:ext cx="108108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BE" sz="1800" b="1" dirty="0">
                  <a:solidFill>
                    <a:prstClr val="black"/>
                  </a:solidFill>
                  <a:latin typeface="Gill Sans MT"/>
                </a:rPr>
                <a:t>2020</a:t>
              </a:r>
            </a:p>
          </p:txBody>
        </p:sp>
      </p:grpSp>
      <p:sp>
        <p:nvSpPr>
          <p:cNvPr id="37" name="Textfeld 36"/>
          <p:cNvSpPr txBox="1">
            <a:spLocks noChangeArrowheads="1"/>
          </p:cNvSpPr>
          <p:nvPr/>
        </p:nvSpPr>
        <p:spPr bwMode="auto">
          <a:xfrm>
            <a:off x="253475" y="3840519"/>
            <a:ext cx="4628190" cy="2542234"/>
          </a:xfrm>
          <a:prstGeom prst="rect">
            <a:avLst/>
          </a:prstGeom>
          <a:solidFill>
            <a:srgbClr val="CCCCFF"/>
          </a:solidFill>
          <a:ln w="19050" algn="ctr">
            <a:solidFill>
              <a:srgbClr val="0000CC"/>
            </a:solidFill>
            <a:miter lim="800000"/>
            <a:headEnd/>
            <a:tailEnd/>
          </a:ln>
          <a:effectLst>
            <a:outerShdw blurRad="12700" dist="12700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182563" eaLnBrk="0" hangingPunct="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de-DE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de-DE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Laufzeit:			2014 </a:t>
            </a:r>
            <a:r>
              <a:rPr lang="de-DE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bis 2020</a:t>
            </a:r>
          </a:p>
          <a:p>
            <a:pPr defTabSz="182563" eaLnBrk="0" hangingPunct="0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de-DE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de-DE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Volumen:		600 </a:t>
            </a:r>
            <a:r>
              <a:rPr lang="de-DE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Mio. €</a:t>
            </a:r>
          </a:p>
          <a:p>
            <a:pPr defTabSz="182563" eaLnBrk="0" hangingPunct="0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de-DE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de-DE" sz="24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Neu</a:t>
            </a:r>
            <a:r>
              <a:rPr lang="de-DE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:						</a:t>
            </a:r>
            <a:r>
              <a:rPr lang="de-DE" sz="24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Innovation</a:t>
            </a:r>
            <a:endParaRPr lang="de-DE" sz="2400" b="1" i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  <a:p>
            <a:pPr defTabSz="182563" eaLnBrk="0" hangingPunct="0">
              <a:lnSpc>
                <a:spcPct val="120000"/>
              </a:lnSpc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de-DE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		</a:t>
            </a:r>
            <a:r>
              <a:rPr lang="de-DE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								</a:t>
            </a:r>
            <a:r>
              <a:rPr lang="de-DE" sz="24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Standardisierung</a:t>
            </a:r>
            <a:endParaRPr lang="de-DE" sz="2400" b="1" i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  <a:p>
            <a:pPr defTabSz="182563" eaLnBrk="0" hangingPunct="0">
              <a:lnSpc>
                <a:spcPct val="120000"/>
              </a:lnSpc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de-DE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		</a:t>
            </a:r>
            <a:r>
              <a:rPr lang="de-DE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								</a:t>
            </a:r>
            <a:r>
              <a:rPr lang="de-DE" sz="24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Capacity</a:t>
            </a:r>
            <a:r>
              <a:rPr lang="de-DE" sz="24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de-DE" sz="24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Building</a:t>
            </a:r>
            <a:endParaRPr lang="de-DE" sz="2000" b="1" i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58" name="AutoShape 21"/>
          <p:cNvSpPr>
            <a:spLocks noChangeArrowheads="1"/>
          </p:cNvSpPr>
          <p:nvPr/>
        </p:nvSpPr>
        <p:spPr bwMode="auto">
          <a:xfrm>
            <a:off x="2520951" y="2733231"/>
            <a:ext cx="5438774" cy="1038869"/>
          </a:xfrm>
          <a:prstGeom prst="rightArrow">
            <a:avLst>
              <a:gd name="adj1" fmla="val 63541"/>
              <a:gd name="adj2" fmla="val 42088"/>
            </a:avLst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de-DE" sz="1800" kern="0">
              <a:solidFill>
                <a:sysClr val="windowText" lastClr="000000"/>
              </a:solidFill>
            </a:endParaRPr>
          </a:p>
        </p:txBody>
      </p:sp>
      <p:sp>
        <p:nvSpPr>
          <p:cNvPr id="821258" name="Text Box 22"/>
          <p:cNvSpPr txBox="1">
            <a:spLocks noChangeArrowheads="1"/>
          </p:cNvSpPr>
          <p:nvPr/>
        </p:nvSpPr>
        <p:spPr bwMode="auto">
          <a:xfrm>
            <a:off x="4127500" y="2982556"/>
            <a:ext cx="17446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700" dir="2700000" algn="ctr" rotWithShape="0">
              <a:schemeClr val="tx1"/>
            </a:outerShdw>
          </a:effec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fr-BE" sz="3200" b="1" dirty="0">
                <a:solidFill>
                  <a:prstClr val="white"/>
                </a:solidFill>
              </a:rPr>
              <a:t>EMPIR</a:t>
            </a:r>
            <a:endParaRPr lang="fr-FR" sz="3200" b="1" dirty="0">
              <a:solidFill>
                <a:prstClr val="white"/>
              </a:solidFill>
            </a:endParaRPr>
          </a:p>
        </p:txBody>
      </p:sp>
      <p:sp>
        <p:nvSpPr>
          <p:cNvPr id="31" name="Textfeld 30"/>
          <p:cNvSpPr txBox="1">
            <a:spLocks noChangeArrowheads="1"/>
          </p:cNvSpPr>
          <p:nvPr/>
        </p:nvSpPr>
        <p:spPr bwMode="auto">
          <a:xfrm>
            <a:off x="5041670" y="3933008"/>
            <a:ext cx="3802644" cy="2400657"/>
          </a:xfrm>
          <a:prstGeom prst="rect">
            <a:avLst/>
          </a:prstGeom>
          <a:solidFill>
            <a:srgbClr val="CCCCFF"/>
          </a:solidFill>
          <a:ln w="19050" algn="ctr">
            <a:solidFill>
              <a:srgbClr val="0000CC"/>
            </a:solidFill>
            <a:miter lim="800000"/>
            <a:headEnd/>
            <a:tailEnd/>
          </a:ln>
          <a:effectLst>
            <a:outerShdw blurRad="12700" dist="12700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defTabSz="182563" eaLnBrk="0" hangingPunct="0">
              <a:spcBef>
                <a:spcPts val="600"/>
              </a:spcBef>
              <a:buFont typeface="Arial" pitchFamily="34" charset="0"/>
              <a:buChar char="•"/>
              <a:defRPr sz="20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defRPr>
            </a:lvl1pPr>
          </a:lstStyle>
          <a:p>
            <a:r>
              <a:rPr lang="en-US" sz="2400" dirty="0" smtClean="0">
                <a:latin typeface="Arial Narrow" pitchFamily="34" charset="0"/>
              </a:rPr>
              <a:t> </a:t>
            </a:r>
            <a:r>
              <a:rPr lang="en-US" sz="2400" dirty="0" err="1" smtClean="0">
                <a:latin typeface="Arial Narrow" pitchFamily="34" charset="0"/>
              </a:rPr>
              <a:t>durch</a:t>
            </a:r>
            <a:r>
              <a:rPr lang="en-US" sz="2400" dirty="0" smtClean="0">
                <a:latin typeface="Arial Narrow" pitchFamily="34" charset="0"/>
              </a:rPr>
              <a:t> </a:t>
            </a:r>
            <a:r>
              <a:rPr lang="en-US" sz="2400" dirty="0">
                <a:latin typeface="Arial Narrow" pitchFamily="34" charset="0"/>
              </a:rPr>
              <a:t>EU-</a:t>
            </a:r>
            <a:r>
              <a:rPr lang="en-US" sz="2400" dirty="0" err="1">
                <a:latin typeface="Arial Narrow" pitchFamily="34" charset="0"/>
              </a:rPr>
              <a:t>Parlament</a:t>
            </a:r>
            <a:r>
              <a:rPr lang="en-US" sz="2400" dirty="0">
                <a:latin typeface="Arial Narrow" pitchFamily="34" charset="0"/>
              </a:rPr>
              <a:t> &amp; Rat    </a:t>
            </a:r>
          </a:p>
          <a:p>
            <a:pPr>
              <a:buNone/>
            </a:pPr>
            <a:r>
              <a:rPr lang="en-US" sz="2400" dirty="0">
                <a:latin typeface="Arial Narrow" pitchFamily="34" charset="0"/>
              </a:rPr>
              <a:t> </a:t>
            </a:r>
            <a:r>
              <a:rPr lang="en-US" sz="2400" dirty="0" smtClean="0">
                <a:latin typeface="Arial Narrow" pitchFamily="34" charset="0"/>
              </a:rPr>
              <a:t>  </a:t>
            </a:r>
            <a:r>
              <a:rPr lang="en-US" sz="2400" b="0" dirty="0" err="1" smtClean="0">
                <a:latin typeface="Arial Narrow" pitchFamily="34" charset="0"/>
              </a:rPr>
              <a:t>im</a:t>
            </a:r>
            <a:r>
              <a:rPr lang="en-US" sz="2400" b="0" dirty="0" smtClean="0">
                <a:latin typeface="Arial Narrow" pitchFamily="34" charset="0"/>
              </a:rPr>
              <a:t> </a:t>
            </a:r>
            <a:r>
              <a:rPr lang="en-US" sz="2400" b="0" dirty="0">
                <a:latin typeface="Arial Narrow" pitchFamily="34" charset="0"/>
              </a:rPr>
              <a:t>Mai 2014</a:t>
            </a:r>
          </a:p>
          <a:p>
            <a:pPr>
              <a:spcBef>
                <a:spcPts val="1200"/>
              </a:spcBef>
            </a:pPr>
            <a:r>
              <a:rPr lang="en-US" sz="2400" dirty="0" smtClean="0">
                <a:latin typeface="Arial Narrow" pitchFamily="34" charset="0"/>
              </a:rPr>
              <a:t> General </a:t>
            </a:r>
            <a:r>
              <a:rPr lang="en-US" sz="2400" dirty="0">
                <a:latin typeface="Arial Narrow" pitchFamily="34" charset="0"/>
              </a:rPr>
              <a:t>Agreement </a:t>
            </a:r>
          </a:p>
          <a:p>
            <a:pPr>
              <a:buNone/>
            </a:pPr>
            <a:r>
              <a:rPr lang="en-US" sz="2400" dirty="0" smtClean="0">
                <a:latin typeface="Arial Narrow" pitchFamily="34" charset="0"/>
              </a:rPr>
              <a:t>   </a:t>
            </a:r>
            <a:r>
              <a:rPr lang="en-US" sz="2400" b="0" dirty="0" err="1" smtClean="0">
                <a:latin typeface="Arial Narrow" pitchFamily="34" charset="0"/>
              </a:rPr>
              <a:t>geplant</a:t>
            </a:r>
            <a:r>
              <a:rPr lang="en-US" sz="2400" b="0" dirty="0" smtClean="0">
                <a:latin typeface="Arial Narrow" pitchFamily="34" charset="0"/>
              </a:rPr>
              <a:t> </a:t>
            </a:r>
            <a:r>
              <a:rPr lang="en-US" sz="2400" b="0" dirty="0" err="1">
                <a:latin typeface="Arial Narrow" pitchFamily="34" charset="0"/>
              </a:rPr>
              <a:t>Sommer</a:t>
            </a:r>
            <a:r>
              <a:rPr lang="en-US" sz="2400" b="0" dirty="0">
                <a:latin typeface="Arial Narrow" pitchFamily="34" charset="0"/>
              </a:rPr>
              <a:t> 2014</a:t>
            </a:r>
          </a:p>
          <a:p>
            <a:pPr>
              <a:spcBef>
                <a:spcPts val="1200"/>
              </a:spcBef>
            </a:pPr>
            <a:r>
              <a:rPr lang="en-US" sz="2400" dirty="0" smtClean="0">
                <a:latin typeface="Arial Narrow" pitchFamily="34" charset="0"/>
              </a:rPr>
              <a:t> </a:t>
            </a:r>
            <a:r>
              <a:rPr lang="en-US" sz="2400" dirty="0" err="1" smtClean="0">
                <a:latin typeface="Arial Narrow" pitchFamily="34" charset="0"/>
              </a:rPr>
              <a:t>Formaler</a:t>
            </a:r>
            <a:r>
              <a:rPr lang="en-US" sz="2400" dirty="0" smtClean="0">
                <a:latin typeface="Arial Narrow" pitchFamily="34" charset="0"/>
              </a:rPr>
              <a:t> Start: </a:t>
            </a:r>
            <a:r>
              <a:rPr lang="en-US" sz="2400" b="0" dirty="0" err="1">
                <a:latin typeface="Arial Narrow" pitchFamily="34" charset="0"/>
              </a:rPr>
              <a:t>Frühjahr</a:t>
            </a:r>
            <a:r>
              <a:rPr lang="en-US" sz="2400" b="0" dirty="0">
                <a:latin typeface="Arial Narrow" pitchFamily="34" charset="0"/>
              </a:rPr>
              <a:t> 2015</a:t>
            </a:r>
          </a:p>
        </p:txBody>
      </p:sp>
    </p:spTree>
    <p:extLst>
      <p:ext uri="{BB962C8B-B14F-4D97-AF65-F5344CB8AC3E}">
        <p14:creationId xmlns="" xmlns:p14="http://schemas.microsoft.com/office/powerpoint/2010/main" val="3345532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408625" y="46551"/>
            <a:ext cx="5762475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Technische Zusammenarbeit</a:t>
            </a:r>
          </a:p>
        </p:txBody>
      </p:sp>
      <p:pic>
        <p:nvPicPr>
          <p:cNvPr id="2019329" name="Picture 1"/>
          <p:cNvPicPr>
            <a:picLocks noChangeAspect="1" noChangeArrowheads="1"/>
          </p:cNvPicPr>
          <p:nvPr/>
        </p:nvPicPr>
        <p:blipFill rotWithShape="1">
          <a:blip r:embed="rId3" cstate="print"/>
          <a:srcRect l="15852" t="8946" r="14114" b="15309"/>
          <a:stretch/>
        </p:blipFill>
        <p:spPr bwMode="auto">
          <a:xfrm>
            <a:off x="460383" y="1034023"/>
            <a:ext cx="8284619" cy="479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28833" name="Rectangle 29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0000" tIns="46800" rIns="90000" bIns="0"/>
          <a:lstStyle/>
          <a:p>
            <a:pPr eaLnBrk="0" hangingPunct="0"/>
            <a:endParaRPr lang="de-DE" sz="2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28835" name="Text Box 6"/>
          <p:cNvSpPr txBox="1">
            <a:spLocks noChangeArrowheads="1"/>
          </p:cNvSpPr>
          <p:nvPr/>
        </p:nvSpPr>
        <p:spPr bwMode="auto">
          <a:xfrm>
            <a:off x="5743575" y="6227763"/>
            <a:ext cx="2203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>
                <a:solidFill>
                  <a:srgbClr val="FFFFFF"/>
                </a:solidFill>
              </a:rPr>
              <a:t>Stand August 2007</a:t>
            </a:r>
          </a:p>
        </p:txBody>
      </p:sp>
      <p:sp>
        <p:nvSpPr>
          <p:cNvPr id="1528838" name="Freeform 46"/>
          <p:cNvSpPr>
            <a:spLocks/>
          </p:cNvSpPr>
          <p:nvPr/>
        </p:nvSpPr>
        <p:spPr bwMode="auto">
          <a:xfrm>
            <a:off x="2425700" y="6135688"/>
            <a:ext cx="84138" cy="100012"/>
          </a:xfrm>
          <a:custGeom>
            <a:avLst/>
            <a:gdLst>
              <a:gd name="T0" fmla="*/ 0 w 50"/>
              <a:gd name="T1" fmla="*/ 2147483647 h 72"/>
              <a:gd name="T2" fmla="*/ 0 w 50"/>
              <a:gd name="T3" fmla="*/ 0 h 72"/>
              <a:gd name="T4" fmla="*/ 2147483647 w 50"/>
              <a:gd name="T5" fmla="*/ 2147483647 h 72"/>
              <a:gd name="T6" fmla="*/ 2147483647 w 50"/>
              <a:gd name="T7" fmla="*/ 2147483647 h 72"/>
              <a:gd name="T8" fmla="*/ 2147483647 w 50"/>
              <a:gd name="T9" fmla="*/ 2147483647 h 72"/>
              <a:gd name="T10" fmla="*/ 2147483647 w 50"/>
              <a:gd name="T11" fmla="*/ 2147483647 h 72"/>
              <a:gd name="T12" fmla="*/ 2147483647 w 50"/>
              <a:gd name="T13" fmla="*/ 2147483647 h 72"/>
              <a:gd name="T14" fmla="*/ 2147483647 w 50"/>
              <a:gd name="T15" fmla="*/ 2147483647 h 72"/>
              <a:gd name="T16" fmla="*/ 0 w 50"/>
              <a:gd name="T17" fmla="*/ 2147483647 h 72"/>
              <a:gd name="T18" fmla="*/ 0 w 50"/>
              <a:gd name="T19" fmla="*/ 2147483647 h 72"/>
              <a:gd name="T20" fmla="*/ 0 w 50"/>
              <a:gd name="T21" fmla="*/ 2147483647 h 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"/>
              <a:gd name="T34" fmla="*/ 0 h 72"/>
              <a:gd name="T35" fmla="*/ 50 w 50"/>
              <a:gd name="T36" fmla="*/ 72 h 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" h="72">
                <a:moveTo>
                  <a:pt x="0" y="52"/>
                </a:moveTo>
                <a:lnTo>
                  <a:pt x="0" y="0"/>
                </a:lnTo>
                <a:lnTo>
                  <a:pt x="9" y="22"/>
                </a:lnTo>
                <a:lnTo>
                  <a:pt x="35" y="45"/>
                </a:lnTo>
                <a:lnTo>
                  <a:pt x="50" y="52"/>
                </a:lnTo>
                <a:lnTo>
                  <a:pt x="44" y="59"/>
                </a:lnTo>
                <a:lnTo>
                  <a:pt x="14" y="67"/>
                </a:lnTo>
                <a:lnTo>
                  <a:pt x="9" y="72"/>
                </a:lnTo>
                <a:lnTo>
                  <a:pt x="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528839" name="Freeform 255"/>
          <p:cNvSpPr>
            <a:spLocks/>
          </p:cNvSpPr>
          <p:nvPr/>
        </p:nvSpPr>
        <p:spPr bwMode="auto">
          <a:xfrm>
            <a:off x="2181225" y="6154738"/>
            <a:ext cx="117475" cy="101600"/>
          </a:xfrm>
          <a:custGeom>
            <a:avLst/>
            <a:gdLst>
              <a:gd name="T0" fmla="*/ 2147483647 w 70"/>
              <a:gd name="T1" fmla="*/ 2147483647 h 67"/>
              <a:gd name="T2" fmla="*/ 2147483647 w 70"/>
              <a:gd name="T3" fmla="*/ 0 h 67"/>
              <a:gd name="T4" fmla="*/ 2147483647 w 70"/>
              <a:gd name="T5" fmla="*/ 2147483647 h 67"/>
              <a:gd name="T6" fmla="*/ 2147483647 w 70"/>
              <a:gd name="T7" fmla="*/ 2147483647 h 67"/>
              <a:gd name="T8" fmla="*/ 2147483647 w 70"/>
              <a:gd name="T9" fmla="*/ 2147483647 h 67"/>
              <a:gd name="T10" fmla="*/ 2147483647 w 70"/>
              <a:gd name="T11" fmla="*/ 2147483647 h 67"/>
              <a:gd name="T12" fmla="*/ 2147483647 w 70"/>
              <a:gd name="T13" fmla="*/ 2147483647 h 67"/>
              <a:gd name="T14" fmla="*/ 0 w 70"/>
              <a:gd name="T15" fmla="*/ 2147483647 h 67"/>
              <a:gd name="T16" fmla="*/ 2147483647 w 70"/>
              <a:gd name="T17" fmla="*/ 2147483647 h 67"/>
              <a:gd name="T18" fmla="*/ 2147483647 w 70"/>
              <a:gd name="T19" fmla="*/ 2147483647 h 67"/>
              <a:gd name="T20" fmla="*/ 2147483647 w 70"/>
              <a:gd name="T21" fmla="*/ 2147483647 h 67"/>
              <a:gd name="T22" fmla="*/ 2147483647 w 70"/>
              <a:gd name="T23" fmla="*/ 2147483647 h 67"/>
              <a:gd name="T24" fmla="*/ 2147483647 w 70"/>
              <a:gd name="T25" fmla="*/ 2147483647 h 67"/>
              <a:gd name="T26" fmla="*/ 2147483647 w 70"/>
              <a:gd name="T27" fmla="*/ 2147483647 h 67"/>
              <a:gd name="T28" fmla="*/ 2147483647 w 70"/>
              <a:gd name="T29" fmla="*/ 2147483647 h 67"/>
              <a:gd name="T30" fmla="*/ 2147483647 w 70"/>
              <a:gd name="T31" fmla="*/ 2147483647 h 67"/>
              <a:gd name="T32" fmla="*/ 2147483647 w 70"/>
              <a:gd name="T33" fmla="*/ 2147483647 h 67"/>
              <a:gd name="T34" fmla="*/ 2147483647 w 70"/>
              <a:gd name="T35" fmla="*/ 2147483647 h 67"/>
              <a:gd name="T36" fmla="*/ 2147483647 w 70"/>
              <a:gd name="T37" fmla="*/ 2147483647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0"/>
              <a:gd name="T58" fmla="*/ 0 h 67"/>
              <a:gd name="T59" fmla="*/ 70 w 70"/>
              <a:gd name="T60" fmla="*/ 67 h 6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0" h="67">
                <a:moveTo>
                  <a:pt x="70" y="52"/>
                </a:moveTo>
                <a:lnTo>
                  <a:pt x="70" y="0"/>
                </a:lnTo>
                <a:lnTo>
                  <a:pt x="50" y="8"/>
                </a:lnTo>
                <a:lnTo>
                  <a:pt x="50" y="22"/>
                </a:lnTo>
                <a:lnTo>
                  <a:pt x="42" y="30"/>
                </a:lnTo>
                <a:lnTo>
                  <a:pt x="35" y="30"/>
                </a:lnTo>
                <a:lnTo>
                  <a:pt x="7" y="15"/>
                </a:lnTo>
                <a:lnTo>
                  <a:pt x="0" y="22"/>
                </a:lnTo>
                <a:lnTo>
                  <a:pt x="7" y="30"/>
                </a:lnTo>
                <a:lnTo>
                  <a:pt x="20" y="30"/>
                </a:lnTo>
                <a:lnTo>
                  <a:pt x="20" y="45"/>
                </a:lnTo>
                <a:lnTo>
                  <a:pt x="30" y="45"/>
                </a:lnTo>
                <a:lnTo>
                  <a:pt x="30" y="52"/>
                </a:lnTo>
                <a:lnTo>
                  <a:pt x="42" y="60"/>
                </a:lnTo>
                <a:lnTo>
                  <a:pt x="50" y="60"/>
                </a:lnTo>
                <a:lnTo>
                  <a:pt x="62" y="67"/>
                </a:lnTo>
                <a:lnTo>
                  <a:pt x="7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528840" name="Freeform 256"/>
          <p:cNvSpPr>
            <a:spLocks/>
          </p:cNvSpPr>
          <p:nvPr/>
        </p:nvSpPr>
        <p:spPr bwMode="auto">
          <a:xfrm>
            <a:off x="2298700" y="6154738"/>
            <a:ext cx="85725" cy="109537"/>
          </a:xfrm>
          <a:custGeom>
            <a:avLst/>
            <a:gdLst>
              <a:gd name="T0" fmla="*/ 0 w 50"/>
              <a:gd name="T1" fmla="*/ 2147483647 h 72"/>
              <a:gd name="T2" fmla="*/ 0 w 50"/>
              <a:gd name="T3" fmla="*/ 0 h 72"/>
              <a:gd name="T4" fmla="*/ 2147483647 w 50"/>
              <a:gd name="T5" fmla="*/ 2147483647 h 72"/>
              <a:gd name="T6" fmla="*/ 2147483647 w 50"/>
              <a:gd name="T7" fmla="*/ 2147483647 h 72"/>
              <a:gd name="T8" fmla="*/ 2147483647 w 50"/>
              <a:gd name="T9" fmla="*/ 2147483647 h 72"/>
              <a:gd name="T10" fmla="*/ 2147483647 w 50"/>
              <a:gd name="T11" fmla="*/ 2147483647 h 72"/>
              <a:gd name="T12" fmla="*/ 2147483647 w 50"/>
              <a:gd name="T13" fmla="*/ 2147483647 h 72"/>
              <a:gd name="T14" fmla="*/ 2147483647 w 50"/>
              <a:gd name="T15" fmla="*/ 2147483647 h 72"/>
              <a:gd name="T16" fmla="*/ 0 w 50"/>
              <a:gd name="T17" fmla="*/ 2147483647 h 72"/>
              <a:gd name="T18" fmla="*/ 0 w 50"/>
              <a:gd name="T19" fmla="*/ 2147483647 h 72"/>
              <a:gd name="T20" fmla="*/ 0 w 50"/>
              <a:gd name="T21" fmla="*/ 2147483647 h 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"/>
              <a:gd name="T34" fmla="*/ 0 h 72"/>
              <a:gd name="T35" fmla="*/ 50 w 50"/>
              <a:gd name="T36" fmla="*/ 72 h 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" h="72">
                <a:moveTo>
                  <a:pt x="0" y="52"/>
                </a:moveTo>
                <a:lnTo>
                  <a:pt x="0" y="0"/>
                </a:lnTo>
                <a:lnTo>
                  <a:pt x="9" y="22"/>
                </a:lnTo>
                <a:lnTo>
                  <a:pt x="35" y="45"/>
                </a:lnTo>
                <a:lnTo>
                  <a:pt x="50" y="52"/>
                </a:lnTo>
                <a:lnTo>
                  <a:pt x="44" y="59"/>
                </a:lnTo>
                <a:lnTo>
                  <a:pt x="14" y="67"/>
                </a:lnTo>
                <a:lnTo>
                  <a:pt x="9" y="72"/>
                </a:lnTo>
                <a:lnTo>
                  <a:pt x="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pic>
        <p:nvPicPr>
          <p:cNvPr id="1528841" name="Picture 257" descr="UEMOA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6263" y="6148388"/>
            <a:ext cx="3206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2" name="Picture 258" descr="Mercosu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2725" y="6130925"/>
            <a:ext cx="5969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3" name="Picture 259" descr="SAARC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1113" y="6129338"/>
            <a:ext cx="3317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4" name="Picture 260" descr="coomet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6129338"/>
            <a:ext cx="7096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5" name="Picture 261" descr="AFRIMETS LowR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57613" y="6196013"/>
            <a:ext cx="889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6" name="Picture 262" descr="EAC log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9438" y="6119813"/>
            <a:ext cx="3952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7" name="Picture 263" descr="SADC round blu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9F7FA"/>
              </a:clrFrom>
              <a:clrTo>
                <a:srgbClr val="F9F7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9825" y="6138863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8" name="Picture 264" descr="Euramet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6788" y="6148388"/>
            <a:ext cx="7493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9" name="Picture 265" descr="sim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725" y="6165850"/>
            <a:ext cx="1119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5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88288" y="6103938"/>
            <a:ext cx="3905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51" name="Grafik 202" descr="APMP.t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96288" y="6049963"/>
            <a:ext cx="479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677" name="Textfeld 203"/>
          <p:cNvSpPr txBox="1">
            <a:spLocks noChangeArrowheads="1"/>
          </p:cNvSpPr>
          <p:nvPr/>
        </p:nvSpPr>
        <p:spPr bwMode="auto">
          <a:xfrm>
            <a:off x="468111" y="1031058"/>
            <a:ext cx="2768707" cy="1348061"/>
          </a:xfrm>
          <a:prstGeom prst="rect">
            <a:avLst/>
          </a:prstGeom>
          <a:solidFill>
            <a:srgbClr val="CDD1FF">
              <a:alpha val="74118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rgbClr val="002060"/>
                </a:solidFill>
              </a:rPr>
              <a:t>43 </a:t>
            </a:r>
            <a:r>
              <a:rPr lang="de-DE" sz="2400" b="1" dirty="0">
                <a:solidFill>
                  <a:srgbClr val="002060"/>
                </a:solidFill>
              </a:rPr>
              <a:t>Projekte: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de-DE" sz="2400" dirty="0">
                <a:solidFill>
                  <a:srgbClr val="002060"/>
                </a:solidFill>
              </a:rPr>
              <a:t>  in </a:t>
            </a:r>
            <a:r>
              <a:rPr lang="de-DE" sz="2400" dirty="0" smtClean="0">
                <a:solidFill>
                  <a:srgbClr val="002060"/>
                </a:solidFill>
              </a:rPr>
              <a:t>80 </a:t>
            </a:r>
            <a:r>
              <a:rPr lang="de-DE" sz="2400" dirty="0">
                <a:solidFill>
                  <a:srgbClr val="002060"/>
                </a:solidFill>
              </a:rPr>
              <a:t>Ländern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de-DE" sz="2400" dirty="0">
                <a:solidFill>
                  <a:srgbClr val="002060"/>
                </a:solidFill>
              </a:rPr>
              <a:t>  auf </a:t>
            </a:r>
            <a:r>
              <a:rPr lang="de-DE" sz="2400" dirty="0" smtClean="0">
                <a:solidFill>
                  <a:srgbClr val="002060"/>
                </a:solidFill>
              </a:rPr>
              <a:t>4 </a:t>
            </a:r>
            <a:r>
              <a:rPr lang="de-DE" sz="2400" dirty="0">
                <a:solidFill>
                  <a:srgbClr val="002060"/>
                </a:solidFill>
              </a:rPr>
              <a:t>Kontinenten</a:t>
            </a:r>
          </a:p>
        </p:txBody>
      </p:sp>
      <p:sp>
        <p:nvSpPr>
          <p:cNvPr id="1556678" name="Textfeld 205"/>
          <p:cNvSpPr txBox="1">
            <a:spLocks noChangeArrowheads="1"/>
          </p:cNvSpPr>
          <p:nvPr/>
        </p:nvSpPr>
        <p:spPr bwMode="auto">
          <a:xfrm>
            <a:off x="5770831" y="1034165"/>
            <a:ext cx="2975495" cy="738664"/>
          </a:xfrm>
          <a:prstGeom prst="rect">
            <a:avLst/>
          </a:prstGeom>
          <a:solidFill>
            <a:srgbClr val="CDD1FF">
              <a:alpha val="74118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de-DE" sz="2000" dirty="0">
                <a:solidFill>
                  <a:srgbClr val="002060"/>
                </a:solidFill>
              </a:rPr>
              <a:t>Finanzmittel: </a:t>
            </a:r>
            <a:r>
              <a:rPr lang="de-DE" sz="2000" dirty="0" smtClean="0">
                <a:solidFill>
                  <a:srgbClr val="002060"/>
                </a:solidFill>
              </a:rPr>
              <a:t>16,2 </a:t>
            </a:r>
            <a:r>
              <a:rPr lang="de-DE" sz="2000" dirty="0">
                <a:solidFill>
                  <a:srgbClr val="002060"/>
                </a:solidFill>
              </a:rPr>
              <a:t>Mio. €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de-DE" sz="2000" dirty="0">
                <a:solidFill>
                  <a:srgbClr val="002060"/>
                </a:solidFill>
              </a:rPr>
              <a:t>Mitarbeiter:    </a:t>
            </a:r>
            <a:r>
              <a:rPr lang="de-DE" sz="2000" dirty="0" smtClean="0">
                <a:solidFill>
                  <a:srgbClr val="002060"/>
                </a:solidFill>
              </a:rPr>
              <a:t>45</a:t>
            </a:r>
            <a:endParaRPr lang="de-DE" sz="2000" dirty="0">
              <a:solidFill>
                <a:srgbClr val="002060"/>
              </a:solidFill>
            </a:endParaRPr>
          </a:p>
        </p:txBody>
      </p:sp>
      <p:sp>
        <p:nvSpPr>
          <p:cNvPr id="1556686" name="Textfeld 204"/>
          <p:cNvSpPr txBox="1">
            <a:spLocks noChangeArrowheads="1"/>
          </p:cNvSpPr>
          <p:nvPr/>
        </p:nvSpPr>
        <p:spPr bwMode="auto">
          <a:xfrm>
            <a:off x="460606" y="4404220"/>
            <a:ext cx="3265638" cy="1415772"/>
          </a:xfrm>
          <a:prstGeom prst="rect">
            <a:avLst/>
          </a:prstGeom>
          <a:solidFill>
            <a:srgbClr val="CDD1FF">
              <a:alpha val="74118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2000" dirty="0">
                <a:solidFill>
                  <a:srgbClr val="002060"/>
                </a:solidFill>
              </a:rPr>
              <a:t>davon (BMZ):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de-DE" sz="2000" dirty="0">
                <a:solidFill>
                  <a:srgbClr val="002060"/>
                </a:solidFill>
              </a:rPr>
              <a:t> </a:t>
            </a:r>
            <a:r>
              <a:rPr lang="de-DE" sz="2000" dirty="0" smtClean="0">
                <a:solidFill>
                  <a:srgbClr val="002060"/>
                </a:solidFill>
              </a:rPr>
              <a:t>21 </a:t>
            </a:r>
            <a:r>
              <a:rPr lang="de-DE" sz="2000" dirty="0">
                <a:solidFill>
                  <a:srgbClr val="002060"/>
                </a:solidFill>
              </a:rPr>
              <a:t>bilaterale Projekte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de-DE" sz="2000" dirty="0">
                <a:solidFill>
                  <a:srgbClr val="002060"/>
                </a:solidFill>
              </a:rPr>
              <a:t> </a:t>
            </a:r>
            <a:r>
              <a:rPr lang="de-DE" sz="2000" dirty="0" smtClean="0">
                <a:solidFill>
                  <a:srgbClr val="002060"/>
                </a:solidFill>
              </a:rPr>
              <a:t>21 </a:t>
            </a:r>
            <a:r>
              <a:rPr lang="de-DE" sz="2000" dirty="0">
                <a:solidFill>
                  <a:srgbClr val="002060"/>
                </a:solidFill>
              </a:rPr>
              <a:t>regionale Projekte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de-DE" sz="2000" dirty="0">
                <a:solidFill>
                  <a:srgbClr val="002060"/>
                </a:solidFill>
              </a:rPr>
              <a:t>   </a:t>
            </a:r>
            <a:r>
              <a:rPr lang="de-DE" sz="2000" dirty="0" smtClean="0">
                <a:solidFill>
                  <a:srgbClr val="002060"/>
                </a:solidFill>
              </a:rPr>
              <a:t>1 </a:t>
            </a:r>
            <a:r>
              <a:rPr lang="de-DE" sz="2000" dirty="0">
                <a:solidFill>
                  <a:srgbClr val="002060"/>
                </a:solidFill>
              </a:rPr>
              <a:t>überregionales Projekt</a:t>
            </a:r>
          </a:p>
        </p:txBody>
      </p:sp>
      <p:sp>
        <p:nvSpPr>
          <p:cNvPr id="1528859" name="Line 203"/>
          <p:cNvSpPr>
            <a:spLocks noChangeShapeType="1"/>
          </p:cNvSpPr>
          <p:nvPr/>
        </p:nvSpPr>
        <p:spPr bwMode="auto">
          <a:xfrm>
            <a:off x="0" y="5975350"/>
            <a:ext cx="914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400" name="Rectangle 3"/>
          <p:cNvSpPr>
            <a:spLocks noChangeArrowheads="1"/>
          </p:cNvSpPr>
          <p:nvPr/>
        </p:nvSpPr>
        <p:spPr bwMode="auto">
          <a:xfrm>
            <a:off x="4871843" y="4293103"/>
            <a:ext cx="4120039" cy="156966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defTabSz="269875" eaLnBrk="0" hangingPunct="0">
              <a:defRPr/>
            </a:pPr>
            <a:r>
              <a:rPr lang="de-DE" sz="2400" b="1" u="sng" dirty="0" smtClean="0">
                <a:solidFill>
                  <a:srgbClr val="002060"/>
                </a:solidFill>
                <a:latin typeface="Arial Narrow" pitchFamily="34" charset="0"/>
              </a:rPr>
              <a:t>Neue &amp; aktualisierte </a:t>
            </a:r>
            <a:r>
              <a:rPr lang="de-DE" sz="2400" b="1" u="sng" dirty="0" err="1" smtClean="0">
                <a:solidFill>
                  <a:srgbClr val="002060"/>
                </a:solidFill>
                <a:latin typeface="Arial Narrow" pitchFamily="34" charset="0"/>
              </a:rPr>
              <a:t>MoUs</a:t>
            </a:r>
            <a:r>
              <a:rPr lang="de-DE" sz="2400" b="1" u="sng" dirty="0" smtClean="0">
                <a:solidFill>
                  <a:srgbClr val="002060"/>
                </a:solidFill>
                <a:latin typeface="Arial Narrow" pitchFamily="34" charset="0"/>
              </a:rPr>
              <a:t> 2013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</a:rPr>
              <a:t>:</a:t>
            </a:r>
          </a:p>
          <a:p>
            <a:pPr defTabSz="269875" eaLnBrk="0" hangingPunct="0">
              <a:defRPr/>
            </a:pP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  Australien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Brasilien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de-DE" sz="2400" b="1" i="1" dirty="0">
                <a:solidFill>
                  <a:srgbClr val="002060"/>
                </a:solidFill>
                <a:latin typeface="Arial Narrow" pitchFamily="34" charset="0"/>
              </a:rPr>
              <a:t>Korea</a:t>
            </a: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</a:rPr>
              <a:t>,</a:t>
            </a:r>
            <a:endParaRPr lang="de-DE" sz="2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defTabSz="269875" eaLnBrk="0" hangingPunct="0">
              <a:defRPr/>
            </a:pPr>
            <a:r>
              <a:rPr lang="de-DE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 Kolumbien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Russland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Schweiz</a:t>
            </a:r>
          </a:p>
          <a:p>
            <a:pPr defTabSz="269875" eaLnBrk="0" hangingPunct="0">
              <a:defRPr/>
            </a:pPr>
            <a:r>
              <a:rPr lang="de-DE" sz="2400" b="1" i="1" dirty="0" smtClean="0">
                <a:solidFill>
                  <a:srgbClr val="002060"/>
                </a:solidFill>
                <a:latin typeface="Arial Narrow" pitchFamily="34" charset="0"/>
              </a:rPr>
              <a:t>  EUREGA</a:t>
            </a:r>
            <a:endParaRPr lang="de-DE" sz="24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584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408625" y="46551"/>
            <a:ext cx="5762475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Technische Zusammenarbeit</a:t>
            </a:r>
          </a:p>
        </p:txBody>
      </p:sp>
      <p:pic>
        <p:nvPicPr>
          <p:cNvPr id="2019329" name="Picture 1"/>
          <p:cNvPicPr>
            <a:picLocks noChangeAspect="1" noChangeArrowheads="1"/>
          </p:cNvPicPr>
          <p:nvPr/>
        </p:nvPicPr>
        <p:blipFill rotWithShape="1">
          <a:blip r:embed="rId3" cstate="print"/>
          <a:srcRect l="15852" t="8946" r="14114" b="15309"/>
          <a:stretch/>
        </p:blipFill>
        <p:spPr bwMode="auto">
          <a:xfrm>
            <a:off x="460383" y="1034023"/>
            <a:ext cx="8284619" cy="479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28833" name="Rectangle 29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0000" tIns="46800" rIns="90000" bIns="0"/>
          <a:lstStyle/>
          <a:p>
            <a:pPr eaLnBrk="0" hangingPunct="0"/>
            <a:endParaRPr lang="de-DE" sz="2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28835" name="Text Box 6"/>
          <p:cNvSpPr txBox="1">
            <a:spLocks noChangeArrowheads="1"/>
          </p:cNvSpPr>
          <p:nvPr/>
        </p:nvSpPr>
        <p:spPr bwMode="auto">
          <a:xfrm>
            <a:off x="5743575" y="6227763"/>
            <a:ext cx="2203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>
                <a:solidFill>
                  <a:srgbClr val="FFFFFF"/>
                </a:solidFill>
              </a:rPr>
              <a:t>Stand August 2007</a:t>
            </a:r>
          </a:p>
        </p:txBody>
      </p:sp>
      <p:sp>
        <p:nvSpPr>
          <p:cNvPr id="1528838" name="Freeform 46"/>
          <p:cNvSpPr>
            <a:spLocks/>
          </p:cNvSpPr>
          <p:nvPr/>
        </p:nvSpPr>
        <p:spPr bwMode="auto">
          <a:xfrm>
            <a:off x="2425700" y="6135688"/>
            <a:ext cx="84138" cy="100012"/>
          </a:xfrm>
          <a:custGeom>
            <a:avLst/>
            <a:gdLst>
              <a:gd name="T0" fmla="*/ 0 w 50"/>
              <a:gd name="T1" fmla="*/ 2147483647 h 72"/>
              <a:gd name="T2" fmla="*/ 0 w 50"/>
              <a:gd name="T3" fmla="*/ 0 h 72"/>
              <a:gd name="T4" fmla="*/ 2147483647 w 50"/>
              <a:gd name="T5" fmla="*/ 2147483647 h 72"/>
              <a:gd name="T6" fmla="*/ 2147483647 w 50"/>
              <a:gd name="T7" fmla="*/ 2147483647 h 72"/>
              <a:gd name="T8" fmla="*/ 2147483647 w 50"/>
              <a:gd name="T9" fmla="*/ 2147483647 h 72"/>
              <a:gd name="T10" fmla="*/ 2147483647 w 50"/>
              <a:gd name="T11" fmla="*/ 2147483647 h 72"/>
              <a:gd name="T12" fmla="*/ 2147483647 w 50"/>
              <a:gd name="T13" fmla="*/ 2147483647 h 72"/>
              <a:gd name="T14" fmla="*/ 2147483647 w 50"/>
              <a:gd name="T15" fmla="*/ 2147483647 h 72"/>
              <a:gd name="T16" fmla="*/ 0 w 50"/>
              <a:gd name="T17" fmla="*/ 2147483647 h 72"/>
              <a:gd name="T18" fmla="*/ 0 w 50"/>
              <a:gd name="T19" fmla="*/ 2147483647 h 72"/>
              <a:gd name="T20" fmla="*/ 0 w 50"/>
              <a:gd name="T21" fmla="*/ 2147483647 h 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"/>
              <a:gd name="T34" fmla="*/ 0 h 72"/>
              <a:gd name="T35" fmla="*/ 50 w 50"/>
              <a:gd name="T36" fmla="*/ 72 h 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" h="72">
                <a:moveTo>
                  <a:pt x="0" y="52"/>
                </a:moveTo>
                <a:lnTo>
                  <a:pt x="0" y="0"/>
                </a:lnTo>
                <a:lnTo>
                  <a:pt x="9" y="22"/>
                </a:lnTo>
                <a:lnTo>
                  <a:pt x="35" y="45"/>
                </a:lnTo>
                <a:lnTo>
                  <a:pt x="50" y="52"/>
                </a:lnTo>
                <a:lnTo>
                  <a:pt x="44" y="59"/>
                </a:lnTo>
                <a:lnTo>
                  <a:pt x="14" y="67"/>
                </a:lnTo>
                <a:lnTo>
                  <a:pt x="9" y="72"/>
                </a:lnTo>
                <a:lnTo>
                  <a:pt x="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528839" name="Freeform 255"/>
          <p:cNvSpPr>
            <a:spLocks/>
          </p:cNvSpPr>
          <p:nvPr/>
        </p:nvSpPr>
        <p:spPr bwMode="auto">
          <a:xfrm>
            <a:off x="2181225" y="6154738"/>
            <a:ext cx="117475" cy="101600"/>
          </a:xfrm>
          <a:custGeom>
            <a:avLst/>
            <a:gdLst>
              <a:gd name="T0" fmla="*/ 2147483647 w 70"/>
              <a:gd name="T1" fmla="*/ 2147483647 h 67"/>
              <a:gd name="T2" fmla="*/ 2147483647 w 70"/>
              <a:gd name="T3" fmla="*/ 0 h 67"/>
              <a:gd name="T4" fmla="*/ 2147483647 w 70"/>
              <a:gd name="T5" fmla="*/ 2147483647 h 67"/>
              <a:gd name="T6" fmla="*/ 2147483647 w 70"/>
              <a:gd name="T7" fmla="*/ 2147483647 h 67"/>
              <a:gd name="T8" fmla="*/ 2147483647 w 70"/>
              <a:gd name="T9" fmla="*/ 2147483647 h 67"/>
              <a:gd name="T10" fmla="*/ 2147483647 w 70"/>
              <a:gd name="T11" fmla="*/ 2147483647 h 67"/>
              <a:gd name="T12" fmla="*/ 2147483647 w 70"/>
              <a:gd name="T13" fmla="*/ 2147483647 h 67"/>
              <a:gd name="T14" fmla="*/ 0 w 70"/>
              <a:gd name="T15" fmla="*/ 2147483647 h 67"/>
              <a:gd name="T16" fmla="*/ 2147483647 w 70"/>
              <a:gd name="T17" fmla="*/ 2147483647 h 67"/>
              <a:gd name="T18" fmla="*/ 2147483647 w 70"/>
              <a:gd name="T19" fmla="*/ 2147483647 h 67"/>
              <a:gd name="T20" fmla="*/ 2147483647 w 70"/>
              <a:gd name="T21" fmla="*/ 2147483647 h 67"/>
              <a:gd name="T22" fmla="*/ 2147483647 w 70"/>
              <a:gd name="T23" fmla="*/ 2147483647 h 67"/>
              <a:gd name="T24" fmla="*/ 2147483647 w 70"/>
              <a:gd name="T25" fmla="*/ 2147483647 h 67"/>
              <a:gd name="T26" fmla="*/ 2147483647 w 70"/>
              <a:gd name="T27" fmla="*/ 2147483647 h 67"/>
              <a:gd name="T28" fmla="*/ 2147483647 w 70"/>
              <a:gd name="T29" fmla="*/ 2147483647 h 67"/>
              <a:gd name="T30" fmla="*/ 2147483647 w 70"/>
              <a:gd name="T31" fmla="*/ 2147483647 h 67"/>
              <a:gd name="T32" fmla="*/ 2147483647 w 70"/>
              <a:gd name="T33" fmla="*/ 2147483647 h 67"/>
              <a:gd name="T34" fmla="*/ 2147483647 w 70"/>
              <a:gd name="T35" fmla="*/ 2147483647 h 67"/>
              <a:gd name="T36" fmla="*/ 2147483647 w 70"/>
              <a:gd name="T37" fmla="*/ 2147483647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0"/>
              <a:gd name="T58" fmla="*/ 0 h 67"/>
              <a:gd name="T59" fmla="*/ 70 w 70"/>
              <a:gd name="T60" fmla="*/ 67 h 6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0" h="67">
                <a:moveTo>
                  <a:pt x="70" y="52"/>
                </a:moveTo>
                <a:lnTo>
                  <a:pt x="70" y="0"/>
                </a:lnTo>
                <a:lnTo>
                  <a:pt x="50" y="8"/>
                </a:lnTo>
                <a:lnTo>
                  <a:pt x="50" y="22"/>
                </a:lnTo>
                <a:lnTo>
                  <a:pt x="42" y="30"/>
                </a:lnTo>
                <a:lnTo>
                  <a:pt x="35" y="30"/>
                </a:lnTo>
                <a:lnTo>
                  <a:pt x="7" y="15"/>
                </a:lnTo>
                <a:lnTo>
                  <a:pt x="0" y="22"/>
                </a:lnTo>
                <a:lnTo>
                  <a:pt x="7" y="30"/>
                </a:lnTo>
                <a:lnTo>
                  <a:pt x="20" y="30"/>
                </a:lnTo>
                <a:lnTo>
                  <a:pt x="20" y="45"/>
                </a:lnTo>
                <a:lnTo>
                  <a:pt x="30" y="45"/>
                </a:lnTo>
                <a:lnTo>
                  <a:pt x="30" y="52"/>
                </a:lnTo>
                <a:lnTo>
                  <a:pt x="42" y="60"/>
                </a:lnTo>
                <a:lnTo>
                  <a:pt x="50" y="60"/>
                </a:lnTo>
                <a:lnTo>
                  <a:pt x="62" y="67"/>
                </a:lnTo>
                <a:lnTo>
                  <a:pt x="7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528840" name="Freeform 256"/>
          <p:cNvSpPr>
            <a:spLocks/>
          </p:cNvSpPr>
          <p:nvPr/>
        </p:nvSpPr>
        <p:spPr bwMode="auto">
          <a:xfrm>
            <a:off x="2298700" y="6154738"/>
            <a:ext cx="85725" cy="109537"/>
          </a:xfrm>
          <a:custGeom>
            <a:avLst/>
            <a:gdLst>
              <a:gd name="T0" fmla="*/ 0 w 50"/>
              <a:gd name="T1" fmla="*/ 2147483647 h 72"/>
              <a:gd name="T2" fmla="*/ 0 w 50"/>
              <a:gd name="T3" fmla="*/ 0 h 72"/>
              <a:gd name="T4" fmla="*/ 2147483647 w 50"/>
              <a:gd name="T5" fmla="*/ 2147483647 h 72"/>
              <a:gd name="T6" fmla="*/ 2147483647 w 50"/>
              <a:gd name="T7" fmla="*/ 2147483647 h 72"/>
              <a:gd name="T8" fmla="*/ 2147483647 w 50"/>
              <a:gd name="T9" fmla="*/ 2147483647 h 72"/>
              <a:gd name="T10" fmla="*/ 2147483647 w 50"/>
              <a:gd name="T11" fmla="*/ 2147483647 h 72"/>
              <a:gd name="T12" fmla="*/ 2147483647 w 50"/>
              <a:gd name="T13" fmla="*/ 2147483647 h 72"/>
              <a:gd name="T14" fmla="*/ 2147483647 w 50"/>
              <a:gd name="T15" fmla="*/ 2147483647 h 72"/>
              <a:gd name="T16" fmla="*/ 0 w 50"/>
              <a:gd name="T17" fmla="*/ 2147483647 h 72"/>
              <a:gd name="T18" fmla="*/ 0 w 50"/>
              <a:gd name="T19" fmla="*/ 2147483647 h 72"/>
              <a:gd name="T20" fmla="*/ 0 w 50"/>
              <a:gd name="T21" fmla="*/ 2147483647 h 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"/>
              <a:gd name="T34" fmla="*/ 0 h 72"/>
              <a:gd name="T35" fmla="*/ 50 w 50"/>
              <a:gd name="T36" fmla="*/ 72 h 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" h="72">
                <a:moveTo>
                  <a:pt x="0" y="52"/>
                </a:moveTo>
                <a:lnTo>
                  <a:pt x="0" y="0"/>
                </a:lnTo>
                <a:lnTo>
                  <a:pt x="9" y="22"/>
                </a:lnTo>
                <a:lnTo>
                  <a:pt x="35" y="45"/>
                </a:lnTo>
                <a:lnTo>
                  <a:pt x="50" y="52"/>
                </a:lnTo>
                <a:lnTo>
                  <a:pt x="44" y="59"/>
                </a:lnTo>
                <a:lnTo>
                  <a:pt x="14" y="67"/>
                </a:lnTo>
                <a:lnTo>
                  <a:pt x="9" y="72"/>
                </a:lnTo>
                <a:lnTo>
                  <a:pt x="0" y="5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pic>
        <p:nvPicPr>
          <p:cNvPr id="1528841" name="Picture 257" descr="UEMOA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6263" y="6148388"/>
            <a:ext cx="3206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2" name="Picture 258" descr="Mercosu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2725" y="6130925"/>
            <a:ext cx="5969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3" name="Picture 259" descr="SAARC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1113" y="6129338"/>
            <a:ext cx="3317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4" name="Picture 260" descr="coomet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6129338"/>
            <a:ext cx="7096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5" name="Picture 261" descr="AFRIMETS LowR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57613" y="6196013"/>
            <a:ext cx="889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6" name="Picture 262" descr="EAC log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9438" y="6119813"/>
            <a:ext cx="3952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7" name="Picture 263" descr="SADC round blu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9F7FA"/>
              </a:clrFrom>
              <a:clrTo>
                <a:srgbClr val="F9F7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9825" y="6138863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8" name="Picture 264" descr="Euramet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6788" y="6148388"/>
            <a:ext cx="7493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49" name="Picture 265" descr="sim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725" y="6165850"/>
            <a:ext cx="1119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5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88288" y="6103938"/>
            <a:ext cx="3905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8851" name="Grafik 202" descr="APMP.t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96288" y="6049963"/>
            <a:ext cx="479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8859" name="Line 203"/>
          <p:cNvSpPr>
            <a:spLocks noChangeShapeType="1"/>
          </p:cNvSpPr>
          <p:nvPr/>
        </p:nvSpPr>
        <p:spPr bwMode="auto">
          <a:xfrm>
            <a:off x="0" y="5975350"/>
            <a:ext cx="914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48782" y="2268515"/>
            <a:ext cx="437327" cy="29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460383" y="1034023"/>
            <a:ext cx="6604223" cy="2656112"/>
          </a:xfrm>
          <a:prstGeom prst="rect">
            <a:avLst/>
          </a:prstGeom>
          <a:gradFill>
            <a:gsLst>
              <a:gs pos="0">
                <a:srgbClr val="E1E3FF"/>
              </a:gs>
              <a:gs pos="0">
                <a:srgbClr val="959DFF">
                  <a:alpha val="74000"/>
                </a:srgbClr>
              </a:gs>
              <a:gs pos="100000">
                <a:srgbClr val="CDD1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2700" dist="12700" dir="2700000" algn="ctr" rotWithShape="0">
              <a:schemeClr val="bg1"/>
            </a:outerShdw>
          </a:effectLst>
        </p:spPr>
        <p:txBody>
          <a:bodyPr wrap="square" lIns="0" rIns="0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Volksrepublik China: 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29.10.1979 „Vereinbarung über wissenschaftlich-technische Zusammenarbeit </a:t>
            </a: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	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 auf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dem Gebiet der Metrologie zwischen China und Deutschland“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1982 Deutsch-Chinesisches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Rahmenabkommen </a:t>
            </a: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Technische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Zusammenarbeit 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2001 Bilaterales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MRA </a:t>
            </a: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PTB–NIM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zur Anerkennung von Tests an Waagen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2009 PTB–NIM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Statement </a:t>
            </a:r>
            <a:r>
              <a:rPr lang="de-DE" sz="1700" b="1" dirty="0" err="1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de-DE" sz="1700" b="1" dirty="0" err="1">
                <a:solidFill>
                  <a:srgbClr val="002060"/>
                </a:solidFill>
                <a:latin typeface="Arial Narrow" pitchFamily="34" charset="0"/>
              </a:rPr>
              <a:t>Intent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 : Austausch </a:t>
            </a:r>
            <a:r>
              <a:rPr lang="de-DE" sz="1700" b="1" dirty="0" smtClean="0">
                <a:solidFill>
                  <a:srgbClr val="002060"/>
                </a:solidFill>
                <a:latin typeface="Arial Narrow" pitchFamily="34" charset="0"/>
              </a:rPr>
              <a:t>Personal </a:t>
            </a:r>
            <a:r>
              <a:rPr lang="de-DE" sz="1700" b="1" dirty="0">
                <a:solidFill>
                  <a:srgbClr val="002060"/>
                </a:solidFill>
                <a:latin typeface="Arial Narrow" pitchFamily="34" charset="0"/>
              </a:rPr>
              <a:t>&amp; Fachinformationen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7064606" y="1040970"/>
            <a:ext cx="1680396" cy="1217256"/>
          </a:xfrm>
          <a:prstGeom prst="rect">
            <a:avLst/>
          </a:prstGeom>
          <a:gradFill>
            <a:gsLst>
              <a:gs pos="0">
                <a:srgbClr val="E1E3FF"/>
              </a:gs>
              <a:gs pos="0">
                <a:srgbClr val="959DFF">
                  <a:alpha val="74000"/>
                </a:srgbClr>
              </a:gs>
              <a:gs pos="100000">
                <a:srgbClr val="CDD1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2700" dist="12700" dir="2700000" algn="ctr" rotWithShape="0">
              <a:schemeClr val="bg1"/>
            </a:outerShdw>
          </a:effectLst>
        </p:spPr>
        <p:txBody>
          <a:bodyPr wrap="square" lIns="0" rIns="0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de-DE" sz="17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064606" y="1828800"/>
            <a:ext cx="1018943" cy="1137202"/>
          </a:xfrm>
          <a:prstGeom prst="ellipse">
            <a:avLst/>
          </a:prstGeom>
          <a:noFill/>
          <a:ln w="57150">
            <a:solidFill>
              <a:srgbClr val="0000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pic>
        <p:nvPicPr>
          <p:cNvPr id="32" name="Picture 3" descr="Z:\PSt\PSt\Veranstaltungen\20140328Verabschiedung_Peters\Abschiedsvortrag_Peters\Besuch_chin.Botschaft\KB0030_2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62472" y="2859598"/>
            <a:ext cx="3125972" cy="2206942"/>
          </a:xfrm>
          <a:prstGeom prst="rect">
            <a:avLst/>
          </a:prstGeom>
          <a:noFill/>
          <a:effectLst>
            <a:outerShdw blurRad="50800" dist="50800" dir="27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33" name="Textfeld 32"/>
          <p:cNvSpPr txBox="1"/>
          <p:nvPr/>
        </p:nvSpPr>
        <p:spPr>
          <a:xfrm>
            <a:off x="209125" y="2916127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bg1"/>
                </a:solidFill>
              </a:rPr>
              <a:t>1977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5" name="Textfeld 34"/>
          <p:cNvSpPr txBox="1">
            <a:spLocks noChangeArrowheads="1"/>
          </p:cNvSpPr>
          <p:nvPr/>
        </p:nvSpPr>
        <p:spPr bwMode="auto">
          <a:xfrm>
            <a:off x="3679188" y="2838637"/>
            <a:ext cx="3669594" cy="1354217"/>
          </a:xfrm>
          <a:prstGeom prst="rect">
            <a:avLst/>
          </a:prstGeom>
          <a:solidFill>
            <a:srgbClr val="CCCCFF"/>
          </a:solidFill>
          <a:ln w="19050" algn="ctr">
            <a:solidFill>
              <a:srgbClr val="0000CC"/>
            </a:solidFill>
            <a:miter lim="800000"/>
            <a:headEnd/>
            <a:tailEnd/>
          </a:ln>
          <a:effectLst>
            <a:outerShdw blurRad="12700" dist="12700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defTabSz="182563" eaLnBrk="0" hangingPunct="0">
              <a:spcBef>
                <a:spcPts val="600"/>
              </a:spcBef>
              <a:buFont typeface="Arial" pitchFamily="34" charset="0"/>
              <a:buChar char="•"/>
              <a:defRPr sz="20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defRPr>
            </a:lvl1pPr>
          </a:lstStyle>
          <a:p>
            <a:pPr>
              <a:buNone/>
            </a:pPr>
            <a:r>
              <a:rPr lang="en-US" sz="2400" dirty="0" smtClean="0">
                <a:latin typeface="Arial Narrow" pitchFamily="34" charset="0"/>
              </a:rPr>
              <a:t>November 2014:</a:t>
            </a:r>
            <a:endParaRPr lang="en-US" sz="2400" dirty="0">
              <a:latin typeface="Arial Narrow" pitchFamily="34" charset="0"/>
            </a:endParaRPr>
          </a:p>
          <a:p>
            <a:pPr>
              <a:buNone/>
            </a:pPr>
            <a:r>
              <a:rPr lang="en-US" sz="2400" dirty="0">
                <a:latin typeface="Arial Narrow" pitchFamily="34" charset="0"/>
              </a:rPr>
              <a:t> </a:t>
            </a:r>
            <a:r>
              <a:rPr lang="en-US" sz="2400" dirty="0" smtClean="0">
                <a:latin typeface="Arial Narrow" pitchFamily="34" charset="0"/>
              </a:rPr>
              <a:t>  - 35 </a:t>
            </a:r>
            <a:r>
              <a:rPr lang="en-US" sz="2400" dirty="0" err="1">
                <a:latin typeface="Arial Narrow" pitchFamily="34" charset="0"/>
              </a:rPr>
              <a:t>Jahre</a:t>
            </a:r>
            <a:r>
              <a:rPr lang="en-US" sz="2400" dirty="0">
                <a:latin typeface="Arial Narrow" pitchFamily="34" charset="0"/>
              </a:rPr>
              <a:t> </a:t>
            </a:r>
            <a:r>
              <a:rPr lang="en-US" sz="2400" dirty="0" err="1" smtClean="0">
                <a:latin typeface="Arial Narrow" pitchFamily="34" charset="0"/>
              </a:rPr>
              <a:t>Zusammenarbeit</a:t>
            </a:r>
            <a:endParaRPr lang="en-US" sz="2400" dirty="0" smtClean="0">
              <a:latin typeface="Arial Narrow" pitchFamily="34" charset="0"/>
            </a:endParaRPr>
          </a:p>
          <a:p>
            <a:pPr>
              <a:buNone/>
            </a:pPr>
            <a:r>
              <a:rPr lang="en-US" sz="2400" dirty="0">
                <a:latin typeface="Arial Narrow" pitchFamily="34" charset="0"/>
              </a:rPr>
              <a:t> </a:t>
            </a:r>
            <a:r>
              <a:rPr lang="en-US" sz="2400" dirty="0" smtClean="0">
                <a:latin typeface="Arial Narrow" pitchFamily="34" charset="0"/>
              </a:rPr>
              <a:t>  - </a:t>
            </a:r>
            <a:r>
              <a:rPr lang="en-US" sz="2400" dirty="0" err="1" smtClean="0">
                <a:latin typeface="Arial Narrow" pitchFamily="34" charset="0"/>
              </a:rPr>
              <a:t>Vertrag</a:t>
            </a:r>
            <a:r>
              <a:rPr lang="en-US" sz="2400" dirty="0" smtClean="0">
                <a:latin typeface="Arial Narrow" pitchFamily="34" charset="0"/>
              </a:rPr>
              <a:t>: </a:t>
            </a:r>
            <a:r>
              <a:rPr lang="en-US" sz="2400" dirty="0" err="1" smtClean="0">
                <a:latin typeface="Arial Narrow" pitchFamily="34" charset="0"/>
              </a:rPr>
              <a:t>weitere</a:t>
            </a:r>
            <a:r>
              <a:rPr lang="en-US" sz="2400" dirty="0" smtClean="0">
                <a:latin typeface="Arial Narrow" pitchFamily="34" charset="0"/>
              </a:rPr>
              <a:t> 5 </a:t>
            </a:r>
            <a:r>
              <a:rPr lang="en-US" sz="2400" dirty="0" err="1" smtClean="0">
                <a:latin typeface="Arial Narrow" pitchFamily="34" charset="0"/>
              </a:rPr>
              <a:t>Jahre</a:t>
            </a:r>
            <a:endParaRPr lang="en-US" sz="2400" b="0" dirty="0">
              <a:latin typeface="Arial Narrow" pitchFamily="34" charset="0"/>
            </a:endParaRPr>
          </a:p>
        </p:txBody>
      </p:sp>
      <p:pic>
        <p:nvPicPr>
          <p:cNvPr id="413698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464" t="29845" r="21610" b="6383"/>
          <a:stretch/>
        </p:blipFill>
        <p:spPr bwMode="auto">
          <a:xfrm>
            <a:off x="5513985" y="4246446"/>
            <a:ext cx="3564051" cy="2333783"/>
          </a:xfrm>
          <a:prstGeom prst="rect">
            <a:avLst/>
          </a:prstGeom>
          <a:noFill/>
          <a:effectLst>
            <a:outerShdw blurRad="50800" dist="50800" dir="2700000" algn="ctr" rotWithShape="0">
              <a:schemeClr val="tx1">
                <a:lumMod val="50000"/>
                <a:lumOff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Grafik 30" descr="D0740_027.jpg"/>
          <p:cNvPicPr>
            <a:picLocks noChangeAspect="1"/>
          </p:cNvPicPr>
          <p:nvPr/>
        </p:nvPicPr>
        <p:blipFill rotWithShape="1">
          <a:blip r:embed="rId18" cstate="print"/>
          <a:srcRect t="25121" b="10392"/>
          <a:stretch/>
        </p:blipFill>
        <p:spPr>
          <a:xfrm>
            <a:off x="147133" y="4612299"/>
            <a:ext cx="5439697" cy="1959427"/>
          </a:xfrm>
          <a:prstGeom prst="rect">
            <a:avLst/>
          </a:prstGeom>
          <a:noFill/>
          <a:effectLst>
            <a:outerShdw blurRad="50800" dist="50800" dir="27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34" name="Textfeld 33"/>
          <p:cNvSpPr txBox="1"/>
          <p:nvPr/>
        </p:nvSpPr>
        <p:spPr>
          <a:xfrm>
            <a:off x="346633" y="610393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b="1" dirty="0" smtClean="0">
                <a:solidFill>
                  <a:schemeClr val="bg1"/>
                </a:solidFill>
              </a:rPr>
              <a:t>2009</a:t>
            </a:r>
            <a:endParaRPr lang="de-DE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963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394595" y="53343"/>
            <a:ext cx="4602222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Drittmittel: 2001 - 2013 </a:t>
            </a: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7" y="1563444"/>
            <a:ext cx="8165399" cy="471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feld 14"/>
          <p:cNvSpPr txBox="1">
            <a:spLocks noChangeArrowheads="1"/>
          </p:cNvSpPr>
          <p:nvPr/>
        </p:nvSpPr>
        <p:spPr bwMode="auto">
          <a:xfrm>
            <a:off x="7992973" y="1625266"/>
            <a:ext cx="901652" cy="400110"/>
          </a:xfrm>
          <a:prstGeom prst="rect">
            <a:avLst/>
          </a:prstGeom>
          <a:solidFill>
            <a:srgbClr val="CCCCFF"/>
          </a:solidFill>
          <a:ln w="12700">
            <a:solidFill>
              <a:srgbClr val="33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kern="0" dirty="0" smtClean="0">
                <a:solidFill>
                  <a:srgbClr val="000000"/>
                </a:solidFill>
              </a:rPr>
              <a:t>17,6</a:t>
            </a:r>
            <a:endParaRPr lang="de-DE" sz="2000" b="1" kern="0" dirty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6683831" y="1775926"/>
            <a:ext cx="867484" cy="400110"/>
          </a:xfrm>
          <a:prstGeom prst="rect">
            <a:avLst/>
          </a:prstGeom>
          <a:solidFill>
            <a:srgbClr val="FFFFFF">
              <a:lumMod val="75000"/>
            </a:srgb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kern="0" dirty="0" smtClean="0">
                <a:solidFill>
                  <a:srgbClr val="000000"/>
                </a:solidFill>
                <a:latin typeface="Arial"/>
              </a:rPr>
              <a:t>16,2</a:t>
            </a:r>
            <a:endParaRPr lang="de-DE" sz="2000" b="1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" name="Diagramm 2"/>
          <p:cNvPicPr>
            <a:picLocks noChangeArrowheads="1"/>
          </p:cNvPicPr>
          <p:nvPr/>
        </p:nvPicPr>
        <p:blipFill>
          <a:blip r:embed="rId4" cstate="print">
            <a:lum bright="-12000"/>
          </a:blip>
          <a:srcRect l="35788" t="7616" r="26555" b="85539"/>
          <a:stretch>
            <a:fillRect/>
          </a:stretch>
        </p:blipFill>
        <p:spPr bwMode="auto">
          <a:xfrm>
            <a:off x="1227138" y="995363"/>
            <a:ext cx="3036887" cy="381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450" y="1480450"/>
            <a:ext cx="7952966" cy="458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89787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209886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5" name="Grafik 4" descr="kilogram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496" y="0"/>
            <a:ext cx="9114504" cy="6858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4748" y="6243525"/>
            <a:ext cx="9114504" cy="614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3474651" y="5613385"/>
            <a:ext cx="4878259" cy="523220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571500" indent="-571500" eaLnBrk="0" hangingPunct="0">
              <a:buFont typeface="Wingdings" pitchFamily="2" charset="2"/>
              <a:buChar char="à"/>
              <a:defRPr/>
            </a:pP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various</a:t>
            </a: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 </a:t>
            </a: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realisations</a:t>
            </a:r>
            <a:r>
              <a:rPr lang="de-DE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possible</a:t>
            </a:r>
            <a:endParaRPr lang="de-DE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2711464" y="6245777"/>
            <a:ext cx="6200736" cy="523220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571500" indent="-571500" eaLnBrk="0" hangingPunct="0">
              <a:buFont typeface="Wingdings" pitchFamily="2" charset="2"/>
              <a:buChar char="à"/>
              <a:defRPr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1pPr>
          </a:lstStyle>
          <a:p>
            <a:r>
              <a:rPr lang="de-DE" sz="2800" dirty="0" smtClean="0"/>
              <a:t>Determination </a:t>
            </a:r>
            <a:r>
              <a:rPr lang="de-DE" sz="2800" dirty="0" err="1" smtClean="0"/>
              <a:t>of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constants</a:t>
            </a:r>
            <a:r>
              <a:rPr lang="de-DE" sz="2800" dirty="0" smtClean="0"/>
              <a:t> </a:t>
            </a:r>
            <a:r>
              <a:rPr lang="de-DE" sz="2800" dirty="0" err="1" smtClean="0"/>
              <a:t>needed</a:t>
            </a:r>
            <a:endParaRPr lang="de-DE" sz="2800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79316" y="4090046"/>
            <a:ext cx="1208985" cy="77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 err="1" smtClean="0"/>
              <a:t>Mass</a:t>
            </a:r>
            <a:endParaRPr lang="de-DE" dirty="0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77584" y="4802079"/>
            <a:ext cx="2799164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504000" indent="-609600" eaLnBrk="0" fontAlgn="auto" hangingPunct="0">
              <a:spcBef>
                <a:spcPts val="0"/>
              </a:spcBef>
              <a:spcAft>
                <a:spcPts val="0"/>
              </a:spcAft>
              <a:tabLst>
                <a:tab pos="673100" algn="l"/>
              </a:tabLst>
            </a:pPr>
            <a:r>
              <a:rPr lang="de-DE" sz="2400" b="1" kern="0" dirty="0" smtClean="0">
                <a:solidFill>
                  <a:sysClr val="windowText" lastClr="000000"/>
                </a:solidFill>
              </a:rPr>
              <a:t>Avogadro</a:t>
            </a:r>
          </a:p>
          <a:p>
            <a:pPr marL="504000" marR="0" lvl="0" indent="-609600" defTabSz="914400" eaLnBrk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r>
              <a:rPr lang="de-DE" sz="2400" b="1" kern="0" dirty="0" smtClean="0">
                <a:solidFill>
                  <a:sysClr val="windowText" lastClr="000000"/>
                </a:solidFill>
              </a:rPr>
              <a:t>Watt-Balance</a:t>
            </a:r>
          </a:p>
          <a:p>
            <a:pPr marL="504000" marR="0" lvl="0" indent="-609600" defTabSz="914400" eaLnBrk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r>
              <a:rPr kumimoji="0" lang="de-DE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Photonic-Repulse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4990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Z:\PSt\Pst r\PStr_Beyer\Kuratorium_2014\Vortrag_P\preps\P_Baubeschreibung_2014_von_HrnMelchert\PTB_Berlin-Charlottenburg_kontrastre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959" y="1419579"/>
            <a:ext cx="8575350" cy="4947970"/>
          </a:xfrm>
          <a:prstGeom prst="rect">
            <a:avLst/>
          </a:prstGeom>
          <a:noFill/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38833" y="816245"/>
            <a:ext cx="2836033" cy="53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7338" indent="-287338" eaLnBrk="0" hangingPunct="0">
              <a:lnSpc>
                <a:spcPct val="150000"/>
              </a:lnSpc>
              <a:spcBef>
                <a:spcPct val="20000"/>
              </a:spcBef>
              <a:buClr>
                <a:srgbClr val="0082D6"/>
              </a:buClr>
              <a:tabLst>
                <a:tab pos="444500" algn="l"/>
              </a:tabLst>
            </a:pPr>
            <a:r>
              <a:rPr lang="de-DE" sz="2200" b="1" dirty="0" smtClean="0">
                <a:solidFill>
                  <a:srgbClr val="002060"/>
                </a:solidFill>
              </a:rPr>
              <a:t>PTB-Campus Berlin</a:t>
            </a:r>
            <a:endParaRPr lang="de-DE" sz="2000" dirty="0" smtClean="0">
              <a:solidFill>
                <a:srgbClr val="002060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251507" y="5148203"/>
            <a:ext cx="407773" cy="395416"/>
          </a:xfrm>
          <a:prstGeom prst="rect">
            <a:avLst/>
          </a:prstGeom>
          <a:solidFill>
            <a:srgbClr val="3333FF">
              <a:alpha val="18039"/>
            </a:srgbClr>
          </a:solidFill>
          <a:ln w="57150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722396" y="1772165"/>
            <a:ext cx="860856" cy="613719"/>
          </a:xfrm>
          <a:prstGeom prst="rect">
            <a:avLst/>
          </a:prstGeom>
          <a:solidFill>
            <a:srgbClr val="3333FF">
              <a:alpha val="18039"/>
            </a:srgbClr>
          </a:solidFill>
          <a:ln w="57150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381941" y="1348465"/>
            <a:ext cx="1765740" cy="461665"/>
          </a:xfrm>
          <a:prstGeom prst="rect">
            <a:avLst/>
          </a:prstGeom>
          <a:solidFill>
            <a:srgbClr val="BFBFBF"/>
          </a:solidFill>
          <a:ln w="19050">
            <a:solidFill>
              <a:schemeClr val="tx1"/>
            </a:solidFill>
            <a:prstDash val="solid"/>
          </a:ln>
          <a:effectLst>
            <a:outerShdw blurRad="50800" dist="50800" dir="27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rgbClr val="00206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de-DE" dirty="0" err="1"/>
              <a:t>Technikum</a:t>
            </a:r>
            <a:endParaRPr lang="de-DE" dirty="0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51831" y="4571550"/>
            <a:ext cx="1303562" cy="461665"/>
          </a:xfrm>
          <a:prstGeom prst="rect">
            <a:avLst/>
          </a:prstGeom>
          <a:solidFill>
            <a:srgbClr val="BFBFBF"/>
          </a:solidFill>
          <a:ln w="19050">
            <a:solidFill>
              <a:schemeClr val="tx1"/>
            </a:solidFill>
            <a:prstDash val="solid"/>
          </a:ln>
          <a:effectLst>
            <a:outerShdw blurRad="50800" dist="50800" dir="27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de-DE" sz="2400" b="1" dirty="0">
                <a:solidFill>
                  <a:srgbClr val="002060"/>
                </a:solidFill>
              </a:rPr>
              <a:t>Hörsaal</a:t>
            </a:r>
          </a:p>
        </p:txBody>
      </p:sp>
      <p:sp>
        <p:nvSpPr>
          <p:cNvPr id="23" name="Rechteck 22"/>
          <p:cNvSpPr/>
          <p:nvPr/>
        </p:nvSpPr>
        <p:spPr>
          <a:xfrm>
            <a:off x="401922" y="54982"/>
            <a:ext cx="6444072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Status/Planung Baumaßnahmen</a:t>
            </a:r>
          </a:p>
        </p:txBody>
      </p:sp>
      <p:pic>
        <p:nvPicPr>
          <p:cNvPr id="25" name="Grafik 24" descr="O:\Fachbereich Ib-t\GVP und Arbeitsprogramm\Arbeitsprogramm 2013\Zuarbeit TD\IMG_1311.JPG"/>
          <p:cNvPicPr/>
          <p:nvPr/>
        </p:nvPicPr>
        <p:blipFill rotWithShape="1">
          <a:blip r:embed="rId3" cstate="print"/>
          <a:srcRect b="10582"/>
          <a:stretch/>
        </p:blipFill>
        <p:spPr bwMode="auto">
          <a:xfrm>
            <a:off x="4151533" y="1951370"/>
            <a:ext cx="4648601" cy="324273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50800" dir="27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4174066" y="1904755"/>
            <a:ext cx="4393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r>
              <a:rPr lang="de-DE" sz="2000" b="1" dirty="0" smtClean="0">
                <a:solidFill>
                  <a:srgbClr val="002060"/>
                </a:solidFill>
              </a:rPr>
              <a:t> 	Technikum in Betrieb genommen</a:t>
            </a:r>
            <a:endParaRPr lang="de-DE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583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C:\Dokumente und Einstellungen\reibe01\Lokale Einstellungen\Temp\notes1807FD\~0294654.jpg"/>
          <p:cNvPicPr/>
          <p:nvPr/>
        </p:nvPicPr>
        <p:blipFill>
          <a:blip r:embed="rId2" cstate="print"/>
          <a:srcRect b="9085"/>
          <a:stretch>
            <a:fillRect/>
          </a:stretch>
        </p:blipFill>
        <p:spPr bwMode="auto">
          <a:xfrm>
            <a:off x="751798" y="2598717"/>
            <a:ext cx="7542196" cy="3562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401922" y="54982"/>
            <a:ext cx="6444072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Status/Planung Baumaßnahmen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4823" y="820920"/>
            <a:ext cx="8585427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79388" eaLnBrk="0" hangingPunct="0">
              <a:lnSpc>
                <a:spcPct val="150000"/>
              </a:lnSpc>
              <a:spcBef>
                <a:spcPct val="20000"/>
              </a:spcBef>
              <a:buClr>
                <a:srgbClr val="0082D6"/>
              </a:buClr>
              <a:buFont typeface="Wingdings" pitchFamily="2" charset="2"/>
              <a:buNone/>
            </a:pPr>
            <a:r>
              <a:rPr lang="de-DE" sz="2200" b="1" dirty="0">
                <a:solidFill>
                  <a:srgbClr val="002060"/>
                </a:solidFill>
              </a:rPr>
              <a:t>Berlin</a:t>
            </a: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r>
              <a:rPr lang="de-DE" sz="2000" dirty="0" smtClean="0">
                <a:solidFill>
                  <a:srgbClr val="002060"/>
                </a:solidFill>
              </a:rPr>
              <a:t> 	</a:t>
            </a:r>
            <a:r>
              <a:rPr lang="de-DE" sz="2000" dirty="0" err="1" smtClean="0">
                <a:solidFill>
                  <a:srgbClr val="002060"/>
                </a:solidFill>
              </a:rPr>
              <a:t>Technikum</a:t>
            </a:r>
            <a:r>
              <a:rPr lang="de-DE" sz="2000" dirty="0" smtClean="0">
                <a:solidFill>
                  <a:srgbClr val="002060"/>
                </a:solidFill>
              </a:rPr>
              <a:t> in Betrieb genommen</a:t>
            </a: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r>
              <a:rPr lang="de-DE" sz="2000" dirty="0" smtClean="0">
                <a:solidFill>
                  <a:srgbClr val="002060"/>
                </a:solidFill>
              </a:rPr>
              <a:t> 	Walther-Meißner-Bau in Planung</a:t>
            </a:r>
            <a:endParaRPr lang="de-DE" sz="2000" dirty="0">
              <a:solidFill>
                <a:srgbClr val="002060"/>
              </a:solidFill>
            </a:endParaRP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r>
              <a:rPr lang="de-DE" sz="2000" dirty="0" smtClean="0">
                <a:solidFill>
                  <a:srgbClr val="002060"/>
                </a:solidFill>
              </a:rPr>
              <a:t> 	Campus Adlershof: </a:t>
            </a:r>
            <a:r>
              <a:rPr lang="de-DE" sz="2000" b="1" dirty="0" smtClean="0">
                <a:solidFill>
                  <a:srgbClr val="002060"/>
                </a:solidFill>
              </a:rPr>
              <a:t>Bedarfsplanung Anbau Willy-Wien-Laboratorium </a:t>
            </a: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endParaRPr lang="de-DE" sz="2000" dirty="0" smtClean="0">
              <a:solidFill>
                <a:srgbClr val="002060"/>
              </a:solidFill>
            </a:endParaRP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  <a:buFont typeface="Arial" charset="0"/>
              <a:buChar char="•"/>
            </a:pPr>
            <a:endParaRPr lang="de-DE" sz="2000" dirty="0" smtClean="0">
              <a:solidFill>
                <a:srgbClr val="002060"/>
              </a:solidFill>
            </a:endParaRPr>
          </a:p>
          <a:p>
            <a:pPr marL="0" lvl="1" defTabSz="179388" eaLnBrk="0" hangingPunct="0">
              <a:spcBef>
                <a:spcPct val="20000"/>
              </a:spcBef>
              <a:buClr>
                <a:srgbClr val="0082D6"/>
              </a:buClr>
            </a:pPr>
            <a:endParaRPr lang="de-DE" sz="2000" dirty="0" smtClean="0">
              <a:solidFill>
                <a:srgbClr val="002060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5821246" y="4885884"/>
            <a:ext cx="21948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b="1" dirty="0" smtClean="0">
                <a:solidFill>
                  <a:schemeClr val="bg1"/>
                </a:solidFill>
              </a:rPr>
              <a:t>WWL-Gebäude</a:t>
            </a:r>
            <a:endParaRPr lang="de-DE" sz="2200" b="1" dirty="0">
              <a:solidFill>
                <a:schemeClr val="bg1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899320" y="3943569"/>
            <a:ext cx="10647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b="1" dirty="0" smtClean="0">
                <a:solidFill>
                  <a:schemeClr val="bg1"/>
                </a:solidFill>
              </a:rPr>
              <a:t>Anbau</a:t>
            </a:r>
            <a:endParaRPr lang="de-DE" sz="2200" b="1" dirty="0">
              <a:solidFill>
                <a:schemeClr val="bg1"/>
              </a:solidFill>
            </a:endParaRPr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1996226" y="4203299"/>
            <a:ext cx="553791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92229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13588" y="47847"/>
            <a:ext cx="4041171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Investitionen 2015 ff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2171414"/>
              </p:ext>
            </p:extLst>
          </p:nvPr>
        </p:nvGraphicFramePr>
        <p:xfrm>
          <a:off x="579843" y="1463042"/>
          <a:ext cx="8147730" cy="4621877"/>
        </p:xfrm>
        <a:graphic>
          <a:graphicData uri="http://schemas.openxmlformats.org/drawingml/2006/table">
            <a:tbl>
              <a:tblPr/>
              <a:tblGrid>
                <a:gridCol w="616079"/>
                <a:gridCol w="656139"/>
                <a:gridCol w="4914497"/>
                <a:gridCol w="1961015"/>
              </a:tblGrid>
              <a:tr h="5870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Nr.</a:t>
                      </a:r>
                      <a:endParaRPr kumimoji="0" lang="de-DE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FB</a:t>
                      </a:r>
                      <a:endParaRPr kumimoji="0" lang="de-DE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Maßnahme</a:t>
                      </a:r>
                      <a:endParaRPr kumimoji="0" lang="de-DE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Betrag / </a:t>
                      </a:r>
                      <a:r>
                        <a:rPr kumimoji="0" lang="de-D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k€</a:t>
                      </a:r>
                      <a:endParaRPr kumimoji="0" lang="de-DE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7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Helium-</a:t>
                      </a:r>
                      <a:r>
                        <a:rPr lang="de-DE" sz="2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Entmischungskryostat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430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0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Fourier-Transform-Spektrometer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690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3.3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Rapid-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Compression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-Maschine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580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4.3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Modernisierung Strontium-Uhr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691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7.2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Depositionsanlage für SQUID-Sensoren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954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7.5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Expansionsnormal für Vakuummetrologie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510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7525" marR="67525" marT="0" marB="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IB.T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CNC-Bearbeitungszentrum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746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58863" algn="r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340</a:t>
                      </a:r>
                    </a:p>
                  </a:txBody>
                  <a:tcPr marL="67525" marR="6752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5782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/>
          <p:cNvSpPr/>
          <p:nvPr/>
        </p:nvSpPr>
        <p:spPr>
          <a:xfrm>
            <a:off x="314160" y="1348226"/>
            <a:ext cx="8566322" cy="5114110"/>
          </a:xfrm>
          <a:prstGeom prst="rect">
            <a:avLst/>
          </a:prstGeom>
          <a:solidFill>
            <a:srgbClr val="CCCCFF"/>
          </a:solidFill>
          <a:ln w="19050" algn="ctr">
            <a:solidFill>
              <a:srgbClr val="0000CC"/>
            </a:solidFill>
            <a:miter lim="800000"/>
            <a:headEnd/>
            <a:tailEnd/>
          </a:ln>
          <a:effectLst>
            <a:outerShdw blurRad="12700" dist="12700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defTabSz="182563" eaLnBrk="0" hangingPunct="0">
              <a:spcBef>
                <a:spcPts val="600"/>
              </a:spcBef>
              <a:buFont typeface="Arial" pitchFamily="34" charset="0"/>
              <a:buChar char="•"/>
            </a:pPr>
            <a:endParaRPr lang="de-DE" sz="2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25" name="Inhaltsplatzhalter 1"/>
          <p:cNvSpPr txBox="1">
            <a:spLocks/>
          </p:cNvSpPr>
          <p:nvPr/>
        </p:nvSpPr>
        <p:spPr bwMode="auto">
          <a:xfrm>
            <a:off x="482624" y="950668"/>
            <a:ext cx="8174033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r>
              <a:rPr lang="de-DE" sz="3200" dirty="0"/>
              <a:t>Metrologie Initiative Braunschweig - MIB 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41184" y="2750646"/>
            <a:ext cx="8455197" cy="478472"/>
          </a:xfrm>
          <a:prstGeom prst="rect">
            <a:avLst/>
          </a:prstGeom>
          <a:noFill/>
          <a:ln w="6350" cap="rnd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kern="0" dirty="0" smtClean="0">
                <a:solidFill>
                  <a:srgbClr val="002060"/>
                </a:solidFill>
                <a:latin typeface="Arial"/>
              </a:rPr>
              <a:t>Doktoranden-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kern="0" dirty="0" err="1" smtClean="0">
                <a:solidFill>
                  <a:srgbClr val="002060"/>
                </a:solidFill>
                <a:latin typeface="Arial"/>
              </a:rPr>
              <a:t>ausbildung</a:t>
            </a:r>
            <a:endParaRPr lang="de-DE" sz="2400" b="1" kern="0" dirty="0" smtClean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388" y="3346297"/>
            <a:ext cx="2560706" cy="78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0251" y="3654361"/>
            <a:ext cx="1856940" cy="101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3767" y="5173472"/>
            <a:ext cx="1527858" cy="112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hteck 33"/>
          <p:cNvSpPr/>
          <p:nvPr/>
        </p:nvSpPr>
        <p:spPr>
          <a:xfrm>
            <a:off x="3514949" y="1722981"/>
            <a:ext cx="1851789" cy="492443"/>
          </a:xfrm>
          <a:prstGeom prst="rect">
            <a:avLst/>
          </a:prstGeom>
          <a:solidFill>
            <a:srgbClr val="002060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600" b="1" kern="0" dirty="0" smtClean="0">
                <a:solidFill>
                  <a:prstClr val="white"/>
                </a:solidFill>
              </a:rPr>
              <a:t>MIB Board</a:t>
            </a:r>
          </a:p>
        </p:txBody>
      </p:sp>
      <p:sp>
        <p:nvSpPr>
          <p:cNvPr id="16" name="Rechteck 15"/>
          <p:cNvSpPr/>
          <p:nvPr/>
        </p:nvSpPr>
        <p:spPr>
          <a:xfrm>
            <a:off x="498088" y="4161214"/>
            <a:ext cx="2501006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PTB: </a:t>
            </a:r>
            <a:r>
              <a:rPr lang="en-US" sz="2400" b="1" dirty="0" err="1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strategischer</a:t>
            </a:r>
            <a:r>
              <a:rPr lang="en-US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 </a:t>
            </a:r>
          </a:p>
          <a:p>
            <a:pPr algn="ctr">
              <a:lnSpc>
                <a:spcPts val="2500"/>
              </a:lnSpc>
            </a:pPr>
            <a:r>
              <a:rPr lang="en-US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Partner</a:t>
            </a:r>
            <a:endParaRPr lang="de-DE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17" name="Picture 13" descr="TUBS_CO_150dp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2754" y="3346296"/>
            <a:ext cx="2489481" cy="9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hteck 17"/>
          <p:cNvSpPr/>
          <p:nvPr/>
        </p:nvSpPr>
        <p:spPr>
          <a:xfrm>
            <a:off x="3418975" y="4677413"/>
            <a:ext cx="2119490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IGSM 2.0: 2014+</a:t>
            </a:r>
          </a:p>
        </p:txBody>
      </p:sp>
      <p:sp>
        <p:nvSpPr>
          <p:cNvPr id="19" name="Rechteck 18"/>
          <p:cNvSpPr/>
          <p:nvPr/>
        </p:nvSpPr>
        <p:spPr>
          <a:xfrm>
            <a:off x="5879681" y="4325840"/>
            <a:ext cx="3107710" cy="18492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</a:pP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- Masterstudiengang </a:t>
            </a:r>
            <a:endParaRPr lang="de-DE" sz="2400" b="1" dirty="0">
              <a:solidFill>
                <a:srgbClr val="002060"/>
              </a:solidFill>
              <a:latin typeface="Arial Narrow" pitchFamily="34" charset="0"/>
              <a:sym typeface="Wingdings" pitchFamily="2" charset="2"/>
            </a:endParaRPr>
          </a:p>
          <a:p>
            <a:pPr algn="ctr">
              <a:lnSpc>
                <a:spcPts val="2500"/>
              </a:lnSpc>
            </a:pP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“Metrologie &amp;</a:t>
            </a:r>
          </a:p>
          <a:p>
            <a:pPr algn="ctr">
              <a:lnSpc>
                <a:spcPts val="2500"/>
              </a:lnSpc>
            </a:pP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Quantenphysik”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- Institut</a:t>
            </a: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: „Fundamental</a:t>
            </a:r>
          </a:p>
          <a:p>
            <a:pPr algn="ctr">
              <a:lnSpc>
                <a:spcPts val="2500"/>
              </a:lnSpc>
            </a:pP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2400" b="1" dirty="0" err="1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Physics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2400" b="1" dirty="0" err="1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for</a:t>
            </a: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de-DE" sz="2400" b="1" dirty="0" err="1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Metrology</a:t>
            </a: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“</a:t>
            </a:r>
            <a:endParaRPr lang="de-DE" sz="2400" b="1" dirty="0">
              <a:solidFill>
                <a:srgbClr val="002060"/>
              </a:solidFill>
              <a:latin typeface="Arial Narrow" pitchFamily="34" charset="0"/>
              <a:sym typeface="Wingdings" pitchFamily="2" charset="2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211367" y="2750646"/>
            <a:ext cx="8455197" cy="478472"/>
          </a:xfrm>
          <a:prstGeom prst="rect">
            <a:avLst/>
          </a:prstGeom>
          <a:noFill/>
          <a:ln w="6350" cap="rnd"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kern="0" dirty="0" smtClean="0">
                <a:solidFill>
                  <a:srgbClr val="002060"/>
                </a:solidFill>
                <a:latin typeface="Arial"/>
              </a:rPr>
              <a:t>       Forschung	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51123" y="2770532"/>
            <a:ext cx="8455197" cy="478472"/>
          </a:xfrm>
          <a:prstGeom prst="rect">
            <a:avLst/>
          </a:prstGeom>
          <a:noFill/>
          <a:ln w="6350" cap="rnd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kern="0" dirty="0" smtClean="0">
                <a:solidFill>
                  <a:srgbClr val="002060"/>
                </a:solidFill>
                <a:latin typeface="Arial"/>
              </a:rPr>
              <a:t>                                                               Studium</a:t>
            </a:r>
          </a:p>
        </p:txBody>
      </p:sp>
      <p:sp>
        <p:nvSpPr>
          <p:cNvPr id="23" name="Rechteck 22"/>
          <p:cNvSpPr/>
          <p:nvPr/>
        </p:nvSpPr>
        <p:spPr>
          <a:xfrm>
            <a:off x="4826297" y="5205543"/>
            <a:ext cx="825867" cy="1054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</a:pP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2014 </a:t>
            </a:r>
          </a:p>
          <a:p>
            <a:pPr algn="ctr">
              <a:lnSpc>
                <a:spcPts val="2500"/>
              </a:lnSpc>
            </a:pP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bis </a:t>
            </a:r>
          </a:p>
          <a:p>
            <a:pPr algn="ctr">
              <a:lnSpc>
                <a:spcPts val="2500"/>
              </a:lnSpc>
            </a:pPr>
            <a:r>
              <a:rPr lang="de-DE" sz="2400" b="1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2023</a:t>
            </a:r>
            <a:endParaRPr lang="de-DE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cxnSp>
        <p:nvCxnSpPr>
          <p:cNvPr id="28" name="Gerade Verbindung mit Pfeil 27"/>
          <p:cNvCxnSpPr/>
          <p:nvPr/>
        </p:nvCxnSpPr>
        <p:spPr>
          <a:xfrm flipH="1">
            <a:off x="1875012" y="2309041"/>
            <a:ext cx="1532367" cy="372345"/>
          </a:xfrm>
          <a:prstGeom prst="straightConnector1">
            <a:avLst/>
          </a:prstGeom>
          <a:ln w="412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/>
          <p:nvPr/>
        </p:nvCxnSpPr>
        <p:spPr>
          <a:xfrm>
            <a:off x="5440112" y="2309041"/>
            <a:ext cx="1532367" cy="372345"/>
          </a:xfrm>
          <a:prstGeom prst="straightConnector1">
            <a:avLst/>
          </a:prstGeom>
          <a:ln w="412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>
            <a:off x="4423468" y="2253095"/>
            <a:ext cx="0" cy="576000"/>
          </a:xfrm>
          <a:prstGeom prst="straightConnector1">
            <a:avLst/>
          </a:prstGeom>
          <a:ln w="412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/>
          <p:cNvSpPr/>
          <p:nvPr/>
        </p:nvSpPr>
        <p:spPr>
          <a:xfrm>
            <a:off x="390980" y="51270"/>
            <a:ext cx="6490559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Kooperationen mit Universitäten</a:t>
            </a:r>
          </a:p>
        </p:txBody>
      </p:sp>
      <p:cxnSp>
        <p:nvCxnSpPr>
          <p:cNvPr id="4" name="Gerade Verbindung 3"/>
          <p:cNvCxnSpPr/>
          <p:nvPr/>
        </p:nvCxnSpPr>
        <p:spPr>
          <a:xfrm>
            <a:off x="3191654" y="3468939"/>
            <a:ext cx="0" cy="297393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5785164" y="3473059"/>
            <a:ext cx="0" cy="297393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>
          <a:xfrm>
            <a:off x="430213" y="4873012"/>
            <a:ext cx="2585712" cy="14145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2" name="Picture 5" descr="C:\Users\beyer01\Desktop\PTB_BS\misc\Ernst_Werner_von_Siemens.jpg"/>
          <p:cNvPicPr>
            <a:picLocks noChangeAspect="1" noChangeArrowheads="1"/>
          </p:cNvPicPr>
          <p:nvPr/>
        </p:nvPicPr>
        <p:blipFill rotWithShape="1">
          <a:blip r:embed="rId7" cstate="print">
            <a:lum bright="50000" contrast="-33000"/>
          </a:blip>
          <a:srcRect l="6892" t="6335" r="4132" b="6318"/>
          <a:stretch/>
        </p:blipFill>
        <p:spPr bwMode="auto">
          <a:xfrm>
            <a:off x="471841" y="4930831"/>
            <a:ext cx="1228883" cy="130689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Rechteck 42"/>
          <p:cNvSpPr/>
          <p:nvPr/>
        </p:nvSpPr>
        <p:spPr>
          <a:xfrm>
            <a:off x="1217156" y="5077392"/>
            <a:ext cx="1863844" cy="12080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W. v. Siemens</a:t>
            </a:r>
          </a:p>
          <a:p>
            <a:pPr algn="r">
              <a:lnSpc>
                <a:spcPts val="2500"/>
              </a:lnSpc>
              <a:spcBef>
                <a:spcPts val="600"/>
              </a:spcBef>
            </a:pPr>
            <a:r>
              <a:rPr lang="en-US" sz="2400" b="1" dirty="0" err="1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Nachwuchs</a:t>
            </a: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-</a:t>
            </a:r>
          </a:p>
          <a:p>
            <a:pPr algn="ctr">
              <a:lnSpc>
                <a:spcPts val="2500"/>
              </a:lnSpc>
              <a:spcBef>
                <a:spcPts val="600"/>
              </a:spcBef>
            </a:pPr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Gruppe</a:t>
            </a:r>
          </a:p>
        </p:txBody>
      </p:sp>
    </p:spTree>
    <p:extLst>
      <p:ext uri="{BB962C8B-B14F-4D97-AF65-F5344CB8AC3E}">
        <p14:creationId xmlns="" xmlns:p14="http://schemas.microsoft.com/office/powerpoint/2010/main" val="2426155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encrypted-tbn1.gstatic.com/images?q=tbn:ANd9GcR5sg-4hppMgzogtTkfaoYCd5czfmV-n6B2VVWIbNev1TAL4f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4445" y="1836027"/>
            <a:ext cx="2219828" cy="1378631"/>
          </a:xfrm>
          <a:prstGeom prst="rect">
            <a:avLst/>
          </a:prstGeom>
          <a:noFill/>
        </p:spPr>
      </p:pic>
      <p:pic>
        <p:nvPicPr>
          <p:cNvPr id="18" name="Picture 41" descr="MCj040639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2057" y="1107141"/>
            <a:ext cx="965546" cy="77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Inhaltsplatzhalter 2"/>
          <p:cNvSpPr>
            <a:spLocks/>
          </p:cNvSpPr>
          <p:nvPr/>
        </p:nvSpPr>
        <p:spPr bwMode="auto">
          <a:xfrm>
            <a:off x="662717" y="1081689"/>
            <a:ext cx="7131119" cy="49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82D6"/>
              </a:buClr>
              <a:buFontTx/>
              <a:buChar char="•"/>
            </a:pPr>
            <a:r>
              <a:rPr lang="de-DE" sz="2400" b="1" dirty="0">
                <a:solidFill>
                  <a:srgbClr val="002060"/>
                </a:solidFill>
                <a:sym typeface="Wingdings" pitchFamily="2" charset="2"/>
              </a:rPr>
              <a:t>Veröffentlichungen:   </a:t>
            </a:r>
            <a:r>
              <a:rPr lang="de-DE" sz="2400" b="1" dirty="0" smtClean="0">
                <a:solidFill>
                  <a:srgbClr val="002060"/>
                </a:solidFill>
                <a:sym typeface="Wingdings" pitchFamily="2" charset="2"/>
              </a:rPr>
              <a:t>610 (262 </a:t>
            </a:r>
            <a:r>
              <a:rPr lang="de-DE" sz="2400" b="1" dirty="0" err="1" smtClean="0">
                <a:solidFill>
                  <a:srgbClr val="002060"/>
                </a:solidFill>
                <a:sym typeface="Wingdings" pitchFamily="2" charset="2"/>
              </a:rPr>
              <a:t>peer</a:t>
            </a:r>
            <a:r>
              <a:rPr lang="de-DE" sz="2400" b="1" dirty="0" smtClean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de-DE" sz="2400" b="1" dirty="0" err="1" smtClean="0">
                <a:solidFill>
                  <a:srgbClr val="002060"/>
                </a:solidFill>
                <a:sym typeface="Wingdings" pitchFamily="2" charset="2"/>
              </a:rPr>
              <a:t>reviewed</a:t>
            </a:r>
            <a:r>
              <a:rPr lang="de-DE" sz="2400" b="1" dirty="0" smtClean="0">
                <a:solidFill>
                  <a:srgbClr val="002060"/>
                </a:solidFill>
                <a:sym typeface="Wingdings" pitchFamily="2" charset="2"/>
              </a:rPr>
              <a:t>)</a:t>
            </a:r>
            <a:endParaRPr lang="de-DE" sz="2400" dirty="0">
              <a:solidFill>
                <a:srgbClr val="002060"/>
              </a:solidFill>
            </a:endParaRPr>
          </a:p>
        </p:txBody>
      </p:sp>
      <p:sp>
        <p:nvSpPr>
          <p:cNvPr id="20" name="Inhaltsplatzhalter 2"/>
          <p:cNvSpPr>
            <a:spLocks/>
          </p:cNvSpPr>
          <p:nvPr/>
        </p:nvSpPr>
        <p:spPr bwMode="auto">
          <a:xfrm>
            <a:off x="680179" y="1627789"/>
            <a:ext cx="4182555" cy="49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82D6"/>
              </a:buClr>
              <a:buFontTx/>
              <a:buChar char="•"/>
            </a:pPr>
            <a:r>
              <a:rPr lang="de-DE" sz="2400" b="1" dirty="0">
                <a:solidFill>
                  <a:srgbClr val="002060"/>
                </a:solidFill>
                <a:sym typeface="Wingdings" pitchFamily="2" charset="2"/>
              </a:rPr>
              <a:t>Vorträge:		     </a:t>
            </a:r>
            <a:r>
              <a:rPr lang="de-DE" sz="2400" b="1" baseline="30000" dirty="0">
                <a:solidFill>
                  <a:srgbClr val="002060"/>
                </a:solidFill>
                <a:sym typeface="Wingdings" pitchFamily="2" charset="2"/>
              </a:rPr>
              <a:t>     </a:t>
            </a:r>
            <a:r>
              <a:rPr lang="de-DE" sz="2400" b="1" dirty="0" smtClean="0">
                <a:solidFill>
                  <a:srgbClr val="002060"/>
                </a:solidFill>
                <a:sym typeface="Wingdings" pitchFamily="2" charset="2"/>
              </a:rPr>
              <a:t>919</a:t>
            </a:r>
            <a:endParaRPr lang="de-DE" sz="2400" dirty="0">
              <a:solidFill>
                <a:srgbClr val="002060"/>
              </a:solidFill>
            </a:endParaRPr>
          </a:p>
        </p:txBody>
      </p:sp>
      <p:sp>
        <p:nvSpPr>
          <p:cNvPr id="21" name="Inhaltsplatzhalter 2"/>
          <p:cNvSpPr>
            <a:spLocks/>
          </p:cNvSpPr>
          <p:nvPr/>
        </p:nvSpPr>
        <p:spPr bwMode="auto">
          <a:xfrm>
            <a:off x="678899" y="3349637"/>
            <a:ext cx="8184103" cy="86793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82D6"/>
              </a:buClr>
              <a:buFontTx/>
              <a:buChar char="•"/>
            </a:pPr>
            <a:r>
              <a:rPr lang="de-DE" sz="2400" b="1" dirty="0" err="1" smtClean="0">
                <a:solidFill>
                  <a:srgbClr val="002060"/>
                </a:solidFill>
                <a:sym typeface="Wingdings" pitchFamily="2" charset="2"/>
              </a:rPr>
              <a:t>Participation</a:t>
            </a:r>
            <a:r>
              <a:rPr lang="de-DE" sz="2400" b="1" dirty="0" smtClean="0">
                <a:solidFill>
                  <a:srgbClr val="002060"/>
                </a:solidFill>
                <a:sym typeface="Wingdings" pitchFamily="2" charset="2"/>
              </a:rPr>
              <a:t> in </a:t>
            </a:r>
            <a:r>
              <a:rPr lang="de-DE" sz="2400" b="1" dirty="0" err="1" smtClean="0">
                <a:solidFill>
                  <a:srgbClr val="002060"/>
                </a:solidFill>
                <a:sym typeface="Wingdings" pitchFamily="2" charset="2"/>
              </a:rPr>
              <a:t>Standardization</a:t>
            </a:r>
            <a:endParaRPr lang="de-DE" sz="24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pPr defTabSz="179388">
              <a:spcBef>
                <a:spcPct val="20000"/>
              </a:spcBef>
              <a:buClr>
                <a:srgbClr val="0082D6"/>
              </a:buClr>
            </a:pP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		</a:t>
            </a: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More </a:t>
            </a:r>
            <a:r>
              <a:rPr lang="de-DE" sz="1800" i="1" dirty="0" err="1" smtClean="0">
                <a:solidFill>
                  <a:srgbClr val="002060"/>
                </a:solidFill>
                <a:sym typeface="Wingdings" pitchFamily="2" charset="2"/>
              </a:rPr>
              <a:t>than</a:t>
            </a: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 300 international TCs (</a:t>
            </a:r>
            <a:r>
              <a:rPr lang="de-DE" sz="1800" i="1" dirty="0" err="1" smtClean="0">
                <a:solidFill>
                  <a:srgbClr val="002060"/>
                </a:solidFill>
                <a:sym typeface="Wingdings" pitchFamily="2" charset="2"/>
              </a:rPr>
              <a:t>mostly</a:t>
            </a: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 in </a:t>
            </a:r>
            <a:r>
              <a:rPr lang="de-DE" sz="1800" i="1" dirty="0" err="1" smtClean="0">
                <a:solidFill>
                  <a:srgbClr val="002060"/>
                </a:solidFill>
                <a:sym typeface="Wingdings" pitchFamily="2" charset="2"/>
              </a:rPr>
              <a:t>leading</a:t>
            </a: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de-DE" sz="1800" i="1" dirty="0" err="1" smtClean="0">
                <a:solidFill>
                  <a:srgbClr val="002060"/>
                </a:solidFill>
                <a:sym typeface="Wingdings" pitchFamily="2" charset="2"/>
              </a:rPr>
              <a:t>positions</a:t>
            </a:r>
            <a:r>
              <a:rPr lang="de-DE" sz="1800" i="1" dirty="0" smtClean="0">
                <a:solidFill>
                  <a:srgbClr val="002060"/>
                </a:solidFill>
                <a:sym typeface="Wingdings" pitchFamily="2" charset="2"/>
              </a:rPr>
              <a:t>)</a:t>
            </a:r>
            <a:endParaRPr lang="de-DE" sz="1800" dirty="0">
              <a:solidFill>
                <a:srgbClr val="00206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396963" y="49875"/>
            <a:ext cx="2755563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Publikationen</a:t>
            </a:r>
          </a:p>
        </p:txBody>
      </p:sp>
    </p:spTree>
    <p:extLst>
      <p:ext uri="{BB962C8B-B14F-4D97-AF65-F5344CB8AC3E}">
        <p14:creationId xmlns="" xmlns:p14="http://schemas.microsoft.com/office/powerpoint/2010/main" val="3844915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418800" y="65350"/>
            <a:ext cx="5979201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Energiewende und Metrologie</a:t>
            </a:r>
          </a:p>
        </p:txBody>
      </p:sp>
      <p:pic>
        <p:nvPicPr>
          <p:cNvPr id="1658882" name="Grafik 6" descr="490968_R_K_B_by_Aka_pixelio.d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1578" y="1094994"/>
            <a:ext cx="2579368" cy="188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883" name="Grafik 10" descr="494984_R_K_B_by_Dieter Schütz_pixelio.de.jpg"/>
          <p:cNvPicPr>
            <a:picLocks noChangeAspect="1"/>
          </p:cNvPicPr>
          <p:nvPr/>
        </p:nvPicPr>
        <p:blipFill>
          <a:blip r:embed="rId4" cstate="print"/>
          <a:srcRect t="12709" b="12231"/>
          <a:stretch>
            <a:fillRect/>
          </a:stretch>
        </p:blipFill>
        <p:spPr bwMode="auto">
          <a:xfrm>
            <a:off x="5778524" y="5126914"/>
            <a:ext cx="2972422" cy="167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7897" name="Inhaltsplatzhalter 2"/>
          <p:cNvSpPr>
            <a:spLocks/>
          </p:cNvSpPr>
          <p:nvPr/>
        </p:nvSpPr>
        <p:spPr bwMode="auto">
          <a:xfrm>
            <a:off x="604613" y="1012950"/>
            <a:ext cx="2542684" cy="58477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3 Kernthemen:</a:t>
            </a:r>
            <a:endParaRPr lang="de-DE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80831" y="3638900"/>
            <a:ext cx="5391833" cy="1132641"/>
            <a:chOff x="587988" y="1605887"/>
            <a:chExt cx="7262206" cy="1731157"/>
          </a:xfrm>
        </p:grpSpPr>
        <p:pic>
          <p:nvPicPr>
            <p:cNvPr id="119810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128" t="12663" r="5150" b="62407"/>
            <a:stretch/>
          </p:blipFill>
          <p:spPr bwMode="auto">
            <a:xfrm>
              <a:off x="587988" y="1605887"/>
              <a:ext cx="7262206" cy="1215766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128" t="44131" r="5150" b="43596"/>
            <a:stretch/>
          </p:blipFill>
          <p:spPr bwMode="auto">
            <a:xfrm>
              <a:off x="587988" y="2738528"/>
              <a:ext cx="7262206" cy="598516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6" name="Gruppieren 5"/>
          <p:cNvGrpSpPr/>
          <p:nvPr/>
        </p:nvGrpSpPr>
        <p:grpSpPr>
          <a:xfrm>
            <a:off x="3865281" y="4013447"/>
            <a:ext cx="5065439" cy="1242657"/>
            <a:chOff x="604612" y="3337044"/>
            <a:chExt cx="7245582" cy="2305741"/>
          </a:xfrm>
          <a:effectLst>
            <a:outerShdw blurRad="12700" dist="12700" dir="2700000" algn="ctr" rotWithShape="0">
              <a:schemeClr val="tx1">
                <a:lumMod val="65000"/>
                <a:lumOff val="35000"/>
              </a:schemeClr>
            </a:outerShdw>
          </a:effectLst>
        </p:grpSpPr>
        <p:pic>
          <p:nvPicPr>
            <p:cNvPr id="119811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7995" t="33551" r="10925" b="50142"/>
            <a:stretch/>
          </p:blipFill>
          <p:spPr bwMode="auto">
            <a:xfrm>
              <a:off x="604613" y="3337044"/>
              <a:ext cx="7245581" cy="934575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5282" t="56073" r="13178" b="18862"/>
            <a:stretch/>
          </p:blipFill>
          <p:spPr bwMode="auto">
            <a:xfrm>
              <a:off x="604612" y="4206242"/>
              <a:ext cx="7245581" cy="1436543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19" name="Inhaltsplatzhalter 2"/>
          <p:cNvSpPr>
            <a:spLocks/>
          </p:cNvSpPr>
          <p:nvPr/>
        </p:nvSpPr>
        <p:spPr bwMode="auto">
          <a:xfrm>
            <a:off x="581025" y="1760086"/>
            <a:ext cx="7738529" cy="189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82D6"/>
              </a:buClr>
            </a:pP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1. Power-</a:t>
            </a:r>
            <a:r>
              <a:rPr lang="de-DE" sz="2400" b="1" dirty="0" err="1" smtClean="0">
                <a:solidFill>
                  <a:srgbClr val="000000"/>
                </a:solidFill>
                <a:sym typeface="Wingdings" pitchFamily="2" charset="2"/>
              </a:rPr>
              <a:t>to</a:t>
            </a: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-Gas / elektrische Netze</a:t>
            </a:r>
            <a:endParaRPr lang="de-DE" sz="2400" dirty="0">
              <a:solidFill>
                <a:srgbClr val="000000"/>
              </a:solidFill>
              <a:sym typeface="Wingdings" pitchFamily="2" charset="2"/>
            </a:endParaRPr>
          </a:p>
          <a:p>
            <a:pPr marL="342900" indent="-342900">
              <a:spcBef>
                <a:spcPts val="600"/>
              </a:spcBef>
              <a:buClr>
                <a:srgbClr val="0082D6"/>
              </a:buClr>
            </a:pP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2. Mechanische und </a:t>
            </a:r>
            <a:r>
              <a:rPr lang="de-DE" sz="2400" b="1" dirty="0" err="1" smtClean="0">
                <a:solidFill>
                  <a:srgbClr val="000000"/>
                </a:solidFill>
                <a:sym typeface="Wingdings" pitchFamily="2" charset="2"/>
              </a:rPr>
              <a:t>dimensionelle</a:t>
            </a: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 </a:t>
            </a:r>
          </a:p>
          <a:p>
            <a:pPr marL="342900" indent="-342900">
              <a:spcBef>
                <a:spcPts val="0"/>
              </a:spcBef>
              <a:buClr>
                <a:srgbClr val="0082D6"/>
              </a:buClr>
            </a:pPr>
            <a:r>
              <a:rPr lang="de-DE" sz="2400" b="1" dirty="0">
                <a:solidFill>
                  <a:srgbClr val="000000"/>
                </a:solidFill>
                <a:sym typeface="Wingdings" pitchFamily="2" charset="2"/>
              </a:rPr>
              <a:t> </a:t>
            </a: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   Messgrößen für die Windenergie</a:t>
            </a:r>
          </a:p>
          <a:p>
            <a:pPr marL="342900" indent="-342900">
              <a:spcBef>
                <a:spcPts val="600"/>
              </a:spcBef>
              <a:buClr>
                <a:srgbClr val="0082D6"/>
              </a:buClr>
            </a:pPr>
            <a:r>
              <a:rPr lang="de-DE" sz="2400" b="1" dirty="0" smtClean="0">
                <a:solidFill>
                  <a:srgbClr val="000000"/>
                </a:solidFill>
                <a:sym typeface="Wingdings" pitchFamily="2" charset="2"/>
              </a:rPr>
              <a:t>3. Wirkungsgradsteigerung von (Solar-)Kraftwerken</a:t>
            </a:r>
          </a:p>
        </p:txBody>
      </p:sp>
      <p:pic>
        <p:nvPicPr>
          <p:cNvPr id="119813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756" t="35584" r="20960" b="28253"/>
          <a:stretch/>
        </p:blipFill>
        <p:spPr bwMode="auto">
          <a:xfrm>
            <a:off x="180831" y="5000769"/>
            <a:ext cx="4968814" cy="176363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Inhaltsplatzhalter 2"/>
          <p:cNvSpPr>
            <a:spLocks/>
          </p:cNvSpPr>
          <p:nvPr/>
        </p:nvSpPr>
        <p:spPr bwMode="auto">
          <a:xfrm rot="20079475">
            <a:off x="1406269" y="5394428"/>
            <a:ext cx="1069524" cy="400110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6,1 </a:t>
            </a:r>
            <a:r>
              <a:rPr lang="de-DE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Mio</a:t>
            </a:r>
            <a:r>
              <a:rPr lang="de-DE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€</a:t>
            </a:r>
            <a:endParaRPr lang="de-DE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30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413675" y="41165"/>
            <a:ext cx="6376746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Besuch Bundesminister Gabriel</a:t>
            </a:r>
          </a:p>
        </p:txBody>
      </p:sp>
      <p:pic>
        <p:nvPicPr>
          <p:cNvPr id="6" name="Picture 2" descr="C:\Users\beyer01\Desktop\BM_Gabriel_Gästebuch_20140227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-43000" contrast="93000"/>
                    </a14:imgEffect>
                  </a14:imgLayer>
                </a14:imgProps>
              </a:ext>
            </a:extLst>
          </a:blip>
          <a:srcRect l="7145" t="5052" r="4763" b="33678"/>
          <a:stretch>
            <a:fillRect/>
          </a:stretch>
        </p:blipFill>
        <p:spPr bwMode="auto">
          <a:xfrm>
            <a:off x="3115430" y="3176026"/>
            <a:ext cx="3403974" cy="3348613"/>
          </a:xfrm>
          <a:prstGeom prst="rect">
            <a:avLst/>
          </a:pr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6" name="Textfeld 5"/>
          <p:cNvSpPr txBox="1">
            <a:spLocks noChangeArrowheads="1"/>
          </p:cNvSpPr>
          <p:nvPr/>
        </p:nvSpPr>
        <p:spPr bwMode="auto">
          <a:xfrm>
            <a:off x="654812" y="889412"/>
            <a:ext cx="8056702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85738"/>
            <a:r>
              <a:rPr lang="de-DE" sz="2400" b="1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27. Februar 2014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• 	</a:t>
            </a:r>
            <a:r>
              <a:rPr lang="de-DE" sz="1800" b="1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Gespräch mit Präsidium: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		Rolle der PTB, Strategische Perspektiven, Energiewende, 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		Personalentwicklung, Bauvorhaben, Beruf &amp; Familie, …</a:t>
            </a:r>
          </a:p>
          <a:p>
            <a:pPr defTabSz="185738"/>
            <a:r>
              <a:rPr lang="de-DE" sz="6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  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• </a:t>
            </a:r>
            <a:r>
              <a:rPr lang="de-DE" sz="1800" b="1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Laborbesichtigungen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		„Masse“ und „Interferometrie an Maßverkörperungen“</a:t>
            </a:r>
          </a:p>
          <a:p>
            <a:pPr defTabSz="185738"/>
            <a:r>
              <a:rPr lang="de-DE" sz="6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 </a:t>
            </a:r>
          </a:p>
          <a:p>
            <a:pPr defTabSz="185738"/>
            <a:r>
              <a:rPr lang="de-DE" sz="1800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	• 	</a:t>
            </a:r>
            <a:r>
              <a:rPr lang="de-DE" sz="1800" b="1" dirty="0" smtClean="0">
                <a:solidFill>
                  <a:srgbClr val="002060"/>
                </a:solidFill>
                <a:latin typeface="Arial Narrow" pitchFamily="34" charset="0"/>
                <a:cs typeface="Arial" charset="0"/>
              </a:rPr>
              <a:t>Ansprache an die Mitarbeiter &amp; Diskussion</a:t>
            </a:r>
          </a:p>
          <a:p>
            <a:pPr defTabSz="185738"/>
            <a:r>
              <a:rPr lang="de-DE" sz="1800" dirty="0" smtClean="0">
                <a:solidFill>
                  <a:srgbClr val="8E736A">
                    <a:lumMod val="50000"/>
                  </a:srgbClr>
                </a:solidFill>
                <a:latin typeface="Arial Narrow" pitchFamily="34" charset="0"/>
                <a:cs typeface="Arial" charset="0"/>
              </a:rPr>
              <a:t> </a:t>
            </a:r>
            <a:endParaRPr lang="de-DE" sz="2400" b="1" dirty="0" smtClean="0">
              <a:solidFill>
                <a:srgbClr val="8E736A">
                  <a:lumMod val="50000"/>
                </a:srgbClr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0" name="Picture 2" descr="Z:\PSt\Besucher\2014\2014-02-27-Gabriel\Fotos\D1370_0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8436" y="1118477"/>
            <a:ext cx="2678546" cy="4017818"/>
          </a:xfrm>
          <a:prstGeom prst="rect">
            <a:avLst/>
          </a:prstGeom>
          <a:noFill/>
        </p:spPr>
      </p:pic>
      <p:pic>
        <p:nvPicPr>
          <p:cNvPr id="2051" name="Picture 3" descr="Z:\PSt\Besucher\2014\2014-02-27-Gabriel\Fotos\D1370_1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847" y="3260436"/>
            <a:ext cx="2059063" cy="3087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5221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4300" name="Grafik 8" descr="kg_Si_Kugel_POe_PTB_D0913_061_100dpi.jpg"/>
          <p:cNvPicPr>
            <a:picLocks noChangeAspect="1" noChangeArrowheads="1"/>
          </p:cNvPicPr>
          <p:nvPr/>
        </p:nvPicPr>
        <p:blipFill>
          <a:blip r:embed="rId4" cstate="print"/>
          <a:srcRect l="9001" t="1169" r="2936" b="53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051800" y="2062163"/>
            <a:ext cx="727075" cy="4348162"/>
            <a:chOff x="5072" y="1299"/>
            <a:chExt cx="458" cy="2739"/>
          </a:xfrm>
        </p:grpSpPr>
        <p:sp>
          <p:nvSpPr>
            <p:cNvPr id="1504307" name="Rectangle 6"/>
            <p:cNvSpPr>
              <a:spLocks noChangeArrowheads="1"/>
            </p:cNvSpPr>
            <p:nvPr/>
          </p:nvSpPr>
          <p:spPr bwMode="auto">
            <a:xfrm>
              <a:off x="5072" y="1299"/>
              <a:ext cx="458" cy="273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>
                <a:solidFill>
                  <a:prstClr val="black"/>
                </a:solidFill>
              </a:endParaRPr>
            </a:p>
          </p:txBody>
        </p:sp>
        <p:grpSp>
          <p:nvGrpSpPr>
            <p:cNvPr id="3" name="Gruppieren 1"/>
            <p:cNvGrpSpPr>
              <a:grpSpLocks/>
            </p:cNvGrpSpPr>
            <p:nvPr/>
          </p:nvGrpSpPr>
          <p:grpSpPr bwMode="auto">
            <a:xfrm>
              <a:off x="5083" y="1316"/>
              <a:ext cx="432" cy="2686"/>
              <a:chOff x="825002" y="1991263"/>
              <a:chExt cx="685800" cy="4264184"/>
            </a:xfrm>
          </p:grpSpPr>
          <p:pic>
            <p:nvPicPr>
              <p:cNvPr id="1504309" name="Picture 4" descr="ドイツ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63263" y="5949060"/>
                <a:ext cx="457200" cy="306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0" name="Picture 7" descr="イタリア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57994" y="2485215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1" name="Picture 9" descr="アメリカ合衆国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55312" y="3929114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2" name="Picture 11" descr="日本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47361" y="4896809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3" name="Picture 13" descr="オーストラリア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955312" y="4410574"/>
                <a:ext cx="457200" cy="306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4" name="Picture 16" descr="http://www.bipm.org/utils/common/img/logo_1.gif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5002" y="1991263"/>
                <a:ext cx="685800" cy="357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5" name="Picture 10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971600" y="5394482"/>
                <a:ext cx="434975" cy="269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6" name="Picture 12" descr="Flagge der Volksrepublik China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953725" y="3449242"/>
                <a:ext cx="458787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7" name="Picture 14" descr="Fahne und Wappen der Schweiz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021508" y="2966580"/>
                <a:ext cx="304800" cy="303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911725" y="155575"/>
            <a:ext cx="4086225" cy="541338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Avogadro-Experiment</a:t>
            </a: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141288" y="180975"/>
          <a:ext cx="4521200" cy="1201738"/>
        </p:xfrm>
        <a:graphic>
          <a:graphicData uri="http://schemas.openxmlformats.org/presentationml/2006/ole">
            <p:oleObj spid="_x0000_s1124354" name="Formel" r:id="rId15" imgW="1816100" imgH="482600" progId="Equation.3">
              <p:embed/>
            </p:oleObj>
          </a:graphicData>
        </a:graphic>
      </p:graphicFrame>
      <p:graphicFrame>
        <p:nvGraphicFramePr>
          <p:cNvPr id="26" name="Object 26"/>
          <p:cNvGraphicFramePr>
            <a:graphicFrameLocks noChangeAspect="1"/>
          </p:cNvGraphicFramePr>
          <p:nvPr/>
        </p:nvGraphicFramePr>
        <p:xfrm>
          <a:off x="139700" y="530225"/>
          <a:ext cx="979488" cy="600075"/>
        </p:xfrm>
        <a:graphic>
          <a:graphicData uri="http://schemas.openxmlformats.org/presentationml/2006/ole">
            <p:oleObj spid="_x0000_s1124355" name="Formel" r:id="rId16" imgW="5745600" imgH="3699000" progId="Equation.3">
              <p:embed/>
            </p:oleObj>
          </a:graphicData>
        </a:graphic>
      </p:graphicFrame>
      <p:graphicFrame>
        <p:nvGraphicFramePr>
          <p:cNvPr id="27" name="Object 27"/>
          <p:cNvGraphicFramePr>
            <a:graphicFrameLocks noChangeAspect="1"/>
          </p:cNvGraphicFramePr>
          <p:nvPr/>
        </p:nvGraphicFramePr>
        <p:xfrm>
          <a:off x="2473325" y="323850"/>
          <a:ext cx="315913" cy="442913"/>
        </p:xfrm>
        <a:graphic>
          <a:graphicData uri="http://schemas.openxmlformats.org/presentationml/2006/ole">
            <p:oleObj spid="_x0000_s1124356" name="Formel" r:id="rId17" imgW="1849680" imgH="2723760" progId="Equation.3">
              <p:embed/>
            </p:oleObj>
          </a:graphicData>
        </a:graphic>
      </p:graphicFrame>
      <p:graphicFrame>
        <p:nvGraphicFramePr>
          <p:cNvPr id="28" name="Object 42"/>
          <p:cNvGraphicFramePr>
            <a:graphicFrameLocks noChangeAspect="1"/>
          </p:cNvGraphicFramePr>
          <p:nvPr/>
        </p:nvGraphicFramePr>
        <p:xfrm>
          <a:off x="193675" y="1762125"/>
          <a:ext cx="2268538" cy="566738"/>
        </p:xfrm>
        <a:graphic>
          <a:graphicData uri="http://schemas.openxmlformats.org/presentationml/2006/ole">
            <p:oleObj spid="_x0000_s1124357" name="Formel" r:id="rId18" imgW="965200" imgH="241300" progId="Equation.3">
              <p:embed/>
            </p:oleObj>
          </a:graphicData>
        </a:graphic>
      </p:graphicFrame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194425" y="5172913"/>
            <a:ext cx="3533340" cy="486287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- </a:t>
            </a: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Primary Realisation</a:t>
            </a:r>
            <a:endParaRPr kumimoji="0" lang="de-DE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 Narrow" pitchFamily="34" charset="0"/>
            </a:endParaRP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193675" y="5691875"/>
            <a:ext cx="3307316" cy="486287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 </a:t>
            </a: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Robust </a:t>
            </a:r>
            <a:r>
              <a:rPr kumimoji="0" lang="de-DE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Procedure</a:t>
            </a:r>
            <a:endParaRPr kumimoji="0" lang="de-DE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 Narrow" pitchFamily="34" charset="0"/>
            </a:endParaRPr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204066" y="6219956"/>
            <a:ext cx="6728124" cy="486287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-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At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the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moment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: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second-best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value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for</a:t>
            </a:r>
            <a:r>
              <a:rPr lang="de-DE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  <a:cs typeface="Times" pitchFamily="18" charset="0"/>
              </a:rPr>
              <a:t>h</a:t>
            </a:r>
            <a:endParaRPr kumimoji="0" lang="de-DE" sz="320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7219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4300" name="Grafik 8" descr="kg_Si_Kugel_POe_PTB_D0913_061_100dpi.jpg"/>
          <p:cNvPicPr>
            <a:picLocks noChangeAspect="1" noChangeArrowheads="1"/>
          </p:cNvPicPr>
          <p:nvPr/>
        </p:nvPicPr>
        <p:blipFill>
          <a:blip r:embed="rId4" cstate="print"/>
          <a:srcRect l="9001" t="1169" r="2936" b="53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051800" y="2062163"/>
            <a:ext cx="727075" cy="4348162"/>
            <a:chOff x="5072" y="1299"/>
            <a:chExt cx="458" cy="2739"/>
          </a:xfrm>
        </p:grpSpPr>
        <p:sp>
          <p:nvSpPr>
            <p:cNvPr id="1504307" name="Rectangle 6"/>
            <p:cNvSpPr>
              <a:spLocks noChangeArrowheads="1"/>
            </p:cNvSpPr>
            <p:nvPr/>
          </p:nvSpPr>
          <p:spPr bwMode="auto">
            <a:xfrm>
              <a:off x="5072" y="1299"/>
              <a:ext cx="458" cy="273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>
                <a:solidFill>
                  <a:prstClr val="black"/>
                </a:solidFill>
              </a:endParaRPr>
            </a:p>
          </p:txBody>
        </p:sp>
        <p:grpSp>
          <p:nvGrpSpPr>
            <p:cNvPr id="3" name="Gruppieren 1"/>
            <p:cNvGrpSpPr>
              <a:grpSpLocks/>
            </p:cNvGrpSpPr>
            <p:nvPr/>
          </p:nvGrpSpPr>
          <p:grpSpPr bwMode="auto">
            <a:xfrm>
              <a:off x="5083" y="1316"/>
              <a:ext cx="432" cy="2686"/>
              <a:chOff x="825002" y="1991263"/>
              <a:chExt cx="685800" cy="4264184"/>
            </a:xfrm>
          </p:grpSpPr>
          <p:pic>
            <p:nvPicPr>
              <p:cNvPr id="1504309" name="Picture 4" descr="ドイツ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63263" y="5949060"/>
                <a:ext cx="457200" cy="306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0" name="Picture 7" descr="イタリア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57994" y="2485215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1" name="Picture 9" descr="アメリカ合衆国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55312" y="3929114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2" name="Picture 11" descr="日本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47361" y="4896809"/>
                <a:ext cx="45720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3" name="Picture 13" descr="オーストラリア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955312" y="4410574"/>
                <a:ext cx="457200" cy="306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4" name="Picture 16" descr="http://www.bipm.org/utils/common/img/logo_1.gif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5002" y="1991263"/>
                <a:ext cx="685800" cy="357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5" name="Picture 10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971600" y="5394482"/>
                <a:ext cx="434975" cy="269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6" name="Picture 12" descr="Flagge der Volksrepublik China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953725" y="3449242"/>
                <a:ext cx="458787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4317" name="Picture 14" descr="Fahne und Wappen der Schweiz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021508" y="2966580"/>
                <a:ext cx="304800" cy="303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04284" name="Picture 28"/>
          <p:cNvPicPr>
            <a:picLocks noChangeAspect="1" noChangeArrowheads="1"/>
          </p:cNvPicPr>
          <p:nvPr/>
        </p:nvPicPr>
        <p:blipFill>
          <a:blip r:embed="rId15" cstate="print"/>
          <a:srcRect l="9993" t="34500" r="6673" b="9584"/>
          <a:stretch>
            <a:fillRect/>
          </a:stretch>
        </p:blipFill>
        <p:spPr bwMode="auto">
          <a:xfrm>
            <a:off x="0" y="4968875"/>
            <a:ext cx="480536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911725" y="155575"/>
            <a:ext cx="4086225" cy="541338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Avogadro-Experiment</a:t>
            </a: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141288" y="180975"/>
          <a:ext cx="4521200" cy="1201738"/>
        </p:xfrm>
        <a:graphic>
          <a:graphicData uri="http://schemas.openxmlformats.org/presentationml/2006/ole">
            <p:oleObj spid="_x0000_s1123330" name="Formel" r:id="rId16" imgW="1816100" imgH="482600" progId="Equation.3">
              <p:embed/>
            </p:oleObj>
          </a:graphicData>
        </a:graphic>
      </p:graphicFrame>
      <p:graphicFrame>
        <p:nvGraphicFramePr>
          <p:cNvPr id="26" name="Object 26"/>
          <p:cNvGraphicFramePr>
            <a:graphicFrameLocks noChangeAspect="1"/>
          </p:cNvGraphicFramePr>
          <p:nvPr/>
        </p:nvGraphicFramePr>
        <p:xfrm>
          <a:off x="139700" y="530225"/>
          <a:ext cx="979488" cy="600075"/>
        </p:xfrm>
        <a:graphic>
          <a:graphicData uri="http://schemas.openxmlformats.org/presentationml/2006/ole">
            <p:oleObj spid="_x0000_s1123331" name="Formel" r:id="rId17" imgW="5745600" imgH="3699000" progId="Equation.3">
              <p:embed/>
            </p:oleObj>
          </a:graphicData>
        </a:graphic>
      </p:graphicFrame>
      <p:graphicFrame>
        <p:nvGraphicFramePr>
          <p:cNvPr id="27" name="Object 27"/>
          <p:cNvGraphicFramePr>
            <a:graphicFrameLocks noChangeAspect="1"/>
          </p:cNvGraphicFramePr>
          <p:nvPr/>
        </p:nvGraphicFramePr>
        <p:xfrm>
          <a:off x="2473325" y="323850"/>
          <a:ext cx="315913" cy="442913"/>
        </p:xfrm>
        <a:graphic>
          <a:graphicData uri="http://schemas.openxmlformats.org/presentationml/2006/ole">
            <p:oleObj spid="_x0000_s1123332" name="Formel" r:id="rId18" imgW="1849680" imgH="2723760" progId="Equation.3">
              <p:embed/>
            </p:oleObj>
          </a:graphicData>
        </a:graphic>
      </p:graphicFrame>
      <p:graphicFrame>
        <p:nvGraphicFramePr>
          <p:cNvPr id="28" name="Object 42"/>
          <p:cNvGraphicFramePr>
            <a:graphicFrameLocks noChangeAspect="1"/>
          </p:cNvGraphicFramePr>
          <p:nvPr/>
        </p:nvGraphicFramePr>
        <p:xfrm>
          <a:off x="193675" y="1762125"/>
          <a:ext cx="2268538" cy="566738"/>
        </p:xfrm>
        <a:graphic>
          <a:graphicData uri="http://schemas.openxmlformats.org/presentationml/2006/ole">
            <p:oleObj spid="_x0000_s1123333" name="Formel" r:id="rId19" imgW="965200" imgH="241300" progId="Equation.3">
              <p:embed/>
            </p:oleObj>
          </a:graphicData>
        </a:graphic>
      </p:graphicFrame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194425" y="5172913"/>
            <a:ext cx="3732213" cy="49212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- Primäre Realisierung</a:t>
            </a: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193675" y="5691875"/>
            <a:ext cx="3565525" cy="492125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 Robustes Verfahren</a:t>
            </a:r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204066" y="6219956"/>
            <a:ext cx="5121915" cy="486287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- </a:t>
            </a: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Derzeit zweitbester </a:t>
            </a:r>
            <a: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</a:rPr>
              <a:t>Wert für </a:t>
            </a:r>
            <a:r>
              <a:rPr kumimoji="0" lang="de-DE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pic>
        <p:nvPicPr>
          <p:cNvPr id="32" name="Picture 11" descr="D0700_075_kl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453154" y="5193711"/>
            <a:ext cx="5506636" cy="978729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rgbClr val="3333CC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3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Deviation</a:t>
            </a:r>
            <a:r>
              <a:rPr lang="en-GB" sz="3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from the av. radius:</a:t>
            </a: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3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GB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35 nm </a:t>
            </a:r>
            <a:r>
              <a:rPr lang="en-GB" sz="3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(Peak-valley)</a:t>
            </a:r>
            <a:endParaRPr lang="en-GB" sz="36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34" name="Grafik 33" descr="geodSphere_S5c.png"/>
          <p:cNvPicPr>
            <a:picLocks noChangeAspect="1"/>
          </p:cNvPicPr>
          <p:nvPr/>
        </p:nvPicPr>
        <p:blipFill rotWithShape="1">
          <a:blip r:embed="rId21" cstate="print"/>
          <a:srcRect t="15269" r="11762" b="16240"/>
          <a:stretch/>
        </p:blipFill>
        <p:spPr>
          <a:xfrm>
            <a:off x="5650246" y="343904"/>
            <a:ext cx="3294886" cy="3085095"/>
          </a:xfrm>
          <a:prstGeom prst="rect">
            <a:avLst/>
          </a:prstGeom>
        </p:spPr>
      </p:pic>
      <p:sp>
        <p:nvSpPr>
          <p:cNvPr id="38" name="Rechteck 37"/>
          <p:cNvSpPr/>
          <p:nvPr/>
        </p:nvSpPr>
        <p:spPr>
          <a:xfrm>
            <a:off x="453154" y="6193056"/>
            <a:ext cx="6167073" cy="535531"/>
          </a:xfrm>
          <a:prstGeom prst="rect">
            <a:avLst/>
          </a:prstGeom>
          <a:gradFill rotWithShape="1">
            <a:gsLst>
              <a:gs pos="0">
                <a:srgbClr val="4B4F81"/>
              </a:gs>
              <a:gs pos="50000">
                <a:srgbClr val="959DFF"/>
              </a:gs>
              <a:gs pos="100000">
                <a:srgbClr val="4B4F81"/>
              </a:gs>
            </a:gsLst>
            <a:lin ang="5400000" scaled="1"/>
          </a:gradFill>
          <a:ln w="9525" algn="ctr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de-DE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reduction</a:t>
            </a: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by</a:t>
            </a: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factor</a:t>
            </a: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de-DE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~2 </a:t>
            </a:r>
            <a:r>
              <a:rPr lang="de-DE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since</a:t>
            </a:r>
            <a:r>
              <a:rPr lang="de-DE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2013</a:t>
            </a:r>
            <a:endParaRPr lang="de-DE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7219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D1313_0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604" y="1000664"/>
            <a:ext cx="7954202" cy="550365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150511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1375" y="1064000"/>
            <a:ext cx="2300630" cy="584775"/>
          </a:xfrm>
          <a:prstGeom prst="rect">
            <a:avLst/>
          </a:prstGeom>
          <a:noFill/>
          <a:ln w="19050" algn="ctr">
            <a:noFill/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3200" b="1" dirty="0" smtClean="0">
                <a:solidFill>
                  <a:schemeClr val="bg1"/>
                </a:solidFill>
                <a:latin typeface="Arial" pitchFamily="34" charset="0"/>
                <a:ea typeface="ＭＳ 明朝" pitchFamily="49" charset="-128"/>
                <a:cs typeface="Arial" pitchFamily="34" charset="0"/>
                <a:sym typeface="Symbol" pitchFamily="18" charset="2"/>
              </a:rPr>
              <a:t>The </a:t>
            </a:r>
            <a:r>
              <a:rPr lang="de-DE" sz="3200" b="1" dirty="0" err="1" smtClean="0">
                <a:solidFill>
                  <a:schemeClr val="bg1"/>
                </a:solidFill>
                <a:latin typeface="Arial" pitchFamily="34" charset="0"/>
                <a:ea typeface="ＭＳ 明朝" pitchFamily="49" charset="-128"/>
                <a:cs typeface="Arial" pitchFamily="34" charset="0"/>
                <a:sym typeface="Symbol" pitchFamily="18" charset="2"/>
              </a:rPr>
              <a:t>target</a:t>
            </a:r>
            <a:r>
              <a:rPr lang="de-DE" sz="3200" b="1" dirty="0" smtClean="0">
                <a:solidFill>
                  <a:schemeClr val="bg1"/>
                </a:solidFill>
                <a:latin typeface="Arial" pitchFamily="34" charset="0"/>
                <a:ea typeface="ＭＳ 明朝" pitchFamily="49" charset="-128"/>
                <a:cs typeface="Arial" pitchFamily="34" charset="0"/>
                <a:sym typeface="Symbol" pitchFamily="18" charset="2"/>
              </a:rPr>
              <a:t>:</a:t>
            </a:r>
            <a:endParaRPr lang="de-DE" sz="3200" b="1" dirty="0">
              <a:solidFill>
                <a:schemeClr val="bg1"/>
              </a:solidFill>
              <a:latin typeface="Arial" pitchFamily="34" charset="0"/>
              <a:ea typeface="ＭＳ 明朝" pitchFamily="49" charset="-128"/>
              <a:cs typeface="Arial" pitchFamily="34" charset="0"/>
              <a:sym typeface="Symbol" pitchFamily="18" charset="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0225" y="1797113"/>
            <a:ext cx="5721438" cy="969496"/>
          </a:xfrm>
          <a:prstGeom prst="rect">
            <a:avLst/>
          </a:prstGeom>
          <a:noFill/>
          <a:ln w="19050" algn="ctr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à"/>
            </a:pP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Uncertainty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less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than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2,510</a:t>
            </a:r>
            <a:r>
              <a:rPr lang="de-DE" sz="2800" b="1" baseline="30000" dirty="0">
                <a:solidFill>
                  <a:prstClr val="white"/>
                </a:solidFill>
                <a:latin typeface="Symbol" pitchFamily="18" charset="2"/>
                <a:sym typeface="Symbol" pitchFamily="18" charset="2"/>
              </a:rPr>
              <a:t>-</a:t>
            </a:r>
            <a:r>
              <a:rPr lang="de-DE" sz="2800" b="1" baseline="30000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8 </a:t>
            </a:r>
            <a:r>
              <a:rPr lang="de-DE" sz="29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</a:t>
            </a:r>
            <a:r>
              <a:rPr lang="de-DE" sz="2900" b="1" i="1" baseline="-25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de-DE" sz="29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(</a:t>
            </a:r>
            <a:r>
              <a:rPr lang="de-DE" sz="29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</a:t>
            </a:r>
            <a:r>
              <a:rPr lang="de-DE" sz="2900" b="1" i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)</a:t>
            </a:r>
          </a:p>
          <a:p>
            <a:pPr eaLnBrk="0" hangingPunct="0">
              <a:buFont typeface="Wingdings" pitchFamily="2" charset="2"/>
              <a:buNone/>
            </a:pP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    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(Dezember 2014 </a:t>
            </a: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Wingdings" pitchFamily="2" charset="2"/>
              </a:rPr>
              <a:t> CODATA</a:t>
            </a: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)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8163" y="2922650"/>
            <a:ext cx="5721438" cy="969496"/>
          </a:xfrm>
          <a:prstGeom prst="rect">
            <a:avLst/>
          </a:prstGeom>
          <a:noFill/>
          <a:ln w="19050" algn="ctr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à"/>
            </a:pP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Uncertainty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less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 err="1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than</a:t>
            </a:r>
            <a:r>
              <a:rPr lang="de-DE" sz="2800" b="1" dirty="0" smtClean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1,510</a:t>
            </a:r>
            <a:r>
              <a:rPr lang="de-DE" sz="2800" b="1" baseline="30000" dirty="0">
                <a:solidFill>
                  <a:prstClr val="white"/>
                </a:solidFill>
                <a:latin typeface="Symbol" pitchFamily="18" charset="2"/>
                <a:sym typeface="Symbol" pitchFamily="18" charset="2"/>
              </a:rPr>
              <a:t>-</a:t>
            </a:r>
            <a:r>
              <a:rPr lang="de-DE" sz="2800" b="1" baseline="30000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8 </a:t>
            </a:r>
            <a:r>
              <a:rPr lang="de-DE" sz="29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</a:t>
            </a:r>
            <a:r>
              <a:rPr lang="de-DE" sz="2900" b="1" i="1" baseline="-25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de-DE" sz="29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(</a:t>
            </a:r>
            <a:r>
              <a:rPr lang="de-DE" sz="29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</a:t>
            </a:r>
            <a:r>
              <a:rPr lang="de-DE" sz="2900" b="1" i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)</a:t>
            </a:r>
          </a:p>
          <a:p>
            <a:pPr eaLnBrk="0" hangingPunct="0">
              <a:buFont typeface="Wingdings" pitchFamily="2" charset="2"/>
              <a:buNone/>
            </a:pPr>
            <a:r>
              <a:rPr lang="de-DE" sz="2800" b="1" dirty="0">
                <a:solidFill>
                  <a:prstClr val="white"/>
                </a:solidFill>
                <a:latin typeface="Arial Narrow" pitchFamily="34" charset="0"/>
                <a:sym typeface="Symbol" pitchFamily="18" charset="2"/>
              </a:rPr>
              <a:t>     (August 2015) </a:t>
            </a:r>
          </a:p>
        </p:txBody>
      </p:sp>
    </p:spTree>
    <p:extLst>
      <p:ext uri="{BB962C8B-B14F-4D97-AF65-F5344CB8AC3E}">
        <p14:creationId xmlns="" xmlns:p14="http://schemas.microsoft.com/office/powerpoint/2010/main" val="8099483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55650" y="1083433"/>
            <a:ext cx="8523432" cy="207540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>
            <a:noAutofit/>
          </a:bodyPr>
          <a:lstStyle/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rgbClr val="727CA3"/>
              </a:buClr>
              <a:buSzPct val="76000"/>
              <a:defRPr/>
            </a:pP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CCM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Roadmap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to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the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redefinition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of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the</a:t>
            </a:r>
            <a:r>
              <a:rPr lang="de-DE" sz="2700" b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7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Kilogram</a:t>
            </a:r>
            <a:endParaRPr lang="de-DE" sz="2700" b="1" dirty="0" smtClean="0">
              <a:solidFill>
                <a:srgbClr val="002060"/>
              </a:solidFill>
              <a:latin typeface="Arial" pitchFamily="34" charset="0"/>
              <a:ea typeface="ＭＳ 明朝" pitchFamily="49" charset="-128"/>
              <a:cs typeface="Arial" pitchFamily="34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rgbClr val="727CA3"/>
              </a:buClr>
              <a:buSzPct val="76000"/>
            </a:pPr>
            <a:r>
              <a:rPr lang="de-DE" sz="2400" b="1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Milestones</a:t>
            </a:r>
            <a:endParaRPr lang="de-DE" sz="2400" b="1" dirty="0" smtClean="0">
              <a:solidFill>
                <a:srgbClr val="002060"/>
              </a:solidFill>
              <a:latin typeface="Arial" pitchFamily="34" charset="0"/>
              <a:ea typeface="ＭＳ 明朝" pitchFamily="49" charset="-128"/>
              <a:cs typeface="Arial" pitchFamily="34" charset="0"/>
            </a:endParaRPr>
          </a:p>
          <a:p>
            <a:pPr marL="274320" indent="-274320" defTabSz="182563" fontAlgn="auto">
              <a:spcBef>
                <a:spcPct val="50000"/>
              </a:spcBef>
              <a:spcAft>
                <a:spcPts val="0"/>
              </a:spcAft>
              <a:buClr>
                <a:srgbClr val="727CA3"/>
              </a:buClr>
              <a:buSzPct val="76000"/>
              <a:buFont typeface="Wingdings 3"/>
              <a:buChar char=""/>
            </a:pP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	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at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least 3 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experiments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,</a:t>
            </a:r>
            <a:r>
              <a:rPr lang="de-DE" sz="24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b="1" dirty="0" smtClean="0">
                <a:solidFill>
                  <a:srgbClr val="0000CC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Watt-Balance</a:t>
            </a:r>
            <a:r>
              <a:rPr lang="de-DE" sz="24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&amp;</a:t>
            </a:r>
            <a:r>
              <a:rPr lang="de-DE" sz="24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b="1" dirty="0" smtClean="0">
                <a:solidFill>
                  <a:srgbClr val="00800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Avogadro</a:t>
            </a:r>
            <a:r>
              <a:rPr lang="de-DE" sz="24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		</a:t>
            </a:r>
          </a:p>
          <a:p>
            <a:pPr defTabSz="182563" fontAlgn="auto">
              <a:spcBef>
                <a:spcPts val="0"/>
              </a:spcBef>
              <a:spcAft>
                <a:spcPts val="0"/>
              </a:spcAft>
              <a:buClr>
                <a:srgbClr val="727CA3"/>
              </a:buClr>
              <a:buSzPct val="76000"/>
            </a:pPr>
            <a:r>
              <a:rPr lang="de-DE" sz="24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  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→ 	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consistent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values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for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500" i="1" dirty="0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h</a:t>
            </a:r>
            <a:r>
              <a:rPr lang="de-DE" sz="2400" i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with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500" i="1" dirty="0" err="1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500" baseline="-25000" dirty="0" err="1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500" i="1" dirty="0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500" dirty="0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500" i="1" dirty="0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h</a:t>
            </a:r>
            <a:r>
              <a:rPr lang="de-DE" sz="2500" dirty="0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400" i="1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&lt; 5</a:t>
            </a:r>
            <a:r>
              <a:rPr lang="de-DE" sz="24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  <a:sym typeface="Symbol"/>
              </a:rPr>
              <a:t>10</a:t>
            </a:r>
            <a:r>
              <a:rPr lang="de-DE" sz="2400" baseline="30000" dirty="0" smtClean="0">
                <a:solidFill>
                  <a:srgbClr val="002060"/>
                </a:solidFill>
                <a:latin typeface="Symbol" pitchFamily="18" charset="2"/>
                <a:ea typeface="ＭＳ 明朝" pitchFamily="49" charset="-128"/>
                <a:cs typeface="Arial" pitchFamily="34" charset="0"/>
                <a:sym typeface="Symbol"/>
              </a:rPr>
              <a:t>-</a:t>
            </a:r>
            <a:r>
              <a:rPr lang="de-DE" sz="2400" baseline="30000" dirty="0" smtClean="0">
                <a:solidFill>
                  <a:srgbClr val="002060"/>
                </a:solidFill>
                <a:latin typeface="Arial" pitchFamily="34" charset="0"/>
                <a:ea typeface="ＭＳ 明朝" pitchFamily="49" charset="-128"/>
                <a:cs typeface="Arial" pitchFamily="34" charset="0"/>
                <a:sym typeface="Symbol"/>
              </a:rPr>
              <a:t>8</a:t>
            </a:r>
            <a:endParaRPr lang="de-DE" sz="2700" b="1" dirty="0" smtClean="0">
              <a:solidFill>
                <a:srgbClr val="002060"/>
              </a:solidFill>
              <a:latin typeface="Arial" pitchFamily="34" charset="0"/>
              <a:ea typeface="ＭＳ 明朝" pitchFamily="49" charset="-128"/>
              <a:cs typeface="Arial" pitchFamily="34" charset="0"/>
            </a:endParaRPr>
          </a:p>
        </p:txBody>
      </p:sp>
      <p:grpSp>
        <p:nvGrpSpPr>
          <p:cNvPr id="2" name="Gruppieren 3"/>
          <p:cNvGrpSpPr/>
          <p:nvPr/>
        </p:nvGrpSpPr>
        <p:grpSpPr>
          <a:xfrm>
            <a:off x="197364" y="3059845"/>
            <a:ext cx="6836254" cy="2823362"/>
            <a:chOff x="464493" y="2262346"/>
            <a:chExt cx="6836254" cy="2823362"/>
          </a:xfrm>
        </p:grpSpPr>
        <p:pic>
          <p:nvPicPr>
            <p:cNvPr id="7" name="Picture 2" descr="C:\Users\beyer01\Desktop\Metrologia_Watt_Joule_Balances_0026-1394_51_2_S1_01.jpg"/>
            <p:cNvPicPr>
              <a:picLocks noChangeAspect="1" noChangeArrowheads="1"/>
            </p:cNvPicPr>
            <p:nvPr/>
          </p:nvPicPr>
          <p:blipFill>
            <a:blip r:embed="rId3" cstate="print"/>
            <a:srcRect l="4288" t="4188" r="5241" b="30156"/>
            <a:stretch>
              <a:fillRect/>
            </a:stretch>
          </p:blipFill>
          <p:spPr bwMode="auto">
            <a:xfrm>
              <a:off x="464493" y="2262346"/>
              <a:ext cx="6836254" cy="2821496"/>
            </a:xfrm>
            <a:prstGeom prst="rect">
              <a:avLst/>
            </a:prstGeom>
            <a:noFill/>
          </p:spPr>
        </p:pic>
        <p:sp>
          <p:nvSpPr>
            <p:cNvPr id="8" name="Rechteck 7"/>
            <p:cNvSpPr/>
            <p:nvPr/>
          </p:nvSpPr>
          <p:spPr>
            <a:xfrm>
              <a:off x="2363056" y="3935002"/>
              <a:ext cx="4746661" cy="1150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uppieren 21"/>
          <p:cNvGrpSpPr/>
          <p:nvPr/>
        </p:nvGrpSpPr>
        <p:grpSpPr>
          <a:xfrm>
            <a:off x="304397" y="3607724"/>
            <a:ext cx="8839603" cy="3250276"/>
            <a:chOff x="304397" y="3607724"/>
            <a:chExt cx="8839603" cy="3250276"/>
          </a:xfrm>
        </p:grpSpPr>
        <p:pic>
          <p:nvPicPr>
            <p:cNvPr id="9" name="Picture 3" descr="C:\Users\beyer01\Desktop\Metrologia_Watt_Joule_Balances_0026-1394_51_2_S1_02.jpg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12694" t="18253" r="28666" b="37654"/>
            <a:stretch/>
          </p:blipFill>
          <p:spPr bwMode="auto">
            <a:xfrm>
              <a:off x="304397" y="3607724"/>
              <a:ext cx="8839603" cy="3250276"/>
            </a:xfrm>
            <a:prstGeom prst="rect">
              <a:avLst/>
            </a:prstGeom>
            <a:solidFill>
              <a:srgbClr val="008000"/>
            </a:solidFill>
            <a:ln w="12700">
              <a:noFill/>
              <a:miter lim="800000"/>
              <a:headEnd type="none" w="sm" len="sm"/>
              <a:tailEnd type="none" w="sm" len="sm"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20" name="Rechteck 19"/>
            <p:cNvSpPr/>
            <p:nvPr/>
          </p:nvSpPr>
          <p:spPr>
            <a:xfrm>
              <a:off x="5329237" y="4876801"/>
              <a:ext cx="116682" cy="107155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Rechteck 9"/>
          <p:cNvSpPr/>
          <p:nvPr/>
        </p:nvSpPr>
        <p:spPr>
          <a:xfrm>
            <a:off x="6060190" y="5084271"/>
            <a:ext cx="2128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i="1" dirty="0" err="1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400" b="1" baseline="-25000" dirty="0" err="1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h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&lt; 5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10</a:t>
            </a:r>
            <a:r>
              <a:rPr lang="de-DE" sz="2400" b="1" baseline="30000" dirty="0" smtClean="0">
                <a:solidFill>
                  <a:srgbClr val="0000CC"/>
                </a:solidFill>
                <a:latin typeface="Symbol" pitchFamily="18" charset="2"/>
                <a:ea typeface="ＭＳ 明朝" pitchFamily="49" charset="-128"/>
                <a:cs typeface="Times New Roman" pitchFamily="18" charset="0"/>
                <a:sym typeface="Symbol"/>
              </a:rPr>
              <a:t>-</a:t>
            </a:r>
            <a:r>
              <a:rPr lang="de-DE" sz="2400" b="1" baseline="30000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8</a:t>
            </a:r>
            <a:endParaRPr lang="de-DE" sz="2400" b="1" dirty="0">
              <a:solidFill>
                <a:srgbClr val="0000CC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060191" y="5536728"/>
            <a:ext cx="2128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i="1" dirty="0" err="1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400" b="1" baseline="-25000" dirty="0" err="1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h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400" b="1" i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&lt; 2</a:t>
            </a:r>
            <a:r>
              <a:rPr lang="de-DE" sz="2400" b="1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10</a:t>
            </a:r>
            <a:r>
              <a:rPr lang="de-DE" sz="2400" b="1" baseline="30000" dirty="0" smtClean="0">
                <a:solidFill>
                  <a:srgbClr val="0000CC"/>
                </a:solidFill>
                <a:latin typeface="Symbol" pitchFamily="18" charset="2"/>
                <a:ea typeface="ＭＳ 明朝" pitchFamily="49" charset="-128"/>
                <a:cs typeface="Times New Roman" pitchFamily="18" charset="0"/>
                <a:sym typeface="Symbol"/>
              </a:rPr>
              <a:t>-</a:t>
            </a:r>
            <a:r>
              <a:rPr lang="de-DE" sz="2400" b="1" baseline="30000" dirty="0" smtClean="0">
                <a:solidFill>
                  <a:srgbClr val="0000CC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8</a:t>
            </a:r>
            <a:endParaRPr lang="de-DE" sz="2400" b="1" dirty="0">
              <a:solidFill>
                <a:srgbClr val="0000CC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174263" y="47500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036074" y="4594066"/>
            <a:ext cx="2128596" cy="461665"/>
          </a:xfrm>
          <a:prstGeom prst="rect">
            <a:avLst/>
          </a:prstGeom>
          <a:effectLst>
            <a:outerShdw blurRad="50800" dist="38100" dir="2700000" sx="51000" sy="51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r>
              <a:rPr lang="de-DE" sz="2400" b="1" i="1" dirty="0" err="1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400" b="1" baseline="-25000" dirty="0" err="1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400" b="1" i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400" b="1" i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h</a:t>
            </a:r>
            <a:r>
              <a:rPr lang="de-DE" sz="2400" b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400" b="1" i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400" b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= 3</a:t>
            </a:r>
            <a:r>
              <a:rPr lang="de-DE" sz="2400" b="1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10</a:t>
            </a:r>
            <a:r>
              <a:rPr lang="de-DE" sz="2400" b="1" baseline="30000" dirty="0" smtClean="0">
                <a:solidFill>
                  <a:srgbClr val="008000"/>
                </a:solidFill>
                <a:latin typeface="Symbol" pitchFamily="18" charset="2"/>
                <a:ea typeface="ＭＳ 明朝" pitchFamily="49" charset="-128"/>
                <a:cs typeface="Times New Roman" pitchFamily="18" charset="0"/>
                <a:sym typeface="Symbol"/>
              </a:rPr>
              <a:t>-</a:t>
            </a:r>
            <a:r>
              <a:rPr lang="de-DE" sz="2400" b="1" baseline="30000" dirty="0" smtClean="0">
                <a:solidFill>
                  <a:srgbClr val="0080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8</a:t>
            </a:r>
            <a:endParaRPr lang="de-DE" sz="2400" b="1" dirty="0">
              <a:solidFill>
                <a:srgbClr val="008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562797" y="4705731"/>
            <a:ext cx="327065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rgbClr val="00800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Avogadro (IAC) 2011</a:t>
            </a:r>
            <a:r>
              <a:rPr lang="de-DE" sz="2400" dirty="0" smtClean="0">
                <a:solidFill>
                  <a:srgbClr val="00800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 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8783407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26761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5" name="Grafik 4" descr="kilogram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48" y="-11875"/>
            <a:ext cx="9114504" cy="6858000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1401753" y="4548818"/>
            <a:ext cx="1208985" cy="77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r>
              <a:rPr lang="de-DE" dirty="0" err="1" smtClean="0"/>
              <a:t>Mass</a:t>
            </a:r>
            <a:endParaRPr lang="de-DE" dirty="0"/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6807667" y="2626697"/>
            <a:ext cx="2209259" cy="156966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US"/>
            </a:defPPr>
            <a:lvl1pPr marL="609600" indent="-609600" eaLnBrk="0" fontAlgn="auto" hangingPunct="0">
              <a:lnSpc>
                <a:spcPct val="160000"/>
              </a:lnSpc>
              <a:spcBef>
                <a:spcPct val="15000"/>
              </a:spcBef>
              <a:spcAft>
                <a:spcPts val="0"/>
              </a:spcAft>
              <a:tabLst>
                <a:tab pos="673100" algn="l"/>
              </a:tabLst>
              <a:defRPr sz="3200" b="1" kern="0">
                <a:solidFill>
                  <a:sysClr val="windowText" lastClr="000000"/>
                </a:solidFill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dirty="0" err="1" smtClean="0"/>
              <a:t>Amount</a:t>
            </a:r>
            <a:endParaRPr lang="de-DE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dirty="0" err="1" smtClean="0"/>
              <a:t>of</a:t>
            </a:r>
            <a:r>
              <a:rPr lang="de-DE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dirty="0" err="1" smtClean="0"/>
              <a:t>substance</a:t>
            </a:r>
            <a:endParaRPr lang="de-DE" dirty="0"/>
          </a:p>
        </p:txBody>
      </p:sp>
      <p:sp>
        <p:nvSpPr>
          <p:cNvPr id="109569" name="Freihandform 109568"/>
          <p:cNvSpPr/>
          <p:nvPr/>
        </p:nvSpPr>
        <p:spPr>
          <a:xfrm>
            <a:off x="2044931" y="4073241"/>
            <a:ext cx="5652654" cy="2061554"/>
          </a:xfrm>
          <a:custGeom>
            <a:avLst/>
            <a:gdLst>
              <a:gd name="connsiteX0" fmla="*/ 0 w 5652654"/>
              <a:gd name="connsiteY0" fmla="*/ 1113906 h 1778924"/>
              <a:gd name="connsiteX1" fmla="*/ 16625 w 5652654"/>
              <a:gd name="connsiteY1" fmla="*/ 1778924 h 1778924"/>
              <a:gd name="connsiteX2" fmla="*/ 5652654 w 5652654"/>
              <a:gd name="connsiteY2" fmla="*/ 1695796 h 1778924"/>
              <a:gd name="connsiteX3" fmla="*/ 5652654 w 5652654"/>
              <a:gd name="connsiteY3" fmla="*/ 0 h 1778924"/>
              <a:gd name="connsiteX0" fmla="*/ 0 w 5652654"/>
              <a:gd name="connsiteY0" fmla="*/ 1113906 h 1778924"/>
              <a:gd name="connsiteX1" fmla="*/ 16625 w 5652654"/>
              <a:gd name="connsiteY1" fmla="*/ 1778924 h 1778924"/>
              <a:gd name="connsiteX2" fmla="*/ 5652654 w 5652654"/>
              <a:gd name="connsiteY2" fmla="*/ 1723165 h 1778924"/>
              <a:gd name="connsiteX3" fmla="*/ 5652654 w 5652654"/>
              <a:gd name="connsiteY3" fmla="*/ 0 h 1778924"/>
              <a:gd name="connsiteX0" fmla="*/ 0 w 5652654"/>
              <a:gd name="connsiteY0" fmla="*/ 1031802 h 1696820"/>
              <a:gd name="connsiteX1" fmla="*/ 16625 w 5652654"/>
              <a:gd name="connsiteY1" fmla="*/ 1696820 h 1696820"/>
              <a:gd name="connsiteX2" fmla="*/ 5652654 w 5652654"/>
              <a:gd name="connsiteY2" fmla="*/ 1641061 h 1696820"/>
              <a:gd name="connsiteX3" fmla="*/ 5652654 w 5652654"/>
              <a:gd name="connsiteY3" fmla="*/ 0 h 169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2654" h="1696820">
                <a:moveTo>
                  <a:pt x="0" y="1031802"/>
                </a:moveTo>
                <a:lnTo>
                  <a:pt x="16625" y="1696820"/>
                </a:lnTo>
                <a:lnTo>
                  <a:pt x="5652654" y="1641061"/>
                </a:lnTo>
                <a:lnTo>
                  <a:pt x="5652654" y="0"/>
                </a:lnTo>
              </a:path>
            </a:pathLst>
          </a:custGeom>
          <a:noFill/>
          <a:ln w="76200"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27240365"/>
              </p:ext>
            </p:extLst>
          </p:nvPr>
        </p:nvGraphicFramePr>
        <p:xfrm>
          <a:off x="5761584" y="5276808"/>
          <a:ext cx="3183276" cy="1207107"/>
        </p:xfrm>
        <a:graphic>
          <a:graphicData uri="http://schemas.openxmlformats.org/presentationml/2006/ole">
            <p:oleObj spid="_x0000_s684058" name="Formel" r:id="rId5" imgW="1206500" imgH="457200" progId="Equation.3">
              <p:embed/>
            </p:oleObj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38460981"/>
              </p:ext>
            </p:extLst>
          </p:nvPr>
        </p:nvGraphicFramePr>
        <p:xfrm>
          <a:off x="3584575" y="5778500"/>
          <a:ext cx="1949450" cy="685800"/>
        </p:xfrm>
        <a:graphic>
          <a:graphicData uri="http://schemas.openxmlformats.org/presentationml/2006/ole">
            <p:oleObj spid="_x0000_s684059" name="Formel" r:id="rId6" imgW="1295400" imgH="4572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95639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33636" y="54289"/>
            <a:ext cx="7774564" cy="80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3600000" algn="ctr" rotWithShape="0">
              <a:schemeClr val="tx1"/>
            </a:outerShdw>
          </a:effectLst>
        </p:spPr>
        <p:txBody>
          <a:bodyPr wrap="none" lIns="0" tIns="144000" rIns="0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Units: </a:t>
            </a:r>
            <a:r>
              <a:rPr lang="de-DE" sz="4000" b="1" dirty="0" err="1" smtClean="0">
                <a:solidFill>
                  <a:srgbClr val="019DDA"/>
                </a:solidFill>
                <a:latin typeface="Arial Narrow" pitchFamily="34" charset="0"/>
              </a:rPr>
              <a:t>Representation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</a:t>
            </a:r>
            <a:r>
              <a:rPr lang="de-DE" sz="4000" b="1" dirty="0">
                <a:solidFill>
                  <a:srgbClr val="019DDA"/>
                </a:solidFill>
                <a:latin typeface="Arial Narrow" pitchFamily="34" charset="0"/>
              </a:rPr>
              <a:t>&amp;</a:t>
            </a:r>
            <a:r>
              <a:rPr lang="de-DE" sz="4000" b="1" dirty="0" smtClean="0">
                <a:solidFill>
                  <a:srgbClr val="019DDA"/>
                </a:solidFill>
                <a:latin typeface="Arial Narrow" pitchFamily="34" charset="0"/>
              </a:rPr>
              <a:t> Dissemination</a:t>
            </a:r>
            <a:endParaRPr lang="de-DE" sz="4000" b="1" dirty="0">
              <a:solidFill>
                <a:srgbClr val="019DDA"/>
              </a:solidFill>
              <a:latin typeface="Arial Narrow" pitchFamily="34" charset="0"/>
            </a:endParaRPr>
          </a:p>
        </p:txBody>
      </p:sp>
      <p:pic>
        <p:nvPicPr>
          <p:cNvPr id="11674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25" t="13097" r="19716" b="36448"/>
          <a:stretch/>
        </p:blipFill>
        <p:spPr bwMode="auto">
          <a:xfrm>
            <a:off x="332596" y="1015520"/>
            <a:ext cx="8053818" cy="376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hteck 6"/>
          <p:cNvSpPr/>
          <p:nvPr/>
        </p:nvSpPr>
        <p:spPr>
          <a:xfrm>
            <a:off x="1473362" y="5495571"/>
            <a:ext cx="6212010" cy="969496"/>
          </a:xfrm>
          <a:prstGeom prst="rect">
            <a:avLst/>
          </a:prstGeom>
          <a:solidFill>
            <a:srgbClr val="CCCCFF"/>
          </a:solidFill>
          <a:ln>
            <a:solidFill>
              <a:srgbClr val="0000CC"/>
            </a:solidFill>
          </a:ln>
          <a:effectLst>
            <a:outerShdw blurRad="50800" dist="50800" dir="2700000" algn="ctr" rotWithShape="0">
              <a:schemeClr val="tx1">
                <a:alpha val="67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400" b="1" dirty="0" smtClean="0">
                <a:ea typeface="ＭＳ 明朝" pitchFamily="49" charset="-128"/>
                <a:cs typeface="Arial" charset="0"/>
              </a:rPr>
              <a:t>reduziert um Faktor ~2 gegenüber 2011</a:t>
            </a:r>
          </a:p>
          <a:p>
            <a:pPr algn="ctr">
              <a:spcBef>
                <a:spcPct val="50000"/>
              </a:spcBef>
            </a:pPr>
            <a:r>
              <a:rPr lang="de-DE" sz="2200" b="1" dirty="0" smtClean="0">
                <a:ea typeface="ＭＳ 明朝" pitchFamily="49" charset="-128"/>
                <a:cs typeface="Arial" charset="0"/>
              </a:rPr>
              <a:t>2014: </a:t>
            </a:r>
            <a:r>
              <a:rPr lang="de-DE" sz="2200" b="1" i="1" dirty="0" err="1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200" b="1" baseline="-25000" dirty="0" err="1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200" b="1" i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200" b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200" b="1" i="1" dirty="0" err="1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k</a:t>
            </a:r>
            <a:r>
              <a:rPr lang="de-DE" sz="2200" b="1" baseline="-25000" dirty="0" err="1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B</a:t>
            </a:r>
            <a:r>
              <a:rPr lang="de-DE" sz="2200" b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200" b="1" i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200" b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= 2</a:t>
            </a:r>
            <a:r>
              <a:rPr lang="de-DE" sz="2200" b="1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10</a:t>
            </a:r>
            <a:r>
              <a:rPr lang="de-DE" sz="2200" b="1" baseline="30000" dirty="0" smtClean="0">
                <a:latin typeface="Symbol" pitchFamily="18" charset="2"/>
                <a:ea typeface="ＭＳ 明朝" pitchFamily="49" charset="-128"/>
                <a:cs typeface="Times New Roman" pitchFamily="18" charset="0"/>
                <a:sym typeface="Symbol"/>
              </a:rPr>
              <a:t>-</a:t>
            </a:r>
            <a:r>
              <a:rPr lang="de-DE" sz="2200" b="1" baseline="30000" dirty="0" smtClean="0"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6</a:t>
            </a:r>
            <a:r>
              <a:rPr lang="de-DE" sz="2200" b="1" dirty="0" smtClean="0">
                <a:ea typeface="ＭＳ 明朝" pitchFamily="49" charset="-128"/>
                <a:cs typeface="Arial" charset="0"/>
              </a:rPr>
              <a:t> angestrebt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08599" y="3083428"/>
            <a:ext cx="2331066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r>
              <a:rPr lang="de-DE" sz="1800" b="1" dirty="0" smtClean="0">
                <a:solidFill>
                  <a:srgbClr val="00FF00"/>
                </a:solidFill>
                <a:latin typeface="Arial" pitchFamily="34" charset="0"/>
                <a:ea typeface="ＭＳ 明朝" pitchFamily="49" charset="-128"/>
                <a:cs typeface="Arial" pitchFamily="34" charset="0"/>
              </a:rPr>
              <a:t>PTB 2013 (DCGT)</a:t>
            </a:r>
            <a:endParaRPr lang="de-DE" sz="1050" dirty="0">
              <a:solidFill>
                <a:srgbClr val="00FF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742189" y="2504369"/>
            <a:ext cx="3469411" cy="11772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pPr marL="274320" indent="-274320" defTabSz="452438" fontAlgn="auto">
              <a:spcBef>
                <a:spcPts val="300"/>
              </a:spcBef>
              <a:spcAft>
                <a:spcPts val="0"/>
              </a:spcAft>
              <a:buClr>
                <a:srgbClr val="727CA3"/>
              </a:buClr>
              <a:buSzPct val="76000"/>
              <a:defRPr/>
            </a:pPr>
            <a:r>
              <a:rPr lang="de-DE" sz="2000" dirty="0" smtClean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Gaiser </a:t>
            </a:r>
            <a:r>
              <a:rPr lang="de-DE" sz="2000" dirty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et al. </a:t>
            </a:r>
            <a:endParaRPr lang="de-DE" sz="2000" dirty="0" smtClean="0">
              <a:solidFill>
                <a:srgbClr val="00FF00"/>
              </a:solidFill>
              <a:latin typeface="Gill Sans MT"/>
              <a:ea typeface="ＭＳ 明朝" pitchFamily="49" charset="-128"/>
              <a:cs typeface="Arial" charset="0"/>
            </a:endParaRPr>
          </a:p>
          <a:p>
            <a:pPr marL="274320" indent="-274320" defTabSz="452438" fontAlgn="auto">
              <a:spcBef>
                <a:spcPts val="300"/>
              </a:spcBef>
              <a:spcAft>
                <a:spcPts val="0"/>
              </a:spcAft>
              <a:buClr>
                <a:srgbClr val="727CA3"/>
              </a:buClr>
              <a:buSzPct val="76000"/>
              <a:defRPr/>
            </a:pPr>
            <a:r>
              <a:rPr lang="de-DE" sz="2000" dirty="0" err="1" smtClean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Metrologia</a:t>
            </a:r>
            <a:r>
              <a:rPr lang="de-DE" sz="2000" dirty="0" smtClean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 </a:t>
            </a:r>
            <a:r>
              <a:rPr lang="de-DE" sz="2000" b="1" dirty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50</a:t>
            </a:r>
            <a:r>
              <a:rPr lang="de-DE" sz="2000" dirty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 </a:t>
            </a:r>
            <a:r>
              <a:rPr lang="de-DE" sz="2000" dirty="0" smtClean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(</a:t>
            </a:r>
            <a:r>
              <a:rPr lang="de-DE" sz="2000" dirty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2013), </a:t>
            </a:r>
            <a:r>
              <a:rPr lang="de-DE" sz="2000" dirty="0" smtClean="0">
                <a:solidFill>
                  <a:srgbClr val="00FF00"/>
                </a:solidFill>
                <a:latin typeface="Gill Sans MT"/>
                <a:ea typeface="ＭＳ 明朝" pitchFamily="49" charset="-128"/>
                <a:cs typeface="Arial" charset="0"/>
              </a:rPr>
              <a:t>L7-L11</a:t>
            </a:r>
            <a:endParaRPr lang="de-DE" sz="2800" b="1" i="1" dirty="0" smtClean="0">
              <a:solidFill>
                <a:srgbClr val="00FF00"/>
              </a:solidFill>
              <a:latin typeface="Times New Roman" pitchFamily="18" charset="0"/>
              <a:ea typeface="ＭＳ 明朝" pitchFamily="49" charset="-128"/>
              <a:cs typeface="Times New Roman" pitchFamily="18" charset="0"/>
            </a:endParaRPr>
          </a:p>
          <a:p>
            <a:pPr marL="274320" indent="-274320" defTabSz="452438" fontAlgn="auto">
              <a:spcBef>
                <a:spcPts val="0"/>
              </a:spcBef>
              <a:spcAft>
                <a:spcPts val="0"/>
              </a:spcAft>
              <a:buClr>
                <a:srgbClr val="727CA3"/>
              </a:buClr>
              <a:buSzPct val="76000"/>
              <a:defRPr/>
            </a:pPr>
            <a:r>
              <a:rPr lang="de-DE" sz="2800" b="1" i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    </a:t>
            </a:r>
            <a:r>
              <a:rPr lang="de-DE" sz="2800" b="1" i="1" dirty="0" err="1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u</a:t>
            </a:r>
            <a:r>
              <a:rPr lang="de-DE" sz="2800" b="1" baseline="-25000" dirty="0" err="1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rel</a:t>
            </a:r>
            <a:r>
              <a:rPr lang="de-DE" sz="2800" b="1" i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800" b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(</a:t>
            </a:r>
            <a:r>
              <a:rPr lang="de-DE" sz="2800" b="1" i="1" dirty="0" err="1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k</a:t>
            </a:r>
            <a:r>
              <a:rPr lang="de-DE" sz="2800" b="1" baseline="-25000" dirty="0" err="1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B</a:t>
            </a:r>
            <a:r>
              <a:rPr lang="de-DE" sz="2800" b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)</a:t>
            </a:r>
            <a:r>
              <a:rPr lang="de-DE" sz="2800" b="1" i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 </a:t>
            </a:r>
            <a:r>
              <a:rPr lang="de-DE" sz="2800" b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= 4,3</a:t>
            </a:r>
            <a:r>
              <a:rPr lang="de-DE" sz="2800" b="1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10</a:t>
            </a:r>
            <a:r>
              <a:rPr lang="de-DE" sz="2800" b="1" baseline="30000" dirty="0" smtClean="0">
                <a:solidFill>
                  <a:srgbClr val="00FF00"/>
                </a:solidFill>
                <a:latin typeface="Symbol" pitchFamily="18" charset="2"/>
                <a:ea typeface="ＭＳ 明朝" pitchFamily="49" charset="-128"/>
                <a:cs typeface="Times New Roman" pitchFamily="18" charset="0"/>
                <a:sym typeface="Symbol"/>
              </a:rPr>
              <a:t>-</a:t>
            </a:r>
            <a:r>
              <a:rPr lang="de-DE" sz="2800" b="1" baseline="30000" dirty="0" smtClean="0">
                <a:solidFill>
                  <a:srgbClr val="00FF0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  <a:sym typeface="Symbol"/>
              </a:rPr>
              <a:t>6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32596" y="4926274"/>
            <a:ext cx="7507696" cy="4616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pPr marL="274320" indent="-274320" defTabSz="452438" fontAlgn="auto">
              <a:spcBef>
                <a:spcPct val="500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lang="de-DE" sz="2400" dirty="0" smtClean="0">
                <a:solidFill>
                  <a:srgbClr val="002060"/>
                </a:solidFill>
                <a:latin typeface="+mn-lt"/>
                <a:ea typeface="ＭＳ 明朝" pitchFamily="49" charset="-128"/>
                <a:cs typeface="Arial" charset="0"/>
              </a:rPr>
              <a:t>DCGT </a:t>
            </a:r>
            <a:r>
              <a:rPr lang="de-DE" sz="2400" dirty="0" smtClean="0">
                <a:solidFill>
                  <a:srgbClr val="002060"/>
                </a:solidFill>
                <a:latin typeface="Arial"/>
                <a:ea typeface="ＭＳ 明朝" pitchFamily="49" charset="-128"/>
                <a:cs typeface="Arial"/>
              </a:rPr>
              <a:t>→ </a:t>
            </a:r>
            <a:r>
              <a:rPr lang="de-DE" sz="2400" dirty="0" smtClean="0">
                <a:solidFill>
                  <a:srgbClr val="002060"/>
                </a:solidFill>
                <a:latin typeface="+mn-lt"/>
                <a:ea typeface="ＭＳ 明朝" pitchFamily="49" charset="-128"/>
                <a:cs typeface="Arial" charset="0"/>
              </a:rPr>
              <a:t>unabhängige Methode für </a:t>
            </a:r>
            <a:r>
              <a:rPr lang="de-DE" sz="2400" b="1" i="1" dirty="0" err="1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k</a:t>
            </a:r>
            <a:r>
              <a:rPr lang="de-DE" sz="2400" b="1" baseline="-25000" dirty="0" err="1" smtClean="0">
                <a:solidFill>
                  <a:srgbClr val="002060"/>
                </a:solidFill>
                <a:latin typeface="Times New Roman" pitchFamily="18" charset="0"/>
                <a:ea typeface="ＭＳ 明朝" pitchFamily="49" charset="-128"/>
                <a:cs typeface="Times New Roman" pitchFamily="18" charset="0"/>
              </a:rPr>
              <a:t>B</a:t>
            </a:r>
            <a:r>
              <a:rPr lang="de-DE" sz="2400" dirty="0" smtClean="0">
                <a:solidFill>
                  <a:srgbClr val="002060"/>
                </a:solidFill>
                <a:latin typeface="+mn-lt"/>
                <a:ea typeface="ＭＳ 明朝" pitchFamily="49" charset="-128"/>
                <a:cs typeface="Arial" charset="0"/>
              </a:rPr>
              <a:t>-Bestimmung</a:t>
            </a:r>
          </a:p>
        </p:txBody>
      </p:sp>
      <p:grpSp>
        <p:nvGrpSpPr>
          <p:cNvPr id="2" name="Gruppieren 12"/>
          <p:cNvGrpSpPr/>
          <p:nvPr/>
        </p:nvGrpSpPr>
        <p:grpSpPr>
          <a:xfrm>
            <a:off x="4376442" y="3215283"/>
            <a:ext cx="1532052" cy="223704"/>
            <a:chOff x="4359505" y="3641714"/>
            <a:chExt cx="1532052" cy="223704"/>
          </a:xfrm>
        </p:grpSpPr>
        <p:cxnSp>
          <p:nvCxnSpPr>
            <p:cNvPr id="3" name="Gerade Verbindung 2"/>
            <p:cNvCxnSpPr/>
            <p:nvPr/>
          </p:nvCxnSpPr>
          <p:spPr>
            <a:xfrm>
              <a:off x="4359505" y="3750819"/>
              <a:ext cx="1532052" cy="0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0"/>
            <p:cNvCxnSpPr/>
            <p:nvPr/>
          </p:nvCxnSpPr>
          <p:spPr>
            <a:xfrm>
              <a:off x="4359505" y="3647209"/>
              <a:ext cx="0" cy="218209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>
              <a:off x="5891557" y="3641714"/>
              <a:ext cx="0" cy="218209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843859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Standarddesign">
  <a:themeElements>
    <a:clrScheme name="">
      <a:dk1>
        <a:srgbClr val="000000"/>
      </a:dk1>
      <a:lt1>
        <a:srgbClr val="FFFFFF"/>
      </a:lt1>
      <a:dk2>
        <a:srgbClr val="0066FF"/>
      </a:dk2>
      <a:lt2>
        <a:srgbClr val="99CCFF"/>
      </a:lt2>
      <a:accent1>
        <a:srgbClr val="FF0033"/>
      </a:accent1>
      <a:accent2>
        <a:srgbClr val="3333FF"/>
      </a:accent2>
      <a:accent3>
        <a:srgbClr val="AAB8FF"/>
      </a:accent3>
      <a:accent4>
        <a:srgbClr val="DADADA"/>
      </a:accent4>
      <a:accent5>
        <a:srgbClr val="FFAAAD"/>
      </a:accent5>
      <a:accent6>
        <a:srgbClr val="2D2DE7"/>
      </a:accent6>
      <a:hlink>
        <a:srgbClr val="140488"/>
      </a:hlink>
      <a:folHlink>
        <a:srgbClr val="99CCFF"/>
      </a:folHlink>
    </a:clrScheme>
    <a:fontScheme name="Standard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8080"/>
        </a:dk2>
        <a:lt2>
          <a:srgbClr val="FFFFFF"/>
        </a:lt2>
        <a:accent1>
          <a:srgbClr val="FF0033"/>
        </a:accent1>
        <a:accent2>
          <a:srgbClr val="3333FF"/>
        </a:accent2>
        <a:accent3>
          <a:srgbClr val="AAC0C0"/>
        </a:accent3>
        <a:accent4>
          <a:srgbClr val="DADADA"/>
        </a:accent4>
        <a:accent5>
          <a:srgbClr val="FFAAAD"/>
        </a:accent5>
        <a:accent6>
          <a:srgbClr val="2D2DE7"/>
        </a:accent6>
        <a:hlink>
          <a:srgbClr val="CBCBCB"/>
        </a:hlink>
        <a:folHlink>
          <a:srgbClr val="00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9FF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FFFF"/>
        </a:accent5>
        <a:accent6>
          <a:srgbClr val="B9B9E7"/>
        </a:accent6>
        <a:hlink>
          <a:srgbClr val="CCE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DDDDDD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80"/>
        </a:dk2>
        <a:lt2>
          <a:srgbClr val="FFFFFF"/>
        </a:lt2>
        <a:accent1>
          <a:srgbClr val="00FFCC"/>
        </a:accent1>
        <a:accent2>
          <a:srgbClr val="9933FF"/>
        </a:accent2>
        <a:accent3>
          <a:srgbClr val="AAAAC0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CC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990066"/>
        </a:dk2>
        <a:lt2>
          <a:srgbClr val="FFFFFF"/>
        </a:lt2>
        <a:accent1>
          <a:srgbClr val="FF9966"/>
        </a:accent1>
        <a:accent2>
          <a:srgbClr val="009966"/>
        </a:accent2>
        <a:accent3>
          <a:srgbClr val="CAAAB8"/>
        </a:accent3>
        <a:accent4>
          <a:srgbClr val="DADADA"/>
        </a:accent4>
        <a:accent5>
          <a:srgbClr val="FFCAB8"/>
        </a:accent5>
        <a:accent6>
          <a:srgbClr val="008A5C"/>
        </a:accent6>
        <a:hlink>
          <a:srgbClr val="3333CC"/>
        </a:hlink>
        <a:folHlink>
          <a:srgbClr val="FF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E1"/>
        </a:lt1>
        <a:dk2>
          <a:srgbClr val="000000"/>
        </a:dk2>
        <a:lt2>
          <a:srgbClr val="FFFFCC"/>
        </a:lt2>
        <a:accent1>
          <a:srgbClr val="FF9933"/>
        </a:accent1>
        <a:accent2>
          <a:srgbClr val="9999FF"/>
        </a:accent2>
        <a:accent3>
          <a:srgbClr val="FFFFEE"/>
        </a:accent3>
        <a:accent4>
          <a:srgbClr val="000000"/>
        </a:accent4>
        <a:accent5>
          <a:srgbClr val="FFCAAD"/>
        </a:accent5>
        <a:accent6>
          <a:srgbClr val="8A8AE7"/>
        </a:accent6>
        <a:hlink>
          <a:srgbClr val="FFCC9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0066FF"/>
      </a:dk2>
      <a:lt2>
        <a:srgbClr val="99CCFF"/>
      </a:lt2>
      <a:accent1>
        <a:srgbClr val="FF0033"/>
      </a:accent1>
      <a:accent2>
        <a:srgbClr val="3333FF"/>
      </a:accent2>
      <a:accent3>
        <a:srgbClr val="AAB8FF"/>
      </a:accent3>
      <a:accent4>
        <a:srgbClr val="DADADA"/>
      </a:accent4>
      <a:accent5>
        <a:srgbClr val="FFAAAD"/>
      </a:accent5>
      <a:accent6>
        <a:srgbClr val="2D2DE7"/>
      </a:accent6>
      <a:hlink>
        <a:srgbClr val="140488"/>
      </a:hlink>
      <a:folHlink>
        <a:srgbClr val="99CCFF"/>
      </a:folHlink>
    </a:clrScheme>
    <a:fontScheme name="Standard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8080"/>
        </a:dk2>
        <a:lt2>
          <a:srgbClr val="FFFFFF"/>
        </a:lt2>
        <a:accent1>
          <a:srgbClr val="FF0033"/>
        </a:accent1>
        <a:accent2>
          <a:srgbClr val="3333FF"/>
        </a:accent2>
        <a:accent3>
          <a:srgbClr val="AAC0C0"/>
        </a:accent3>
        <a:accent4>
          <a:srgbClr val="DADADA"/>
        </a:accent4>
        <a:accent5>
          <a:srgbClr val="FFAAAD"/>
        </a:accent5>
        <a:accent6>
          <a:srgbClr val="2D2DE7"/>
        </a:accent6>
        <a:hlink>
          <a:srgbClr val="CBCBCB"/>
        </a:hlink>
        <a:folHlink>
          <a:srgbClr val="00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9FF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FFFF"/>
        </a:accent5>
        <a:accent6>
          <a:srgbClr val="B9B9E7"/>
        </a:accent6>
        <a:hlink>
          <a:srgbClr val="CCE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DDDDDD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80"/>
        </a:dk2>
        <a:lt2>
          <a:srgbClr val="FFFFFF"/>
        </a:lt2>
        <a:accent1>
          <a:srgbClr val="00FFCC"/>
        </a:accent1>
        <a:accent2>
          <a:srgbClr val="9933FF"/>
        </a:accent2>
        <a:accent3>
          <a:srgbClr val="AAAAC0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CC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990066"/>
        </a:dk2>
        <a:lt2>
          <a:srgbClr val="FFFFFF"/>
        </a:lt2>
        <a:accent1>
          <a:srgbClr val="FF9966"/>
        </a:accent1>
        <a:accent2>
          <a:srgbClr val="009966"/>
        </a:accent2>
        <a:accent3>
          <a:srgbClr val="CAAAB8"/>
        </a:accent3>
        <a:accent4>
          <a:srgbClr val="DADADA"/>
        </a:accent4>
        <a:accent5>
          <a:srgbClr val="FFCAB8"/>
        </a:accent5>
        <a:accent6>
          <a:srgbClr val="008A5C"/>
        </a:accent6>
        <a:hlink>
          <a:srgbClr val="3333CC"/>
        </a:hlink>
        <a:folHlink>
          <a:srgbClr val="FF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E1"/>
        </a:lt1>
        <a:dk2>
          <a:srgbClr val="000000"/>
        </a:dk2>
        <a:lt2>
          <a:srgbClr val="FFFFCC"/>
        </a:lt2>
        <a:accent1>
          <a:srgbClr val="FF9933"/>
        </a:accent1>
        <a:accent2>
          <a:srgbClr val="9999FF"/>
        </a:accent2>
        <a:accent3>
          <a:srgbClr val="FFFFEE"/>
        </a:accent3>
        <a:accent4>
          <a:srgbClr val="000000"/>
        </a:accent4>
        <a:accent5>
          <a:srgbClr val="FFCAAD"/>
        </a:accent5>
        <a:accent6>
          <a:srgbClr val="8A8AE7"/>
        </a:accent6>
        <a:hlink>
          <a:srgbClr val="FFCC9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Leere Präsentation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eere Prä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Leere Präsentation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5_Leere Prä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keanos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keanos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keanos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keanos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keanos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keanos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1430</Words>
  <Application>Microsoft Office PowerPoint</Application>
  <PresentationFormat>Bildschirmpräsentation (4:3)</PresentationFormat>
  <Paragraphs>509</Paragraphs>
  <Slides>36</Slides>
  <Notes>33</Notes>
  <HiddenSlides>0</HiddenSlides>
  <MMClips>0</MMClips>
  <ScaleCrop>false</ScaleCrop>
  <HeadingPairs>
    <vt:vector size="8" baseType="variant">
      <vt:variant>
        <vt:lpstr>Design</vt:lpstr>
      </vt:variant>
      <vt:variant>
        <vt:i4>7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36</vt:i4>
      </vt:variant>
      <vt:variant>
        <vt:lpstr>Zielgruppenorientierte Präsentationen</vt:lpstr>
      </vt:variant>
      <vt:variant>
        <vt:i4>3</vt:i4>
      </vt:variant>
    </vt:vector>
  </HeadingPairs>
  <TitlesOfParts>
    <vt:vector size="47" baseType="lpstr">
      <vt:lpstr>Standarddesign</vt:lpstr>
      <vt:lpstr>1_Standarddesign</vt:lpstr>
      <vt:lpstr>Larissa-Design</vt:lpstr>
      <vt:lpstr>2_Leere Präsentation</vt:lpstr>
      <vt:lpstr>5_Leere Präsentation</vt:lpstr>
      <vt:lpstr>Okeanos</vt:lpstr>
      <vt:lpstr>1_Okeanos</vt:lpstr>
      <vt:lpstr>Formel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  <vt:lpstr>Folie 32</vt:lpstr>
      <vt:lpstr>Folie 33</vt:lpstr>
      <vt:lpstr>Folie 34</vt:lpstr>
      <vt:lpstr>Folie 35</vt:lpstr>
      <vt:lpstr>Folie 36</vt:lpstr>
      <vt:lpstr>Zielgruppenpräsentation 1</vt:lpstr>
      <vt:lpstr>Kopieren von Zielgruppenpräsentation 1</vt:lpstr>
      <vt:lpstr>Kopieren 2 von Zielgruppenpräsentation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Jörn Beyer</dc:creator>
  <cp:lastModifiedBy>sommer03</cp:lastModifiedBy>
  <cp:revision>525</cp:revision>
  <cp:lastPrinted>2003-06-10T14:22:45Z</cp:lastPrinted>
  <dcterms:created xsi:type="dcterms:W3CDTF">2002-07-10T09:10:35Z</dcterms:created>
  <dcterms:modified xsi:type="dcterms:W3CDTF">2014-06-24T07:47:05Z</dcterms:modified>
</cp:coreProperties>
</file>