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avi" ContentType="video/avi"/>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712" r:id="rId3"/>
    <p:sldMasterId id="2147483738" r:id="rId4"/>
  </p:sldMasterIdLst>
  <p:notesMasterIdLst>
    <p:notesMasterId r:id="rId17"/>
  </p:notesMasterIdLst>
  <p:sldIdLst>
    <p:sldId id="257" r:id="rId5"/>
    <p:sldId id="258" r:id="rId6"/>
    <p:sldId id="259" r:id="rId7"/>
    <p:sldId id="262" r:id="rId8"/>
    <p:sldId id="274" r:id="rId9"/>
    <p:sldId id="275" r:id="rId10"/>
    <p:sldId id="271" r:id="rId11"/>
    <p:sldId id="278" r:id="rId12"/>
    <p:sldId id="272" r:id="rId13"/>
    <p:sldId id="277" r:id="rId14"/>
    <p:sldId id="276" r:id="rId15"/>
    <p:sldId id="279" r:id="rId16"/>
  </p:sldIdLst>
  <p:sldSz cx="9144000" cy="6858000" type="screen4x3"/>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789" autoAdjust="0"/>
  </p:normalViewPr>
  <p:slideViewPr>
    <p:cSldViewPr>
      <p:cViewPr>
        <p:scale>
          <a:sx n="100" d="100"/>
          <a:sy n="100" d="100"/>
        </p:scale>
        <p:origin x="-516" y="17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0055" cy="482838"/>
          </a:xfrm>
          <a:prstGeom prst="rect">
            <a:avLst/>
          </a:prstGeom>
        </p:spPr>
        <p:txBody>
          <a:bodyPr vert="horz" lIns="94476" tIns="47238" rIns="94476" bIns="47238" rtlCol="0"/>
          <a:lstStyle>
            <a:lvl1pPr algn="l">
              <a:defRPr sz="1200"/>
            </a:lvl1pPr>
          </a:lstStyle>
          <a:p>
            <a:endParaRPr lang="en-GB"/>
          </a:p>
        </p:txBody>
      </p:sp>
      <p:sp>
        <p:nvSpPr>
          <p:cNvPr id="3" name="Date Placeholder 2"/>
          <p:cNvSpPr>
            <a:spLocks noGrp="1"/>
          </p:cNvSpPr>
          <p:nvPr>
            <p:ph type="dt" idx="1"/>
          </p:nvPr>
        </p:nvSpPr>
        <p:spPr>
          <a:xfrm>
            <a:off x="3895404" y="0"/>
            <a:ext cx="2980055" cy="482838"/>
          </a:xfrm>
          <a:prstGeom prst="rect">
            <a:avLst/>
          </a:prstGeom>
        </p:spPr>
        <p:txBody>
          <a:bodyPr vert="horz" lIns="94476" tIns="47238" rIns="94476" bIns="47238" rtlCol="0"/>
          <a:lstStyle>
            <a:lvl1pPr algn="r">
              <a:defRPr sz="1200"/>
            </a:lvl1pPr>
          </a:lstStyle>
          <a:p>
            <a:fld id="{BFC7BA77-377C-4DB1-B540-67D83E7D789C}" type="datetimeFigureOut">
              <a:rPr lang="en-GB" smtClean="0"/>
              <a:t>24/06/2014</a:t>
            </a:fld>
            <a:endParaRPr lang="en-GB"/>
          </a:p>
        </p:txBody>
      </p:sp>
      <p:sp>
        <p:nvSpPr>
          <p:cNvPr id="4" name="Slide Image Placeholder 3"/>
          <p:cNvSpPr>
            <a:spLocks noGrp="1" noRot="1" noChangeAspect="1"/>
          </p:cNvSpPr>
          <p:nvPr>
            <p:ph type="sldImg" idx="2"/>
          </p:nvPr>
        </p:nvSpPr>
        <p:spPr>
          <a:xfrm>
            <a:off x="1025525" y="723900"/>
            <a:ext cx="4826000" cy="3621088"/>
          </a:xfrm>
          <a:prstGeom prst="rect">
            <a:avLst/>
          </a:prstGeom>
          <a:noFill/>
          <a:ln w="12700">
            <a:solidFill>
              <a:prstClr val="black"/>
            </a:solidFill>
          </a:ln>
        </p:spPr>
        <p:txBody>
          <a:bodyPr vert="horz" lIns="94476" tIns="47238" rIns="94476" bIns="47238" rtlCol="0" anchor="ctr"/>
          <a:lstStyle/>
          <a:p>
            <a:endParaRPr lang="en-GB"/>
          </a:p>
        </p:txBody>
      </p:sp>
      <p:sp>
        <p:nvSpPr>
          <p:cNvPr id="5" name="Notes Placeholder 4"/>
          <p:cNvSpPr>
            <a:spLocks noGrp="1"/>
          </p:cNvSpPr>
          <p:nvPr>
            <p:ph type="body" sz="quarter" idx="3"/>
          </p:nvPr>
        </p:nvSpPr>
        <p:spPr>
          <a:xfrm>
            <a:off x="687705" y="4586963"/>
            <a:ext cx="5501640" cy="4345543"/>
          </a:xfrm>
          <a:prstGeom prst="rect">
            <a:avLst/>
          </a:prstGeom>
        </p:spPr>
        <p:txBody>
          <a:bodyPr vert="horz" lIns="94476" tIns="47238" rIns="94476" bIns="4723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172249"/>
            <a:ext cx="2980055" cy="482838"/>
          </a:xfrm>
          <a:prstGeom prst="rect">
            <a:avLst/>
          </a:prstGeom>
        </p:spPr>
        <p:txBody>
          <a:bodyPr vert="horz" lIns="94476" tIns="47238" rIns="94476" bIns="47238" rtlCol="0" anchor="b"/>
          <a:lstStyle>
            <a:lvl1pPr algn="l">
              <a:defRPr sz="1200"/>
            </a:lvl1pPr>
          </a:lstStyle>
          <a:p>
            <a:endParaRPr lang="en-GB"/>
          </a:p>
        </p:txBody>
      </p:sp>
      <p:sp>
        <p:nvSpPr>
          <p:cNvPr id="7" name="Slide Number Placeholder 6"/>
          <p:cNvSpPr>
            <a:spLocks noGrp="1"/>
          </p:cNvSpPr>
          <p:nvPr>
            <p:ph type="sldNum" sz="quarter" idx="5"/>
          </p:nvPr>
        </p:nvSpPr>
        <p:spPr>
          <a:xfrm>
            <a:off x="3895404" y="9172249"/>
            <a:ext cx="2980055" cy="482838"/>
          </a:xfrm>
          <a:prstGeom prst="rect">
            <a:avLst/>
          </a:prstGeom>
        </p:spPr>
        <p:txBody>
          <a:bodyPr vert="horz" lIns="94476" tIns="47238" rIns="94476" bIns="47238" rtlCol="0" anchor="b"/>
          <a:lstStyle>
            <a:lvl1pPr algn="r">
              <a:defRPr sz="1200"/>
            </a:lvl1pPr>
          </a:lstStyle>
          <a:p>
            <a:fld id="{12A5F56D-A822-4F61-8C3E-76306533E23E}" type="slidenum">
              <a:rPr lang="en-GB" smtClean="0"/>
              <a:t>‹#›</a:t>
            </a:fld>
            <a:endParaRPr lang="en-GB"/>
          </a:p>
        </p:txBody>
      </p:sp>
    </p:spTree>
    <p:extLst>
      <p:ext uri="{BB962C8B-B14F-4D97-AF65-F5344CB8AC3E}">
        <p14:creationId xmlns:p14="http://schemas.microsoft.com/office/powerpoint/2010/main" val="3070883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Ladies and Gentlemen,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 am happy to be with you here in Sochi and glad to have the opportunity to tell you more about the IEC and how our work supports energy safety, economic development and global trade.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During my presentation I will try to give you some insights into how IEC work helps secure access to safer products as well as the role of the IEC in</a:t>
            </a:r>
          </a:p>
          <a:p>
            <a:r>
              <a:rPr lang="en-GB" sz="1200" kern="1200" dirty="0" smtClean="0">
                <a:solidFill>
                  <a:schemeClr val="tx1"/>
                </a:solidFill>
                <a:effectLst/>
                <a:latin typeface="+mn-lt"/>
                <a:ea typeface="+mn-ea"/>
                <a:cs typeface="+mn-cs"/>
              </a:rPr>
              <a:t>renewable energies, transportation and the roll-out of new technologies.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286C1499-91D1-46BE-B0F8-68176ECB7609}" type="slidenum">
              <a:rPr lang="en-GB" smtClean="0"/>
              <a:t>1</a:t>
            </a:fld>
            <a:endParaRPr lang="en-GB" smtClean="0"/>
          </a:p>
        </p:txBody>
      </p:sp>
    </p:spTree>
    <p:extLst>
      <p:ext uri="{BB962C8B-B14F-4D97-AF65-F5344CB8AC3E}">
        <p14:creationId xmlns:p14="http://schemas.microsoft.com/office/powerpoint/2010/main" val="84309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For example, transportation plays an increasingly important role in today’s fast paced environment, linking cities and countries. With cross-border travel and safety requirements increasing, Standards play an ever more important role. Public and private transportation from trains and subway systems to electric vehicles or the systems used in ships and airplanes are all of the remit of the IEC. Experts from EASC member countries actively participate in the development of IEC International Standards for electrical equipment and systems used in railways. </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A5F56D-A822-4F61-8C3E-76306533E23E}" type="slidenum">
              <a:rPr lang="en-GB" smtClean="0"/>
              <a:t>10</a:t>
            </a:fld>
            <a:endParaRPr lang="en-GB"/>
          </a:p>
        </p:txBody>
      </p:sp>
    </p:spTree>
    <p:extLst>
      <p:ext uri="{BB962C8B-B14F-4D97-AF65-F5344CB8AC3E}">
        <p14:creationId xmlns:p14="http://schemas.microsoft.com/office/powerpoint/2010/main" val="3329926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Last but not least, IEC work is enabling the roll-out of frontier technologies. Recently the IEC, together with </a:t>
            </a:r>
            <a:r>
              <a:rPr lang="en-GB" sz="1200" kern="1200" dirty="0" err="1" smtClean="0">
                <a:solidFill>
                  <a:schemeClr val="tx1"/>
                </a:solidFill>
                <a:effectLst/>
                <a:latin typeface="+mn-lt"/>
                <a:ea typeface="+mn-ea"/>
                <a:cs typeface="+mn-cs"/>
              </a:rPr>
              <a:t>Fraunhofer</a:t>
            </a:r>
            <a:r>
              <a:rPr lang="en-GB" sz="1200" kern="1200" dirty="0" smtClean="0">
                <a:solidFill>
                  <a:schemeClr val="tx1"/>
                </a:solidFill>
                <a:effectLst/>
                <a:latin typeface="+mn-lt"/>
                <a:ea typeface="+mn-ea"/>
                <a:cs typeface="+mn-cs"/>
              </a:rPr>
              <a:t> Institute published a Technology Report on the use of nanotechnology for solar energy generation and storage. The study found that nanotechnology can significantly increase the energy output of solar cells while reducing cost and use of material. It may be the key for cost-effective large-scale solar power generation. With the help of this type of information, the IEC is able to establish early on what is needed to develop the relevant International Standards and conformity assessment services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A5F56D-A822-4F61-8C3E-76306533E23E}" type="slidenum">
              <a:rPr lang="en-GB" smtClean="0"/>
              <a:t>11</a:t>
            </a:fld>
            <a:endParaRPr lang="en-GB"/>
          </a:p>
        </p:txBody>
      </p:sp>
    </p:spTree>
    <p:extLst>
      <p:ext uri="{BB962C8B-B14F-4D97-AF65-F5344CB8AC3E}">
        <p14:creationId xmlns:p14="http://schemas.microsoft.com/office/powerpoint/2010/main" val="4038796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Ladies and Gentlemen,</a:t>
            </a:r>
          </a:p>
          <a:p>
            <a:r>
              <a:rPr lang="en-GB" sz="1200" kern="1200" dirty="0" smtClean="0">
                <a:solidFill>
                  <a:schemeClr val="tx1"/>
                </a:solidFill>
                <a:effectLst/>
                <a:latin typeface="+mn-lt"/>
                <a:ea typeface="+mn-ea"/>
                <a:cs typeface="+mn-cs"/>
              </a:rPr>
              <a:t>I hope I have been able to make the case for the broad use of IEC International Standards in EASC member countries. </a:t>
            </a:r>
          </a:p>
          <a:p>
            <a:r>
              <a:rPr lang="en-GB" sz="1200" kern="1200" dirty="0" smtClean="0">
                <a:solidFill>
                  <a:schemeClr val="tx1"/>
                </a:solidFill>
                <a:effectLst/>
                <a:latin typeface="+mn-lt"/>
                <a:ea typeface="+mn-ea"/>
                <a:cs typeface="+mn-cs"/>
              </a:rPr>
              <a:t> </a:t>
            </a:r>
          </a:p>
          <a:p>
            <a:r>
              <a:rPr lang="en-GB" sz="1200" kern="1200" smtClean="0">
                <a:solidFill>
                  <a:schemeClr val="tx1"/>
                </a:solidFill>
                <a:effectLst/>
                <a:latin typeface="+mn-lt"/>
                <a:ea typeface="+mn-ea"/>
                <a:cs typeface="+mn-cs"/>
              </a:rPr>
              <a:t>Thank you for your attention. </a:t>
            </a: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286C1499-91D1-46BE-B0F8-68176ECB7609}" type="slidenum">
              <a:rPr lang="en-GB" smtClean="0"/>
              <a:t>12</a:t>
            </a:fld>
            <a:endParaRPr lang="en-GB" smtClean="0"/>
          </a:p>
        </p:txBody>
      </p:sp>
    </p:spTree>
    <p:extLst>
      <p:ext uri="{BB962C8B-B14F-4D97-AF65-F5344CB8AC3E}">
        <p14:creationId xmlns:p14="http://schemas.microsoft.com/office/powerpoint/2010/main" val="84309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695325"/>
            <a:ext cx="4641850" cy="3481388"/>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Today, electric and electronic devices represent the biggest share of goods traded globally, after raw energy. Most products are no longer “made in a country” they are “made in the world”, which is getting smaller and more interconnected.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It used to be that export was considered a good thing and import a bad one…Today, raw materials, components, parts and half assemblies have to be exported, imported, and re-exported multiple times to different countries before the final product is built and then shipped to the end-user who can be anywhere on the globe. In essence: without import it is nearly impossible to manufacture and export.</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FF0C559-2DD1-4C64-970D-3AF385A4DCB8}" type="slidenum">
              <a:rPr lang="en-GB" smtClean="0"/>
              <a:t>2</a:t>
            </a:fld>
            <a:endParaRPr lang="en-GB" smtClean="0"/>
          </a:p>
        </p:txBody>
      </p:sp>
    </p:spTree>
    <p:extLst>
      <p:ext uri="{BB962C8B-B14F-4D97-AF65-F5344CB8AC3E}">
        <p14:creationId xmlns:p14="http://schemas.microsoft.com/office/powerpoint/2010/main" val="1622368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At every step along the value chain, parts must fit with each other to ensure safety and reliability. Any company who wants to be part of these value chains must use globally harmonized, commonly agreed technical rules; for </a:t>
            </a:r>
            <a:r>
              <a:rPr lang="en-GB" sz="1200" kern="1200" dirty="0" err="1" smtClean="0">
                <a:solidFill>
                  <a:schemeClr val="tx1"/>
                </a:solidFill>
                <a:effectLst/>
                <a:latin typeface="+mn-lt"/>
                <a:ea typeface="+mn-ea"/>
                <a:cs typeface="+mn-cs"/>
              </a:rPr>
              <a:t>electrotechnology</a:t>
            </a:r>
            <a:r>
              <a:rPr lang="en-GB" sz="1200" kern="1200" dirty="0" smtClean="0">
                <a:solidFill>
                  <a:schemeClr val="tx1"/>
                </a:solidFill>
                <a:effectLst/>
                <a:latin typeface="+mn-lt"/>
                <a:ea typeface="+mn-ea"/>
                <a:cs typeface="+mn-cs"/>
              </a:rPr>
              <a:t> that’s mostly IEC International Standards.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Companies and countries who don’t do so can only contribute labour and raw materials. Both offer very little profit to local businesses and economies. Harmonization is an important driver for economic development.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electronic and electric devices the world has truly become one market.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C50369-2FEA-40C7-84F1-C071DE4FD8B8}" type="slidenum">
              <a:rPr lang="en-GB" smtClean="0"/>
              <a:t>3</a:t>
            </a:fld>
            <a:endParaRPr lang="en-GB" smtClean="0"/>
          </a:p>
        </p:txBody>
      </p:sp>
    </p:spTree>
    <p:extLst>
      <p:ext uri="{BB962C8B-B14F-4D97-AF65-F5344CB8AC3E}">
        <p14:creationId xmlns:p14="http://schemas.microsoft.com/office/powerpoint/2010/main" val="2025940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When countries and companies can reach global markets, trade increases and market growth and development are stimulated.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Only globally relevant IEC International Standards provide access to the world. National or regional standards do not.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2E8E580-0769-457F-B53F-F868EAE5A288}" type="slidenum">
              <a:rPr lang="en-GB" smtClean="0"/>
              <a:t>4</a:t>
            </a:fld>
            <a:endParaRPr lang="en-GB" smtClean="0"/>
          </a:p>
        </p:txBody>
      </p:sp>
    </p:spTree>
    <p:extLst>
      <p:ext uri="{BB962C8B-B14F-4D97-AF65-F5344CB8AC3E}">
        <p14:creationId xmlns:p14="http://schemas.microsoft.com/office/powerpoint/2010/main" val="1088206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Let me explain why I say that regional standards don’t necessarily open the door to the world. Today, 78% of European standards in </a:t>
            </a:r>
            <a:r>
              <a:rPr lang="en-GB" sz="1200" kern="1200" dirty="0" err="1" smtClean="0">
                <a:solidFill>
                  <a:schemeClr val="tx1"/>
                </a:solidFill>
                <a:effectLst/>
                <a:latin typeface="+mn-lt"/>
                <a:ea typeface="+mn-ea"/>
                <a:cs typeface="+mn-cs"/>
              </a:rPr>
              <a:t>electrotechnology</a:t>
            </a:r>
            <a:r>
              <a:rPr lang="en-GB" sz="1200" kern="1200" dirty="0" smtClean="0">
                <a:solidFill>
                  <a:schemeClr val="tx1"/>
                </a:solidFill>
                <a:effectLst/>
                <a:latin typeface="+mn-lt"/>
                <a:ea typeface="+mn-ea"/>
                <a:cs typeface="+mn-cs"/>
              </a:rPr>
              <a:t> are identical or based on IEC International Standards. This is good news but it also means that there are still quite a number of European standards that are in need of harmonization and therefore only relevant for Europe.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IEC is of course working closely with CENELEC to bring coherence between the international and European standards portfolio. However, until that is fully accomplished, EASC has every interest to give preference to IEC International Standards.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Market harmonization based on IEC International Standards will allow EASC countries to limit dependencies and to buy </a:t>
            </a:r>
            <a:r>
              <a:rPr lang="en-GB" sz="1200" kern="1200" dirty="0" err="1" smtClean="0">
                <a:solidFill>
                  <a:schemeClr val="tx1"/>
                </a:solidFill>
                <a:effectLst/>
                <a:latin typeface="+mn-lt"/>
                <a:ea typeface="+mn-ea"/>
                <a:cs typeface="+mn-cs"/>
              </a:rPr>
              <a:t>electrotechnical</a:t>
            </a:r>
            <a:r>
              <a:rPr lang="en-GB" sz="1200" kern="1200" dirty="0" smtClean="0">
                <a:solidFill>
                  <a:schemeClr val="tx1"/>
                </a:solidFill>
                <a:effectLst/>
                <a:latin typeface="+mn-lt"/>
                <a:ea typeface="+mn-ea"/>
                <a:cs typeface="+mn-cs"/>
              </a:rPr>
              <a:t> products and systems that truly are able to work with each other from millions of suppliers anywhere in the world.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E8E580-0769-457F-B53F-F868EAE5A288}" type="slidenum">
              <a:rPr lang="en-GB" smtClean="0"/>
              <a:t>5</a:t>
            </a:fld>
            <a:endParaRPr lang="en-GB" smtClean="0"/>
          </a:p>
        </p:txBody>
      </p:sp>
    </p:spTree>
    <p:extLst>
      <p:ext uri="{BB962C8B-B14F-4D97-AF65-F5344CB8AC3E}">
        <p14:creationId xmlns:p14="http://schemas.microsoft.com/office/powerpoint/2010/main" val="1088206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Adopting existing International Standards for national use is good, but influencing the content of those Standards through active participation is even better because it increases relevance and stimulates broader use.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best outcomes, true representation of national stakeholder interests in standardization work is crucially important. This is the only way that Standards are able to truly reflect the needs of an industry.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In the IEC direct involvement of the private sector is a fundamental principle at all levels. The large majority of our experts including the TC Chairmen and Secretaries come from industry. All of our elected Officers have an industry background.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 have talked about how global trade in </a:t>
            </a:r>
            <a:r>
              <a:rPr lang="en-GB" sz="1200" kern="1200" dirty="0" err="1" smtClean="0">
                <a:solidFill>
                  <a:schemeClr val="tx1"/>
                </a:solidFill>
                <a:effectLst/>
                <a:latin typeface="+mn-lt"/>
                <a:ea typeface="+mn-ea"/>
                <a:cs typeface="+mn-cs"/>
              </a:rPr>
              <a:t>electrotechnology</a:t>
            </a:r>
            <a:r>
              <a:rPr lang="en-GB" sz="1200" kern="1200" dirty="0" smtClean="0">
                <a:solidFill>
                  <a:schemeClr val="tx1"/>
                </a:solidFill>
                <a:effectLst/>
                <a:latin typeface="+mn-lt"/>
                <a:ea typeface="+mn-ea"/>
                <a:cs typeface="+mn-cs"/>
              </a:rPr>
              <a:t> has changed and why International Standards play an increasingly important role. Let me now briefly talk about the place of electricity in today’s society and how the IEC helps keep the lights 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(show video)</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425976E-1844-4377-ADC6-9343D8017564}" type="slidenum">
              <a:rPr lang="en-GB" smtClean="0"/>
              <a:t>6</a:t>
            </a:fld>
            <a:endParaRPr lang="en-GB" smtClean="0"/>
          </a:p>
        </p:txBody>
      </p:sp>
    </p:spTree>
    <p:extLst>
      <p:ext uri="{BB962C8B-B14F-4D97-AF65-F5344CB8AC3E}">
        <p14:creationId xmlns:p14="http://schemas.microsoft.com/office/powerpoint/2010/main" val="1808775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695325"/>
            <a:ext cx="4641850" cy="3481388"/>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No matter where you look, behind the scene but in a very real way, electric power is the enabler of our modern lives. </a:t>
            </a:r>
          </a:p>
          <a:p>
            <a:endParaRPr lang="en-GB" sz="1200" kern="1200" dirty="0" smtClean="0">
              <a:solidFill>
                <a:schemeClr val="tx1"/>
              </a:solidFill>
              <a:effectLst/>
              <a:latin typeface="+mn-lt"/>
              <a:ea typeface="+mn-ea"/>
              <a:cs typeface="+mn-cs"/>
            </a:endParaRPr>
          </a:p>
          <a:p>
            <a:endParaRPr lang="en-US" sz="1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F582E2D-536A-4605-B167-56C14CE81C56}" type="slidenum">
              <a:rPr lang="en-GB" smtClean="0"/>
              <a:t>7</a:t>
            </a:fld>
            <a:endParaRPr lang="en-GB" smtClean="0"/>
          </a:p>
        </p:txBody>
      </p:sp>
    </p:spTree>
    <p:extLst>
      <p:ext uri="{BB962C8B-B14F-4D97-AF65-F5344CB8AC3E}">
        <p14:creationId xmlns:p14="http://schemas.microsoft.com/office/powerpoint/2010/main" val="468357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IEC work covers all power generation and distribution technologies from hydro, to coal, gas, oil, nuclear power as well as renewable energies.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are right now in the process of launching IECRE a new Conformity Assessment System which will cover the certification needs of renewable energy sources such as wind, marine and solar. These increasingly require a systems approach to ensure that the whole value chain from devices to installation, maintenance and repair is quality ensured. IECRE will also include risk management; because some risk factors, such as for example the transportation of a wind turbine from the factory to the installation site may require special attention to ensure overall systems performance.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 you might know, the IEC also administers three other Conformity Assessment Systems, IECEE, </a:t>
            </a:r>
            <a:r>
              <a:rPr lang="en-GB" sz="1200" kern="1200" dirty="0" err="1" smtClean="0">
                <a:solidFill>
                  <a:schemeClr val="tx1"/>
                </a:solidFill>
                <a:effectLst/>
                <a:latin typeface="+mn-lt"/>
                <a:ea typeface="+mn-ea"/>
                <a:cs typeface="+mn-cs"/>
              </a:rPr>
              <a:t>IECEx</a:t>
            </a:r>
            <a:r>
              <a:rPr lang="en-GB" sz="1200" kern="1200" dirty="0" smtClean="0">
                <a:solidFill>
                  <a:schemeClr val="tx1"/>
                </a:solidFill>
                <a:effectLst/>
                <a:latin typeface="+mn-lt"/>
                <a:ea typeface="+mn-ea"/>
                <a:cs typeface="+mn-cs"/>
              </a:rPr>
              <a:t> and IECQ. They form the largest and best known multilateral agreements based on one-time testing of products globally. The IEC is the only organization internationally that offers such a standardized approach to certification.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A5F56D-A822-4F61-8C3E-76306533E23E}" type="slidenum">
              <a:rPr lang="en-GB" smtClean="0"/>
              <a:t>8</a:t>
            </a:fld>
            <a:endParaRPr lang="en-GB"/>
          </a:p>
        </p:txBody>
      </p:sp>
    </p:spTree>
    <p:extLst>
      <p:ext uri="{BB962C8B-B14F-4D97-AF65-F5344CB8AC3E}">
        <p14:creationId xmlns:p14="http://schemas.microsoft.com/office/powerpoint/2010/main" val="3142207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Once electricity is generated with the help of the IEC, it is transported to cities where it is consumed by millions of devices and systems.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Cities rely on electricity for most of their basic services, including lighting, water, waste management, transportation, security, communication, financial transactions and more.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IEC work impacts most of these devices and systems.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44A2602-5A19-4AE2-8EF7-BD15103B2394}" type="slidenum">
              <a:rPr lang="en-GB" smtClean="0"/>
              <a:t>9</a:t>
            </a:fld>
            <a:endParaRPr lang="en-GB" smtClean="0"/>
          </a:p>
        </p:txBody>
      </p:sp>
    </p:spTree>
    <p:extLst>
      <p:ext uri="{BB962C8B-B14F-4D97-AF65-F5344CB8AC3E}">
        <p14:creationId xmlns:p14="http://schemas.microsoft.com/office/powerpoint/2010/main" val="468357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219D75A9-10A8-45BD-AA42-B00A83A0D990}" type="slidenum">
              <a:rPr lang="en-GB" smtClean="0"/>
              <a:t>‹#›</a:t>
            </a:fld>
            <a:endParaRPr lang="en-GB"/>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rcRect/>
          <a:stretch>
            <a:fillRect/>
          </a:stretch>
        </p:blipFill>
        <p:spPr>
          <a:xfrm>
            <a:off x="0" y="0"/>
            <a:ext cx="9144000" cy="6858000"/>
          </a:xfrm>
          <a:prstGeom prst="rect">
            <a:avLst/>
          </a:prstGeom>
        </p:spPr>
      </p:pic>
      <p:sp>
        <p:nvSpPr>
          <p:cNvPr id="14" name="Rectangle 7"/>
          <p:cNvSpPr>
            <a:spLocks noGrp="1" noChangeArrowheads="1"/>
          </p:cNvSpPr>
          <p:nvPr>
            <p:ph type="title" idx="4294967295"/>
          </p:nvPr>
        </p:nvSpPr>
        <p:spPr>
          <a:xfrm>
            <a:off x="252000" y="252000"/>
            <a:ext cx="8640480" cy="647700"/>
          </a:xfrm>
        </p:spPr>
        <p:txBody>
          <a:bodyPr lIns="0" tIns="0"/>
          <a:lstStyle>
            <a:lvl1pPr algn="ctr">
              <a:defRPr/>
            </a:lvl1pPr>
          </a:lstStyle>
          <a:p>
            <a:r>
              <a:rPr lang="en-US" smtClean="0"/>
              <a:t>Click to edit Master title style</a:t>
            </a:r>
            <a:endParaRPr lang="en-GB"/>
          </a:p>
        </p:txBody>
      </p:sp>
      <p:pic>
        <p:nvPicPr>
          <p:cNvPr id="5" name="Picture 25" descr="IEC logo RVB"/>
          <p:cNvPicPr>
            <a:picLocks noChangeAspect="1" noChangeArrowheads="1"/>
          </p:cNvPicPr>
          <p:nvPr userDrawn="1"/>
        </p:nvPicPr>
        <p:blipFill>
          <a:blip r:embed="rId3"/>
          <a:srcRect/>
          <a:stretch>
            <a:fillRect/>
          </a:stretch>
        </p:blipFill>
        <p:spPr>
          <a:xfrm>
            <a:off x="8243888" y="5957888"/>
            <a:ext cx="649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623415"/>
      </p:ext>
    </p:extLst>
  </p:cSld>
  <p:clrMapOvr>
    <a:masterClrMapping/>
  </p:clrMapOvr>
  <p:timing>
    <p:tnLst>
      <p:par>
        <p:cTn id="1" dur="indefinite" restart="never" nodeType="tmRoot"/>
      </p:par>
    </p:tn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rcRect/>
          <a:stretch>
            <a:fillRect/>
          </a:stretch>
        </p:blipFill>
        <p:spPr>
          <a:xfrm>
            <a:off x="0" y="0"/>
            <a:ext cx="9144000" cy="6858000"/>
          </a:xfrm>
          <a:prstGeom prst="rect">
            <a:avLst/>
          </a:prstGeom>
        </p:spPr>
      </p:pic>
      <p:sp>
        <p:nvSpPr>
          <p:cNvPr id="14" name="Rectangle 7"/>
          <p:cNvSpPr>
            <a:spLocks noGrp="1" noChangeArrowheads="1"/>
          </p:cNvSpPr>
          <p:nvPr>
            <p:ph type="title" idx="4294967295"/>
          </p:nvPr>
        </p:nvSpPr>
        <p:spPr>
          <a:xfrm>
            <a:off x="252000" y="252000"/>
            <a:ext cx="8640480" cy="647700"/>
          </a:xfrm>
        </p:spPr>
        <p:txBody>
          <a:bodyPr lIns="0" tIns="0"/>
          <a:lstStyle>
            <a:lvl1pPr algn="ctr">
              <a:defRPr/>
            </a:lvl1pPr>
          </a:lstStyle>
          <a:p>
            <a:r>
              <a:rPr lang="en-US" smtClean="0"/>
              <a:t>Click to edit Master title style</a:t>
            </a:r>
            <a:endParaRPr lang="en-GB"/>
          </a:p>
        </p:txBody>
      </p:sp>
      <p:pic>
        <p:nvPicPr>
          <p:cNvPr id="5" name="Picture 25" descr="IEC logo RVB"/>
          <p:cNvPicPr>
            <a:picLocks noChangeAspect="1" noChangeArrowheads="1"/>
          </p:cNvPicPr>
          <p:nvPr userDrawn="1"/>
        </p:nvPicPr>
        <p:blipFill>
          <a:blip r:embed="rId3"/>
          <a:srcRect/>
          <a:stretch>
            <a:fillRect/>
          </a:stretch>
        </p:blipFill>
        <p:spPr>
          <a:xfrm>
            <a:off x="8243888" y="5957888"/>
            <a:ext cx="649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5976738"/>
      </p:ext>
    </p:extLst>
  </p:cSld>
  <p:clrMapOvr>
    <a:masterClrMapping/>
  </p:clrMapOvr>
  <p:timing>
    <p:tnLst>
      <p:par>
        <p:cTn id="1" dur="indefinite" restart="never" nodeType="tmRoot"/>
      </p:par>
    </p:tnLst>
  </p:timing>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219D75A9-10A8-45BD-AA42-B00A83A0D990}" type="slidenum">
              <a:rPr lang="en-GB" smtClean="0"/>
              <a:t>‹#›</a:t>
            </a:fld>
            <a:endParaRPr lang="en-GB"/>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a:solidFill>
                  <a:schemeClr val="accent1">
                    <a:lumMod val="50000"/>
                  </a:schemeClr>
                </a:solidFill>
                <a:latin typeface="+mj-lt"/>
                <a:ea typeface="+mj-ea"/>
                <a:cs typeface="+mj-cs"/>
              </a:defRPr>
            </a:lvl1pPr>
          </a:lstStyle>
          <a:p>
            <a:r>
              <a:rPr lang="en-US" smtClean="0"/>
              <a:t>Click to edit Master title style</a:t>
            </a:r>
            <a:endParaRPr lang="en-US"/>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144B7E-E566-4A57-AB06-61DBE131D09D}" type="datetimeFigureOut">
              <a:rPr lang="en-GB" smtClean="0"/>
              <a:t>24/06/2014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144B7E-E566-4A57-AB06-61DBE131D09D}" type="datetimeFigureOut">
              <a:rPr lang="en-GB" smtClean="0"/>
              <a:t>24/06/2014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Date Placeholder 1"/>
          <p:cNvSpPr>
            <a:spLocks noGrp="1"/>
          </p:cNvSpPr>
          <p:nvPr>
            <p:ph type="dt" sz="half" idx="10"/>
          </p:nvPr>
        </p:nvSpPr>
        <p:spPr/>
        <p:txBody>
          <a:bodyPr/>
          <a:lstStyle/>
          <a:p>
            <a:fld id="{C3144B7E-E566-4A57-AB06-61DBE131D09D}" type="datetimeFigureOut">
              <a:rPr lang="en-GB" smtClean="0"/>
              <a:t>24/06/2014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Footer Placeholder 5"/>
          <p:cNvSpPr>
            <a:spLocks noGrp="1"/>
          </p:cNvSpPr>
          <p:nvPr>
            <p:ph type="ftr" sz="quarter" idx="11"/>
          </p:nvPr>
        </p:nvSpPr>
        <p:spPr/>
        <p:txBody>
          <a:bodyPr/>
          <a:lstStyle/>
          <a:p>
            <a:endParaRPr lang="en-GB"/>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219D75A9-10A8-45BD-AA42-B00A83A0D990}" type="slidenum">
              <a:rPr lang="en-GB" smtClean="0"/>
              <a:t>‹#›</a:t>
            </a:fld>
            <a:endParaRPr lang="en-GB"/>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a:solidFill>
                  <a:schemeClr val="accent1">
                    <a:lumMod val="50000"/>
                  </a:schemeClr>
                </a:solidFill>
                <a:latin typeface="+mj-lt"/>
                <a:ea typeface="+mj-ea"/>
                <a:cs typeface="+mj-cs"/>
              </a:defRPr>
            </a:lvl1pPr>
          </a:lstStyle>
          <a:p>
            <a:r>
              <a:rPr lang="en-US" smtClean="0"/>
              <a:t>Click to edit Master title style</a:t>
            </a:r>
            <a:endParaRPr lang="en-US"/>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144B7E-E566-4A57-AB06-61DBE131D09D}" type="datetimeFigureOut">
              <a:rPr lang="en-GB" smtClean="0"/>
              <a:t>24/06/2014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a:solidFill>
                  <a:schemeClr val="accent1">
                    <a:lumMod val="50000"/>
                  </a:schemeClr>
                </a:solidFill>
                <a:latin typeface="+mj-lt"/>
                <a:ea typeface="+mj-ea"/>
                <a:cs typeface="+mj-cs"/>
              </a:defRPr>
            </a:lvl1pPr>
          </a:lstStyle>
          <a:p>
            <a:r>
              <a:rPr lang="en-US" smtClean="0"/>
              <a:t>Click to edit Master title style</a:t>
            </a:r>
            <a:endParaRPr lang="en-US"/>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144B7E-E566-4A57-AB06-61DBE131D09D}" type="datetimeFigureOut">
              <a:rPr lang="en-GB" smtClean="0"/>
              <a:t>24/06/2014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Date Placeholder 1"/>
          <p:cNvSpPr>
            <a:spLocks noGrp="1"/>
          </p:cNvSpPr>
          <p:nvPr>
            <p:ph type="dt" sz="half" idx="10"/>
          </p:nvPr>
        </p:nvSpPr>
        <p:spPr/>
        <p:txBody>
          <a:bodyPr/>
          <a:lstStyle/>
          <a:p>
            <a:fld id="{C3144B7E-E566-4A57-AB06-61DBE131D09D}" type="datetimeFigureOut">
              <a:rPr lang="en-GB" smtClean="0"/>
              <a:t>24/06/2014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Footer Placeholder 5"/>
          <p:cNvSpPr>
            <a:spLocks noGrp="1"/>
          </p:cNvSpPr>
          <p:nvPr>
            <p:ph type="ftr" sz="quarter" idx="11"/>
          </p:nvPr>
        </p:nvSpPr>
        <p:spPr/>
        <p:txBody>
          <a:bodyPr/>
          <a:lstStyle/>
          <a:p>
            <a:endParaRPr lang="en-GB"/>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219D75A9-10A8-45BD-AA42-B00A83A0D990}" type="slidenum">
              <a:rPr lang="en-GB" smtClean="0"/>
              <a:t>‹#›</a:t>
            </a:fld>
            <a:endParaRPr lang="en-GB"/>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a:solidFill>
                  <a:schemeClr val="accent1">
                    <a:lumMod val="50000"/>
                  </a:schemeClr>
                </a:solidFill>
                <a:latin typeface="+mj-lt"/>
                <a:ea typeface="+mj-ea"/>
                <a:cs typeface="+mj-cs"/>
              </a:defRPr>
            </a:lvl1pPr>
          </a:lstStyle>
          <a:p>
            <a:r>
              <a:rPr lang="en-US" smtClean="0"/>
              <a:t>Click to edit Master title style</a:t>
            </a:r>
            <a:endParaRPr lang="en-US"/>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144B7E-E566-4A57-AB06-61DBE131D09D}" type="datetimeFigureOut">
              <a:rPr lang="en-GB" smtClean="0"/>
              <a:t>24/06/2014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144B7E-E566-4A57-AB06-61DBE131D09D}" type="datetimeFigureOut">
              <a:rPr lang="en-GB" smtClean="0"/>
              <a:t>24/06/2014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Date Placeholder 1"/>
          <p:cNvSpPr>
            <a:spLocks noGrp="1"/>
          </p:cNvSpPr>
          <p:nvPr>
            <p:ph type="dt" sz="half" idx="10"/>
          </p:nvPr>
        </p:nvSpPr>
        <p:spPr/>
        <p:txBody>
          <a:bodyPr/>
          <a:lstStyle/>
          <a:p>
            <a:fld id="{C3144B7E-E566-4A57-AB06-61DBE131D09D}" type="datetimeFigureOut">
              <a:rPr lang="en-GB" smtClean="0"/>
              <a:t>24/06/2014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Footer Placeholder 5"/>
          <p:cNvSpPr>
            <a:spLocks noGrp="1"/>
          </p:cNvSpPr>
          <p:nvPr>
            <p:ph type="ftr" sz="quarter" idx="11"/>
          </p:nvPr>
        </p:nvSpPr>
        <p:spPr/>
        <p:txBody>
          <a:bodyPr/>
          <a:lstStyle/>
          <a:p>
            <a:endParaRPr lang="en-GB"/>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144B7E-E566-4A57-AB06-61DBE131D09D}" type="datetimeFigureOut">
              <a:rPr lang="en-GB" smtClean="0"/>
              <a:t>24/06/2014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144B7E-E566-4A57-AB06-61DBE131D09D}" type="datetimeFigureOut">
              <a:rPr lang="en-GB" smtClean="0"/>
              <a:t>24/06/2014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144B7E-E566-4A57-AB06-61DBE131D09D}" type="datetimeFigureOut">
              <a:rPr lang="en-GB" smtClean="0"/>
              <a:t>24/06/2014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Date Placeholder 1"/>
          <p:cNvSpPr>
            <a:spLocks noGrp="1"/>
          </p:cNvSpPr>
          <p:nvPr>
            <p:ph type="dt" sz="half" idx="10"/>
          </p:nvPr>
        </p:nvSpPr>
        <p:spPr/>
        <p:txBody>
          <a:bodyPr/>
          <a:lstStyle/>
          <a:p>
            <a:fld id="{C3144B7E-E566-4A57-AB06-61DBE131D09D}" type="datetimeFigureOut">
              <a:rPr lang="en-GB" smtClean="0"/>
              <a:t>24/06/2014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9D75A9-10A8-45BD-AA42-B00A83A0D990}" type="slidenum">
              <a:rPr lang="en-GB" smtClean="0"/>
              <a:t>‹#›</a:t>
            </a:fld>
            <a:endParaRPr lang="en-GB"/>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C3144B7E-E566-4A57-AB06-61DBE131D09D}" type="datetimeFigureOut">
              <a:rPr lang="en-GB" smtClean="0"/>
              <a:t>24/06/2014</a:t>
            </a:fld>
            <a:endParaRPr lang="en-GB"/>
          </a:p>
        </p:txBody>
      </p:sp>
      <p:sp>
        <p:nvSpPr>
          <p:cNvPr id="7" name="Slide Number Placeholder 6"/>
          <p:cNvSpPr>
            <a:spLocks noGrp="1"/>
          </p:cNvSpPr>
          <p:nvPr>
            <p:ph type="sldNum" sz="quarter" idx="12"/>
          </p:nvPr>
        </p:nvSpPr>
        <p:spPr/>
        <p:txBody>
          <a:bodyPr/>
          <a:lstStyle/>
          <a:p>
            <a:fld id="{219D75A9-10A8-45BD-AA42-B00A83A0D990}" type="slidenum">
              <a:rPr lang="en-GB" smtClean="0"/>
              <a:t>‹#›</a:t>
            </a:fld>
            <a:endParaRPr lang="en-GB"/>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6" name="Footer Placeholder 5"/>
          <p:cNvSpPr>
            <a:spLocks noGrp="1"/>
          </p:cNvSpPr>
          <p:nvPr>
            <p:ph type="ftr" sz="quarter" idx="11"/>
          </p:nvPr>
        </p:nvSpPr>
        <p:spPr/>
        <p:txBody>
          <a:bodyPr/>
          <a:lstStyle/>
          <a:p>
            <a:endParaRPr lang="en-GB"/>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C3144B7E-E566-4A57-AB06-61DBE131D09D}" type="datetimeFigureOut">
              <a:rPr lang="en-GB" smtClean="0"/>
              <a:t>24/06/2014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219D75A9-10A8-45BD-AA42-B00A83A0D990}" type="slidenum">
              <a:rPr lang="en-GB" smtClean="0"/>
              <a:t>‹#›</a:t>
            </a:fld>
            <a:endParaRPr lang="en-GB"/>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C3144B7E-E566-4A57-AB06-61DBE131D09D}" type="datetimeFigureOut">
              <a:rPr lang="en-GB" smtClean="0"/>
              <a:t>24/06/2014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219D75A9-10A8-45BD-AA42-B00A83A0D990}" type="slidenum">
              <a:rPr lang="en-GB" smtClean="0"/>
              <a:t>‹#›</a:t>
            </a:fld>
            <a:endParaRPr lang="en-GB"/>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iming>
    <p:tnLst>
      <p:par>
        <p:cTn id="1" dur="indefinite" restart="never" nodeType="tmRoot"/>
      </p:par>
    </p:tnLst>
  </p:timing>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C3144B7E-E566-4A57-AB06-61DBE131D09D}" type="datetimeFigureOut">
              <a:rPr lang="en-GB" smtClean="0"/>
              <a:t>24/06/2014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219D75A9-10A8-45BD-AA42-B00A83A0D990}" type="slidenum">
              <a:rPr lang="en-GB" smtClean="0"/>
              <a:t>‹#›</a:t>
            </a:fld>
            <a:endParaRPr lang="en-GB"/>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iming>
    <p:tnLst>
      <p:par>
        <p:cTn id="1" dur="indefinite" restart="never" nodeType="tmRoot"/>
      </p:par>
    </p:tnLst>
  </p:timing>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C3144B7E-E566-4A57-AB06-61DBE131D09D}" type="datetimeFigureOut">
              <a:rPr lang="en-GB" smtClean="0"/>
              <a:t>24/06/2014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219D75A9-10A8-45BD-AA42-B00A83A0D990}" type="slidenum">
              <a:rPr lang="en-GB" smtClean="0"/>
              <a:t>‹#›</a:t>
            </a:fld>
            <a:endParaRPr lang="en-GB"/>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iming>
    <p:tnLst>
      <p:par>
        <p:cTn id="1" dur="indefinite" restart="never" nodeType="tmRoot"/>
      </p:par>
    </p:tnLst>
  </p:timing>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oleObject" Target="../embeddings/oleObject1.bin"/><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png"/><Relationship Id="rId2" Type="http://schemas.openxmlformats.org/officeDocument/2006/relationships/slideLayout" Target="../slideLayouts/slideLayout42.xml"/><Relationship Id="rId1" Type="http://schemas.openxmlformats.org/officeDocument/2006/relationships/vmlDrawing" Target="../drawings/vmlDrawing2.vml"/><Relationship Id="rId6" Type="http://schemas.openxmlformats.org/officeDocument/2006/relationships/image" Target="../media/image4.png"/><Relationship Id="rId5" Type="http://schemas.openxmlformats.org/officeDocument/2006/relationships/oleObject" Target="../embeddings/oleObject2.bin"/><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video" Target="../media/media2.avi"/><Relationship Id="rId1" Type="http://schemas.microsoft.com/office/2007/relationships/media" Target="../media/media2.avi"/><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rcRect/>
          <a:stretch>
            <a:fillRect/>
          </a:stretch>
        </p:blipFill>
        <p:spPr>
          <a:xfrm>
            <a:off x="-569968" y="0"/>
            <a:ext cx="9893356" cy="6597536"/>
          </a:xfrm>
          <a:prstGeom prst="rect">
            <a:avLst/>
          </a:prstGeom>
        </p:spPr>
      </p:pic>
      <p:graphicFrame>
        <p:nvGraphicFramePr>
          <p:cNvPr id="8194" name="Object 2"/>
          <p:cNvGraphicFramePr/>
          <p:nvPr/>
        </p:nvGraphicFramePr>
        <p:xfrm>
          <a:off x="-180975" y="5661025"/>
          <a:ext cx="9577388" cy="1651000"/>
        </p:xfrm>
        <a:graphic>
          <a:graphicData uri="http://schemas.openxmlformats.org/presentationml/2006/ole">
            <mc:AlternateContent xmlns:mc="http://schemas.openxmlformats.org/markup-compatibility/2006">
              <mc:Choice xmlns:v="urn:schemas-microsoft-com:vml" Requires="v">
                <p:oleObj spid="_x0000_s1066" name="Photo Editor Photo" r:id="rId5" imgW="0" imgH="0" progId="">
                  <p:embed/>
                </p:oleObj>
              </mc:Choice>
              <mc:Fallback>
                <p:oleObj name="Photo Editor Photo" r:id="rId5" imgW="0" imgH="0" progId="">
                  <p:embed/>
                  <p:pic>
                    <p:nvPicPr>
                      <p:cNvPr id="0" name="Picture 14" descr="rId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975" y="5661025"/>
                        <a:ext cx="95773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198" name="Picture 25" descr="IEC logo RVB"/>
          <p:cNvPicPr>
            <a:picLocks noChangeAspect="1" noChangeArrowheads="1"/>
          </p:cNvPicPr>
          <p:nvPr/>
        </p:nvPicPr>
        <p:blipFill>
          <a:blip r:embed="rId7"/>
          <a:srcRect/>
          <a:stretch>
            <a:fillRect/>
          </a:stretch>
        </p:blipFill>
        <p:spPr>
          <a:xfrm>
            <a:off x="6516688" y="6021388"/>
            <a:ext cx="649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24"/>
          <p:cNvSpPr txBox="1">
            <a:spLocks noChangeArrowheads="1"/>
          </p:cNvSpPr>
          <p:nvPr/>
        </p:nvSpPr>
        <p:spPr>
          <a:xfrm>
            <a:off x="7164388" y="6073775"/>
            <a:ext cx="2159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92" tIns="0" rIns="91264" bIns="0" anchor="ctr"/>
          <a:lstStyle>
            <a:defPPr>
              <a:defRPr lang="en-GB"/>
            </a:defPPr>
            <a:lvl1pPr marL="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1pPr>
            <a:lvl2pPr marL="742950" indent="-28575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2pPr>
            <a:lvl3pPr marL="11430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3pPr>
            <a:lvl4pPr marL="16002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4pPr>
            <a:lvl5pPr marL="20574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5pPr>
            <a:lvl6pPr marL="25146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6pPr>
            <a:lvl7pPr marL="29718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7pPr>
            <a:lvl8pPr marL="34290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8pPr>
            <a:lvl9pPr marL="3886200" indent="-228600" defTabSz="642938" eaLnBrk="0" fontAlgn="base" hangingPunct="0">
              <a:spcBef>
                <a:spcPct val="0"/>
              </a:spcBef>
              <a:spcAft>
                <a:spcPct val="0"/>
              </a:spcAft>
              <a:defRPr sz="3800" b="1">
                <a:solidFill>
                  <a:srgbClr val="58585A"/>
                </a:solidFill>
                <a:latin typeface="Arial" pitchFamily="34" charset="0"/>
                <a:ea typeface="Osaka" pitchFamily="-92" charset="-128"/>
              </a:defRPr>
            </a:lvl9pPr>
          </a:lstStyle>
          <a:p>
            <a:pPr>
              <a:lnSpc>
                <a:spcPct val="65000"/>
              </a:lnSpc>
              <a:spcBef>
                <a:spcPct val="50000"/>
              </a:spcBef>
            </a:pPr>
            <a:r>
              <a:rPr lang="en-GB" sz="1400" b="0">
                <a:solidFill>
                  <a:srgbClr val="005AA0"/>
                </a:solidFill>
              </a:rPr>
              <a:t>INTERNATIONAL </a:t>
            </a:r>
          </a:p>
          <a:p>
            <a:pPr>
              <a:lnSpc>
                <a:spcPct val="65000"/>
              </a:lnSpc>
              <a:spcBef>
                <a:spcPct val="50000"/>
              </a:spcBef>
            </a:pPr>
            <a:r>
              <a:rPr lang="en-GB" sz="1400" b="0">
                <a:solidFill>
                  <a:srgbClr val="005AA0"/>
                </a:solidFill>
              </a:rPr>
              <a:t>ELECTROTECHNICAL </a:t>
            </a:r>
          </a:p>
          <a:p>
            <a:pPr>
              <a:lnSpc>
                <a:spcPct val="65000"/>
              </a:lnSpc>
              <a:spcBef>
                <a:spcPct val="50000"/>
              </a:spcBef>
            </a:pPr>
            <a:r>
              <a:rPr lang="en-GB" sz="1400" b="0">
                <a:solidFill>
                  <a:srgbClr val="005AA0"/>
                </a:solidFill>
              </a:rPr>
              <a:t>COMMISSION</a:t>
            </a:r>
          </a:p>
        </p:txBody>
      </p:sp>
      <p:sp>
        <p:nvSpPr>
          <p:cNvPr id="12" name="TextBox 11"/>
          <p:cNvSpPr txBox="1"/>
          <p:nvPr/>
        </p:nvSpPr>
        <p:spPr>
          <a:xfrm>
            <a:off x="17462" y="5733256"/>
            <a:ext cx="2898353" cy="1015497"/>
          </a:xfrm>
          <a:prstGeom prst="rect">
            <a:avLst/>
          </a:prstGeom>
          <a:noFill/>
        </p:spPr>
        <p:txBody>
          <a:bodyPr wrap="square" lIns="91264" tIns="45638" rIns="91264" bIns="45638">
            <a:spAutoFit/>
          </a:bodyPr>
          <a:lstStyle>
            <a:defPPr>
              <a:defRPr lang="en-GB"/>
            </a:defPPr>
            <a:lvl1pPr marL="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1pPr>
            <a:lvl2pPr marL="4572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2pPr>
            <a:lvl3pPr marL="9144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3pPr>
            <a:lvl4pPr marL="13716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4pPr>
            <a:lvl5pPr marL="18288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stStyle>
          <a:p>
            <a:pPr defTabSz="912668">
              <a:spcBef>
                <a:spcPct val="0"/>
              </a:spcBef>
              <a:defRPr/>
            </a:pPr>
            <a:r>
              <a:rPr lang="en-GB" sz="2000" kern="100" dirty="0" err="1" smtClean="0">
                <a:latin typeface="Arial" pitchFamily="34" charset="0"/>
                <a:cs typeface="Arial" pitchFamily="34" charset="0"/>
              </a:rPr>
              <a:t>Frans</a:t>
            </a:r>
            <a:r>
              <a:rPr lang="en-GB" sz="2000" kern="100" dirty="0" smtClean="0">
                <a:latin typeface="Arial" pitchFamily="34" charset="0"/>
                <a:cs typeface="Arial" pitchFamily="34" charset="0"/>
              </a:rPr>
              <a:t> </a:t>
            </a:r>
            <a:r>
              <a:rPr lang="en-GB" sz="2000" kern="100" dirty="0" err="1" smtClean="0">
                <a:latin typeface="Arial" pitchFamily="34" charset="0"/>
                <a:cs typeface="Arial" pitchFamily="34" charset="0"/>
              </a:rPr>
              <a:t>Vreeswijk</a:t>
            </a:r>
            <a:endParaRPr lang="en-GB" sz="2000" kern="100" dirty="0">
              <a:latin typeface="Arial" pitchFamily="34" charset="0"/>
              <a:cs typeface="Arial" pitchFamily="34" charset="0"/>
            </a:endParaRPr>
          </a:p>
          <a:p>
            <a:pPr defTabSz="912668">
              <a:spcBef>
                <a:spcPct val="0"/>
              </a:spcBef>
              <a:defRPr/>
            </a:pPr>
            <a:r>
              <a:rPr lang="en-GB" sz="2000" kern="100" dirty="0" smtClean="0">
                <a:latin typeface="Arial" pitchFamily="34" charset="0"/>
                <a:cs typeface="Arial" pitchFamily="34" charset="0"/>
              </a:rPr>
              <a:t>IEC General Secretary &amp; CEO</a:t>
            </a:r>
          </a:p>
        </p:txBody>
      </p:sp>
      <p:sp>
        <p:nvSpPr>
          <p:cNvPr id="9" name="Rectangle 8"/>
          <p:cNvSpPr/>
          <p:nvPr/>
        </p:nvSpPr>
        <p:spPr>
          <a:xfrm>
            <a:off x="442326" y="4102206"/>
            <a:ext cx="8532440" cy="861609"/>
          </a:xfrm>
          <a:prstGeom prst="rect">
            <a:avLst/>
          </a:prstGeom>
        </p:spPr>
        <p:txBody>
          <a:bodyPr wrap="square" lIns="91264" tIns="45638" rIns="91264" bIns="45638">
            <a:spAutoFit/>
            <a:scene3d>
              <a:camera prst="orthographicFront"/>
              <a:lightRig rig="threePt" dir="t">
                <a:rot lat="0" lon="0" rev="6600000"/>
              </a:lightRig>
            </a:scene3d>
            <a:sp3d extrusionH="25400" contourW="8890">
              <a:bevelT w="38100" h="31750"/>
              <a:contourClr>
                <a:schemeClr val="tx2">
                  <a:lumMod val="60000"/>
                  <a:lumOff val="40000"/>
                </a:schemeClr>
              </a:contourClr>
            </a:sp3d>
          </a:bodyPr>
          <a:lstStyle>
            <a:defPPr>
              <a:defRPr lang="en-GB"/>
            </a:defPPr>
            <a:lvl1pPr marL="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1pPr>
            <a:lvl2pPr marL="4572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2pPr>
            <a:lvl3pPr marL="9144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3pPr>
            <a:lvl4pPr marL="13716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4pPr>
            <a:lvl5pPr marL="18288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stStyle>
          <a:p>
            <a:pPr algn="ctr" eaLnBrk="1" fontAlgn="auto" hangingPunct="1">
              <a:spcBef>
                <a:spcPct val="0"/>
              </a:spcBef>
              <a:spcAft>
                <a:spcPct val="0"/>
              </a:spcAft>
              <a:defRPr/>
            </a:pPr>
            <a:r>
              <a:rPr lang="en-US" sz="5000" dirty="0" smtClean="0">
                <a:ln w="11430">
                  <a:solidFill>
                    <a:schemeClr val="tx2"/>
                  </a:solidFill>
                </a:ln>
                <a:solidFill>
                  <a:srgbClr val="E8D230"/>
                </a:solidFill>
                <a:effectLst>
                  <a:outerShdw blurRad="50800" dist="39000" dir="5460000" algn="tl">
                    <a:srgbClr val="000000">
                      <a:alpha val="38000"/>
                    </a:srgbClr>
                  </a:outerShdw>
                </a:effectLst>
                <a:latin typeface="Arial" pitchFamily="34" charset="0"/>
                <a:ea typeface="+mn-ea"/>
                <a:cs typeface="Arial" pitchFamily="34" charset="0"/>
              </a:rPr>
              <a:t>access world markets</a:t>
            </a:r>
            <a:endParaRPr lang="en-GB" sz="5000" dirty="0">
              <a:ln w="11430">
                <a:solidFill>
                  <a:schemeClr val="tx2"/>
                </a:solidFill>
              </a:ln>
              <a:solidFill>
                <a:srgbClr val="E8D230"/>
              </a:solidFill>
              <a:effectLst>
                <a:outerShdw blurRad="50800" dist="39000" dir="5460000" algn="tl">
                  <a:srgbClr val="000000">
                    <a:alpha val="38000"/>
                  </a:srgbClr>
                </a:outerShdw>
              </a:effectLst>
              <a:latin typeface="Arial" pitchFamily="34" charset="0"/>
              <a:ea typeface="+mn-ea"/>
              <a:cs typeface="Arial" pitchFamily="34" charset="0"/>
            </a:endParaRPr>
          </a:p>
        </p:txBody>
      </p:sp>
      <p:sp>
        <p:nvSpPr>
          <p:cNvPr id="8" name="TextBox 7"/>
          <p:cNvSpPr txBox="1"/>
          <p:nvPr/>
        </p:nvSpPr>
        <p:spPr>
          <a:xfrm>
            <a:off x="3044894" y="5685221"/>
            <a:ext cx="3327305" cy="923164"/>
          </a:xfrm>
          <a:prstGeom prst="rect">
            <a:avLst/>
          </a:prstGeom>
          <a:noFill/>
        </p:spPr>
        <p:txBody>
          <a:bodyPr wrap="square" lIns="91264" tIns="45638" rIns="91264" bIns="45638">
            <a:spAutoFit/>
          </a:bodyPr>
          <a:lstStyle>
            <a:defPPr>
              <a:defRPr lang="en-GB"/>
            </a:defPPr>
            <a:lvl1pPr marL="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1pPr>
            <a:lvl2pPr marL="4572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2pPr>
            <a:lvl3pPr marL="9144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3pPr>
            <a:lvl4pPr marL="13716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4pPr>
            <a:lvl5pPr marL="18288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stStyle>
          <a:p>
            <a:pPr defTabSz="912668">
              <a:spcBef>
                <a:spcPct val="0"/>
              </a:spcBef>
              <a:defRPr/>
            </a:pPr>
            <a:r>
              <a:rPr lang="en-GB" sz="1800" kern="100" dirty="0" smtClean="0">
                <a:latin typeface="Arial" pitchFamily="34" charset="0"/>
                <a:cs typeface="Arial" pitchFamily="34" charset="0"/>
              </a:rPr>
              <a:t>EASC </a:t>
            </a:r>
            <a:r>
              <a:rPr lang="en-GB" sz="1800" kern="100" dirty="0" smtClean="0">
                <a:latin typeface="Arial" pitchFamily="34" charset="0"/>
                <a:cs typeface="Arial" pitchFamily="34" charset="0"/>
              </a:rPr>
              <a:t>4</a:t>
            </a:r>
            <a:r>
              <a:rPr lang="ru-RU" sz="1800" kern="100" dirty="0" smtClean="0">
                <a:latin typeface="Arial" pitchFamily="34" charset="0"/>
                <a:cs typeface="Arial" pitchFamily="34" charset="0"/>
              </a:rPr>
              <a:t>5</a:t>
            </a:r>
            <a:endParaRPr lang="en-GB" sz="1800" kern="100" dirty="0" smtClean="0">
              <a:latin typeface="Arial" pitchFamily="34" charset="0"/>
              <a:cs typeface="Arial" pitchFamily="34" charset="0"/>
            </a:endParaRPr>
          </a:p>
          <a:p>
            <a:pPr defTabSz="912668">
              <a:spcBef>
                <a:spcPct val="0"/>
              </a:spcBef>
              <a:defRPr/>
            </a:pPr>
            <a:r>
              <a:rPr lang="en-GB" sz="1800" kern="100" dirty="0" smtClean="0">
                <a:latin typeface="Arial" pitchFamily="34" charset="0"/>
                <a:cs typeface="Arial" pitchFamily="34" charset="0"/>
              </a:rPr>
              <a:t>24 June, 2014 </a:t>
            </a:r>
          </a:p>
          <a:p>
            <a:pPr defTabSz="912668">
              <a:spcBef>
                <a:spcPct val="0"/>
              </a:spcBef>
              <a:defRPr/>
            </a:pPr>
            <a:r>
              <a:rPr lang="en-US" sz="1800" kern="100" dirty="0" smtClean="0">
                <a:latin typeface="Arial" pitchFamily="34" charset="0"/>
                <a:cs typeface="Arial" pitchFamily="34" charset="0"/>
              </a:rPr>
              <a:t>Sochi, Russian Federation</a:t>
            </a:r>
            <a:endParaRPr lang="en-GB" sz="1800" kern="100" dirty="0" smtClean="0">
              <a:latin typeface="Arial" pitchFamily="34" charset="0"/>
              <a:cs typeface="Arial" pitchFamily="34" charset="0"/>
            </a:endParaRPr>
          </a:p>
        </p:txBody>
      </p:sp>
    </p:spTree>
    <p:extLst>
      <p:ext uri="{BB962C8B-B14F-4D97-AF65-F5344CB8AC3E}">
        <p14:creationId xmlns:p14="http://schemas.microsoft.com/office/powerpoint/2010/main" val="42626329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www.iec.ch/etech/2014/etech_0314/pic_tech/tech-1_maglev-mlx01_lr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3" y="0"/>
            <a:ext cx="9390831" cy="696477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915816" y="404664"/>
            <a:ext cx="626469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transportation</a:t>
            </a:r>
          </a:p>
        </p:txBody>
      </p:sp>
      <p:pic>
        <p:nvPicPr>
          <p:cNvPr id="5" name="Picture 25" descr="IEC logo RV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6983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224582" cy="7029400"/>
          </a:xfrm>
          <a:prstGeom prst="rect">
            <a:avLst/>
          </a:prstGeom>
        </p:spPr>
      </p:pic>
      <p:sp>
        <p:nvSpPr>
          <p:cNvPr id="6" name="Rectangle 5"/>
          <p:cNvSpPr/>
          <p:nvPr/>
        </p:nvSpPr>
        <p:spPr>
          <a:xfrm>
            <a:off x="2915816" y="404664"/>
            <a:ext cx="626469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nanotechnology</a:t>
            </a:r>
          </a:p>
        </p:txBody>
      </p:sp>
      <p:pic>
        <p:nvPicPr>
          <p:cNvPr id="5" name="Picture 25" descr="IEC logo RV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6605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rcRect/>
          <a:stretch>
            <a:fillRect/>
          </a:stretch>
        </p:blipFill>
        <p:spPr>
          <a:xfrm>
            <a:off x="-569968" y="0"/>
            <a:ext cx="9893356" cy="6597536"/>
          </a:xfrm>
          <a:prstGeom prst="rect">
            <a:avLst/>
          </a:prstGeom>
        </p:spPr>
      </p:pic>
      <p:graphicFrame>
        <p:nvGraphicFramePr>
          <p:cNvPr id="8194" name="Object 2"/>
          <p:cNvGraphicFramePr/>
          <p:nvPr/>
        </p:nvGraphicFramePr>
        <p:xfrm>
          <a:off x="-180975" y="5661025"/>
          <a:ext cx="9577388" cy="1651000"/>
        </p:xfrm>
        <a:graphic>
          <a:graphicData uri="http://schemas.openxmlformats.org/presentationml/2006/ole">
            <mc:AlternateContent xmlns:mc="http://schemas.openxmlformats.org/markup-compatibility/2006">
              <mc:Choice xmlns:v="urn:schemas-microsoft-com:vml" Requires="v">
                <p:oleObj spid="_x0000_s9222" name="Photo Editor Photo" r:id="rId5" imgW="0" imgH="0" progId="">
                  <p:embed/>
                </p:oleObj>
              </mc:Choice>
              <mc:Fallback>
                <p:oleObj name="Photo Editor Photo" r:id="rId5" imgW="0" imgH="0" progId="">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975" y="5661025"/>
                        <a:ext cx="95773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198" name="Picture 25" descr="IEC logo RVB"/>
          <p:cNvPicPr>
            <a:picLocks noChangeAspect="1" noChangeArrowheads="1"/>
          </p:cNvPicPr>
          <p:nvPr/>
        </p:nvPicPr>
        <p:blipFill>
          <a:blip r:embed="rId7"/>
          <a:srcRect/>
          <a:stretch>
            <a:fillRect/>
          </a:stretch>
        </p:blipFill>
        <p:spPr>
          <a:xfrm>
            <a:off x="6516688" y="6021388"/>
            <a:ext cx="649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24"/>
          <p:cNvSpPr txBox="1">
            <a:spLocks noChangeArrowheads="1"/>
          </p:cNvSpPr>
          <p:nvPr/>
        </p:nvSpPr>
        <p:spPr>
          <a:xfrm>
            <a:off x="7164388" y="6073775"/>
            <a:ext cx="2159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92" tIns="0" rIns="91264" bIns="0" anchor="ctr"/>
          <a:lstStyle>
            <a:defPPr>
              <a:defRPr lang="en-GB"/>
            </a:defPPr>
            <a:lvl1pPr marL="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1pPr>
            <a:lvl2pPr marL="742950" indent="-28575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2pPr>
            <a:lvl3pPr marL="11430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3pPr>
            <a:lvl4pPr marL="16002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4pPr>
            <a:lvl5pPr marL="20574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5pPr>
            <a:lvl6pPr marL="25146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6pPr>
            <a:lvl7pPr marL="29718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7pPr>
            <a:lvl8pPr marL="3429000" indent="-228600" algn="l" defTabSz="642938" rtl="0" eaLnBrk="0" fontAlgn="base" latinLnBrk="0" hangingPunct="0">
              <a:spcBef>
                <a:spcPct val="0"/>
              </a:spcBef>
              <a:spcAft>
                <a:spcPct val="0"/>
              </a:spcAft>
              <a:defRPr sz="3800" b="1" kern="1200">
                <a:solidFill>
                  <a:srgbClr val="58585A"/>
                </a:solidFill>
                <a:latin typeface="Arial" pitchFamily="34" charset="0"/>
                <a:ea typeface="Osaka" pitchFamily="-92" charset="-128"/>
                <a:cs typeface="+mn-cs"/>
              </a:defRPr>
            </a:lvl8pPr>
            <a:lvl9pPr marL="3886200" indent="-228600" defTabSz="642938" eaLnBrk="0" fontAlgn="base" hangingPunct="0">
              <a:spcBef>
                <a:spcPct val="0"/>
              </a:spcBef>
              <a:spcAft>
                <a:spcPct val="0"/>
              </a:spcAft>
              <a:defRPr sz="3800" b="1">
                <a:solidFill>
                  <a:srgbClr val="58585A"/>
                </a:solidFill>
                <a:latin typeface="Arial" pitchFamily="34" charset="0"/>
                <a:ea typeface="Osaka" pitchFamily="-92" charset="-128"/>
              </a:defRPr>
            </a:lvl9pPr>
          </a:lstStyle>
          <a:p>
            <a:pPr>
              <a:lnSpc>
                <a:spcPct val="65000"/>
              </a:lnSpc>
              <a:spcBef>
                <a:spcPct val="50000"/>
              </a:spcBef>
            </a:pPr>
            <a:r>
              <a:rPr lang="en-GB" sz="1400" b="0">
                <a:solidFill>
                  <a:srgbClr val="005AA0"/>
                </a:solidFill>
              </a:rPr>
              <a:t>INTERNATIONAL </a:t>
            </a:r>
          </a:p>
          <a:p>
            <a:pPr>
              <a:lnSpc>
                <a:spcPct val="65000"/>
              </a:lnSpc>
              <a:spcBef>
                <a:spcPct val="50000"/>
              </a:spcBef>
            </a:pPr>
            <a:r>
              <a:rPr lang="en-GB" sz="1400" b="0">
                <a:solidFill>
                  <a:srgbClr val="005AA0"/>
                </a:solidFill>
              </a:rPr>
              <a:t>ELECTROTECHNICAL </a:t>
            </a:r>
          </a:p>
          <a:p>
            <a:pPr>
              <a:lnSpc>
                <a:spcPct val="65000"/>
              </a:lnSpc>
              <a:spcBef>
                <a:spcPct val="50000"/>
              </a:spcBef>
            </a:pPr>
            <a:r>
              <a:rPr lang="en-GB" sz="1400" b="0">
                <a:solidFill>
                  <a:srgbClr val="005AA0"/>
                </a:solidFill>
              </a:rPr>
              <a:t>COMMISSION</a:t>
            </a:r>
          </a:p>
        </p:txBody>
      </p:sp>
      <p:sp>
        <p:nvSpPr>
          <p:cNvPr id="12" name="TextBox 11"/>
          <p:cNvSpPr txBox="1"/>
          <p:nvPr/>
        </p:nvSpPr>
        <p:spPr>
          <a:xfrm>
            <a:off x="17462" y="5733256"/>
            <a:ext cx="2898353" cy="1015497"/>
          </a:xfrm>
          <a:prstGeom prst="rect">
            <a:avLst/>
          </a:prstGeom>
          <a:noFill/>
        </p:spPr>
        <p:txBody>
          <a:bodyPr wrap="square" lIns="91264" tIns="45638" rIns="91264" bIns="45638">
            <a:spAutoFit/>
          </a:bodyPr>
          <a:lstStyle>
            <a:defPPr>
              <a:defRPr lang="en-GB"/>
            </a:defPPr>
            <a:lvl1pPr marL="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1pPr>
            <a:lvl2pPr marL="4572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2pPr>
            <a:lvl3pPr marL="9144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3pPr>
            <a:lvl4pPr marL="13716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4pPr>
            <a:lvl5pPr marL="18288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stStyle>
          <a:p>
            <a:pPr defTabSz="912668">
              <a:spcBef>
                <a:spcPct val="0"/>
              </a:spcBef>
              <a:defRPr/>
            </a:pPr>
            <a:r>
              <a:rPr lang="en-GB" sz="2000" kern="100" dirty="0" err="1" smtClean="0">
                <a:latin typeface="Arial" pitchFamily="34" charset="0"/>
                <a:cs typeface="Arial" pitchFamily="34" charset="0"/>
              </a:rPr>
              <a:t>Frans</a:t>
            </a:r>
            <a:r>
              <a:rPr lang="en-GB" sz="2000" kern="100" dirty="0" smtClean="0">
                <a:latin typeface="Arial" pitchFamily="34" charset="0"/>
                <a:cs typeface="Arial" pitchFamily="34" charset="0"/>
              </a:rPr>
              <a:t> </a:t>
            </a:r>
            <a:r>
              <a:rPr lang="en-GB" sz="2000" kern="100" dirty="0" err="1" smtClean="0">
                <a:latin typeface="Arial" pitchFamily="34" charset="0"/>
                <a:cs typeface="Arial" pitchFamily="34" charset="0"/>
              </a:rPr>
              <a:t>Vreeswijk</a:t>
            </a:r>
            <a:endParaRPr lang="en-GB" sz="2000" kern="100" dirty="0">
              <a:latin typeface="Arial" pitchFamily="34" charset="0"/>
              <a:cs typeface="Arial" pitchFamily="34" charset="0"/>
            </a:endParaRPr>
          </a:p>
          <a:p>
            <a:pPr defTabSz="912668">
              <a:spcBef>
                <a:spcPct val="0"/>
              </a:spcBef>
              <a:defRPr/>
            </a:pPr>
            <a:r>
              <a:rPr lang="en-GB" sz="2000" kern="100" dirty="0" smtClean="0">
                <a:latin typeface="Arial" pitchFamily="34" charset="0"/>
                <a:cs typeface="Arial" pitchFamily="34" charset="0"/>
              </a:rPr>
              <a:t>IEC General Secretary &amp; CEO</a:t>
            </a:r>
          </a:p>
        </p:txBody>
      </p:sp>
      <p:sp>
        <p:nvSpPr>
          <p:cNvPr id="9" name="Rectangle 8"/>
          <p:cNvSpPr/>
          <p:nvPr/>
        </p:nvSpPr>
        <p:spPr>
          <a:xfrm>
            <a:off x="442326" y="4102206"/>
            <a:ext cx="8532440" cy="861609"/>
          </a:xfrm>
          <a:prstGeom prst="rect">
            <a:avLst/>
          </a:prstGeom>
        </p:spPr>
        <p:txBody>
          <a:bodyPr wrap="square" lIns="91264" tIns="45638" rIns="91264" bIns="45638">
            <a:spAutoFit/>
            <a:scene3d>
              <a:camera prst="orthographicFront"/>
              <a:lightRig rig="threePt" dir="t">
                <a:rot lat="0" lon="0" rev="6600000"/>
              </a:lightRig>
            </a:scene3d>
            <a:sp3d extrusionH="25400" contourW="8890">
              <a:bevelT w="38100" h="31750"/>
              <a:contourClr>
                <a:schemeClr val="tx2">
                  <a:lumMod val="60000"/>
                  <a:lumOff val="40000"/>
                </a:schemeClr>
              </a:contourClr>
            </a:sp3d>
          </a:bodyPr>
          <a:lstStyle>
            <a:defPPr>
              <a:defRPr lang="en-GB"/>
            </a:defPPr>
            <a:lvl1pPr marL="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1pPr>
            <a:lvl2pPr marL="4572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2pPr>
            <a:lvl3pPr marL="9144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3pPr>
            <a:lvl4pPr marL="13716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4pPr>
            <a:lvl5pPr marL="18288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stStyle>
          <a:p>
            <a:pPr algn="ctr" eaLnBrk="1" fontAlgn="auto" hangingPunct="1">
              <a:spcBef>
                <a:spcPct val="0"/>
              </a:spcBef>
              <a:spcAft>
                <a:spcPct val="0"/>
              </a:spcAft>
              <a:defRPr/>
            </a:pPr>
            <a:r>
              <a:rPr lang="en-US" sz="5000" dirty="0" smtClean="0">
                <a:ln w="11430">
                  <a:solidFill>
                    <a:schemeClr val="tx2"/>
                  </a:solidFill>
                </a:ln>
                <a:solidFill>
                  <a:srgbClr val="E8D230"/>
                </a:solidFill>
                <a:effectLst>
                  <a:outerShdw blurRad="50800" dist="39000" dir="5460000" algn="tl">
                    <a:srgbClr val="000000">
                      <a:alpha val="38000"/>
                    </a:srgbClr>
                  </a:outerShdw>
                </a:effectLst>
                <a:latin typeface="Arial" pitchFamily="34" charset="0"/>
                <a:ea typeface="+mn-ea"/>
                <a:cs typeface="Arial" pitchFamily="34" charset="0"/>
              </a:rPr>
              <a:t>access world markets</a:t>
            </a:r>
            <a:endParaRPr lang="en-GB" sz="5000" dirty="0">
              <a:ln w="11430">
                <a:solidFill>
                  <a:schemeClr val="tx2"/>
                </a:solidFill>
              </a:ln>
              <a:solidFill>
                <a:srgbClr val="E8D230"/>
              </a:solidFill>
              <a:effectLst>
                <a:outerShdw blurRad="50800" dist="39000" dir="5460000" algn="tl">
                  <a:srgbClr val="000000">
                    <a:alpha val="38000"/>
                  </a:srgbClr>
                </a:outerShdw>
              </a:effectLst>
              <a:latin typeface="Arial" pitchFamily="34" charset="0"/>
              <a:ea typeface="+mn-ea"/>
              <a:cs typeface="Arial" pitchFamily="34" charset="0"/>
            </a:endParaRPr>
          </a:p>
        </p:txBody>
      </p:sp>
      <p:sp>
        <p:nvSpPr>
          <p:cNvPr id="8" name="TextBox 7"/>
          <p:cNvSpPr txBox="1"/>
          <p:nvPr/>
        </p:nvSpPr>
        <p:spPr>
          <a:xfrm>
            <a:off x="3044894" y="5685221"/>
            <a:ext cx="3327305" cy="923164"/>
          </a:xfrm>
          <a:prstGeom prst="rect">
            <a:avLst/>
          </a:prstGeom>
          <a:noFill/>
        </p:spPr>
        <p:txBody>
          <a:bodyPr wrap="square" lIns="91264" tIns="45638" rIns="91264" bIns="45638">
            <a:spAutoFit/>
          </a:bodyPr>
          <a:lstStyle>
            <a:defPPr>
              <a:defRPr lang="en-GB"/>
            </a:defPPr>
            <a:lvl1pPr marL="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1pPr>
            <a:lvl2pPr marL="4572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2pPr>
            <a:lvl3pPr marL="9144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3pPr>
            <a:lvl4pPr marL="13716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4pPr>
            <a:lvl5pPr marL="1828800" algn="l" defTabSz="914400" rtl="0" eaLnBrk="0" fontAlgn="base" latinLnBrk="0" hangingPunct="0">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stStyle>
          <a:p>
            <a:pPr defTabSz="912668">
              <a:spcBef>
                <a:spcPct val="0"/>
              </a:spcBef>
              <a:defRPr/>
            </a:pPr>
            <a:r>
              <a:rPr lang="en-GB" sz="1800" kern="100" dirty="0" smtClean="0">
                <a:latin typeface="Arial" pitchFamily="34" charset="0"/>
                <a:cs typeface="Arial" pitchFamily="34" charset="0"/>
              </a:rPr>
              <a:t>EASC </a:t>
            </a:r>
            <a:r>
              <a:rPr lang="en-GB" sz="1800" kern="100" dirty="0" smtClean="0">
                <a:latin typeface="Arial" pitchFamily="34" charset="0"/>
                <a:cs typeface="Arial" pitchFamily="34" charset="0"/>
              </a:rPr>
              <a:t>4</a:t>
            </a:r>
            <a:r>
              <a:rPr lang="ru-RU" sz="1800" kern="100" smtClean="0">
                <a:latin typeface="Arial" pitchFamily="34" charset="0"/>
                <a:cs typeface="Arial" pitchFamily="34" charset="0"/>
              </a:rPr>
              <a:t>5</a:t>
            </a:r>
            <a:endParaRPr lang="en-GB" sz="1800" kern="100" dirty="0" smtClean="0">
              <a:latin typeface="Arial" pitchFamily="34" charset="0"/>
              <a:cs typeface="Arial" pitchFamily="34" charset="0"/>
            </a:endParaRPr>
          </a:p>
          <a:p>
            <a:pPr defTabSz="912668">
              <a:spcBef>
                <a:spcPct val="0"/>
              </a:spcBef>
              <a:defRPr/>
            </a:pPr>
            <a:r>
              <a:rPr lang="en-GB" sz="1800" kern="100" dirty="0" smtClean="0">
                <a:latin typeface="Arial" pitchFamily="34" charset="0"/>
                <a:cs typeface="Arial" pitchFamily="34" charset="0"/>
              </a:rPr>
              <a:t>24 June, 2014 </a:t>
            </a:r>
          </a:p>
          <a:p>
            <a:pPr defTabSz="912668">
              <a:spcBef>
                <a:spcPct val="0"/>
              </a:spcBef>
              <a:defRPr/>
            </a:pPr>
            <a:r>
              <a:rPr lang="en-US" sz="1800" kern="100" dirty="0" smtClean="0">
                <a:latin typeface="Arial" pitchFamily="34" charset="0"/>
                <a:cs typeface="Arial" pitchFamily="34" charset="0"/>
              </a:rPr>
              <a:t>Sochi, Russian Federation</a:t>
            </a:r>
            <a:endParaRPr lang="en-GB" sz="1800" kern="100" dirty="0" smtClean="0">
              <a:latin typeface="Arial" pitchFamily="34" charset="0"/>
              <a:cs typeface="Arial" pitchFamily="34" charset="0"/>
            </a:endParaRPr>
          </a:p>
        </p:txBody>
      </p:sp>
    </p:spTree>
    <p:extLst>
      <p:ext uri="{BB962C8B-B14F-4D97-AF65-F5344CB8AC3E}">
        <p14:creationId xmlns:p14="http://schemas.microsoft.com/office/powerpoint/2010/main" val="3239226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4 made in the world.avi">
            <a:hlinkClick r:id="" action="ppaction://media"/>
          </p:cNvPr>
          <p:cNvPicPr>
            <a:picLocks noChangeAspect="1"/>
          </p:cNvPicPr>
          <p:nvPr>
            <a:videoFile r:link="rId2"/>
            <p:extLst>
              <p:ext uri="{DAA4B4D4-6D71-4841-9C94-3DE7FCFB9230}">
                <p14:media xmlns:p14="http://schemas.microsoft.com/office/powerpoint/2010/main" r:embed="rId1" r:link="rId1"/>
              </p:ext>
            </p:extLst>
          </p:nvPr>
        </p:nvPicPr>
        <p:blipFill>
          <a:blip r:embed="rId5"/>
          <a:srcRect/>
          <a:stretch>
            <a:fillRect/>
          </a:stretch>
        </p:blipFill>
        <p:spPr>
          <a:xfrm>
            <a:off x="-2322004" y="0"/>
            <a:ext cx="12192000" cy="6858000"/>
          </a:xfrm>
          <a:prstGeom prst="rect">
            <a:avLst/>
          </a:prstGeom>
        </p:spPr>
      </p:pic>
      <p:sp>
        <p:nvSpPr>
          <p:cNvPr id="6" name="Rectangle 5"/>
          <p:cNvSpPr/>
          <p:nvPr/>
        </p:nvSpPr>
        <p:spPr>
          <a:xfrm>
            <a:off x="107504" y="2852936"/>
            <a:ext cx="8856984" cy="86177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n-US" sz="5000" b="1" dirty="0" smtClean="0">
                <a:ln w="11430">
                  <a:solidFill>
                    <a:schemeClr val="tx2"/>
                  </a:solidFill>
                </a:ln>
                <a:solidFill>
                  <a:srgbClr val="E8D230"/>
                </a:solidFill>
                <a:effectLst>
                  <a:outerShdw blurRad="50800" dist="39000" dir="5460000" algn="tl">
                    <a:srgbClr val="000000">
                      <a:alpha val="38000"/>
                    </a:srgbClr>
                  </a:outerShdw>
                </a:effectLst>
                <a:latin typeface="Arial" pitchFamily="34" charset="0"/>
                <a:cs typeface="Arial" pitchFamily="34" charset="0"/>
              </a:rPr>
              <a:t>made in the world</a:t>
            </a:r>
            <a:endParaRPr lang="en-US" sz="5000" b="1" dirty="0">
              <a:ln w="11430">
                <a:solidFill>
                  <a:schemeClr val="tx2"/>
                </a:solidFill>
              </a:ln>
              <a:solidFill>
                <a:srgbClr val="E8D230"/>
              </a:solidFill>
              <a:effectLst>
                <a:outerShdw blurRad="50800" dist="39000" dir="5460000" algn="tl">
                  <a:srgbClr val="000000">
                    <a:alpha val="38000"/>
                  </a:srgbClr>
                </a:outerShdw>
              </a:effectLst>
              <a:latin typeface="Arial" pitchFamily="34" charset="0"/>
              <a:cs typeface="Arial" pitchFamily="34" charset="0"/>
            </a:endParaRPr>
          </a:p>
        </p:txBody>
      </p:sp>
      <p:pic>
        <p:nvPicPr>
          <p:cNvPr id="5" name="Picture 25" descr="IEC logo RVB"/>
          <p:cNvPicPr>
            <a:picLocks noChangeAspect="1" noChangeArrowheads="1"/>
          </p:cNvPicPr>
          <p:nvPr/>
        </p:nvPicPr>
        <p:blipFill>
          <a:blip r:embed="rId6"/>
          <a:srcRect/>
          <a:stretch>
            <a:fillRect/>
          </a:stretch>
        </p:blipFill>
        <p:spPr>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0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4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remove"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Systematic approach iStock_000003974193Medium"/>
          <p:cNvPicPr>
            <a:picLocks noChangeAspect="1" noChangeArrowheads="1"/>
          </p:cNvPicPr>
          <p:nvPr/>
        </p:nvPicPr>
        <p:blipFill>
          <a:blip r:embed="rId3"/>
          <a:srcRect/>
          <a:stretch>
            <a:fillRect/>
          </a:stretch>
        </p:blipFill>
        <p:spPr>
          <a:xfrm>
            <a:off x="766106" y="1234339"/>
            <a:ext cx="7539779" cy="56573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5"/>
          <p:cNvSpPr/>
          <p:nvPr/>
        </p:nvSpPr>
        <p:spPr>
          <a:xfrm>
            <a:off x="323529" y="330461"/>
            <a:ext cx="8497462"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n-US" sz="4000" b="1"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harmonization at every step </a:t>
            </a:r>
            <a:endParaRPr lang="en-US" sz="4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pic>
        <p:nvPicPr>
          <p:cNvPr id="5" name="Picture 25" descr="IEC logo RVB"/>
          <p:cNvPicPr>
            <a:picLocks noChangeAspect="1" noChangeArrowheads="1"/>
          </p:cNvPicPr>
          <p:nvPr/>
        </p:nvPicPr>
        <p:blipFill>
          <a:blip r:embed="rId4"/>
          <a:srcRect/>
          <a:stretch>
            <a:fillRect/>
          </a:stretch>
        </p:blipFill>
        <p:spPr>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81969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rcRect/>
          <a:stretch>
            <a:fillRect/>
          </a:stretch>
        </p:blipFill>
        <p:spPr>
          <a:xfrm>
            <a:off x="2339752" y="332656"/>
            <a:ext cx="4392488" cy="6180480"/>
          </a:xfrm>
          <a:prstGeom prst="rect">
            <a:avLst/>
          </a:prstGeom>
        </p:spPr>
      </p:pic>
      <p:pic>
        <p:nvPicPr>
          <p:cNvPr id="9" name="Picture 25" descr="IEC logo RVB"/>
          <p:cNvPicPr>
            <a:picLocks noChangeAspect="1" noChangeArrowheads="1"/>
          </p:cNvPicPr>
          <p:nvPr/>
        </p:nvPicPr>
        <p:blipFill>
          <a:blip r:embed="rId4"/>
          <a:srcRect/>
          <a:stretch>
            <a:fillRect/>
          </a:stretch>
        </p:blipFill>
        <p:spPr>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96556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MARKETING\Images and Photos\Thematic_photos\General concepts\world_in_hand fli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4573" y="1678687"/>
            <a:ext cx="6785939" cy="51129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5" descr="IEC logo RVB"/>
          <p:cNvPicPr>
            <a:picLocks noChangeAspect="1" noChangeArrowheads="1"/>
          </p:cNvPicPr>
          <p:nvPr/>
        </p:nvPicPr>
        <p:blipFill>
          <a:blip r:embed="rId4"/>
          <a:srcRect/>
          <a:stretch>
            <a:fillRect/>
          </a:stretch>
        </p:blipFill>
        <p:spPr>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43508" y="68431"/>
            <a:ext cx="8856984"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n-US" sz="5000" b="1" dirty="0" smtClean="0">
                <a:ln w="11430">
                  <a:solidFill>
                    <a:schemeClr val="tx2"/>
                  </a:solidFill>
                </a:ln>
                <a:solidFill>
                  <a:srgbClr val="E8D230"/>
                </a:solidFill>
                <a:effectLst>
                  <a:outerShdw blurRad="50800" dist="39000" dir="5460000" algn="tl">
                    <a:srgbClr val="000000">
                      <a:alpha val="38000"/>
                    </a:srgbClr>
                  </a:outerShdw>
                </a:effectLst>
                <a:latin typeface="Arial" pitchFamily="34" charset="0"/>
                <a:cs typeface="Arial" pitchFamily="34" charset="0"/>
              </a:rPr>
              <a:t>IEC International Standards globally relevant</a:t>
            </a:r>
            <a:endParaRPr lang="en-US" sz="5000" b="1" dirty="0">
              <a:ln w="11430">
                <a:solidFill>
                  <a:schemeClr val="tx2"/>
                </a:solidFill>
              </a:ln>
              <a:solidFill>
                <a:srgbClr val="E8D230"/>
              </a:solidFill>
              <a:effectLst>
                <a:outerShdw blurRad="50800" dist="39000" dir="5460000" algn="tl">
                  <a:srgbClr val="000000">
                    <a:alpha val="38000"/>
                  </a:srgbClr>
                </a:outerShdw>
              </a:effectLst>
              <a:latin typeface="Arial" pitchFamily="34" charset="0"/>
              <a:cs typeface="Arial" pitchFamily="34" charset="0"/>
            </a:endParaRPr>
          </a:p>
        </p:txBody>
      </p:sp>
    </p:spTree>
    <p:extLst>
      <p:ext uri="{BB962C8B-B14F-4D97-AF65-F5344CB8AC3E}">
        <p14:creationId xmlns:p14="http://schemas.microsoft.com/office/powerpoint/2010/main" val="6758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rcRect l="-113" t="20942"/>
          <a:stretch>
            <a:fillRect/>
          </a:stretch>
        </p:blipFill>
        <p:spPr>
          <a:xfrm>
            <a:off x="0" y="0"/>
            <a:ext cx="9324527" cy="5812033"/>
          </a:xfrm>
          <a:prstGeom prst="rect">
            <a:avLst/>
          </a:prstGeom>
        </p:spPr>
      </p:pic>
      <p:sp>
        <p:nvSpPr>
          <p:cNvPr id="6" name="Rectangle 5"/>
          <p:cNvSpPr/>
          <p:nvPr/>
        </p:nvSpPr>
        <p:spPr>
          <a:xfrm>
            <a:off x="-163595" y="5254168"/>
            <a:ext cx="8458991"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n-US" sz="5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representing </a:t>
            </a:r>
            <a:r>
              <a:rPr lang="en-US" sz="5000" b="1"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national stakeholder needs</a:t>
            </a:r>
            <a:endParaRPr lang="en-US" sz="5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pic>
        <p:nvPicPr>
          <p:cNvPr id="4" name="Picture 25" descr="IEC logo RVB"/>
          <p:cNvPicPr>
            <a:picLocks noChangeAspect="1" noChangeArrowheads="1"/>
          </p:cNvPicPr>
          <p:nvPr/>
        </p:nvPicPr>
        <p:blipFill>
          <a:blip r:embed="rId4"/>
          <a:srcRect/>
          <a:stretch>
            <a:fillRect/>
          </a:stretch>
        </p:blipFill>
        <p:spPr>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4358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uttons-appliences-tram-lights.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8520" y="0"/>
            <a:ext cx="9252520" cy="7118648"/>
          </a:xfrm>
          <a:prstGeom prst="rect">
            <a:avLst/>
          </a:prstGeom>
        </p:spPr>
      </p:pic>
      <p:sp>
        <p:nvSpPr>
          <p:cNvPr id="6" name="Rectangle 5"/>
          <p:cNvSpPr/>
          <p:nvPr/>
        </p:nvSpPr>
        <p:spPr>
          <a:xfrm>
            <a:off x="323528" y="3236979"/>
            <a:ext cx="8640960"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n-US" sz="4000" b="1"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everyday, everywhere</a:t>
            </a:r>
            <a:endParaRPr lang="en-US" sz="4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pic>
        <p:nvPicPr>
          <p:cNvPr id="4" name="Picture 25" descr="IEC logo RVB"/>
          <p:cNvPicPr>
            <a:picLocks noChangeAspect="1" noChangeArrowheads="1"/>
          </p:cNvPicPr>
          <p:nvPr/>
        </p:nvPicPr>
        <p:blipFill>
          <a:blip r:embed="rId6"/>
          <a:srcRect/>
          <a:stretch>
            <a:fillRect/>
          </a:stretch>
        </p:blipFill>
        <p:spPr>
          <a:xfrm>
            <a:off x="8186512" y="6015339"/>
            <a:ext cx="504574"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078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49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7384"/>
            <a:ext cx="9313035" cy="6984776"/>
          </a:xfrm>
          <a:prstGeom prst="rect">
            <a:avLst/>
          </a:prstGeom>
        </p:spPr>
      </p:pic>
      <p:sp>
        <p:nvSpPr>
          <p:cNvPr id="6" name="Rectangle 5"/>
          <p:cNvSpPr/>
          <p:nvPr/>
        </p:nvSpPr>
        <p:spPr>
          <a:xfrm>
            <a:off x="-108520" y="2780928"/>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IECRE - power </a:t>
            </a:r>
            <a:r>
              <a:rPr lang="en-US" sz="6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generation and</a:t>
            </a:r>
          </a:p>
          <a:p>
            <a:pPr algn="ctr"/>
            <a:r>
              <a:rPr lang="en-US" sz="6000" b="1"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rPr>
              <a:t>renewable energies</a:t>
            </a:r>
          </a:p>
          <a:p>
            <a:pPr algn="ctr"/>
            <a:endParaRPr lang="en-US" sz="6000" b="1"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pic>
        <p:nvPicPr>
          <p:cNvPr id="4" name="Picture 25" descr="IEC logo RV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2094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rcRect/>
          <a:stretch>
            <a:fillRect/>
          </a:stretch>
        </p:blipFill>
        <p:spPr>
          <a:xfrm>
            <a:off x="1259632" y="0"/>
            <a:ext cx="6455650" cy="6543910"/>
          </a:xfrm>
          <a:prstGeom prst="rect">
            <a:avLst/>
          </a:prstGeom>
        </p:spPr>
      </p:pic>
      <p:sp>
        <p:nvSpPr>
          <p:cNvPr id="6" name="Rectangle 5"/>
          <p:cNvSpPr/>
          <p:nvPr/>
        </p:nvSpPr>
        <p:spPr>
          <a:xfrm>
            <a:off x="1355109" y="3140968"/>
            <a:ext cx="6264696"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endParaRPr lang="en-US" sz="6000" b="1" smtClean="0">
              <a:ln w="11430">
                <a:solidFill>
                  <a:schemeClr val="tx2"/>
                </a:solidFill>
              </a:ln>
              <a:solidFill>
                <a:srgbClr val="FFFF00"/>
              </a:solidFill>
              <a:effectLst>
                <a:outerShdw blurRad="50800" dist="39000" dir="5460000" algn="tl">
                  <a:srgbClr val="000000">
                    <a:alpha val="38000"/>
                  </a:srgbClr>
                </a:outerShdw>
              </a:effectLst>
              <a:latin typeface="Arial" pitchFamily="34" charset="0"/>
              <a:cs typeface="Arial" pitchFamily="34" charset="0"/>
            </a:endParaRPr>
          </a:p>
          <a:p>
            <a:pPr algn="ctr"/>
            <a:endParaRPr lang="en-US" sz="6000" b="1">
              <a:ln w="11430">
                <a:solidFill>
                  <a:schemeClr val="tx2"/>
                </a:solidFill>
              </a:ln>
              <a:solidFill>
                <a:srgbClr val="FFFF00"/>
              </a:solidFill>
              <a:effectLst>
                <a:outerShdw blurRad="50800" dist="39000" dir="5460000" algn="tl">
                  <a:srgbClr val="000000">
                    <a:alpha val="38000"/>
                  </a:srgbClr>
                </a:outerShdw>
              </a:effectLst>
              <a:latin typeface="Arial" pitchFamily="34" charset="0"/>
              <a:cs typeface="Arial" pitchFamily="34" charset="0"/>
            </a:endParaRPr>
          </a:p>
          <a:p>
            <a:pPr algn="ctr"/>
            <a:endParaRPr lang="en-US" sz="6000" b="1">
              <a:ln w="11430">
                <a:solidFill>
                  <a:schemeClr val="tx2"/>
                </a:solidFill>
              </a:ln>
              <a:solidFill>
                <a:srgbClr val="FFFF00"/>
              </a:solidFill>
              <a:effectLst>
                <a:outerShdw blurRad="50800" dist="39000" dir="5460000" algn="tl">
                  <a:srgbClr val="000000">
                    <a:alpha val="38000"/>
                  </a:srgbClr>
                </a:outerShdw>
              </a:effectLst>
              <a:latin typeface="Arial" pitchFamily="34" charset="0"/>
              <a:cs typeface="Arial" pitchFamily="34" charset="0"/>
            </a:endParaRPr>
          </a:p>
          <a:p>
            <a:pPr algn="ctr"/>
            <a:endParaRPr lang="en-US" sz="2000" b="1" smtClean="0">
              <a:ln w="11430">
                <a:solidFill>
                  <a:schemeClr val="tx2"/>
                </a:solidFill>
              </a:ln>
              <a:solidFill>
                <a:srgbClr val="FFFF00"/>
              </a:solidFill>
              <a:effectLst>
                <a:outerShdw blurRad="50800" dist="39000" dir="5460000" algn="tl">
                  <a:srgbClr val="000000">
                    <a:alpha val="38000"/>
                  </a:srgbClr>
                </a:outerShdw>
              </a:effectLst>
              <a:latin typeface="Arial" pitchFamily="34" charset="0"/>
              <a:cs typeface="Arial" pitchFamily="34" charset="0"/>
            </a:endParaRPr>
          </a:p>
          <a:p>
            <a:pPr algn="ctr"/>
            <a:endParaRPr lang="en-US" sz="2000" b="1" smtClean="0">
              <a:ln w="11430">
                <a:solidFill>
                  <a:schemeClr val="tx2"/>
                </a:solidFill>
              </a:ln>
              <a:solidFill>
                <a:schemeClr val="tx1">
                  <a:lumMod val="65000"/>
                  <a:lumOff val="35000"/>
                </a:schemeClr>
              </a:solidFill>
              <a:effectLst>
                <a:outerShdw blurRad="50800" dist="39000" dir="5460000" algn="tl">
                  <a:srgbClr val="000000">
                    <a:alpha val="38000"/>
                  </a:srgbClr>
                </a:outerShdw>
              </a:effectLst>
              <a:latin typeface="Arial" pitchFamily="34" charset="0"/>
              <a:cs typeface="Arial" pitchFamily="34" charset="0"/>
            </a:endParaRPr>
          </a:p>
          <a:p>
            <a:pPr algn="ctr"/>
            <a:endParaRPr lang="en-US" sz="2000" b="1" smtClean="0">
              <a:ln w="11430">
                <a:solidFill>
                  <a:schemeClr val="tx2"/>
                </a:solidFill>
              </a:ln>
              <a:solidFill>
                <a:schemeClr val="tx1">
                  <a:lumMod val="65000"/>
                  <a:lumOff val="35000"/>
                </a:schemeClr>
              </a:solidFill>
              <a:effectLst>
                <a:outerShdw blurRad="50800" dist="39000" dir="5460000" algn="tl">
                  <a:srgbClr val="000000">
                    <a:alpha val="38000"/>
                  </a:srgbClr>
                </a:outerShdw>
              </a:effectLst>
              <a:latin typeface="Arial" pitchFamily="34" charset="0"/>
              <a:cs typeface="Arial" pitchFamily="34" charset="0"/>
            </a:endParaRPr>
          </a:p>
        </p:txBody>
      </p:sp>
      <p:pic>
        <p:nvPicPr>
          <p:cNvPr id="5" name="Picture 25" descr="IEC logo RVB"/>
          <p:cNvPicPr>
            <a:picLocks noChangeAspect="1" noChangeArrowheads="1"/>
          </p:cNvPicPr>
          <p:nvPr/>
        </p:nvPicPr>
        <p:blipFill>
          <a:blip r:embed="rId4"/>
          <a:srcRect/>
          <a:stretch>
            <a:fillRect/>
          </a:stretch>
        </p:blipFill>
        <p:spPr>
          <a:xfrm>
            <a:off x="8171703" y="6000087"/>
            <a:ext cx="6492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904585" y="6464709"/>
            <a:ext cx="2724079" cy="276999"/>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n-US" sz="1200" b="1" dirty="0">
                <a:ln w="11430">
                  <a:solidFill>
                    <a:schemeClr val="tx2"/>
                  </a:solidFill>
                </a:ln>
                <a:solidFill>
                  <a:schemeClr val="tx1">
                    <a:lumMod val="65000"/>
                    <a:lumOff val="35000"/>
                  </a:schemeClr>
                </a:solidFill>
                <a:effectLst>
                  <a:outerShdw blurRad="50800" dist="39000" dir="5460000" algn="tl">
                    <a:srgbClr val="000000">
                      <a:alpha val="38000"/>
                    </a:srgbClr>
                  </a:outerShdw>
                </a:effectLst>
                <a:latin typeface="Arial" pitchFamily="34" charset="0"/>
                <a:cs typeface="Arial" pitchFamily="34" charset="0"/>
              </a:rPr>
              <a:t>New York blackout November 2012</a:t>
            </a:r>
          </a:p>
        </p:txBody>
      </p:sp>
      <p:sp>
        <p:nvSpPr>
          <p:cNvPr id="7" name="Titre 1"/>
          <p:cNvSpPr txBox="1"/>
          <p:nvPr/>
        </p:nvSpPr>
        <p:spPr>
          <a:xfrm>
            <a:off x="251519" y="3429000"/>
            <a:ext cx="8569472" cy="679706"/>
          </a:xfrm>
          <a:prstGeom prst="rect">
            <a:avLst/>
          </a:prstGeom>
          <a:noFill/>
          <a:ln w="9525">
            <a:noFill/>
            <a:miter lim="800000"/>
          </a:ln>
          <a:effectLst/>
        </p:spPr>
        <p:txBody>
          <a:bodyPr vert="horz" wrap="square" lIns="0" tIns="45715" rIns="91429" bIns="45715" numCol="1" anchor="ctr" anchorCtr="0" compatLnSpc="1">
            <a:prstTxWarp prst="textNoShape">
              <a:avLst/>
            </a:prstTxWarp>
            <a:noAutofit/>
            <a:scene3d>
              <a:camera prst="orthographicFront"/>
              <a:lightRig rig="glow" dir="tl">
                <a:rot lat="0" lon="0" rev="5400000"/>
              </a:lightRig>
            </a:scene3d>
            <a:sp3d contourW="12700">
              <a:bevelT w="25400" h="25400"/>
              <a:contourClr>
                <a:schemeClr val="tx1">
                  <a:lumMod val="50000"/>
                  <a:lumOff val="50000"/>
                </a:schemeClr>
              </a:contourClr>
            </a:sp3d>
          </a:bodyPr>
          <a:lstStyle>
            <a:defPPr>
              <a:defRPr lang="en-US"/>
            </a:defPPr>
            <a:lvl1pPr marL="0"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r>
              <a:rPr lang="en-US" sz="4000" b="1" cap="none"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ea typeface="+mn-ea"/>
                <a:cs typeface="Arial" pitchFamily="34" charset="0"/>
              </a:rPr>
              <a:t>cities rely on electricity </a:t>
            </a:r>
          </a:p>
          <a:p>
            <a:r>
              <a:rPr lang="en-US" sz="4000" b="1" cap="none" dirty="0" smtClean="0">
                <a:ln w="11430">
                  <a:solidFill>
                    <a:schemeClr val="tx2"/>
                  </a:solidFill>
                </a:ln>
                <a:solidFill>
                  <a:srgbClr val="FFC000"/>
                </a:solidFill>
                <a:effectLst>
                  <a:outerShdw blurRad="50800" dist="39000" dir="5460000" algn="tl">
                    <a:srgbClr val="000000">
                      <a:alpha val="38000"/>
                    </a:srgbClr>
                  </a:outerShdw>
                </a:effectLst>
                <a:latin typeface="Arial" pitchFamily="34" charset="0"/>
                <a:ea typeface="+mn-ea"/>
                <a:cs typeface="Arial" pitchFamily="34" charset="0"/>
              </a:rPr>
              <a:t>for everything </a:t>
            </a:r>
          </a:p>
        </p:txBody>
      </p:sp>
    </p:spTree>
    <p:extLst>
      <p:ext uri="{BB962C8B-B14F-4D97-AF65-F5344CB8AC3E}">
        <p14:creationId xmlns:p14="http://schemas.microsoft.com/office/powerpoint/2010/main" val="45459910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18408"/>
  <p:tag name="AS_OS" val="Microsoft Windows NT 6.1.7601 Service Pack 1"/>
  <p:tag name="AS_RELEASE_DATE" val="2013.07.29"/>
  <p:tag name="AS_TITLE" val="Aspose.Slides for .NET 4.0"/>
  <p:tag name="AS_VERSION" val="7.7.0.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othecary">
      <a:majorFont>
        <a:latin typeface="Book Antiqua"/>
        <a:ea typeface=""/>
        <a:cs typeface=""/>
        <a:font script="Uigh" typeface="Microsoft Uighur"/>
        <a:font script="Beng" typeface="Vrinda"/>
        <a:font script="Thai" typeface="EucrosiaUPC"/>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ant" typeface="新細明體"/>
        <a:font script="Telu" typeface="Gautami"/>
        <a:font script="Ethi" typeface="Nyala"/>
        <a:font script="Jpan" typeface="HGS明朝B"/>
        <a:font script="Sinh" typeface="Iskoola Pota"/>
        <a:font script="Deva" typeface="Mangal"/>
        <a:font script="Knda" typeface="Tunga"/>
        <a:font script="Tibt" typeface="Microsoft Himalaya"/>
        <a:font script="Khmr" typeface="MoolBoran"/>
        <a:font script="Taml" typeface="Latha"/>
        <a:font script="Hebr" typeface="David"/>
        <a:font script="Laoo" typeface="DokChampa"/>
        <a:font script="Mong" typeface="Mongolian Baiti"/>
        <a:font script="Hans" typeface="宋体"/>
        <a:font script="Guru" typeface="Raavi"/>
        <a:font script="Thaa" typeface="MV Boli"/>
        <a:font script="Cans" typeface="Euphemia"/>
        <a:font script="Hang" typeface="HY견명조"/>
        <a:font script="Syrc" typeface="Estrangelo Edessa"/>
      </a:majorFont>
      <a:minorFont>
        <a:latin typeface="Century Gothic"/>
        <a:ea typeface=""/>
        <a:cs typeface=""/>
        <a:font script="Uigh" typeface="Microsoft Uighur"/>
        <a:font script="Beng" typeface="Vrinda"/>
        <a:font script="Thai" typeface="DilleniaUPC"/>
        <a:font script="Mlym" typeface="Kartika"/>
        <a:font script="Yiii" typeface="Microsoft Yi Baiti"/>
        <a:font script="Cher" typeface="Plantagenet Cherokee"/>
        <a:font script="Orya" typeface="Kalinga"/>
        <a:font script="Geor" typeface="Sylfaen"/>
        <a:font script="Gujr" typeface="Shruti"/>
        <a:font script="Viet" typeface="Verdana"/>
        <a:font script="Arab" typeface="Tahoma"/>
        <a:font script="Hant" typeface="微軟正黑體"/>
        <a:font script="Telu" typeface="Gautami"/>
        <a:font script="Ethi" typeface="Nyala"/>
        <a:font script="Jpan" typeface="ＭＳ ゴシック"/>
        <a:font script="Sinh" typeface="Iskoola Pota"/>
        <a:font script="Deva" typeface="Mangal"/>
        <a:font script="Knda" typeface="Tunga"/>
        <a:font script="Tibt" typeface="Microsoft Himalaya"/>
        <a:font script="Khmr" typeface="DaunPenh"/>
        <a:font script="Taml" typeface="Latha"/>
        <a:font script="Hebr" typeface="Gisha"/>
        <a:font script="Laoo" typeface="DokChampa"/>
        <a:font script="Mong" typeface="Mongolian Baiti"/>
        <a:font script="Hans" typeface="幼圆"/>
        <a:font script="Guru" typeface="Raavi"/>
        <a:font script="Thaa" typeface="MV Boli"/>
        <a:font script="Cans" typeface="Euphemia"/>
        <a:font script="Hang" typeface="HY견명조"/>
        <a:font script="Syrc" typeface="Estrangelo Edessa"/>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tileRect/>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srcRect/>
          <a:tile tx="0" ty="0" sx="100000" sy="100000" flip="none" algn="tl"/>
        </a:blipFill>
      </a:bgFillStyleLst>
    </a:fmtScheme>
  </a:themeElements>
  <a:objectDefaults/>
  <a:extraClrSchemeLst/>
</a:theme>
</file>

<file path=ppt/theme/theme2.xml><?xml version="1.0" encoding="utf-8"?>
<a:theme xmlns:a="http://schemas.openxmlformats.org/drawingml/2006/main" name="Apothec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othecary">
      <a:majorFont>
        <a:latin typeface="Book Antiqua"/>
        <a:ea typeface=""/>
        <a:cs typeface=""/>
        <a:font script="Uigh" typeface="Microsoft Uighur"/>
        <a:font script="Beng" typeface="Vrinda"/>
        <a:font script="Thai" typeface="EucrosiaUPC"/>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ant" typeface="新細明體"/>
        <a:font script="Telu" typeface="Gautami"/>
        <a:font script="Ethi" typeface="Nyala"/>
        <a:font script="Jpan" typeface="HGS明朝B"/>
        <a:font script="Sinh" typeface="Iskoola Pota"/>
        <a:font script="Deva" typeface="Mangal"/>
        <a:font script="Knda" typeface="Tunga"/>
        <a:font script="Tibt" typeface="Microsoft Himalaya"/>
        <a:font script="Khmr" typeface="MoolBoran"/>
        <a:font script="Taml" typeface="Latha"/>
        <a:font script="Hebr" typeface="David"/>
        <a:font script="Laoo" typeface="DokChampa"/>
        <a:font script="Mong" typeface="Mongolian Baiti"/>
        <a:font script="Hans" typeface="宋体"/>
        <a:font script="Guru" typeface="Raavi"/>
        <a:font script="Thaa" typeface="MV Boli"/>
        <a:font script="Cans" typeface="Euphemia"/>
        <a:font script="Hang" typeface="HY견명조"/>
        <a:font script="Syrc" typeface="Estrangelo Edessa"/>
      </a:majorFont>
      <a:minorFont>
        <a:latin typeface="Century Gothic"/>
        <a:ea typeface=""/>
        <a:cs typeface=""/>
        <a:font script="Uigh" typeface="Microsoft Uighur"/>
        <a:font script="Beng" typeface="Vrinda"/>
        <a:font script="Thai" typeface="DilleniaUPC"/>
        <a:font script="Mlym" typeface="Kartika"/>
        <a:font script="Yiii" typeface="Microsoft Yi Baiti"/>
        <a:font script="Cher" typeface="Plantagenet Cherokee"/>
        <a:font script="Orya" typeface="Kalinga"/>
        <a:font script="Geor" typeface="Sylfaen"/>
        <a:font script="Gujr" typeface="Shruti"/>
        <a:font script="Viet" typeface="Verdana"/>
        <a:font script="Arab" typeface="Tahoma"/>
        <a:font script="Hant" typeface="微軟正黑體"/>
        <a:font script="Telu" typeface="Gautami"/>
        <a:font script="Ethi" typeface="Nyala"/>
        <a:font script="Jpan" typeface="ＭＳ ゴシック"/>
        <a:font script="Sinh" typeface="Iskoola Pota"/>
        <a:font script="Deva" typeface="Mangal"/>
        <a:font script="Knda" typeface="Tunga"/>
        <a:font script="Tibt" typeface="Microsoft Himalaya"/>
        <a:font script="Khmr" typeface="DaunPenh"/>
        <a:font script="Taml" typeface="Latha"/>
        <a:font script="Hebr" typeface="Gisha"/>
        <a:font script="Laoo" typeface="DokChampa"/>
        <a:font script="Mong" typeface="Mongolian Baiti"/>
        <a:font script="Hans" typeface="幼圆"/>
        <a:font script="Guru" typeface="Raavi"/>
        <a:font script="Thaa" typeface="MV Boli"/>
        <a:font script="Cans" typeface="Euphemia"/>
        <a:font script="Hang" typeface="HY견명조"/>
        <a:font script="Syrc" typeface="Estrangelo Edessa"/>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tileRect/>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srcRect/>
          <a:tile tx="0" ty="0" sx="100000" sy="100000" flip="none" algn="tl"/>
        </a:blipFill>
      </a:bgFillStyleLst>
    </a:fmtScheme>
  </a:themeElements>
  <a:objectDefaults>
    <a:spDef>
      <a:spPr/>
      <a:bodyPr wrap="square" lIns="0" anchor="ctr" anchorCtr="0">
        <a:spAutoFit/>
        <a:scene3d>
          <a:camera prst="orthographicFront"/>
          <a:lightRig rig="threePt" dir="t">
            <a:rot lat="0" lon="0" rev="5400000"/>
          </a:lightRig>
        </a:scene3d>
        <a:sp3d contourW="12700">
          <a:bevelT w="25400" h="25400"/>
          <a:contourClr>
            <a:schemeClr val="bg1">
              <a:lumMod val="50000"/>
            </a:schemeClr>
          </a:contourClr>
        </a:sp3d>
      </a:bodyPr>
      <a:lstStyle>
        <a:defPPr>
          <a:lnSpc>
            <a:spcPct val="150000"/>
          </a:lnSpc>
          <a:defRPr sz="1200" dirty="0" smtClean="0">
            <a:latin typeface="Arial" pitchFamily="34" charset="0"/>
            <a:cs typeface="Arial" pitchFamily="34" charset="0"/>
          </a:defRPr>
        </a:defPPr>
      </a:lstStyle>
    </a:spDef>
  </a:objectDefaults>
  <a:extraClrSchemeLst/>
</a:theme>
</file>

<file path=ppt/theme/theme3.xml><?xml version="1.0" encoding="utf-8"?>
<a:theme xmlns:a="http://schemas.openxmlformats.org/drawingml/2006/main" name="Apothec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othecary">
      <a:majorFont>
        <a:latin typeface="Book Antiqua"/>
        <a:ea typeface=""/>
        <a:cs typeface=""/>
        <a:font script="Uigh" typeface="Microsoft Uighur"/>
        <a:font script="Beng" typeface="Vrinda"/>
        <a:font script="Thai" typeface="EucrosiaUPC"/>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ant" typeface="新細明體"/>
        <a:font script="Telu" typeface="Gautami"/>
        <a:font script="Ethi" typeface="Nyala"/>
        <a:font script="Jpan" typeface="HGS明朝B"/>
        <a:font script="Sinh" typeface="Iskoola Pota"/>
        <a:font script="Deva" typeface="Mangal"/>
        <a:font script="Knda" typeface="Tunga"/>
        <a:font script="Tibt" typeface="Microsoft Himalaya"/>
        <a:font script="Khmr" typeface="MoolBoran"/>
        <a:font script="Taml" typeface="Latha"/>
        <a:font script="Hebr" typeface="David"/>
        <a:font script="Laoo" typeface="DokChampa"/>
        <a:font script="Mong" typeface="Mongolian Baiti"/>
        <a:font script="Hans" typeface="宋体"/>
        <a:font script="Guru" typeface="Raavi"/>
        <a:font script="Thaa" typeface="MV Boli"/>
        <a:font script="Cans" typeface="Euphemia"/>
        <a:font script="Hang" typeface="HY견명조"/>
        <a:font script="Syrc" typeface="Estrangelo Edessa"/>
      </a:majorFont>
      <a:minorFont>
        <a:latin typeface="Century Gothic"/>
        <a:ea typeface=""/>
        <a:cs typeface=""/>
        <a:font script="Uigh" typeface="Microsoft Uighur"/>
        <a:font script="Beng" typeface="Vrinda"/>
        <a:font script="Thai" typeface="DilleniaUPC"/>
        <a:font script="Mlym" typeface="Kartika"/>
        <a:font script="Yiii" typeface="Microsoft Yi Baiti"/>
        <a:font script="Cher" typeface="Plantagenet Cherokee"/>
        <a:font script="Orya" typeface="Kalinga"/>
        <a:font script="Geor" typeface="Sylfaen"/>
        <a:font script="Gujr" typeface="Shruti"/>
        <a:font script="Viet" typeface="Verdana"/>
        <a:font script="Arab" typeface="Tahoma"/>
        <a:font script="Hant" typeface="微軟正黑體"/>
        <a:font script="Telu" typeface="Gautami"/>
        <a:font script="Ethi" typeface="Nyala"/>
        <a:font script="Jpan" typeface="ＭＳ ゴシック"/>
        <a:font script="Sinh" typeface="Iskoola Pota"/>
        <a:font script="Deva" typeface="Mangal"/>
        <a:font script="Knda" typeface="Tunga"/>
        <a:font script="Tibt" typeface="Microsoft Himalaya"/>
        <a:font script="Khmr" typeface="DaunPenh"/>
        <a:font script="Taml" typeface="Latha"/>
        <a:font script="Hebr" typeface="Gisha"/>
        <a:font script="Laoo" typeface="DokChampa"/>
        <a:font script="Mong" typeface="Mongolian Baiti"/>
        <a:font script="Hans" typeface="幼圆"/>
        <a:font script="Guru" typeface="Raavi"/>
        <a:font script="Thaa" typeface="MV Boli"/>
        <a:font script="Cans" typeface="Euphemia"/>
        <a:font script="Hang" typeface="HY견명조"/>
        <a:font script="Syrc" typeface="Estrangelo Edessa"/>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tileRect/>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srcRect/>
          <a:tile tx="0" ty="0" sx="100000" sy="100000" flip="none" algn="tl"/>
        </a:blipFill>
      </a:bgFillStyleLst>
    </a:fmtScheme>
  </a:themeElements>
  <a:objectDefaults/>
  <a:extraClrSchemeLst/>
</a:theme>
</file>

<file path=ppt/theme/theme4.xml><?xml version="1.0" encoding="utf-8"?>
<a:theme xmlns:a="http://schemas.openxmlformats.org/drawingml/2006/main" name="Apothec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othecary">
      <a:majorFont>
        <a:latin typeface="Book Antiqua"/>
        <a:ea typeface=""/>
        <a:cs typeface=""/>
        <a:font script="Uigh" typeface="Microsoft Uighur"/>
        <a:font script="Beng" typeface="Vrinda"/>
        <a:font script="Thai" typeface="EucrosiaUPC"/>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ant" typeface="新細明體"/>
        <a:font script="Telu" typeface="Gautami"/>
        <a:font script="Ethi" typeface="Nyala"/>
        <a:font script="Jpan" typeface="HGS明朝B"/>
        <a:font script="Sinh" typeface="Iskoola Pota"/>
        <a:font script="Deva" typeface="Mangal"/>
        <a:font script="Knda" typeface="Tunga"/>
        <a:font script="Tibt" typeface="Microsoft Himalaya"/>
        <a:font script="Khmr" typeface="MoolBoran"/>
        <a:font script="Taml" typeface="Latha"/>
        <a:font script="Hebr" typeface="David"/>
        <a:font script="Laoo" typeface="DokChampa"/>
        <a:font script="Mong" typeface="Mongolian Baiti"/>
        <a:font script="Hans" typeface="宋体"/>
        <a:font script="Guru" typeface="Raavi"/>
        <a:font script="Thaa" typeface="MV Boli"/>
        <a:font script="Cans" typeface="Euphemia"/>
        <a:font script="Hang" typeface="HY견명조"/>
        <a:font script="Syrc" typeface="Estrangelo Edessa"/>
      </a:majorFont>
      <a:minorFont>
        <a:latin typeface="Century Gothic"/>
        <a:ea typeface=""/>
        <a:cs typeface=""/>
        <a:font script="Uigh" typeface="Microsoft Uighur"/>
        <a:font script="Beng" typeface="Vrinda"/>
        <a:font script="Thai" typeface="DilleniaUPC"/>
        <a:font script="Mlym" typeface="Kartika"/>
        <a:font script="Yiii" typeface="Microsoft Yi Baiti"/>
        <a:font script="Cher" typeface="Plantagenet Cherokee"/>
        <a:font script="Orya" typeface="Kalinga"/>
        <a:font script="Geor" typeface="Sylfaen"/>
        <a:font script="Gujr" typeface="Shruti"/>
        <a:font script="Viet" typeface="Verdana"/>
        <a:font script="Arab" typeface="Tahoma"/>
        <a:font script="Hant" typeface="微軟正黑體"/>
        <a:font script="Telu" typeface="Gautami"/>
        <a:font script="Ethi" typeface="Nyala"/>
        <a:font script="Jpan" typeface="ＭＳ ゴシック"/>
        <a:font script="Sinh" typeface="Iskoola Pota"/>
        <a:font script="Deva" typeface="Mangal"/>
        <a:font script="Knda" typeface="Tunga"/>
        <a:font script="Tibt" typeface="Microsoft Himalaya"/>
        <a:font script="Khmr" typeface="DaunPenh"/>
        <a:font script="Taml" typeface="Latha"/>
        <a:font script="Hebr" typeface="Gisha"/>
        <a:font script="Laoo" typeface="DokChampa"/>
        <a:font script="Mong" typeface="Mongolian Baiti"/>
        <a:font script="Hans" typeface="幼圆"/>
        <a:font script="Guru" typeface="Raavi"/>
        <a:font script="Thaa" typeface="MV Boli"/>
        <a:font script="Cans" typeface="Euphemia"/>
        <a:font script="Hang" typeface="HY견명조"/>
        <a:font script="Syrc" typeface="Estrangelo Edessa"/>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tileRect/>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srcRect/>
          <a:tile tx="0" ty="0" sx="100000" sy="100000" flip="none" algn="tl"/>
        </a:blipFill>
      </a:bgFillStyleLst>
    </a:fmtScheme>
  </a:themeElements>
  <a:objectDefaults>
    <a:spDef>
      <a:spPr/>
      <a:bodyPr wrap="square" lIns="0" anchor="ctr" anchorCtr="0">
        <a:spAutoFit/>
        <a:scene3d>
          <a:camera prst="orthographicFront"/>
          <a:lightRig rig="threePt" dir="t">
            <a:rot lat="0" lon="0" rev="5400000"/>
          </a:lightRig>
        </a:scene3d>
        <a:sp3d contourW="12700">
          <a:bevelT w="25400" h="25400"/>
          <a:contourClr>
            <a:schemeClr val="bg1">
              <a:lumMod val="50000"/>
            </a:schemeClr>
          </a:contourClr>
        </a:sp3d>
      </a:bodyPr>
      <a:lstStyle>
        <a:defPPr>
          <a:lnSpc>
            <a:spcPct val="150000"/>
          </a:lnSpc>
          <a:defRPr sz="1200" dirty="0" smtClean="0">
            <a:latin typeface="Arial" pitchFamily="34" charset="0"/>
            <a:cs typeface="Arial" pitchFamily="34" charset="0"/>
          </a:defRPr>
        </a:defPPr>
      </a:lst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ant" typeface="新細明體"/>
        <a:font script="Telu" typeface="Gautami"/>
        <a:font script="Ethi" typeface="Nyala"/>
        <a:font script="Jpan" typeface="ＭＳ Ｐゴシック"/>
        <a:font script="Sinh" typeface="Iskoola Pota"/>
        <a:font script="Deva" typeface="Mangal"/>
        <a:font script="Knda" typeface="Tunga"/>
        <a:font script="Tibt" typeface="Microsoft Himalaya"/>
        <a:font script="Khmr" typeface="MoolBoran"/>
        <a:font script="Taml" typeface="Latha"/>
        <a:font script="Hebr" typeface="Times New Roman"/>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alibri"/>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ant" typeface="新細明體"/>
        <a:font script="Telu" typeface="Gautami"/>
        <a:font script="Ethi" typeface="Nyala"/>
        <a:font script="Jpan" typeface="ＭＳ Ｐゴシック"/>
        <a:font script="Sinh" typeface="Iskoola Pota"/>
        <a:font script="Deva" typeface="Mangal"/>
        <a:font script="Knda" typeface="Tunga"/>
        <a:font script="Tibt" typeface="Microsoft Himalaya"/>
        <a:font script="Khmr" typeface="DaunPenh"/>
        <a:font script="Taml" typeface="Latha"/>
        <a:font script="Hebr" typeface="Arial"/>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2084</TotalTime>
  <Words>615</Words>
  <Application>Microsoft Office PowerPoint</Application>
  <PresentationFormat>Экран (4:3)</PresentationFormat>
  <Paragraphs>98</Paragraphs>
  <Slides>12</Slides>
  <Notes>12</Notes>
  <HiddenSlides>0</HiddenSlides>
  <MMClips>2</MMClips>
  <ScaleCrop>false</ScaleCrop>
  <HeadingPairs>
    <vt:vector size="6" baseType="variant">
      <vt:variant>
        <vt:lpstr>Тема</vt:lpstr>
      </vt:variant>
      <vt:variant>
        <vt:i4>4</vt:i4>
      </vt:variant>
      <vt:variant>
        <vt:lpstr>Внедренные серверы OLE</vt:lpstr>
      </vt:variant>
      <vt:variant>
        <vt:i4>1</vt:i4>
      </vt:variant>
      <vt:variant>
        <vt:lpstr>Заголовки слайдов</vt:lpstr>
      </vt:variant>
      <vt:variant>
        <vt:i4>12</vt:i4>
      </vt:variant>
    </vt:vector>
  </HeadingPairs>
  <TitlesOfParts>
    <vt:vector size="17" baseType="lpstr">
      <vt:lpstr>Apothecary</vt:lpstr>
      <vt:lpstr>Apothecary</vt:lpstr>
      <vt:lpstr>Apothecary</vt:lpstr>
      <vt:lpstr>Apothecary</vt:lpstr>
      <vt:lpstr>Photo Editor Photo</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Gabriela Ehrlich</dc:creator>
  <cp:lastModifiedBy>vadim</cp:lastModifiedBy>
  <cp:revision>40</cp:revision>
  <dcterms:created xsi:type="dcterms:W3CDTF">2014-05-20T17:41:26Z</dcterms:created>
  <dcterms:modified xsi:type="dcterms:W3CDTF">2014-06-24T07:34:20Z</dcterms:modified>
</cp:coreProperties>
</file>