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1"/>
  </p:notesMasterIdLst>
  <p:sldIdLst>
    <p:sldId id="256" r:id="rId2"/>
    <p:sldId id="314" r:id="rId3"/>
    <p:sldId id="348" r:id="rId4"/>
    <p:sldId id="330" r:id="rId5"/>
    <p:sldId id="343" r:id="rId6"/>
    <p:sldId id="352" r:id="rId7"/>
    <p:sldId id="353" r:id="rId8"/>
    <p:sldId id="354" r:id="rId9"/>
    <p:sldId id="351" r:id="rId10"/>
    <p:sldId id="349" r:id="rId11"/>
    <p:sldId id="350" r:id="rId12"/>
    <p:sldId id="318" r:id="rId13"/>
    <p:sldId id="342" r:id="rId14"/>
    <p:sldId id="344" r:id="rId15"/>
    <p:sldId id="335" r:id="rId16"/>
    <p:sldId id="345" r:id="rId17"/>
    <p:sldId id="346" r:id="rId18"/>
    <p:sldId id="347" r:id="rId19"/>
    <p:sldId id="355" r:id="rId20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A" initials="" lastIdx="15" clrIdx="0"/>
  <p:cmAuthor id="1" name="ED" initials="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7D7D"/>
    <a:srgbClr val="FFE389"/>
    <a:srgbClr val="EFF4FB"/>
    <a:srgbClr val="DDE8FF"/>
    <a:srgbClr val="E1E9F7"/>
    <a:srgbClr val="D1DDF3"/>
    <a:srgbClr val="C2D4F0"/>
    <a:srgbClr val="EFF4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188" autoAdjust="0"/>
    <p:restoredTop sz="88818" autoAdjust="0"/>
  </p:normalViewPr>
  <p:slideViewPr>
    <p:cSldViewPr snapToGrid="0">
      <p:cViewPr varScale="1">
        <p:scale>
          <a:sx n="82" d="100"/>
          <a:sy n="82" d="100"/>
        </p:scale>
        <p:origin x="-14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Users\MKondratev\AppData\Local\Temp\notesF9AD25\&#1050;&#1086;&#1085;&#1090;&#1088;&#1086;&#1083;&#1100;%20&#1087;&#1086;%2022.05.2015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Распределение финансирования стандартизации по годам</a:t>
            </a:r>
          </a:p>
        </c:rich>
      </c:tx>
    </c:title>
    <c:view3D>
      <c:perspective val="30"/>
    </c:view3D>
    <c:plotArea>
      <c:layout>
        <c:manualLayout>
          <c:layoutTarget val="inner"/>
          <c:xMode val="edge"/>
          <c:yMode val="edge"/>
          <c:x val="9.3301889676436087E-2"/>
          <c:y val="0.18053459359260249"/>
          <c:w val="0.87981518117223667"/>
          <c:h val="0.68185059731873454"/>
        </c:manualLayout>
      </c:layout>
      <c:bar3DChart>
        <c:barDir val="col"/>
        <c:grouping val="standard"/>
        <c:ser>
          <c:idx val="1"/>
          <c:order val="0"/>
          <c:tx>
            <c:strRef>
              <c:f>Лист1!$F$22</c:f>
              <c:strCache>
                <c:ptCount val="1"/>
                <c:pt idx="0">
                  <c:v>Утверждение по плану стандартов за средства разработчика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(Лист1!$M$14,Лист1!$M$20,Лист1!$M$25)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(Лист1!$N$16,Лист1!$N$22,Лист1!$N$27)</c:f>
              <c:numCache>
                <c:formatCode>General</c:formatCode>
                <c:ptCount val="3"/>
                <c:pt idx="0">
                  <c:v>219</c:v>
                </c:pt>
                <c:pt idx="1">
                  <c:v>227</c:v>
                </c:pt>
                <c:pt idx="2">
                  <c:v>513</c:v>
                </c:pt>
              </c:numCache>
            </c:numRef>
          </c:val>
        </c:ser>
        <c:ser>
          <c:idx val="0"/>
          <c:order val="1"/>
          <c:tx>
            <c:strRef>
              <c:f>Лист1!$F$23</c:f>
              <c:strCache>
                <c:ptCount val="1"/>
                <c:pt idx="0">
                  <c:v>Утверждение по плану стандартов за ФБ 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(Лист1!$M$14,Лист1!$M$20,Лист1!$M$25)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(Лист1!$N$17,Лист1!$N$23,Лист1!$N$28)</c:f>
              <c:numCache>
                <c:formatCode>General</c:formatCode>
                <c:ptCount val="3"/>
                <c:pt idx="0">
                  <c:v>1902</c:v>
                </c:pt>
                <c:pt idx="1">
                  <c:v>2151</c:v>
                </c:pt>
                <c:pt idx="2">
                  <c:v>1818</c:v>
                </c:pt>
              </c:numCache>
            </c:numRef>
          </c:val>
        </c:ser>
        <c:dLbls>
          <c:showVal val="1"/>
        </c:dLbls>
        <c:shape val="box"/>
        <c:axId val="48244992"/>
        <c:axId val="48291840"/>
        <c:axId val="97773312"/>
      </c:bar3DChart>
      <c:catAx>
        <c:axId val="48244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8291840"/>
        <c:crosses val="autoZero"/>
        <c:auto val="1"/>
        <c:lblAlgn val="ctr"/>
        <c:lblOffset val="100"/>
      </c:catAx>
      <c:valAx>
        <c:axId val="482918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8244992"/>
        <c:crosses val="autoZero"/>
        <c:crossBetween val="between"/>
      </c:valAx>
      <c:serAx>
        <c:axId val="97773312"/>
        <c:scaling>
          <c:orientation val="minMax"/>
        </c:scaling>
        <c:delete val="1"/>
        <c:axPos val="b"/>
        <c:tickLblPos val="none"/>
        <c:crossAx val="48291840"/>
        <c:crosses val="autoZero"/>
      </c:serAx>
    </c:plotArea>
    <c:legend>
      <c:legendPos val="r"/>
      <c:layout>
        <c:manualLayout>
          <c:xMode val="edge"/>
          <c:yMode val="edge"/>
          <c:x val="0.17127115350181893"/>
          <c:y val="0.83524614669346731"/>
          <c:w val="0.63349867456251885"/>
          <c:h val="0.1634134368273718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D570F25-E804-498B-A62F-F6A252764702}" type="datetimeFigureOut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20" rIns="99039" bIns="495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9039" tIns="49520" rIns="99039" bIns="495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4EC6C5C-6A8D-4A98-B953-AE6B521E3D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05AB9-F8B1-4BF5-A196-C063DCFF400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FCD618-0D87-4D37-8D49-AB11F1554E5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45C9F0-0C8F-4A62-8C7E-CBAC18DB700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Заметки 2"/>
          <p:cNvSpPr>
            <a:spLocks noGrp="1"/>
          </p:cNvSpPr>
          <p:nvPr>
            <p:ph type="body" idx="1"/>
          </p:nvPr>
        </p:nvSpPr>
        <p:spPr bwMode="auto">
          <a:xfrm>
            <a:off x="711200" y="4859338"/>
            <a:ext cx="5678488" cy="4608512"/>
          </a:xfrm>
          <a:noFill/>
        </p:spPr>
        <p:txBody>
          <a:bodyPr wrap="square" lIns="94566" tIns="47283" rIns="94566" bIns="4728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Номер слайда 3"/>
          <p:cNvSpPr txBox="1">
            <a:spLocks noGrp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66" tIns="47283" rIns="94566" bIns="47283" anchor="b"/>
          <a:lstStyle/>
          <a:p>
            <a:pPr algn="r" defTabSz="950913"/>
            <a:fld id="{B6AE1D5E-8866-4D3C-915A-468525DA14FE}" type="slidenum">
              <a:rPr lang="ru-RU" sz="1200">
                <a:latin typeface="Calibri" pitchFamily="34" charset="0"/>
              </a:rPr>
              <a:pPr algn="r" defTabSz="950913"/>
              <a:t>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711200" y="4859338"/>
            <a:ext cx="5678488" cy="4608512"/>
          </a:xfrm>
          <a:noFill/>
        </p:spPr>
        <p:txBody>
          <a:bodyPr wrap="square" lIns="94566" tIns="47283" rIns="94566" bIns="4728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66" tIns="47283" rIns="94566" bIns="47283" anchor="b"/>
          <a:lstStyle/>
          <a:p>
            <a:pPr algn="r" defTabSz="950913"/>
            <a:fld id="{08C9922A-4473-4A7D-97DA-1B3E79660612}" type="slidenum">
              <a:rPr lang="ru-RU" sz="1200">
                <a:latin typeface="Calibri" pitchFamily="34" charset="0"/>
              </a:rPr>
              <a:pPr algn="r" defTabSz="950913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711200" y="4859338"/>
            <a:ext cx="5678488" cy="4608512"/>
          </a:xfrm>
          <a:noFill/>
        </p:spPr>
        <p:txBody>
          <a:bodyPr wrap="square" lIns="94566" tIns="47283" rIns="94566" bIns="4728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20483" name="Номер слайда 3"/>
          <p:cNvSpPr txBox="1">
            <a:spLocks noGrp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66" tIns="47283" rIns="94566" bIns="47283" anchor="b"/>
          <a:lstStyle/>
          <a:p>
            <a:pPr algn="r" defTabSz="950913"/>
            <a:fld id="{8AAA3E4A-93F4-4E43-B0A0-E9FE152498DC}" type="slidenum">
              <a:rPr lang="ru-RU" sz="1200">
                <a:latin typeface="Calibri" pitchFamily="34" charset="0"/>
              </a:rPr>
              <a:pPr algn="r" defTabSz="950913"/>
              <a:t>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711200" y="4859338"/>
            <a:ext cx="5678488" cy="4608512"/>
          </a:xfrm>
          <a:noFill/>
        </p:spPr>
        <p:txBody>
          <a:bodyPr wrap="square" lIns="94566" tIns="47283" rIns="94566" bIns="4728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22531" name="Номер слайда 3"/>
          <p:cNvSpPr txBox="1">
            <a:spLocks noGrp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66" tIns="47283" rIns="94566" bIns="47283" anchor="b"/>
          <a:lstStyle/>
          <a:p>
            <a:pPr algn="r" defTabSz="950913"/>
            <a:fld id="{8CAD2D14-2120-40ED-A450-1886F3E8EBD9}" type="slidenum">
              <a:rPr lang="ru-RU" sz="1200">
                <a:latin typeface="Calibri" pitchFamily="34" charset="0"/>
              </a:rPr>
              <a:pPr algn="r" defTabSz="950913"/>
              <a:t>8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711200" y="4859338"/>
            <a:ext cx="5678488" cy="4608512"/>
          </a:xfrm>
          <a:noFill/>
        </p:spPr>
        <p:txBody>
          <a:bodyPr wrap="square" lIns="94566" tIns="47283" rIns="94566" bIns="4728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Другие стандарты – это: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Легкая промышленность 3%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Лесотехнический комплекс 1%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Металлургия 3%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Нефтехимический комплекс 1%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Приборостроительный комплекс 1%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Социальный комплекс 2%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Тара и упаковка 1%</a:t>
            </a:r>
          </a:p>
          <a:p>
            <a:pPr eaLnBrk="1" hangingPunct="1">
              <a:buFontTx/>
              <a:buAutoNum type="arabicPeriod"/>
            </a:pPr>
            <a:r>
              <a:rPr lang="ru-RU" smtClean="0"/>
              <a:t>Услуги 2%</a:t>
            </a:r>
          </a:p>
        </p:txBody>
      </p:sp>
      <p:sp>
        <p:nvSpPr>
          <p:cNvPr id="25603" name="Номер слайда 3"/>
          <p:cNvSpPr txBox="1">
            <a:spLocks noGrp="1"/>
          </p:cNvSpPr>
          <p:nvPr/>
        </p:nvSpPr>
        <p:spPr bwMode="auto">
          <a:xfrm>
            <a:off x="4022725" y="9723438"/>
            <a:ext cx="30749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566" tIns="47283" rIns="94566" bIns="47283" anchor="b"/>
          <a:lstStyle/>
          <a:p>
            <a:pPr algn="r" defTabSz="950913"/>
            <a:fld id="{3A27EB63-6656-417B-800C-EDA94C20AE78}" type="slidenum">
              <a:rPr lang="ru-RU" sz="1200">
                <a:latin typeface="Calibri" pitchFamily="34" charset="0"/>
              </a:rPr>
              <a:pPr algn="r" defTabSz="950913"/>
              <a:t>10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3BC3D8-28CC-4B27-8AE6-A1D08149852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92B895-D749-4489-B90D-2A461B27AF7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1029" y="5185467"/>
            <a:ext cx="5812971" cy="11826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>
          <a:xfrm>
            <a:off x="0" y="6105525"/>
            <a:ext cx="1535113" cy="261938"/>
          </a:xfrm>
        </p:spPr>
        <p:txBody>
          <a:bodyPr/>
          <a:lstStyle>
            <a:lvl1pPr algn="ctr">
              <a:defRPr sz="2200"/>
            </a:lvl1pPr>
          </a:lstStyle>
          <a:p>
            <a:pPr>
              <a:defRPr/>
            </a:pPr>
            <a:fld id="{63DD44FE-8EDD-482A-9EA0-FBC9AC66C6F8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D56A4-2D2E-47D0-806F-BC4DFB87AE60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4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Итоговая коллегия:2014</a:t>
            </a:r>
            <a:endParaRPr lang="ru-RU" dirty="0"/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D2AD-CE69-46E2-A3A2-9E9DDA3FDE5E}" type="slidenum">
              <a:rPr lang="ru-RU"/>
              <a:pPr>
                <a:defRPr/>
              </a:pPr>
              <a:t>‹#›</a:t>
            </a:fld>
            <a:endParaRPr lang="ru-RU" sz="12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8442325" y="38100"/>
            <a:ext cx="6096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7"/>
          <p:cNvCxnSpPr/>
          <p:nvPr userDrawn="1"/>
        </p:nvCxnSpPr>
        <p:spPr>
          <a:xfrm flipV="1">
            <a:off x="36513" y="468313"/>
            <a:ext cx="849471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8"/>
          <p:cNvCxnSpPr/>
          <p:nvPr userDrawn="1"/>
        </p:nvCxnSpPr>
        <p:spPr>
          <a:xfrm flipV="1">
            <a:off x="8950325" y="468313"/>
            <a:ext cx="14446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9"/>
          <p:cNvCxnSpPr/>
          <p:nvPr userDrawn="1"/>
        </p:nvCxnSpPr>
        <p:spPr>
          <a:xfrm>
            <a:off x="36513" y="6600825"/>
            <a:ext cx="90709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10"/>
          <p:cNvCxnSpPr/>
          <p:nvPr userDrawn="1"/>
        </p:nvCxnSpPr>
        <p:spPr>
          <a:xfrm>
            <a:off x="1152525" y="6611938"/>
            <a:ext cx="683895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ятиугольник 11"/>
          <p:cNvSpPr/>
          <p:nvPr userDrawn="1"/>
        </p:nvSpPr>
        <p:spPr>
          <a:xfrm flipH="1">
            <a:off x="8442325" y="6473825"/>
            <a:ext cx="701675" cy="252413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EB703032-5D17-4993-9A8D-7A6F291FD4AF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10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Итоговая коллегия:2014</a:t>
            </a:r>
            <a:endParaRPr lang="ru-RU" dirty="0"/>
          </a:p>
        </p:txBody>
      </p:sp>
      <p:sp>
        <p:nvSpPr>
          <p:cNvPr id="11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C3DD69-4E44-4CDB-9C2B-D19C7DFAA8C7}" type="slidenum">
              <a:rPr lang="ru-RU"/>
              <a:pPr>
                <a:defRPr/>
              </a:pPr>
              <a:t>‹#›</a:t>
            </a:fld>
            <a:endParaRPr lang="ru-RU" sz="12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90000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18A0-A7FE-4A21-9059-2CE0E00A4D4A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4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Итоговая коллегия:2014</a:t>
            </a:r>
            <a:endParaRPr lang="ru-RU" dirty="0"/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4B9F6-22BD-43EF-9806-B95C8E6F6B5B}" type="slidenum">
              <a:rPr lang="ru-RU"/>
              <a:pPr>
                <a:defRPr/>
              </a:pPr>
              <a:t>‹#›</a:t>
            </a:fld>
            <a:r>
              <a:rPr lang="ru-RU" dirty="0"/>
              <a:t> / 25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06841-5827-413B-A819-0E3707DFF13E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Итоговая коллегия:2014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5147F-EE62-4AC3-9E2B-2F2B49E252AD}" type="slidenum">
              <a:rPr lang="ru-RU"/>
              <a:pPr>
                <a:defRPr/>
              </a:pPr>
              <a:t>‹#›</a:t>
            </a:fld>
            <a:endParaRPr lang="ru-RU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7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074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V="1">
            <a:off x="36513" y="468313"/>
            <a:ext cx="849471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36513" y="457200"/>
            <a:ext cx="5472112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V="1">
            <a:off x="8950325" y="468313"/>
            <a:ext cx="14446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441826" y="37600"/>
            <a:ext cx="609565" cy="492450"/>
          </a:xfrm>
          <a:prstGeom prst="rect">
            <a:avLst/>
          </a:prstGeom>
          <a:noFill/>
          <a:effectLst/>
          <a:extLst>
            <a:ext uri="{909E8E84-426E-40DD-AFC4-6F175D3DCCD1}"/>
          </a:extLst>
        </p:spPr>
      </p:pic>
      <p:pic>
        <p:nvPicPr>
          <p:cNvPr id="1031" name="Picture 3" descr="FON_2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722938" y="915988"/>
            <a:ext cx="3421062" cy="571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Дата 9"/>
          <p:cNvSpPr>
            <a:spLocks noGrp="1"/>
          </p:cNvSpPr>
          <p:nvPr>
            <p:ph type="dt" sz="half" idx="2"/>
          </p:nvPr>
        </p:nvSpPr>
        <p:spPr>
          <a:xfrm>
            <a:off x="0" y="6605588"/>
            <a:ext cx="1260475" cy="252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3E0543-2BCB-49E2-8E51-AF8E711E3C26}" type="datetime1">
              <a:rPr lang="ru-RU"/>
              <a:pPr>
                <a:defRPr/>
              </a:pPr>
              <a:t>16.06.2015</a:t>
            </a:fld>
            <a:endParaRPr lang="ru-RU" dirty="0"/>
          </a:p>
        </p:txBody>
      </p:sp>
      <p:sp>
        <p:nvSpPr>
          <p:cNvPr id="14" name="Нижний колонтитул 10"/>
          <p:cNvSpPr>
            <a:spLocks noGrp="1"/>
          </p:cNvSpPr>
          <p:nvPr>
            <p:ph type="ftr" sz="quarter" idx="3"/>
          </p:nvPr>
        </p:nvSpPr>
        <p:spPr>
          <a:xfrm>
            <a:off x="1260475" y="6605588"/>
            <a:ext cx="6623050" cy="252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Итоговая коллегия:2014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 userDrawn="1"/>
        </p:nvCxnSpPr>
        <p:spPr>
          <a:xfrm>
            <a:off x="36513" y="6600825"/>
            <a:ext cx="90709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152525" y="6611938"/>
            <a:ext cx="683895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ятиугольник 16"/>
          <p:cNvSpPr/>
          <p:nvPr userDrawn="1"/>
        </p:nvSpPr>
        <p:spPr>
          <a:xfrm flipH="1">
            <a:off x="8442325" y="6473825"/>
            <a:ext cx="701675" cy="252413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Номер слайда 11"/>
          <p:cNvSpPr>
            <a:spLocks noGrp="1"/>
          </p:cNvSpPr>
          <p:nvPr>
            <p:ph type="sldNum" sz="quarter" idx="4"/>
          </p:nvPr>
        </p:nvSpPr>
        <p:spPr>
          <a:xfrm>
            <a:off x="8459788" y="6473825"/>
            <a:ext cx="684212" cy="252413"/>
          </a:xfrm>
          <a:prstGeom prst="rect">
            <a:avLst/>
          </a:prstGeom>
        </p:spPr>
        <p:txBody>
          <a:bodyPr vert="horz" lIns="91440" tIns="45720" rIns="3600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9C4B9D-A431-4638-81B5-8CFE06012C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http://www.gosstandart.gov.by/rus/about/images/iso.gif" TargetMode="External"/><Relationship Id="rId5" Type="http://schemas.openxmlformats.org/officeDocument/2006/relationships/image" Target="../media/image40.png"/><Relationship Id="rId4" Type="http://schemas.openxmlformats.org/officeDocument/2006/relationships/hyperlink" Target="http://www.iso.ch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Рисунок 8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84773" y="933453"/>
            <a:ext cx="3337509" cy="54756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softEdge rad="31750"/>
          </a:effectLst>
        </p:spPr>
      </p:pic>
      <p:pic>
        <p:nvPicPr>
          <p:cNvPr id="85" name="Рисунок 8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b="7763"/>
          <a:stretch/>
        </p:blipFill>
        <p:spPr>
          <a:xfrm rot="16200000">
            <a:off x="4678529" y="2019752"/>
            <a:ext cx="5475542" cy="3303000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softEdge rad="31750"/>
          </a:effectLst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 flipH="1">
            <a:off x="1855741" y="2508532"/>
            <a:ext cx="5475600" cy="2325442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softEdge rad="31750"/>
          </a:effectLst>
        </p:spPr>
      </p:pic>
      <p:sp>
        <p:nvSpPr>
          <p:cNvPr id="93" name="Прямоугольник 92"/>
          <p:cNvSpPr/>
          <p:nvPr/>
        </p:nvSpPr>
        <p:spPr>
          <a:xfrm>
            <a:off x="76200" y="904875"/>
            <a:ext cx="9007475" cy="55245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197" name="Подзаголовок 3"/>
          <p:cNvSpPr>
            <a:spLocks noGrp="1"/>
          </p:cNvSpPr>
          <p:nvPr>
            <p:ph type="subTitle" idx="1"/>
          </p:nvPr>
        </p:nvSpPr>
        <p:spPr bwMode="auto">
          <a:xfrm>
            <a:off x="2149475" y="5407025"/>
            <a:ext cx="4505325" cy="4206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i="1" smtClean="0">
                <a:solidFill>
                  <a:schemeClr val="tx2"/>
                </a:solidFill>
                <a:latin typeface="GOST type A"/>
              </a:rPr>
              <a:t>47-е заседание МГС СНГ</a:t>
            </a:r>
          </a:p>
          <a:p>
            <a:pPr algn="ctr" eaLnBrk="1" hangingPunct="1"/>
            <a:r>
              <a:rPr lang="ru-RU" i="1" smtClean="0">
                <a:solidFill>
                  <a:schemeClr val="tx2"/>
                </a:solidFill>
                <a:latin typeface="GOST type A"/>
              </a:rPr>
              <a:t>Минск, 2015</a:t>
            </a:r>
          </a:p>
        </p:txBody>
      </p:sp>
      <p:sp>
        <p:nvSpPr>
          <p:cNvPr id="8198" name="Заголовок 1"/>
          <p:cNvSpPr>
            <a:spLocks noGrp="1"/>
          </p:cNvSpPr>
          <p:nvPr>
            <p:ph type="ctrTitle"/>
          </p:nvPr>
        </p:nvSpPr>
        <p:spPr>
          <a:xfrm>
            <a:off x="265113" y="1946275"/>
            <a:ext cx="8674100" cy="2890838"/>
          </a:xfrm>
        </p:spPr>
        <p:txBody>
          <a:bodyPr anchor="ctr"/>
          <a:lstStyle/>
          <a:p>
            <a:pPr eaLnBrk="1" hangingPunct="1"/>
            <a:r>
              <a:rPr lang="ru-RU" sz="3200" i="1" smtClean="0"/>
              <a:t>О работах, проводимых в Российской Федерации в области технического регулирования, стандартизации, метрологии, сертификации и аккредитации</a:t>
            </a:r>
            <a:endParaRPr lang="ru-RU" sz="3200" i="1" smtClean="0">
              <a:latin typeface="GOST type A"/>
            </a:endParaRPr>
          </a:p>
        </p:txBody>
      </p:sp>
      <p:pic>
        <p:nvPicPr>
          <p:cNvPr id="8199" name="Рисунок 20"/>
          <p:cNvPicPr>
            <a:picLocks noChangeAspect="1"/>
          </p:cNvPicPr>
          <p:nvPr/>
        </p:nvPicPr>
        <p:blipFill>
          <a:blip r:embed="rId6"/>
          <a:srcRect b="63824"/>
          <a:stretch>
            <a:fillRect/>
          </a:stretch>
        </p:blipFill>
        <p:spPr bwMode="auto">
          <a:xfrm>
            <a:off x="0" y="6437313"/>
            <a:ext cx="91440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Дата 5"/>
          <p:cNvSpPr>
            <a:spLocks noGrp="1"/>
          </p:cNvSpPr>
          <p:nvPr>
            <p:ph type="dt" sz="quarter" idx="10"/>
          </p:nvPr>
        </p:nvSpPr>
        <p:spPr bwMode="auto">
          <a:xfrm>
            <a:off x="3795713" y="5984875"/>
            <a:ext cx="1535112" cy="261938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8201" name="Рисунок 1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8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59725" y="-66675"/>
            <a:ext cx="11842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44450"/>
            <a:ext cx="7345363" cy="461963"/>
          </a:xfrm>
        </p:spPr>
        <p:txBody>
          <a:bodyPr/>
          <a:lstStyle/>
          <a:p>
            <a:pPr marL="88900" eaLnBrk="1" hangingPunct="1"/>
            <a:r>
              <a:rPr lang="ru-RU" smtClean="0">
                <a:latin typeface="GOST type A"/>
                <a:cs typeface="Arial" charset="0"/>
              </a:rPr>
              <a:t>Динамика утверждения стандартов в России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6277" y="1268760"/>
          <a:ext cx="6581948" cy="4959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6026150" y="1557338"/>
            <a:ext cx="3082925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1400" b="1"/>
              <a:t>ПНС-2012: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Утверждение стандартов - </a:t>
            </a:r>
            <a:r>
              <a:rPr lang="ru-RU" altLang="ru-RU" sz="1400" b="1" u="sng"/>
              <a:t>2121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из них: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средства разработчика - 219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бюджет - 1902</a:t>
            </a:r>
            <a:br>
              <a:rPr lang="ru-RU" altLang="ru-RU" sz="1400" b="1"/>
            </a:br>
            <a:r>
              <a:rPr lang="ru-RU" altLang="ru-RU" sz="1400" b="1"/>
              <a:t/>
            </a:r>
            <a:br>
              <a:rPr lang="ru-RU" altLang="ru-RU" sz="1400" b="1"/>
            </a:br>
            <a:r>
              <a:rPr lang="ru-RU" altLang="ru-RU" sz="1400" b="1"/>
              <a:t/>
            </a:r>
            <a:br>
              <a:rPr lang="ru-RU" altLang="ru-RU" sz="1400" b="1"/>
            </a:br>
            <a:r>
              <a:rPr lang="ru-RU" altLang="ru-RU" sz="1400" b="1"/>
              <a:t>ПНС-2013: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Утверждение стандартов - 2378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из них: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средства разработчика - 227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Бюджет - 2151</a:t>
            </a:r>
          </a:p>
          <a:p>
            <a:pPr algn="ctr">
              <a:lnSpc>
                <a:spcPct val="90000"/>
              </a:lnSpc>
            </a:pPr>
            <a:endParaRPr lang="ru-RU" altLang="ru-RU" sz="1400" b="1"/>
          </a:p>
          <a:p>
            <a:pPr algn="ctr">
              <a:lnSpc>
                <a:spcPct val="90000"/>
              </a:lnSpc>
            </a:pPr>
            <a:endParaRPr lang="ru-RU" altLang="ru-RU" sz="1400" b="1"/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ПНС-2014: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Утверждение стандартов - 2331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из них: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средства разработчика - 513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/>
              <a:t>- Бюджет  - 1818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3201988" y="649128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47-е заседание МГС СНГ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5"/>
          <p:cNvSpPr txBox="1">
            <a:spLocks noChangeArrowheads="1"/>
          </p:cNvSpPr>
          <p:nvPr/>
        </p:nvSpPr>
        <p:spPr bwMode="auto">
          <a:xfrm>
            <a:off x="2987675" y="3571875"/>
            <a:ext cx="5688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altLang="ru-RU" sz="2400" b="1">
              <a:solidFill>
                <a:srgbClr val="000099"/>
              </a:solidFill>
            </a:endParaRPr>
          </a:p>
        </p:txBody>
      </p:sp>
      <p:sp>
        <p:nvSpPr>
          <p:cNvPr id="24578" name="Text Box 25"/>
          <p:cNvSpPr txBox="1">
            <a:spLocks noChangeArrowheads="1"/>
          </p:cNvSpPr>
          <p:nvPr/>
        </p:nvSpPr>
        <p:spPr bwMode="auto">
          <a:xfrm>
            <a:off x="1547813" y="4429125"/>
            <a:ext cx="7127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50000"/>
              </a:spcBef>
            </a:pPr>
            <a:endParaRPr lang="ru-RU" altLang="ru-RU" sz="2000">
              <a:latin typeface="Verdana" pitchFamily="34" charset="0"/>
            </a:endParaRPr>
          </a:p>
        </p:txBody>
      </p:sp>
      <p:sp>
        <p:nvSpPr>
          <p:cNvPr id="24579" name="Rectangle 7"/>
          <p:cNvSpPr txBox="1">
            <a:spLocks noChangeArrowheads="1"/>
          </p:cNvSpPr>
          <p:nvPr/>
        </p:nvSpPr>
        <p:spPr bwMode="auto">
          <a:xfrm>
            <a:off x="0" y="0"/>
            <a:ext cx="73787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5A9E"/>
                </a:solidFill>
                <a:latin typeface="Verdana" pitchFamily="34" charset="0"/>
              </a:rPr>
              <a:t>ПНС </a:t>
            </a:r>
            <a:r>
              <a:rPr lang="ru-RU" altLang="ru-RU" b="1">
                <a:solidFill>
                  <a:srgbClr val="005A9E"/>
                </a:solidFill>
              </a:rPr>
              <a:t>2015</a:t>
            </a:r>
            <a:r>
              <a:rPr lang="ru-RU" altLang="ru-RU" b="1">
                <a:solidFill>
                  <a:srgbClr val="005A9E"/>
                </a:solidFill>
                <a:latin typeface="Verdana" pitchFamily="34" charset="0"/>
              </a:rPr>
              <a:t>. Комплексы</a:t>
            </a:r>
          </a:p>
        </p:txBody>
      </p:sp>
      <p:grpSp>
        <p:nvGrpSpPr>
          <p:cNvPr id="24580" name="Группа 6"/>
          <p:cNvGrpSpPr>
            <a:grpSpLocks/>
          </p:cNvGrpSpPr>
          <p:nvPr/>
        </p:nvGrpSpPr>
        <p:grpSpPr bwMode="auto">
          <a:xfrm>
            <a:off x="688975" y="1136650"/>
            <a:ext cx="8104188" cy="4462463"/>
            <a:chOff x="-1001603" y="471408"/>
            <a:chExt cx="11393410" cy="5540799"/>
          </a:xfrm>
        </p:grpSpPr>
        <p:sp>
          <p:nvSpPr>
            <p:cNvPr id="24582" name="Freeform 4"/>
            <p:cNvSpPr>
              <a:spLocks noEditPoints="1"/>
            </p:cNvSpPr>
            <p:nvPr/>
          </p:nvSpPr>
          <p:spPr bwMode="gray">
            <a:xfrm rot="-1358056">
              <a:off x="1128713" y="2109788"/>
              <a:ext cx="6913562" cy="2919412"/>
            </a:xfrm>
            <a:custGeom>
              <a:avLst/>
              <a:gdLst>
                <a:gd name="T0" fmla="*/ 2147483647 w 4040"/>
                <a:gd name="T1" fmla="*/ 2147483647 h 1888"/>
                <a:gd name="T2" fmla="*/ 2147483647 w 4040"/>
                <a:gd name="T3" fmla="*/ 2147483647 h 1888"/>
                <a:gd name="T4" fmla="*/ 2147483647 w 4040"/>
                <a:gd name="T5" fmla="*/ 2147483647 h 1888"/>
                <a:gd name="T6" fmla="*/ 2147483647 w 4040"/>
                <a:gd name="T7" fmla="*/ 2147483647 h 1888"/>
                <a:gd name="T8" fmla="*/ 2147483647 w 4040"/>
                <a:gd name="T9" fmla="*/ 2147483647 h 1888"/>
                <a:gd name="T10" fmla="*/ 2147483647 w 4040"/>
                <a:gd name="T11" fmla="*/ 2147483647 h 1888"/>
                <a:gd name="T12" fmla="*/ 0 w 4040"/>
                <a:gd name="T13" fmla="*/ 2147483647 h 1888"/>
                <a:gd name="T14" fmla="*/ 2147483647 w 4040"/>
                <a:gd name="T15" fmla="*/ 2147483647 h 1888"/>
                <a:gd name="T16" fmla="*/ 2147483647 w 4040"/>
                <a:gd name="T17" fmla="*/ 2147483647 h 1888"/>
                <a:gd name="T18" fmla="*/ 2147483647 w 4040"/>
                <a:gd name="T19" fmla="*/ 2147483647 h 1888"/>
                <a:gd name="T20" fmla="*/ 2147483647 w 4040"/>
                <a:gd name="T21" fmla="*/ 2147483647 h 1888"/>
                <a:gd name="T22" fmla="*/ 2147483647 w 4040"/>
                <a:gd name="T23" fmla="*/ 2147483647 h 1888"/>
                <a:gd name="T24" fmla="*/ 2147483647 w 4040"/>
                <a:gd name="T25" fmla="*/ 2147483647 h 1888"/>
                <a:gd name="T26" fmla="*/ 2147483647 w 4040"/>
                <a:gd name="T27" fmla="*/ 2147483647 h 1888"/>
                <a:gd name="T28" fmla="*/ 2147483647 w 4040"/>
                <a:gd name="T29" fmla="*/ 2147483647 h 1888"/>
                <a:gd name="T30" fmla="*/ 2147483647 w 4040"/>
                <a:gd name="T31" fmla="*/ 2147483647 h 1888"/>
                <a:gd name="T32" fmla="*/ 2147483647 w 4040"/>
                <a:gd name="T33" fmla="*/ 2147483647 h 1888"/>
                <a:gd name="T34" fmla="*/ 2147483647 w 4040"/>
                <a:gd name="T35" fmla="*/ 2147483647 h 1888"/>
                <a:gd name="T36" fmla="*/ 2147483647 w 4040"/>
                <a:gd name="T37" fmla="*/ 2147483647 h 1888"/>
                <a:gd name="T38" fmla="*/ 2147483647 w 4040"/>
                <a:gd name="T39" fmla="*/ 2147483647 h 1888"/>
                <a:gd name="T40" fmla="*/ 2147483647 w 4040"/>
                <a:gd name="T41" fmla="*/ 2147483647 h 1888"/>
                <a:gd name="T42" fmla="*/ 2147483647 w 4040"/>
                <a:gd name="T43" fmla="*/ 2147483647 h 1888"/>
                <a:gd name="T44" fmla="*/ 2147483647 w 4040"/>
                <a:gd name="T45" fmla="*/ 2147483647 h 1888"/>
                <a:gd name="T46" fmla="*/ 2147483647 w 4040"/>
                <a:gd name="T47" fmla="*/ 2147483647 h 1888"/>
                <a:gd name="T48" fmla="*/ 2147483647 w 4040"/>
                <a:gd name="T49" fmla="*/ 2147483647 h 1888"/>
                <a:gd name="T50" fmla="*/ 2147483647 w 4040"/>
                <a:gd name="T51" fmla="*/ 2147483647 h 1888"/>
                <a:gd name="T52" fmla="*/ 2147483647 w 4040"/>
                <a:gd name="T53" fmla="*/ 0 h 1888"/>
                <a:gd name="T54" fmla="*/ 2147483647 w 4040"/>
                <a:gd name="T55" fmla="*/ 2147483647 h 1888"/>
                <a:gd name="T56" fmla="*/ 2147483647 w 4040"/>
                <a:gd name="T57" fmla="*/ 2147483647 h 1888"/>
                <a:gd name="T58" fmla="*/ 2147483647 w 4040"/>
                <a:gd name="T59" fmla="*/ 2147483647 h 1888"/>
                <a:gd name="T60" fmla="*/ 2147483647 w 4040"/>
                <a:gd name="T61" fmla="*/ 2147483647 h 1888"/>
                <a:gd name="T62" fmla="*/ 2147483647 w 4040"/>
                <a:gd name="T63" fmla="*/ 2147483647 h 1888"/>
                <a:gd name="T64" fmla="*/ 2147483647 w 4040"/>
                <a:gd name="T65" fmla="*/ 2147483647 h 1888"/>
                <a:gd name="T66" fmla="*/ 2147483647 w 4040"/>
                <a:gd name="T67" fmla="*/ 2147483647 h 1888"/>
                <a:gd name="T68" fmla="*/ 2147483647 w 4040"/>
                <a:gd name="T69" fmla="*/ 2147483647 h 1888"/>
                <a:gd name="T70" fmla="*/ 2147483647 w 4040"/>
                <a:gd name="T71" fmla="*/ 2147483647 h 1888"/>
                <a:gd name="T72" fmla="*/ 2147483647 w 4040"/>
                <a:gd name="T73" fmla="*/ 2147483647 h 1888"/>
                <a:gd name="T74" fmla="*/ 2147483647 w 4040"/>
                <a:gd name="T75" fmla="*/ 2147483647 h 1888"/>
                <a:gd name="T76" fmla="*/ 2147483647 w 4040"/>
                <a:gd name="T77" fmla="*/ 2147483647 h 1888"/>
                <a:gd name="T78" fmla="*/ 2147483647 w 4040"/>
                <a:gd name="T79" fmla="*/ 2147483647 h 1888"/>
                <a:gd name="T80" fmla="*/ 2147483647 w 4040"/>
                <a:gd name="T81" fmla="*/ 2147483647 h 1888"/>
                <a:gd name="T82" fmla="*/ 2147483647 w 4040"/>
                <a:gd name="T83" fmla="*/ 2147483647 h 1888"/>
                <a:gd name="T84" fmla="*/ 2147483647 w 4040"/>
                <a:gd name="T85" fmla="*/ 2147483647 h 1888"/>
                <a:gd name="T86" fmla="*/ 2147483647 w 4040"/>
                <a:gd name="T87" fmla="*/ 2147483647 h 1888"/>
                <a:gd name="T88" fmla="*/ 2147483647 w 4040"/>
                <a:gd name="T89" fmla="*/ 2147483647 h 1888"/>
                <a:gd name="T90" fmla="*/ 2147483647 w 4040"/>
                <a:gd name="T91" fmla="*/ 2147483647 h 1888"/>
                <a:gd name="T92" fmla="*/ 2147483647 w 4040"/>
                <a:gd name="T93" fmla="*/ 2147483647 h 1888"/>
                <a:gd name="T94" fmla="*/ 2147483647 w 4040"/>
                <a:gd name="T95" fmla="*/ 2147483647 h 1888"/>
                <a:gd name="T96" fmla="*/ 2147483647 w 4040"/>
                <a:gd name="T97" fmla="*/ 2147483647 h 1888"/>
                <a:gd name="T98" fmla="*/ 2147483647 w 4040"/>
                <a:gd name="T99" fmla="*/ 2147483647 h 1888"/>
                <a:gd name="T100" fmla="*/ 2147483647 w 4040"/>
                <a:gd name="T101" fmla="*/ 2147483647 h 1888"/>
                <a:gd name="T102" fmla="*/ 2147483647 w 4040"/>
                <a:gd name="T103" fmla="*/ 2147483647 h 18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40"/>
                <a:gd name="T157" fmla="*/ 0 h 1888"/>
                <a:gd name="T158" fmla="*/ 4040 w 4040"/>
                <a:gd name="T159" fmla="*/ 1888 h 188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656565"/>
                </a:gs>
                <a:gs pos="100000">
                  <a:srgbClr val="DDDDDD"/>
                </a:gs>
              </a:gsLst>
              <a:lin ang="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3" name="Oval 5"/>
            <p:cNvSpPr>
              <a:spLocks noChangeArrowheads="1"/>
            </p:cNvSpPr>
            <p:nvPr/>
          </p:nvSpPr>
          <p:spPr bwMode="gray">
            <a:xfrm>
              <a:off x="6156325" y="3368675"/>
              <a:ext cx="1008063" cy="1008063"/>
            </a:xfrm>
            <a:prstGeom prst="ellipse">
              <a:avLst/>
            </a:prstGeom>
            <a:gradFill rotWithShape="1">
              <a:gsLst>
                <a:gs pos="0">
                  <a:srgbClr val="DDEEAA"/>
                </a:gs>
                <a:gs pos="100000">
                  <a:srgbClr val="99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6%</a:t>
              </a:r>
            </a:p>
          </p:txBody>
        </p:sp>
        <p:sp>
          <p:nvSpPr>
            <p:cNvPr id="24584" name="Oval 7"/>
            <p:cNvSpPr>
              <a:spLocks noChangeArrowheads="1"/>
            </p:cNvSpPr>
            <p:nvPr/>
          </p:nvSpPr>
          <p:spPr bwMode="gray">
            <a:xfrm>
              <a:off x="4932363" y="4087813"/>
              <a:ext cx="1009650" cy="1008062"/>
            </a:xfrm>
            <a:prstGeom prst="ellipse">
              <a:avLst/>
            </a:prstGeom>
            <a:gradFill rotWithShape="1">
              <a:gsLst>
                <a:gs pos="0">
                  <a:srgbClr val="DDBBFF"/>
                </a:gs>
                <a:gs pos="100000">
                  <a:srgbClr val="9933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635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5%</a:t>
              </a:r>
            </a:p>
          </p:txBody>
        </p:sp>
        <p:sp>
          <p:nvSpPr>
            <p:cNvPr id="24585" name="Oval 8"/>
            <p:cNvSpPr>
              <a:spLocks noChangeArrowheads="1"/>
            </p:cNvSpPr>
            <p:nvPr/>
          </p:nvSpPr>
          <p:spPr bwMode="gray">
            <a:xfrm>
              <a:off x="2268538" y="4879975"/>
              <a:ext cx="792162" cy="790575"/>
            </a:xfrm>
            <a:prstGeom prst="ellipse">
              <a:avLst/>
            </a:prstGeom>
            <a:gradFill rotWithShape="1">
              <a:gsLst>
                <a:gs pos="0">
                  <a:srgbClr val="FFE3B9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7%</a:t>
              </a:r>
            </a:p>
          </p:txBody>
        </p:sp>
        <p:sp>
          <p:nvSpPr>
            <p:cNvPr id="24586" name="Oval 9"/>
            <p:cNvSpPr>
              <a:spLocks noChangeArrowheads="1"/>
            </p:cNvSpPr>
            <p:nvPr/>
          </p:nvSpPr>
          <p:spPr bwMode="gray">
            <a:xfrm>
              <a:off x="1042988" y="4376738"/>
              <a:ext cx="792162" cy="790575"/>
            </a:xfrm>
            <a:prstGeom prst="ellipse">
              <a:avLst/>
            </a:prstGeom>
            <a:gradFill rotWithShape="1">
              <a:gsLst>
                <a:gs pos="0">
                  <a:srgbClr val="83E6FF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6%</a:t>
              </a:r>
            </a:p>
          </p:txBody>
        </p:sp>
        <p:sp>
          <p:nvSpPr>
            <p:cNvPr id="24587" name="Oval 10"/>
            <p:cNvSpPr>
              <a:spLocks noChangeArrowheads="1"/>
            </p:cNvSpPr>
            <p:nvPr/>
          </p:nvSpPr>
          <p:spPr bwMode="gray">
            <a:xfrm>
              <a:off x="3708399" y="1568450"/>
              <a:ext cx="1081088" cy="1079499"/>
            </a:xfrm>
            <a:prstGeom prst="ellipse">
              <a:avLst/>
            </a:prstGeom>
            <a:gradFill rotWithShape="1">
              <a:gsLst>
                <a:gs pos="0">
                  <a:srgbClr val="FFE3B9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7%</a:t>
              </a:r>
            </a:p>
          </p:txBody>
        </p:sp>
        <p:sp>
          <p:nvSpPr>
            <p:cNvPr id="24588" name="Oval 11"/>
            <p:cNvSpPr>
              <a:spLocks noChangeArrowheads="1"/>
            </p:cNvSpPr>
            <p:nvPr/>
          </p:nvSpPr>
          <p:spPr bwMode="gray">
            <a:xfrm>
              <a:off x="2268538" y="2144713"/>
              <a:ext cx="1152525" cy="1223962"/>
            </a:xfrm>
            <a:prstGeom prst="ellipse">
              <a:avLst/>
            </a:prstGeom>
            <a:gradFill rotWithShape="1">
              <a:gsLst>
                <a:gs pos="0">
                  <a:srgbClr val="DDBBFF"/>
                </a:gs>
                <a:gs pos="100000">
                  <a:srgbClr val="9933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635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9%</a:t>
              </a:r>
            </a:p>
          </p:txBody>
        </p:sp>
        <p:sp>
          <p:nvSpPr>
            <p:cNvPr id="24589" name="Oval 12"/>
            <p:cNvSpPr>
              <a:spLocks noChangeArrowheads="1"/>
            </p:cNvSpPr>
            <p:nvPr/>
          </p:nvSpPr>
          <p:spPr bwMode="gray">
            <a:xfrm>
              <a:off x="1042988" y="2936875"/>
              <a:ext cx="1295400" cy="1301750"/>
            </a:xfrm>
            <a:prstGeom prst="ellipse">
              <a:avLst/>
            </a:prstGeom>
            <a:gradFill rotWithShape="1">
              <a:gsLst>
                <a:gs pos="0">
                  <a:srgbClr val="F7FCFD"/>
                </a:gs>
                <a:gs pos="100000">
                  <a:srgbClr val="0099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127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14%</a:t>
              </a:r>
            </a:p>
          </p:txBody>
        </p:sp>
        <p:sp>
          <p:nvSpPr>
            <p:cNvPr id="24590" name="Oval 13"/>
            <p:cNvSpPr>
              <a:spLocks noChangeArrowheads="1"/>
            </p:cNvSpPr>
            <p:nvPr/>
          </p:nvSpPr>
          <p:spPr bwMode="gray">
            <a:xfrm>
              <a:off x="3779838" y="4737100"/>
              <a:ext cx="792162" cy="796925"/>
            </a:xfrm>
            <a:prstGeom prst="ellipse">
              <a:avLst/>
            </a:prstGeom>
            <a:gradFill rotWithShape="1">
              <a:gsLst>
                <a:gs pos="0">
                  <a:srgbClr val="DDEEAA"/>
                </a:gs>
                <a:gs pos="100000">
                  <a:srgbClr val="99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762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5%</a:t>
              </a:r>
            </a:p>
          </p:txBody>
        </p:sp>
        <p:sp>
          <p:nvSpPr>
            <p:cNvPr id="24591" name="Text Box 14"/>
            <p:cNvSpPr txBox="1">
              <a:spLocks noChangeArrowheads="1"/>
            </p:cNvSpPr>
            <p:nvPr/>
          </p:nvSpPr>
          <p:spPr bwMode="auto">
            <a:xfrm>
              <a:off x="6994986" y="4230321"/>
              <a:ext cx="2843331" cy="524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Топливно-энергетический</a:t>
              </a:r>
              <a:br>
                <a:rPr lang="ru-RU" altLang="ru-RU" sz="1200"/>
              </a:br>
              <a:r>
                <a:rPr lang="ru-RU" altLang="ru-RU" sz="1200"/>
                <a:t>и горнорудный комплекс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2" name="Text Box 15"/>
            <p:cNvSpPr txBox="1">
              <a:spLocks noChangeArrowheads="1"/>
            </p:cNvSpPr>
            <p:nvPr/>
          </p:nvSpPr>
          <p:spPr bwMode="auto">
            <a:xfrm>
              <a:off x="5131422" y="5170542"/>
              <a:ext cx="2037646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Здравоохранение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3" name="Text Box 16"/>
            <p:cNvSpPr txBox="1">
              <a:spLocks noChangeArrowheads="1"/>
            </p:cNvSpPr>
            <p:nvPr/>
          </p:nvSpPr>
          <p:spPr bwMode="auto">
            <a:xfrm>
              <a:off x="-1001603" y="3390627"/>
              <a:ext cx="2062196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altLang="ru-RU" sz="1200"/>
                <a:t>Другие стандарты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4" name="Text Box 18"/>
            <p:cNvSpPr txBox="1">
              <a:spLocks noChangeArrowheads="1"/>
            </p:cNvSpPr>
            <p:nvPr/>
          </p:nvSpPr>
          <p:spPr bwMode="auto">
            <a:xfrm>
              <a:off x="-932417" y="4689590"/>
              <a:ext cx="1758669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Строительство</a:t>
              </a:r>
              <a:endParaRPr lang="ru-RU" altLang="ru-RU" sz="1200" b="1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5" name="Text Box 19"/>
            <p:cNvSpPr txBox="1">
              <a:spLocks noChangeArrowheads="1"/>
            </p:cNvSpPr>
            <p:nvPr/>
          </p:nvSpPr>
          <p:spPr bwMode="auto">
            <a:xfrm>
              <a:off x="3776710" y="5550967"/>
              <a:ext cx="1448448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Метрология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7758267" y="1378120"/>
              <a:ext cx="2001937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Машиностроение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1703355" y="1155384"/>
              <a:ext cx="2441605" cy="31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Химический комплекс</a:t>
              </a:r>
              <a:endParaRPr lang="ru-RU" altLang="ru-RU" sz="1200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8" name="Text Box 22"/>
            <p:cNvSpPr txBox="1">
              <a:spLocks noChangeArrowheads="1"/>
            </p:cNvSpPr>
            <p:nvPr/>
          </p:nvSpPr>
          <p:spPr bwMode="auto">
            <a:xfrm>
              <a:off x="3852592" y="471408"/>
              <a:ext cx="4160101" cy="524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Агропромышленный</a:t>
              </a:r>
              <a:br>
                <a:rPr lang="ru-RU" altLang="ru-RU" sz="1200"/>
              </a:br>
              <a:r>
                <a:rPr lang="ru-RU" altLang="ru-RU" sz="1200"/>
                <a:t>комплекс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599" name="Freeform 23"/>
            <p:cNvSpPr>
              <a:spLocks noEditPoints="1"/>
            </p:cNvSpPr>
            <p:nvPr/>
          </p:nvSpPr>
          <p:spPr bwMode="gray">
            <a:xfrm rot="-1358056">
              <a:off x="2709863" y="2936875"/>
              <a:ext cx="3581400" cy="1419225"/>
            </a:xfrm>
            <a:custGeom>
              <a:avLst/>
              <a:gdLst>
                <a:gd name="T0" fmla="*/ 2147483647 w 4040"/>
                <a:gd name="T1" fmla="*/ 2147483647 h 1888"/>
                <a:gd name="T2" fmla="*/ 2147483647 w 4040"/>
                <a:gd name="T3" fmla="*/ 2147483647 h 1888"/>
                <a:gd name="T4" fmla="*/ 2147483647 w 4040"/>
                <a:gd name="T5" fmla="*/ 2147483647 h 1888"/>
                <a:gd name="T6" fmla="*/ 2147483647 w 4040"/>
                <a:gd name="T7" fmla="*/ 2147483647 h 1888"/>
                <a:gd name="T8" fmla="*/ 2147483647 w 4040"/>
                <a:gd name="T9" fmla="*/ 2147483647 h 1888"/>
                <a:gd name="T10" fmla="*/ 2147483647 w 4040"/>
                <a:gd name="T11" fmla="*/ 2147483647 h 1888"/>
                <a:gd name="T12" fmla="*/ 0 w 4040"/>
                <a:gd name="T13" fmla="*/ 2147483647 h 1888"/>
                <a:gd name="T14" fmla="*/ 2147483647 w 4040"/>
                <a:gd name="T15" fmla="*/ 2147483647 h 1888"/>
                <a:gd name="T16" fmla="*/ 2147483647 w 4040"/>
                <a:gd name="T17" fmla="*/ 2147483647 h 1888"/>
                <a:gd name="T18" fmla="*/ 2147483647 w 4040"/>
                <a:gd name="T19" fmla="*/ 2147483647 h 1888"/>
                <a:gd name="T20" fmla="*/ 2147483647 w 4040"/>
                <a:gd name="T21" fmla="*/ 2147483647 h 1888"/>
                <a:gd name="T22" fmla="*/ 2147483647 w 4040"/>
                <a:gd name="T23" fmla="*/ 2147483647 h 1888"/>
                <a:gd name="T24" fmla="*/ 2147483647 w 4040"/>
                <a:gd name="T25" fmla="*/ 2147483647 h 1888"/>
                <a:gd name="T26" fmla="*/ 2147483647 w 4040"/>
                <a:gd name="T27" fmla="*/ 2147483647 h 1888"/>
                <a:gd name="T28" fmla="*/ 2147483647 w 4040"/>
                <a:gd name="T29" fmla="*/ 2147483647 h 1888"/>
                <a:gd name="T30" fmla="*/ 2147483647 w 4040"/>
                <a:gd name="T31" fmla="*/ 2147483647 h 1888"/>
                <a:gd name="T32" fmla="*/ 2147483647 w 4040"/>
                <a:gd name="T33" fmla="*/ 2147483647 h 1888"/>
                <a:gd name="T34" fmla="*/ 2147483647 w 4040"/>
                <a:gd name="T35" fmla="*/ 2147483647 h 1888"/>
                <a:gd name="T36" fmla="*/ 2147483647 w 4040"/>
                <a:gd name="T37" fmla="*/ 2147483647 h 1888"/>
                <a:gd name="T38" fmla="*/ 2147483647 w 4040"/>
                <a:gd name="T39" fmla="*/ 2147483647 h 1888"/>
                <a:gd name="T40" fmla="*/ 2147483647 w 4040"/>
                <a:gd name="T41" fmla="*/ 2147483647 h 1888"/>
                <a:gd name="T42" fmla="*/ 2147483647 w 4040"/>
                <a:gd name="T43" fmla="*/ 2147483647 h 1888"/>
                <a:gd name="T44" fmla="*/ 2147483647 w 4040"/>
                <a:gd name="T45" fmla="*/ 2147483647 h 1888"/>
                <a:gd name="T46" fmla="*/ 2147483647 w 4040"/>
                <a:gd name="T47" fmla="*/ 2147483647 h 1888"/>
                <a:gd name="T48" fmla="*/ 2147483647 w 4040"/>
                <a:gd name="T49" fmla="*/ 2147483647 h 1888"/>
                <a:gd name="T50" fmla="*/ 2147483647 w 4040"/>
                <a:gd name="T51" fmla="*/ 2147483647 h 1888"/>
                <a:gd name="T52" fmla="*/ 2147483647 w 4040"/>
                <a:gd name="T53" fmla="*/ 0 h 1888"/>
                <a:gd name="T54" fmla="*/ 2147483647 w 4040"/>
                <a:gd name="T55" fmla="*/ 2147483647 h 1888"/>
                <a:gd name="T56" fmla="*/ 2147483647 w 4040"/>
                <a:gd name="T57" fmla="*/ 2147483647 h 1888"/>
                <a:gd name="T58" fmla="*/ 2147483647 w 4040"/>
                <a:gd name="T59" fmla="*/ 2147483647 h 1888"/>
                <a:gd name="T60" fmla="*/ 2147483647 w 4040"/>
                <a:gd name="T61" fmla="*/ 2147483647 h 1888"/>
                <a:gd name="T62" fmla="*/ 2147483647 w 4040"/>
                <a:gd name="T63" fmla="*/ 2147483647 h 1888"/>
                <a:gd name="T64" fmla="*/ 2147483647 w 4040"/>
                <a:gd name="T65" fmla="*/ 2147483647 h 1888"/>
                <a:gd name="T66" fmla="*/ 2147483647 w 4040"/>
                <a:gd name="T67" fmla="*/ 2147483647 h 1888"/>
                <a:gd name="T68" fmla="*/ 2147483647 w 4040"/>
                <a:gd name="T69" fmla="*/ 2147483647 h 1888"/>
                <a:gd name="T70" fmla="*/ 2147483647 w 4040"/>
                <a:gd name="T71" fmla="*/ 2147483647 h 1888"/>
                <a:gd name="T72" fmla="*/ 2147483647 w 4040"/>
                <a:gd name="T73" fmla="*/ 2147483647 h 1888"/>
                <a:gd name="T74" fmla="*/ 2147483647 w 4040"/>
                <a:gd name="T75" fmla="*/ 2147483647 h 1888"/>
                <a:gd name="T76" fmla="*/ 2147483647 w 4040"/>
                <a:gd name="T77" fmla="*/ 2147483647 h 1888"/>
                <a:gd name="T78" fmla="*/ 2147483647 w 4040"/>
                <a:gd name="T79" fmla="*/ 2147483647 h 1888"/>
                <a:gd name="T80" fmla="*/ 2147483647 w 4040"/>
                <a:gd name="T81" fmla="*/ 2147483647 h 1888"/>
                <a:gd name="T82" fmla="*/ 2147483647 w 4040"/>
                <a:gd name="T83" fmla="*/ 2147483647 h 1888"/>
                <a:gd name="T84" fmla="*/ 2147483647 w 4040"/>
                <a:gd name="T85" fmla="*/ 2147483647 h 1888"/>
                <a:gd name="T86" fmla="*/ 2147483647 w 4040"/>
                <a:gd name="T87" fmla="*/ 2147483647 h 1888"/>
                <a:gd name="T88" fmla="*/ 2147483647 w 4040"/>
                <a:gd name="T89" fmla="*/ 2147483647 h 1888"/>
                <a:gd name="T90" fmla="*/ 2147483647 w 4040"/>
                <a:gd name="T91" fmla="*/ 2147483647 h 1888"/>
                <a:gd name="T92" fmla="*/ 2147483647 w 4040"/>
                <a:gd name="T93" fmla="*/ 2147483647 h 1888"/>
                <a:gd name="T94" fmla="*/ 2147483647 w 4040"/>
                <a:gd name="T95" fmla="*/ 2147483647 h 1888"/>
                <a:gd name="T96" fmla="*/ 2147483647 w 4040"/>
                <a:gd name="T97" fmla="*/ 2147483647 h 1888"/>
                <a:gd name="T98" fmla="*/ 2147483647 w 4040"/>
                <a:gd name="T99" fmla="*/ 2147483647 h 1888"/>
                <a:gd name="T100" fmla="*/ 2147483647 w 4040"/>
                <a:gd name="T101" fmla="*/ 2147483647 h 1888"/>
                <a:gd name="T102" fmla="*/ 2147483647 w 4040"/>
                <a:gd name="T103" fmla="*/ 2147483647 h 18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040"/>
                <a:gd name="T157" fmla="*/ 0 h 1888"/>
                <a:gd name="T158" fmla="*/ 4040 w 4040"/>
                <a:gd name="T159" fmla="*/ 1888 h 188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656565"/>
                </a:gs>
                <a:gs pos="100000">
                  <a:srgbClr val="DDDDDD"/>
                </a:gs>
              </a:gsLst>
              <a:lin ang="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4589091" y="2874195"/>
              <a:ext cx="1374797" cy="453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>
                <a:lnSpc>
                  <a:spcPct val="90000"/>
                </a:lnSpc>
              </a:pPr>
              <a:r>
                <a:rPr lang="ru-RU" altLang="ru-RU" sz="1000">
                  <a:solidFill>
                    <a:srgbClr val="C00000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Всего 4718</a:t>
              </a:r>
              <a:br>
                <a:rPr lang="ru-RU" altLang="ru-RU" sz="1000">
                  <a:solidFill>
                    <a:srgbClr val="C00000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</a:br>
              <a:r>
                <a:rPr lang="ru-RU" altLang="ru-RU" sz="1000">
                  <a:solidFill>
                    <a:srgbClr val="C00000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предложений</a:t>
              </a:r>
            </a:p>
          </p:txBody>
        </p:sp>
        <p:sp>
          <p:nvSpPr>
            <p:cNvPr id="24601" name="Rectangle 26"/>
            <p:cNvSpPr>
              <a:spLocks noChangeArrowheads="1"/>
            </p:cNvSpPr>
            <p:nvPr/>
          </p:nvSpPr>
          <p:spPr bwMode="auto">
            <a:xfrm>
              <a:off x="3024589" y="3633073"/>
              <a:ext cx="2265291" cy="453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2">
                <a:schemeClr val="bg2">
                  <a:alpha val="50000"/>
                </a:schemeClr>
              </a:prstShdw>
            </a:effec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altLang="ru-RU" sz="1000">
                  <a:solidFill>
                    <a:srgbClr val="C00000"/>
                  </a:solidFill>
                  <a:latin typeface="Verdana" pitchFamily="34" charset="0"/>
                </a:rPr>
                <a:t>Новые – 1783</a:t>
              </a:r>
            </a:p>
            <a:p>
              <a:pPr>
                <a:lnSpc>
                  <a:spcPct val="90000"/>
                </a:lnSpc>
              </a:pPr>
              <a:r>
                <a:rPr lang="ru-RU" altLang="ru-RU" sz="1000">
                  <a:solidFill>
                    <a:srgbClr val="C00000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Переходящие - 2935</a:t>
              </a:r>
            </a:p>
          </p:txBody>
        </p:sp>
        <p:sp>
          <p:nvSpPr>
            <p:cNvPr id="24602" name="Oval 6"/>
            <p:cNvSpPr>
              <a:spLocks noChangeArrowheads="1"/>
            </p:cNvSpPr>
            <p:nvPr/>
          </p:nvSpPr>
          <p:spPr bwMode="gray">
            <a:xfrm>
              <a:off x="7092950" y="2503488"/>
              <a:ext cx="1008063" cy="1008062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>
              <a:prstShdw prst="shdw12" dist="127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8%</a:t>
              </a:r>
            </a:p>
          </p:txBody>
        </p:sp>
        <p:sp>
          <p:nvSpPr>
            <p:cNvPr id="24603" name="Text Box 20"/>
            <p:cNvSpPr txBox="1">
              <a:spLocks noChangeArrowheads="1"/>
            </p:cNvSpPr>
            <p:nvPr/>
          </p:nvSpPr>
          <p:spPr bwMode="auto">
            <a:xfrm>
              <a:off x="7963593" y="2554875"/>
              <a:ext cx="2428214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Электротехника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604" name="Text Box 21"/>
            <p:cNvSpPr txBox="1">
              <a:spLocks noChangeArrowheads="1"/>
            </p:cNvSpPr>
            <p:nvPr/>
          </p:nvSpPr>
          <p:spPr bwMode="auto">
            <a:xfrm>
              <a:off x="627621" y="5692887"/>
              <a:ext cx="3307548" cy="31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Общетехнический комплекс</a:t>
              </a:r>
              <a:endParaRPr lang="ru-RU" altLang="ru-RU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605" name="Oval 11"/>
            <p:cNvSpPr>
              <a:spLocks noChangeArrowheads="1"/>
            </p:cNvSpPr>
            <p:nvPr/>
          </p:nvSpPr>
          <p:spPr bwMode="gray">
            <a:xfrm>
              <a:off x="5076825" y="1208088"/>
              <a:ext cx="1152525" cy="1223962"/>
            </a:xfrm>
            <a:prstGeom prst="ellipse">
              <a:avLst/>
            </a:prstGeom>
            <a:gradFill rotWithShape="1">
              <a:gsLst>
                <a:gs pos="0">
                  <a:srgbClr val="DDBBFF"/>
                </a:gs>
                <a:gs pos="100000">
                  <a:srgbClr val="9933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635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0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13%</a:t>
              </a:r>
            </a:p>
          </p:txBody>
        </p:sp>
        <p:sp>
          <p:nvSpPr>
            <p:cNvPr id="24606" name="Text Box 21"/>
            <p:cNvSpPr txBox="1">
              <a:spLocks noChangeArrowheads="1"/>
            </p:cNvSpPr>
            <p:nvPr/>
          </p:nvSpPr>
          <p:spPr bwMode="auto">
            <a:xfrm>
              <a:off x="-425795" y="1939887"/>
              <a:ext cx="3454848" cy="31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altLang="ru-RU" sz="1200"/>
                <a:t>Информационные</a:t>
              </a:r>
              <a:r>
                <a:rPr lang="ru-RU" altLang="ru-RU" sz="1200" b="1"/>
                <a:t> </a:t>
              </a:r>
              <a:r>
                <a:rPr lang="ru-RU" altLang="ru-RU" sz="1200"/>
                <a:t>технологии</a:t>
              </a:r>
              <a:endParaRPr lang="ru-RU" altLang="ru-RU" sz="1200"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607" name="Oval 12"/>
            <p:cNvSpPr>
              <a:spLocks noChangeArrowheads="1"/>
            </p:cNvSpPr>
            <p:nvPr/>
          </p:nvSpPr>
          <p:spPr bwMode="gray">
            <a:xfrm>
              <a:off x="6372225" y="1279525"/>
              <a:ext cx="1295400" cy="1301750"/>
            </a:xfrm>
            <a:prstGeom prst="ellipse">
              <a:avLst/>
            </a:prstGeom>
            <a:gradFill rotWithShape="1">
              <a:gsLst>
                <a:gs pos="0">
                  <a:srgbClr val="F7FCFD"/>
                </a:gs>
                <a:gs pos="100000">
                  <a:srgbClr val="0099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2" dist="12700" dir="10800000">
                <a:srgbClr val="6D7491">
                  <a:alpha val="74997"/>
                </a:srgbClr>
              </a:prstShdw>
            </a:effec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1100" b="1">
                  <a:solidFill>
                    <a:srgbClr val="46505E"/>
                  </a:solidFill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20%</a:t>
              </a:r>
            </a:p>
          </p:txBody>
        </p:sp>
      </p:grpSp>
      <p:sp>
        <p:nvSpPr>
          <p:cNvPr id="24581" name="Rectangle 32"/>
          <p:cNvSpPr>
            <a:spLocks noChangeArrowheads="1"/>
          </p:cNvSpPr>
          <p:nvPr/>
        </p:nvSpPr>
        <p:spPr bwMode="auto">
          <a:xfrm>
            <a:off x="3143250" y="649128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47-е заседание МГС СНГ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Наилучшие доступные технологии</a:t>
            </a:r>
            <a:endParaRPr lang="ru-RU" smtClean="0"/>
          </a:p>
        </p:txBody>
      </p:sp>
      <p:sp>
        <p:nvSpPr>
          <p:cNvPr id="11266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cs typeface="Arial" charset="0"/>
              </a:rPr>
              <a:t>47-е заседание МГС СНГ</a:t>
            </a:r>
          </a:p>
        </p:txBody>
      </p:sp>
      <p:sp>
        <p:nvSpPr>
          <p:cNvPr id="11267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3BDA8D-B4C1-4FB6-9287-147B209345D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200">
              <a:cs typeface="Arial" charset="0"/>
            </a:endParaRPr>
          </a:p>
        </p:txBody>
      </p:sp>
      <p:sp>
        <p:nvSpPr>
          <p:cNvPr id="11268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0546E1-9577-44D4-87B2-1604BA2C17A5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26629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0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1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2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3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4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5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636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8096" y="3449324"/>
            <a:ext cx="453048" cy="29154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СТРАТЕГИЧЕСКИЕ ЦЕЛИ</a:t>
            </a:r>
          </a:p>
        </p:txBody>
      </p:sp>
      <p:sp>
        <p:nvSpPr>
          <p:cNvPr id="27" name="Пятиугольник 26"/>
          <p:cNvSpPr/>
          <p:nvPr/>
        </p:nvSpPr>
        <p:spPr>
          <a:xfrm>
            <a:off x="613461" y="4105114"/>
            <a:ext cx="5148000" cy="756000"/>
          </a:xfrm>
          <a:prstGeom prst="homePlate">
            <a:avLst>
              <a:gd name="adj" fmla="val 38209"/>
            </a:avLst>
          </a:prstGeom>
          <a:solidFill>
            <a:srgbClr val="DEC8EE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rgbClr val="421D5D"/>
                </a:solidFill>
                <a:latin typeface="+mj-lt"/>
              </a:rPr>
              <a:t>Экономическая эффективность внедрения</a:t>
            </a:r>
          </a:p>
        </p:txBody>
      </p:sp>
      <p:sp>
        <p:nvSpPr>
          <p:cNvPr id="28" name="Пятиугольник 27"/>
          <p:cNvSpPr/>
          <p:nvPr/>
        </p:nvSpPr>
        <p:spPr>
          <a:xfrm>
            <a:off x="613461" y="5623087"/>
            <a:ext cx="5148000" cy="756000"/>
          </a:xfrm>
          <a:prstGeom prst="homePlate">
            <a:avLst>
              <a:gd name="adj" fmla="val 38209"/>
            </a:avLst>
          </a:prstGeom>
          <a:solidFill>
            <a:srgbClr val="DEC8EE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rgbClr val="421D5D"/>
                </a:solidFill>
                <a:latin typeface="+mj-lt"/>
              </a:rPr>
              <a:t>Возможность тиражирования</a:t>
            </a:r>
          </a:p>
        </p:txBody>
      </p:sp>
      <p:sp>
        <p:nvSpPr>
          <p:cNvPr id="29" name="Пятиугольник 28"/>
          <p:cNvSpPr/>
          <p:nvPr/>
        </p:nvSpPr>
        <p:spPr>
          <a:xfrm>
            <a:off x="613461" y="4990100"/>
            <a:ext cx="5148000" cy="504000"/>
          </a:xfrm>
          <a:prstGeom prst="homePlate">
            <a:avLst>
              <a:gd name="adj" fmla="val 38209"/>
            </a:avLst>
          </a:prstGeom>
          <a:solidFill>
            <a:srgbClr val="DEC8EE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rgbClr val="421D5D"/>
                </a:solidFill>
                <a:latin typeface="+mj-lt"/>
              </a:rPr>
              <a:t>Ресурсосбережение</a:t>
            </a:r>
          </a:p>
        </p:txBody>
      </p:sp>
      <p:sp>
        <p:nvSpPr>
          <p:cNvPr id="30" name="Пятиугольник 29"/>
          <p:cNvSpPr/>
          <p:nvPr/>
        </p:nvSpPr>
        <p:spPr>
          <a:xfrm>
            <a:off x="613461" y="3472128"/>
            <a:ext cx="5148000" cy="504000"/>
          </a:xfrm>
          <a:prstGeom prst="homePlate">
            <a:avLst>
              <a:gd name="adj" fmla="val 38209"/>
            </a:avLst>
          </a:prstGeom>
          <a:solidFill>
            <a:srgbClr val="DEC8EE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rgbClr val="421D5D"/>
                </a:solidFill>
                <a:latin typeface="+mj-lt"/>
              </a:rPr>
              <a:t>Сокращение негативного экологического воздействия</a:t>
            </a:r>
          </a:p>
        </p:txBody>
      </p:sp>
      <p:sp>
        <p:nvSpPr>
          <p:cNvPr id="31" name="Стрелка вправо 36"/>
          <p:cNvSpPr/>
          <p:nvPr/>
        </p:nvSpPr>
        <p:spPr>
          <a:xfrm>
            <a:off x="300801" y="674079"/>
            <a:ext cx="5925305" cy="1289585"/>
          </a:xfrm>
          <a:custGeom>
            <a:avLst/>
            <a:gdLst>
              <a:gd name="connsiteX0" fmla="*/ 0 w 6304657"/>
              <a:gd name="connsiteY0" fmla="*/ 198655 h 794619"/>
              <a:gd name="connsiteX1" fmla="*/ 5907348 w 6304657"/>
              <a:gd name="connsiteY1" fmla="*/ 198655 h 794619"/>
              <a:gd name="connsiteX2" fmla="*/ 5907348 w 6304657"/>
              <a:gd name="connsiteY2" fmla="*/ 0 h 794619"/>
              <a:gd name="connsiteX3" fmla="*/ 6304657 w 6304657"/>
              <a:gd name="connsiteY3" fmla="*/ 397310 h 794619"/>
              <a:gd name="connsiteX4" fmla="*/ 5907348 w 6304657"/>
              <a:gd name="connsiteY4" fmla="*/ 794619 h 794619"/>
              <a:gd name="connsiteX5" fmla="*/ 5907348 w 6304657"/>
              <a:gd name="connsiteY5" fmla="*/ 595964 h 794619"/>
              <a:gd name="connsiteX6" fmla="*/ 0 w 6304657"/>
              <a:gd name="connsiteY6" fmla="*/ 595964 h 794619"/>
              <a:gd name="connsiteX7" fmla="*/ 0 w 6304657"/>
              <a:gd name="connsiteY7" fmla="*/ 198655 h 794619"/>
              <a:gd name="connsiteX0" fmla="*/ 0 w 6304657"/>
              <a:gd name="connsiteY0" fmla="*/ 595964 h 794619"/>
              <a:gd name="connsiteX1" fmla="*/ 5907348 w 6304657"/>
              <a:gd name="connsiteY1" fmla="*/ 198655 h 794619"/>
              <a:gd name="connsiteX2" fmla="*/ 5907348 w 6304657"/>
              <a:gd name="connsiteY2" fmla="*/ 0 h 794619"/>
              <a:gd name="connsiteX3" fmla="*/ 6304657 w 6304657"/>
              <a:gd name="connsiteY3" fmla="*/ 397310 h 794619"/>
              <a:gd name="connsiteX4" fmla="*/ 5907348 w 6304657"/>
              <a:gd name="connsiteY4" fmla="*/ 794619 h 794619"/>
              <a:gd name="connsiteX5" fmla="*/ 5907348 w 6304657"/>
              <a:gd name="connsiteY5" fmla="*/ 595964 h 794619"/>
              <a:gd name="connsiteX6" fmla="*/ 0 w 6304657"/>
              <a:gd name="connsiteY6" fmla="*/ 595964 h 794619"/>
              <a:gd name="connsiteX0" fmla="*/ 0 w 6536885"/>
              <a:gd name="connsiteY0" fmla="*/ 1162021 h 1162021"/>
              <a:gd name="connsiteX1" fmla="*/ 6139576 w 6536885"/>
              <a:gd name="connsiteY1" fmla="*/ 198655 h 1162021"/>
              <a:gd name="connsiteX2" fmla="*/ 6139576 w 6536885"/>
              <a:gd name="connsiteY2" fmla="*/ 0 h 1162021"/>
              <a:gd name="connsiteX3" fmla="*/ 6536885 w 6536885"/>
              <a:gd name="connsiteY3" fmla="*/ 397310 h 1162021"/>
              <a:gd name="connsiteX4" fmla="*/ 6139576 w 6536885"/>
              <a:gd name="connsiteY4" fmla="*/ 794619 h 1162021"/>
              <a:gd name="connsiteX5" fmla="*/ 6139576 w 6536885"/>
              <a:gd name="connsiteY5" fmla="*/ 595964 h 1162021"/>
              <a:gd name="connsiteX6" fmla="*/ 0 w 6536885"/>
              <a:gd name="connsiteY6" fmla="*/ 1162021 h 1162021"/>
              <a:gd name="connsiteX0" fmla="*/ 0 w 6603560"/>
              <a:gd name="connsiteY0" fmla="*/ 1362046 h 1362046"/>
              <a:gd name="connsiteX1" fmla="*/ 6206251 w 6603560"/>
              <a:gd name="connsiteY1" fmla="*/ 198655 h 1362046"/>
              <a:gd name="connsiteX2" fmla="*/ 6206251 w 6603560"/>
              <a:gd name="connsiteY2" fmla="*/ 0 h 1362046"/>
              <a:gd name="connsiteX3" fmla="*/ 6603560 w 6603560"/>
              <a:gd name="connsiteY3" fmla="*/ 397310 h 1362046"/>
              <a:gd name="connsiteX4" fmla="*/ 6206251 w 6603560"/>
              <a:gd name="connsiteY4" fmla="*/ 794619 h 1362046"/>
              <a:gd name="connsiteX5" fmla="*/ 6206251 w 6603560"/>
              <a:gd name="connsiteY5" fmla="*/ 595964 h 1362046"/>
              <a:gd name="connsiteX6" fmla="*/ 0 w 6603560"/>
              <a:gd name="connsiteY6" fmla="*/ 1362046 h 1362046"/>
              <a:gd name="connsiteX0" fmla="*/ 0 w 6517835"/>
              <a:gd name="connsiteY0" fmla="*/ 1219171 h 1219171"/>
              <a:gd name="connsiteX1" fmla="*/ 6120526 w 6517835"/>
              <a:gd name="connsiteY1" fmla="*/ 198655 h 1219171"/>
              <a:gd name="connsiteX2" fmla="*/ 6120526 w 6517835"/>
              <a:gd name="connsiteY2" fmla="*/ 0 h 1219171"/>
              <a:gd name="connsiteX3" fmla="*/ 6517835 w 6517835"/>
              <a:gd name="connsiteY3" fmla="*/ 397310 h 1219171"/>
              <a:gd name="connsiteX4" fmla="*/ 6120526 w 6517835"/>
              <a:gd name="connsiteY4" fmla="*/ 794619 h 1219171"/>
              <a:gd name="connsiteX5" fmla="*/ 6120526 w 6517835"/>
              <a:gd name="connsiteY5" fmla="*/ 595964 h 1219171"/>
              <a:gd name="connsiteX6" fmla="*/ 0 w 6517835"/>
              <a:gd name="connsiteY6" fmla="*/ 1219171 h 1219171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85846"/>
              <a:gd name="connsiteX1" fmla="*/ 6120526 w 6517835"/>
              <a:gd name="connsiteY1" fmla="*/ 198655 h 1285846"/>
              <a:gd name="connsiteX2" fmla="*/ 6120526 w 6517835"/>
              <a:gd name="connsiteY2" fmla="*/ 0 h 1285846"/>
              <a:gd name="connsiteX3" fmla="*/ 6517835 w 6517835"/>
              <a:gd name="connsiteY3" fmla="*/ 397310 h 1285846"/>
              <a:gd name="connsiteX4" fmla="*/ 6120526 w 6517835"/>
              <a:gd name="connsiteY4" fmla="*/ 794619 h 1285846"/>
              <a:gd name="connsiteX5" fmla="*/ 6120526 w 6517835"/>
              <a:gd name="connsiteY5" fmla="*/ 595964 h 1285846"/>
              <a:gd name="connsiteX6" fmla="*/ 0 w 6517835"/>
              <a:gd name="connsiteY6" fmla="*/ 1285846 h 1285846"/>
              <a:gd name="connsiteX0" fmla="*/ 0 w 6517835"/>
              <a:gd name="connsiteY0" fmla="*/ 1285846 h 1290414"/>
              <a:gd name="connsiteX1" fmla="*/ 6120526 w 6517835"/>
              <a:gd name="connsiteY1" fmla="*/ 198655 h 1290414"/>
              <a:gd name="connsiteX2" fmla="*/ 6120526 w 6517835"/>
              <a:gd name="connsiteY2" fmla="*/ 0 h 1290414"/>
              <a:gd name="connsiteX3" fmla="*/ 6517835 w 6517835"/>
              <a:gd name="connsiteY3" fmla="*/ 397310 h 1290414"/>
              <a:gd name="connsiteX4" fmla="*/ 6120526 w 6517835"/>
              <a:gd name="connsiteY4" fmla="*/ 794619 h 1290414"/>
              <a:gd name="connsiteX5" fmla="*/ 6120526 w 6517835"/>
              <a:gd name="connsiteY5" fmla="*/ 595964 h 1290414"/>
              <a:gd name="connsiteX6" fmla="*/ 0 w 6517835"/>
              <a:gd name="connsiteY6" fmla="*/ 1285846 h 1290414"/>
              <a:gd name="connsiteX0" fmla="*/ 0 w 6517835"/>
              <a:gd name="connsiteY0" fmla="*/ 1285846 h 1290242"/>
              <a:gd name="connsiteX1" fmla="*/ 6120526 w 6517835"/>
              <a:gd name="connsiteY1" fmla="*/ 198655 h 1290242"/>
              <a:gd name="connsiteX2" fmla="*/ 6120526 w 6517835"/>
              <a:gd name="connsiteY2" fmla="*/ 0 h 1290242"/>
              <a:gd name="connsiteX3" fmla="*/ 6517835 w 6517835"/>
              <a:gd name="connsiteY3" fmla="*/ 397310 h 1290242"/>
              <a:gd name="connsiteX4" fmla="*/ 6120526 w 6517835"/>
              <a:gd name="connsiteY4" fmla="*/ 794619 h 1290242"/>
              <a:gd name="connsiteX5" fmla="*/ 6120526 w 6517835"/>
              <a:gd name="connsiteY5" fmla="*/ 595964 h 1290242"/>
              <a:gd name="connsiteX6" fmla="*/ 0 w 6517835"/>
              <a:gd name="connsiteY6" fmla="*/ 1285846 h 1290242"/>
              <a:gd name="connsiteX0" fmla="*/ 0 w 6517835"/>
              <a:gd name="connsiteY0" fmla="*/ 1285846 h 1290242"/>
              <a:gd name="connsiteX1" fmla="*/ 6120526 w 6517835"/>
              <a:gd name="connsiteY1" fmla="*/ 198655 h 1290242"/>
              <a:gd name="connsiteX2" fmla="*/ 6120526 w 6517835"/>
              <a:gd name="connsiteY2" fmla="*/ 0 h 1290242"/>
              <a:gd name="connsiteX3" fmla="*/ 6517835 w 6517835"/>
              <a:gd name="connsiteY3" fmla="*/ 397310 h 1290242"/>
              <a:gd name="connsiteX4" fmla="*/ 6120526 w 6517835"/>
              <a:gd name="connsiteY4" fmla="*/ 794619 h 1290242"/>
              <a:gd name="connsiteX5" fmla="*/ 6120526 w 6517835"/>
              <a:gd name="connsiteY5" fmla="*/ 595964 h 1290242"/>
              <a:gd name="connsiteX6" fmla="*/ 0 w 6517835"/>
              <a:gd name="connsiteY6" fmla="*/ 1285846 h 1290242"/>
              <a:gd name="connsiteX0" fmla="*/ 0 w 6517835"/>
              <a:gd name="connsiteY0" fmla="*/ 1285846 h 1290242"/>
              <a:gd name="connsiteX1" fmla="*/ 6120526 w 6517835"/>
              <a:gd name="connsiteY1" fmla="*/ 198655 h 1290242"/>
              <a:gd name="connsiteX2" fmla="*/ 6120526 w 6517835"/>
              <a:gd name="connsiteY2" fmla="*/ 0 h 1290242"/>
              <a:gd name="connsiteX3" fmla="*/ 6517835 w 6517835"/>
              <a:gd name="connsiteY3" fmla="*/ 397310 h 1290242"/>
              <a:gd name="connsiteX4" fmla="*/ 6120526 w 6517835"/>
              <a:gd name="connsiteY4" fmla="*/ 794619 h 1290242"/>
              <a:gd name="connsiteX5" fmla="*/ 6120526 w 6517835"/>
              <a:gd name="connsiteY5" fmla="*/ 595964 h 1290242"/>
              <a:gd name="connsiteX6" fmla="*/ 0 w 6517835"/>
              <a:gd name="connsiteY6" fmla="*/ 1285846 h 1290242"/>
              <a:gd name="connsiteX0" fmla="*/ 0 w 6517835"/>
              <a:gd name="connsiteY0" fmla="*/ 1285846 h 1289585"/>
              <a:gd name="connsiteX1" fmla="*/ 6120526 w 6517835"/>
              <a:gd name="connsiteY1" fmla="*/ 198655 h 1289585"/>
              <a:gd name="connsiteX2" fmla="*/ 6120526 w 6517835"/>
              <a:gd name="connsiteY2" fmla="*/ 0 h 1289585"/>
              <a:gd name="connsiteX3" fmla="*/ 6517835 w 6517835"/>
              <a:gd name="connsiteY3" fmla="*/ 397310 h 1289585"/>
              <a:gd name="connsiteX4" fmla="*/ 6120526 w 6517835"/>
              <a:gd name="connsiteY4" fmla="*/ 794619 h 1289585"/>
              <a:gd name="connsiteX5" fmla="*/ 6120526 w 6517835"/>
              <a:gd name="connsiteY5" fmla="*/ 595964 h 1289585"/>
              <a:gd name="connsiteX6" fmla="*/ 0 w 6517835"/>
              <a:gd name="connsiteY6" fmla="*/ 1285846 h 128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17835" h="1289585">
                <a:moveTo>
                  <a:pt x="0" y="1285846"/>
                </a:moveTo>
                <a:cubicBezTo>
                  <a:pt x="0" y="1219628"/>
                  <a:pt x="842763" y="317713"/>
                  <a:pt x="6120526" y="198655"/>
                </a:cubicBezTo>
                <a:lnTo>
                  <a:pt x="6120526" y="0"/>
                </a:lnTo>
                <a:lnTo>
                  <a:pt x="6517835" y="397310"/>
                </a:lnTo>
                <a:lnTo>
                  <a:pt x="6120526" y="794619"/>
                </a:lnTo>
                <a:lnTo>
                  <a:pt x="6120526" y="595964"/>
                </a:lnTo>
                <a:cubicBezTo>
                  <a:pt x="1480938" y="515910"/>
                  <a:pt x="0" y="1352064"/>
                  <a:pt x="0" y="1285846"/>
                </a:cubicBezTo>
                <a:close/>
              </a:path>
            </a:pathLst>
          </a:custGeom>
          <a:solidFill>
            <a:srgbClr val="C7D3D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2548981" y="1157705"/>
            <a:ext cx="216000" cy="216000"/>
          </a:xfrm>
          <a:prstGeom prst="flowChartConnector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63500" h="4445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>
            <a:off x="3600227" y="1018450"/>
            <a:ext cx="252000" cy="252000"/>
          </a:xfrm>
          <a:prstGeom prst="flowChartConnector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w="63500" h="4445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Блок-схема: узел 33"/>
          <p:cNvSpPr/>
          <p:nvPr/>
        </p:nvSpPr>
        <p:spPr>
          <a:xfrm>
            <a:off x="5052434" y="908492"/>
            <a:ext cx="324000" cy="324000"/>
          </a:xfrm>
          <a:prstGeom prst="flowChartConnector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 w="63500" h="4445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Блок-схема: узел 34"/>
          <p:cNvSpPr/>
          <p:nvPr/>
        </p:nvSpPr>
        <p:spPr>
          <a:xfrm>
            <a:off x="576000" y="1718737"/>
            <a:ext cx="108000" cy="108000"/>
          </a:xfrm>
          <a:prstGeom prst="flowChartConnector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w="63500" h="4445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Блок-схема: узел 37"/>
          <p:cNvSpPr/>
          <p:nvPr/>
        </p:nvSpPr>
        <p:spPr>
          <a:xfrm>
            <a:off x="1582144" y="1362870"/>
            <a:ext cx="162000" cy="162000"/>
          </a:xfrm>
          <a:prstGeom prst="flowChartConnector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w="63500" h="4445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68" name="TextBox 38"/>
          <p:cNvSpPr txBox="1">
            <a:spLocks noChangeArrowheads="1"/>
          </p:cNvSpPr>
          <p:nvPr/>
        </p:nvSpPr>
        <p:spPr bwMode="auto">
          <a:xfrm>
            <a:off x="1184275" y="852488"/>
            <a:ext cx="869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215968"/>
                </a:solidFill>
                <a:latin typeface="Arial Narrow" pitchFamily="34" charset="0"/>
              </a:rPr>
              <a:t>201</a:t>
            </a:r>
            <a:r>
              <a:rPr lang="ru-RU" sz="2400">
                <a:solidFill>
                  <a:srgbClr val="215968"/>
                </a:solidFill>
                <a:latin typeface="Arial Narrow" pitchFamily="34" charset="0"/>
              </a:rPr>
              <a:t>5</a:t>
            </a: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>
          <a:xfrm>
            <a:off x="4233802" y="1896511"/>
            <a:ext cx="1927334" cy="1373001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144000" rIns="0" bIns="0"/>
          <a:lstStyle/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ru-RU" sz="1000" b="1" i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Имплементация справочников</a:t>
            </a:r>
          </a:p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Переход на новые принципы экологического нормирования</a:t>
            </a:r>
          </a:p>
        </p:txBody>
      </p:sp>
      <p:sp>
        <p:nvSpPr>
          <p:cNvPr id="41" name="Прямоугольник с двумя скругленными противолежащими углами 40"/>
          <p:cNvSpPr/>
          <p:nvPr/>
        </p:nvSpPr>
        <p:spPr>
          <a:xfrm>
            <a:off x="4233802" y="1630256"/>
            <a:ext cx="1927334" cy="396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bg1"/>
                </a:solidFill>
                <a:latin typeface="+mj-lt"/>
                <a:cs typeface="+mn-cs"/>
              </a:rPr>
              <a:t>2018+</a:t>
            </a:r>
          </a:p>
        </p:txBody>
      </p:sp>
      <p:sp>
        <p:nvSpPr>
          <p:cNvPr id="42" name="Прямоугольник с двумя скругленными противолежащими углами 41"/>
          <p:cNvSpPr/>
          <p:nvPr/>
        </p:nvSpPr>
        <p:spPr>
          <a:xfrm>
            <a:off x="2208833" y="2029989"/>
            <a:ext cx="1944000" cy="1239523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144000" rIns="0" bIns="0"/>
          <a:lstStyle/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Разработка 37 справочников</a:t>
            </a:r>
          </a:p>
        </p:txBody>
      </p:sp>
      <p:sp>
        <p:nvSpPr>
          <p:cNvPr id="43" name="Прямоугольник с двумя скругленными противолежащими углами 42"/>
          <p:cNvSpPr/>
          <p:nvPr/>
        </p:nvSpPr>
        <p:spPr>
          <a:xfrm>
            <a:off x="2208833" y="1783038"/>
            <a:ext cx="1944000" cy="396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bg1"/>
                </a:solidFill>
                <a:latin typeface="+mj-lt"/>
                <a:cs typeface="+mn-cs"/>
              </a:rPr>
              <a:t>2016-2017</a:t>
            </a:r>
          </a:p>
        </p:txBody>
      </p:sp>
      <p:sp>
        <p:nvSpPr>
          <p:cNvPr id="44" name="Прямоугольник с двумя скругленными противолежащими углами 43"/>
          <p:cNvSpPr/>
          <p:nvPr/>
        </p:nvSpPr>
        <p:spPr>
          <a:xfrm>
            <a:off x="171450" y="2419881"/>
            <a:ext cx="1956414" cy="849631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144000" rIns="0" bIns="0"/>
          <a:lstStyle/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Создание Бюро НДТ</a:t>
            </a:r>
          </a:p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Формирование ТРГ</a:t>
            </a:r>
          </a:p>
          <a:p>
            <a:pPr marL="171450" indent="-7200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000" b="1" i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Разработка 10 справочников</a:t>
            </a:r>
          </a:p>
          <a:p>
            <a:pPr indent="-72000" algn="just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/>
            </a:pPr>
            <a:endParaRPr lang="ru-RU" sz="1000" b="1" dirty="0">
              <a:solidFill>
                <a:schemeClr val="accent5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5" name="Прямоугольник с двумя скругленными противолежащими углами 44"/>
          <p:cNvSpPr/>
          <p:nvPr/>
        </p:nvSpPr>
        <p:spPr>
          <a:xfrm>
            <a:off x="171450" y="2182955"/>
            <a:ext cx="1956414" cy="396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bg1"/>
                </a:solidFill>
                <a:latin typeface="+mj-lt"/>
                <a:cs typeface="+mn-cs"/>
              </a:rPr>
              <a:t>2015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1125" y="1246188"/>
            <a:ext cx="8699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201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4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22500" y="655638"/>
            <a:ext cx="86995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201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90888" y="538163"/>
            <a:ext cx="8699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201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78375" y="468313"/>
            <a:ext cx="8715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5"/>
                </a:solidFill>
                <a:latin typeface="+mn-lt"/>
                <a:cs typeface="+mn-cs"/>
              </a:rPr>
              <a:t>201</a:t>
            </a:r>
            <a:r>
              <a:rPr lang="ru-RU" sz="2400" dirty="0">
                <a:solidFill>
                  <a:schemeClr val="accent5"/>
                </a:solidFill>
                <a:latin typeface="+mn-lt"/>
                <a:cs typeface="+mn-cs"/>
              </a:rPr>
              <a:t>8</a:t>
            </a:r>
          </a:p>
        </p:txBody>
      </p:sp>
      <p:sp>
        <p:nvSpPr>
          <p:cNvPr id="53" name="Прямоугольник с двумя скругленными противолежащими углами 52"/>
          <p:cNvSpPr/>
          <p:nvPr/>
        </p:nvSpPr>
        <p:spPr>
          <a:xfrm>
            <a:off x="6339387" y="1114382"/>
            <a:ext cx="2661728" cy="5394465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54" name="Прямоугольник с двумя скругленными противолежащими углами 53"/>
          <p:cNvSpPr/>
          <p:nvPr/>
        </p:nvSpPr>
        <p:spPr>
          <a:xfrm>
            <a:off x="6339387" y="626597"/>
            <a:ext cx="2661728" cy="140956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latin typeface="+mn-lt"/>
                <a:cs typeface="+mn-cs"/>
              </a:rPr>
              <a:t>Технологическое перевооружение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342063" y="1941513"/>
            <a:ext cx="2636837" cy="4567237"/>
          </a:xfrm>
          <a:prstGeom prst="rect">
            <a:avLst/>
          </a:prstGeom>
          <a:noFill/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Отказ от неэффективных технологий</a:t>
            </a: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endParaRPr lang="en-US" sz="1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endParaRPr lang="ru-RU" sz="1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Внедрение современных технических способов</a:t>
            </a: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endParaRPr lang="en-US" sz="1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endParaRPr lang="ru-RU" sz="1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endParaRPr lang="ru-RU" sz="1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200"/>
              </a:spcAft>
              <a:buSzPct val="150000"/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Локализация производства технологического оборудования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6572250" y="3351213"/>
            <a:ext cx="233045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513513" y="4560888"/>
            <a:ext cx="23288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Управление качеством</a:t>
            </a:r>
            <a:endParaRPr lang="ru-RU" smtClean="0"/>
          </a:p>
        </p:txBody>
      </p:sp>
      <p:graphicFrame>
        <p:nvGraphicFramePr>
          <p:cNvPr id="12323" name="Group 35"/>
          <p:cNvGraphicFramePr>
            <a:graphicFrameLocks noGrp="1"/>
          </p:cNvGraphicFramePr>
          <p:nvPr/>
        </p:nvGraphicFramePr>
        <p:xfrm>
          <a:off x="161925" y="592138"/>
          <a:ext cx="8847138" cy="4813300"/>
        </p:xfrm>
        <a:graphic>
          <a:graphicData uri="http://schemas.openxmlformats.org/drawingml/2006/table">
            <a:tbl>
              <a:tblPr/>
              <a:tblGrid>
                <a:gridCol w="1096963"/>
                <a:gridCol w="7750175"/>
              </a:tblGrid>
              <a:tr h="1147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Вручение правительственных премий в области качества-2014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9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Выявление российских лидеров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1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Формирование и реализация национальной стратегии качества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    1946                           1970                            2011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0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xfrm>
            <a:off x="1214438" y="6605588"/>
            <a:ext cx="6623050" cy="25241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2301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1E935A-55AA-442B-BAE0-9EE174B62EA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200">
              <a:cs typeface="Arial" charset="0"/>
            </a:endParaRPr>
          </a:p>
        </p:txBody>
      </p:sp>
      <p:sp>
        <p:nvSpPr>
          <p:cNvPr id="12302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2BB69A-1282-4D60-A302-E8E19911E577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pic>
        <p:nvPicPr>
          <p:cNvPr id="27663" name="Picture 2" descr="&amp;Ncy;&amp;acy;&amp;chcy;&amp;acy;&amp;lcy;&amp;scy;&amp;yacy; &amp;pcy;&amp;rcy;&amp;icy;&amp;iecy;&amp;mcy; &amp;zcy;&amp;acy;&amp;yacy;&amp;vcy;&amp;ocy;&amp;kcy; &amp;ncy;&amp;acy; &amp;ucy;&amp;chcy;&amp;acy;&amp;scy;&amp;tcy;&amp;icy;&amp;iecy; &amp;vcy; &amp;pcy;&amp;rcy;&amp;iecy;&amp;mcy;&amp;icy;&amp;icy; &amp;Pcy;&amp;rcy;&amp;acy;&amp;vcy;&amp;icy;&amp;tcy;&amp;iecy;&amp;lcy;&amp;softcy;&amp;scy;&amp;tcy;&amp;vcy;&amp;acy; &amp;vcy; &amp;ocy;&amp;bcy;&amp;l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1143000"/>
            <a:ext cx="1065212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4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65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66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67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68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69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7670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27671" name="Picture 46" descr="http://vialejka.info/uploads/gallery/main/191/s354eke1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3681413"/>
            <a:ext cx="18462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2" name="Picture 50" descr="http://allelanden.com/images/vlag-jap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3588" y="45894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3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27674" name="Picture 54" descr="Grunge &amp;Fcy;&amp;lcy;&amp;acy;&amp;gcy; &amp;Scy;&amp;SHcy;&amp;Acy; - &amp;Ocy;&amp;bcy;&amp;ocy;&amp;icy; &amp;dcy;&amp;lcy;&amp;yacy; &amp;rcy;&amp;acy;&amp;bcy;&amp;ocy;&amp;chcy;&amp;iecy;&amp;gcy;&amp;ocy; &amp;scy;&amp;tcy;&amp;ocy;&amp;lcy;&amp;a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5763" y="4864100"/>
            <a:ext cx="108585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5" name="Picture 56" descr="10 Countries Least Affected by the US Financial Crisi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1238" y="4759325"/>
            <a:ext cx="12160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6" name="Picture 2" descr="http://www.ntrtv.ru/uploads/posts/2013-07/thumbs/1374155292_nizhnekamskneftehi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0325" y="1346200"/>
            <a:ext cx="1100138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7" name="Picture 24" descr="http://www.media.nakanune.ru/images/pictures/275x/image_2583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4600" y="1095375"/>
            <a:ext cx="174625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8" name="Picture 4" descr="http://www.b-port.com/mediafiles/items/2012/09/88386/efb9702825cd2a4ecb5a6d038a5839cc_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30713" y="1366838"/>
            <a:ext cx="11096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9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22950" y="1335088"/>
            <a:ext cx="1935163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80" name="Picture 7" descr="rosk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91175" y="2819400"/>
            <a:ext cx="33337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81" name="Picture 9" descr="http://www.apkmos.ru/upload/medialibrary/748/10%20wxshrg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3513" y="2466975"/>
            <a:ext cx="10922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Метрология</a:t>
            </a:r>
            <a:endParaRPr lang="ru-RU" smtClean="0"/>
          </a:p>
        </p:txBody>
      </p:sp>
      <p:graphicFrame>
        <p:nvGraphicFramePr>
          <p:cNvPr id="15392" name="Group 32"/>
          <p:cNvGraphicFramePr>
            <a:graphicFrameLocks noGrp="1"/>
          </p:cNvGraphicFramePr>
          <p:nvPr/>
        </p:nvGraphicFramePr>
        <p:xfrm>
          <a:off x="136525" y="642938"/>
          <a:ext cx="8847138" cy="4956175"/>
        </p:xfrm>
        <a:graphic>
          <a:graphicData uri="http://schemas.openxmlformats.org/drawingml/2006/table">
            <a:tbl>
              <a:tblPr/>
              <a:tblGrid>
                <a:gridCol w="1096963"/>
                <a:gridCol w="775017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Законодательная метрология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Прикладная метрология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Стратегия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Новые проекты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         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87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5376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A17914-A5BE-42A7-BA33-0D39A00F39E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ru-RU">
                <a:cs typeface="Arial" charset="0"/>
              </a:rPr>
              <a:t> </a:t>
            </a:r>
            <a:endParaRPr lang="ru-RU" sz="1200">
              <a:cs typeface="Arial" charset="0"/>
            </a:endParaRPr>
          </a:p>
        </p:txBody>
      </p:sp>
      <p:sp>
        <p:nvSpPr>
          <p:cNvPr id="15377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9E04F6-C670-4E53-B9D0-70A13C94610E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28690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1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2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3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4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5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6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7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28698" name="AutoShape 2" descr="http://t2.ftcdn.net/jpg/00/08/94/07/400_F_8940754_gWUoqDQqpPYQ1wOA9I6mK1SwGUGA7kVe.jpg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28699" name="Picture 6" descr="http://2.bp.blogspot.com/-SNYdRA57Mlc/UU_yyWw7mKI/AAAAAAAACZw/gZ9uzLFSYPQ/s1600/mendeleev-dmitr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2667000"/>
            <a:ext cx="97313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0" name="Picture 4" descr="http://www.rsaudio.nl/media/Image/thumbs/5635p16mfo7anrpf51e4qrgj4u7gt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488" y="4305300"/>
            <a:ext cx="116046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1" name="Picture 2" descr="http://static.freepik.com/fotos-kostenlos/skalen--die-gerechtigkeit_318-11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700" y="1360488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2" name="Picture 2" descr="C:\Users\AAbramov\Desktop\0_91a95_d237b3c5_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025" y="625475"/>
            <a:ext cx="75882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6" name="Group 22"/>
          <p:cNvGraphicFramePr>
            <a:graphicFrameLocks noGrp="1"/>
          </p:cNvGraphicFramePr>
          <p:nvPr/>
        </p:nvGraphicFramePr>
        <p:xfrm>
          <a:off x="138113" y="606425"/>
          <a:ext cx="8480425" cy="3835400"/>
        </p:xfrm>
        <a:graphic>
          <a:graphicData uri="http://schemas.openxmlformats.org/drawingml/2006/table">
            <a:tbl>
              <a:tblPr/>
              <a:tblGrid>
                <a:gridCol w="1463675"/>
                <a:gridCol w="7016750"/>
              </a:tblGrid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T="108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322 инспектора в регионах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6000" marR="36000" marT="72000" marB="36000" anchor="ctr" horzOverflow="overflow">
                    <a:lnL>
                      <a:noFill/>
                    </a:lnL>
                    <a:lnR w="6350" cap="flat" cmpd="sng" algn="ctr">
                      <a:solidFill>
                        <a:srgbClr val="10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T="108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Основные нарушения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6000" marR="36000" marT="72000" marB="36000" anchor="ctr" horzOverflow="overflow">
                    <a:lnL>
                      <a:noFill/>
                    </a:lnL>
                    <a:lnR w="6350" cap="flat" cmpd="sng" algn="ctr">
                      <a:solidFill>
                        <a:srgbClr val="10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8F6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T="108000" marB="36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Инспекторская группа в центральном аппарате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6000" marR="36000" marT="72000" marB="36000" anchor="ctr" horzOverflow="overflow">
                    <a:lnL>
                      <a:noFill/>
                    </a:lnL>
                    <a:lnR w="6350" cap="flat" cmpd="sng" algn="ctr">
                      <a:solidFill>
                        <a:srgbClr val="10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Пятиугольник 21"/>
          <p:cNvSpPr/>
          <p:nvPr/>
        </p:nvSpPr>
        <p:spPr>
          <a:xfrm flipH="1">
            <a:off x="8442325" y="6473825"/>
            <a:ext cx="701675" cy="252413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71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Государственный надзор</a:t>
            </a:r>
          </a:p>
        </p:txBody>
      </p:sp>
      <p:sp>
        <p:nvSpPr>
          <p:cNvPr id="29711" name="Нижний колонтитул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640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5CA235-DEDD-41B5-B2C9-46A79A50C3B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200">
              <a:cs typeface="Arial" charset="0"/>
            </a:endParaRPr>
          </a:p>
        </p:txBody>
      </p:sp>
      <p:sp>
        <p:nvSpPr>
          <p:cNvPr id="16401" name="Дата 15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123B1B-AA15-4E8B-B671-00A9EA9B6A38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pic>
        <p:nvPicPr>
          <p:cNvPr id="29714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3" y="836613"/>
            <a:ext cx="873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2" descr="http://leanblitzconsulting.com/wp-content/uploads/2012/05/full-fuel-gau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425" y="1930400"/>
            <a:ext cx="9493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4" descr="http://smartresponder.ru/user/files/archive/11417/1497032938/2295-vse-vmes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213" y="3327400"/>
            <a:ext cx="1457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Соединительная линия уступом 62"/>
          <p:cNvCxnSpPr>
            <a:endCxn id="69" idx="0"/>
          </p:cNvCxnSpPr>
          <p:nvPr/>
        </p:nvCxnSpPr>
        <p:spPr>
          <a:xfrm rot="10800000" flipV="1">
            <a:off x="1898650" y="4049713"/>
            <a:ext cx="4200525" cy="1069975"/>
          </a:xfrm>
          <a:prstGeom prst="bentConnector2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оединительная линия уступом 48"/>
          <p:cNvCxnSpPr>
            <a:endCxn id="22" idx="2"/>
          </p:cNvCxnSpPr>
          <p:nvPr/>
        </p:nvCxnSpPr>
        <p:spPr>
          <a:xfrm rot="10800000">
            <a:off x="1898650" y="2386013"/>
            <a:ext cx="5060950" cy="1404937"/>
          </a:xfrm>
          <a:prstGeom prst="bentConnector2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355975" y="1023938"/>
            <a:ext cx="711200" cy="0"/>
          </a:xfrm>
          <a:prstGeom prst="straightConnector1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2" idx="1"/>
          </p:cNvCxnSpPr>
          <p:nvPr/>
        </p:nvCxnSpPr>
        <p:spPr>
          <a:xfrm flipV="1">
            <a:off x="3355975" y="2022475"/>
            <a:ext cx="711200" cy="0"/>
          </a:xfrm>
          <a:prstGeom prst="straightConnector1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73038" y="730250"/>
            <a:ext cx="3449637" cy="165576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7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GOST type A"/>
              </a:rPr>
              <a:t>Опасные товары</a:t>
            </a:r>
          </a:p>
        </p:txBody>
      </p:sp>
      <p:sp>
        <p:nvSpPr>
          <p:cNvPr id="13319" name="Дата 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1E0AD1-BB3C-4D33-A111-1903ECB0426C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31752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332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39CDC6-6FA3-4CDC-9563-C15881F7C731}" type="slidenum">
              <a:rPr lang="ru-RU" sz="120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20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91300" y="1595438"/>
            <a:ext cx="2332038" cy="836612"/>
          </a:xfrm>
          <a:prstGeom prst="rect">
            <a:avLst/>
          </a:prstGeom>
          <a:solidFill>
            <a:schemeClr val="tx2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</a:rPr>
              <a:t>Учет и анализ случаев причинения вреда вследствие нарушения требований технических регламентов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67175" y="752475"/>
            <a:ext cx="1793875" cy="612775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Выявленные случаи нарушения требований ТР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67175" y="1504950"/>
            <a:ext cx="1793875" cy="10334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Информация о случаях причинения вреда вследствие нарушения требований ТР</a:t>
            </a:r>
          </a:p>
        </p:txBody>
      </p:sp>
      <p:cxnSp>
        <p:nvCxnSpPr>
          <p:cNvPr id="14" name="Соединительная линия уступом 13"/>
          <p:cNvCxnSpPr>
            <a:stCxn id="11" idx="3"/>
            <a:endCxn id="7" idx="1"/>
          </p:cNvCxnSpPr>
          <p:nvPr/>
        </p:nvCxnSpPr>
        <p:spPr>
          <a:xfrm>
            <a:off x="5861050" y="1058863"/>
            <a:ext cx="730250" cy="955675"/>
          </a:xfrm>
          <a:prstGeom prst="bentConnector3">
            <a:avLst/>
          </a:prstGeom>
          <a:ln>
            <a:solidFill>
              <a:schemeClr val="tx2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931988" y="1516063"/>
            <a:ext cx="1595437" cy="755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Органы государственного контроля (надзора)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931988" y="858838"/>
            <a:ext cx="1595437" cy="576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Конечные потребители и их представители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63525" y="1516063"/>
            <a:ext cx="1597025" cy="755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Медицинские учреждения и страховые организации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63525" y="858838"/>
            <a:ext cx="1597025" cy="576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Производители и потребители продукции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959600" y="571500"/>
            <a:ext cx="1595438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solidFill>
                  <a:schemeClr val="tx2">
                    <a:lumMod val="50000"/>
                  </a:schemeClr>
                </a:solidFill>
              </a:rPr>
              <a:t>Росстандарт</a:t>
            </a:r>
          </a:p>
        </p:txBody>
      </p:sp>
      <p:cxnSp>
        <p:nvCxnSpPr>
          <p:cNvPr id="31763" name="Прямая со стрелкой 39"/>
          <p:cNvCxnSpPr>
            <a:cxnSpLocks noChangeShapeType="1"/>
            <a:stCxn id="12" idx="3"/>
            <a:endCxn id="7" idx="1"/>
          </p:cNvCxnSpPr>
          <p:nvPr/>
        </p:nvCxnSpPr>
        <p:spPr bwMode="auto">
          <a:xfrm flipV="1">
            <a:off x="5861050" y="2014538"/>
            <a:ext cx="730250" cy="7937"/>
          </a:xfrm>
          <a:prstGeom prst="straightConnector1">
            <a:avLst/>
          </a:prstGeom>
          <a:noFill/>
          <a:ln w="6350" algn="ctr">
            <a:solidFill>
              <a:schemeClr val="tx2"/>
            </a:solidFill>
            <a:miter lim="800000"/>
            <a:headEnd/>
            <a:tailEnd type="stealth" w="lg" len="med"/>
          </a:ln>
        </p:spPr>
      </p:cxnSp>
      <p:sp>
        <p:nvSpPr>
          <p:cNvPr id="43" name="Скругленный прямоугольник 42"/>
          <p:cNvSpPr/>
          <p:nvPr/>
        </p:nvSpPr>
        <p:spPr>
          <a:xfrm>
            <a:off x="5945188" y="3619500"/>
            <a:ext cx="1481137" cy="612775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Информация об опасной продукции</a:t>
            </a: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6861175" y="2411413"/>
            <a:ext cx="0" cy="1217612"/>
          </a:xfrm>
          <a:prstGeom prst="straightConnector1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7" idx="2"/>
            <a:endCxn id="7" idx="0"/>
          </p:cNvCxnSpPr>
          <p:nvPr/>
        </p:nvCxnSpPr>
        <p:spPr>
          <a:xfrm>
            <a:off x="7758113" y="1147763"/>
            <a:ext cx="0" cy="44767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1973263" y="2798763"/>
            <a:ext cx="2549525" cy="436562"/>
          </a:xfrm>
          <a:prstGeom prst="rect">
            <a:avLst/>
          </a:prstGeom>
          <a:solidFill>
            <a:schemeClr val="bg1"/>
          </a:solidFill>
        </p:spPr>
        <p:txBody>
          <a:bodyPr lIns="18000" tIns="18000" rIns="18000" bIns="180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chemeClr val="tx2">
                    <a:lumMod val="50000"/>
                  </a:schemeClr>
                </a:solidFill>
                <a:latin typeface="+mj-lt"/>
                <a:cs typeface="+mn-cs"/>
              </a:rPr>
              <a:t>Координация обмена информацией об опасной продукции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600700" y="5572125"/>
            <a:ext cx="2170113" cy="7508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Системы надзора за рынком зарубежных стран, в т.ч.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RAPEX, RASFF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 т.д.</a:t>
            </a:r>
          </a:p>
        </p:txBody>
      </p:sp>
      <p:cxnSp>
        <p:nvCxnSpPr>
          <p:cNvPr id="31769" name="Прямая со стрелкой 55"/>
          <p:cNvCxnSpPr>
            <a:cxnSpLocks noChangeShapeType="1"/>
            <a:stCxn id="43" idx="2"/>
            <a:endCxn id="55" idx="0"/>
          </p:cNvCxnSpPr>
          <p:nvPr/>
        </p:nvCxnSpPr>
        <p:spPr bwMode="auto">
          <a:xfrm>
            <a:off x="6686550" y="4232275"/>
            <a:ext cx="0" cy="1339850"/>
          </a:xfrm>
          <a:prstGeom prst="straightConnector1">
            <a:avLst/>
          </a:prstGeom>
          <a:noFill/>
          <a:ln w="6350" algn="ctr">
            <a:solidFill>
              <a:schemeClr val="tx2"/>
            </a:solidFill>
            <a:miter lim="800000"/>
            <a:headEnd type="stealth" w="lg" len="med"/>
            <a:tailEnd type="stealth" w="lg" len="med"/>
          </a:ln>
        </p:spPr>
      </p:cxnSp>
      <p:sp>
        <p:nvSpPr>
          <p:cNvPr id="62" name="Прямоугольник 61"/>
          <p:cNvSpPr/>
          <p:nvPr/>
        </p:nvSpPr>
        <p:spPr>
          <a:xfrm>
            <a:off x="1973263" y="4379913"/>
            <a:ext cx="2549525" cy="436562"/>
          </a:xfrm>
          <a:prstGeom prst="rect">
            <a:avLst/>
          </a:prstGeom>
          <a:solidFill>
            <a:schemeClr val="bg1"/>
          </a:solidFill>
        </p:spPr>
        <p:txBody>
          <a:bodyPr lIns="18000" tIns="18000" rIns="18000" bIns="180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>
                <a:solidFill>
                  <a:schemeClr val="tx2">
                    <a:lumMod val="50000"/>
                  </a:schemeClr>
                </a:solidFill>
                <a:latin typeface="+mj-lt"/>
                <a:cs typeface="+mn-cs"/>
              </a:rPr>
              <a:t>Координация мероприятий по отзыву продукции с рынка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31838" y="5119688"/>
            <a:ext cx="2333625" cy="996950"/>
          </a:xfrm>
          <a:prstGeom prst="rect">
            <a:avLst/>
          </a:prstGeom>
          <a:solidFill>
            <a:schemeClr val="tx2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</a:rPr>
              <a:t>Мониторинг реализации программ отзыва опасной продукции и мероприятий по предотвращению вреда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8555038" y="2432050"/>
            <a:ext cx="0" cy="1196975"/>
          </a:xfrm>
          <a:prstGeom prst="straightConnector1">
            <a:avLst/>
          </a:prstGeom>
          <a:ln>
            <a:solidFill>
              <a:schemeClr val="tx2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Скругленный прямоугольник 73"/>
          <p:cNvSpPr/>
          <p:nvPr/>
        </p:nvSpPr>
        <p:spPr>
          <a:xfrm>
            <a:off x="7478713" y="3619500"/>
            <a:ext cx="1665287" cy="1244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Предложения по актуализации требований ТР и стандартов, обеспечивающих их соблюдение</a:t>
            </a:r>
          </a:p>
        </p:txBody>
      </p:sp>
      <p:pic>
        <p:nvPicPr>
          <p:cNvPr id="31774" name="Picture 10" descr="RASFF Ale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5125" y="4459288"/>
            <a:ext cx="1012825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Международная деятельность</a:t>
            </a:r>
            <a:endParaRPr lang="ru-RU" smtClean="0"/>
          </a:p>
        </p:txBody>
      </p:sp>
      <p:graphicFrame>
        <p:nvGraphicFramePr>
          <p:cNvPr id="18464" name="Group 32"/>
          <p:cNvGraphicFramePr>
            <a:graphicFrameLocks noGrp="1"/>
          </p:cNvGraphicFramePr>
          <p:nvPr/>
        </p:nvGraphicFramePr>
        <p:xfrm>
          <a:off x="136525" y="642938"/>
          <a:ext cx="8847138" cy="4956175"/>
        </p:xfrm>
        <a:graphic>
          <a:graphicData uri="http://schemas.openxmlformats.org/drawingml/2006/table">
            <a:tbl>
              <a:tblPr/>
              <a:tblGrid>
                <a:gridCol w="1096963"/>
                <a:gridCol w="775017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Новые горизонты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Международные организации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Поддержка экспорта отечественной продукции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Борьба с контрафактом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         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07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844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AED77A-3475-43A5-B162-97AC27F46E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ru-RU">
                <a:cs typeface="Arial" charset="0"/>
              </a:rPr>
              <a:t> </a:t>
            </a:r>
            <a:endParaRPr lang="ru-RU" sz="1200">
              <a:cs typeface="Arial" charset="0"/>
            </a:endParaRPr>
          </a:p>
        </p:txBody>
      </p:sp>
      <p:sp>
        <p:nvSpPr>
          <p:cNvPr id="18449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06DC26-6549-4EC6-B5C1-0468F7B0D118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33810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1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2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3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4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5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6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7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33818" name="AutoShape 2" descr="http://t2.ftcdn.net/jpg/00/08/94/07/400_F_8940754_gWUoqDQqpPYQ1wOA9I6mK1SwGUGA7kVe.jpg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33819" name="Picture 8" descr="&amp;Ocy;&amp;Scy;&amp;Tcy;&amp;Ocy;&amp;Rcy;&amp;Ocy;&amp;ZHcy;&amp;Ncy;&amp;Ocy;, &amp;kcy;&amp;ocy;&amp;ncy;&amp;tcy;&amp;rcy;&amp;acy;&amp;fcy;&amp;acy;&amp;kcy;&amp;tcy;&amp;ncy;&amp;acy;&amp;yacy; &amp;pcy;&amp;rcy;&amp;ocy;&amp;dcy;&amp;ucy;&amp;kcy;&amp;tscy;&amp;icy;&amp;yacy;! &amp;Scy;&amp;ucy;&amp;zcy;&amp;ucy;&amp;kcy;&amp;icy; &amp;Kcy;&amp;lcy;&amp;ucy;&amp;bcy; &amp;Rcy;&amp;ocy;&amp;scy;&amp;s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65625"/>
            <a:ext cx="19034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0" name="Picture 4" descr="http://www.rosexpertiza.com/sites/default/files/01.10.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2725738"/>
            <a:ext cx="1176338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1" name="Picture 4" descr="http://www.gosstandart.gov.by/rus/about/images/iso.gif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244475" y="1600200"/>
            <a:ext cx="10683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2" name="Picture 2" descr="http://islamrf.ru/images/news/big/2630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9075" y="569913"/>
            <a:ext cx="1228725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Информатизация</a:t>
            </a:r>
          </a:p>
        </p:txBody>
      </p:sp>
      <p:sp>
        <p:nvSpPr>
          <p:cNvPr id="19458" name="Дата 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346011-C085-4C0D-A3F8-977937838E62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3481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9460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C9E2B-FB93-4E5C-903F-FA17E61D159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z="1200">
              <a:cs typeface="Arial" charset="0"/>
            </a:endParaRPr>
          </a:p>
        </p:txBody>
      </p:sp>
      <p:pic>
        <p:nvPicPr>
          <p:cNvPr id="34821" name="Рисунок 94"/>
          <p:cNvPicPr>
            <a:picLocks noChangeAspect="1"/>
          </p:cNvPicPr>
          <p:nvPr/>
        </p:nvPicPr>
        <p:blipFill>
          <a:blip r:embed="rId3"/>
          <a:srcRect r="4521"/>
          <a:stretch>
            <a:fillRect/>
          </a:stretch>
        </p:blipFill>
        <p:spPr bwMode="auto">
          <a:xfrm>
            <a:off x="128588" y="696913"/>
            <a:ext cx="8978900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ChangeArrowheads="1"/>
          </p:cNvSpPr>
          <p:nvPr/>
        </p:nvSpPr>
        <p:spPr bwMode="auto">
          <a:xfrm>
            <a:off x="2411413" y="1989138"/>
            <a:ext cx="4391025" cy="11684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altLang="ru-RU" sz="3100" b="1">
                <a:solidFill>
                  <a:srgbClr val="005A9E"/>
                </a:solidFill>
                <a:latin typeface="Verdana" pitchFamily="34" charset="0"/>
              </a:rPr>
              <a:t>Благодарю за внимание!</a:t>
            </a:r>
            <a:endParaRPr lang="en-US" altLang="ru-RU" sz="3100" b="1">
              <a:solidFill>
                <a:srgbClr val="005A9E"/>
              </a:solidFill>
              <a:latin typeface="Verdana" pitchFamily="34" charset="0"/>
            </a:endParaRP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5257800" y="3284538"/>
            <a:ext cx="3886200" cy="359251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altLang="ru-RU" b="1">
              <a:solidFill>
                <a:srgbClr val="FFFFFF"/>
              </a:solidFill>
              <a:latin typeface="Verdana" pitchFamily="34" charset="0"/>
            </a:endParaRPr>
          </a:p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altLang="ru-RU">
                <a:solidFill>
                  <a:srgbClr val="005A9E"/>
                </a:solidFill>
                <a:latin typeface="Verdana" pitchFamily="34" charset="0"/>
              </a:rPr>
              <a:t>Федеральное агентство</a:t>
            </a:r>
            <a:br>
              <a:rPr lang="ru-RU" altLang="ru-RU">
                <a:solidFill>
                  <a:srgbClr val="005A9E"/>
                </a:solidFill>
                <a:latin typeface="Verdana" pitchFamily="34" charset="0"/>
              </a:rPr>
            </a:br>
            <a:r>
              <a:rPr lang="ru-RU" altLang="ru-RU">
                <a:solidFill>
                  <a:srgbClr val="005A9E"/>
                </a:solidFill>
                <a:latin typeface="Verdana" pitchFamily="34" charset="0"/>
              </a:rPr>
              <a:t>по техническому регулированию и метрологии</a:t>
            </a:r>
            <a:endParaRPr lang="en-US" altLang="ru-RU">
              <a:solidFill>
                <a:srgbClr val="005A9E"/>
              </a:solidFill>
              <a:latin typeface="Verdana" pitchFamily="34" charset="0"/>
            </a:endParaRPr>
          </a:p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altLang="ru-RU">
              <a:solidFill>
                <a:srgbClr val="005A9E"/>
              </a:solidFill>
              <a:latin typeface="Verdana" pitchFamily="34" charset="0"/>
            </a:endParaRPr>
          </a:p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altLang="ru-RU">
                <a:solidFill>
                  <a:srgbClr val="005A9E"/>
                </a:solidFill>
                <a:latin typeface="Verdana" pitchFamily="34" charset="0"/>
              </a:rPr>
              <a:t>Тел.</a:t>
            </a:r>
            <a:r>
              <a:rPr lang="en-US" altLang="ru-RU">
                <a:solidFill>
                  <a:srgbClr val="005A9E"/>
                </a:solidFill>
                <a:latin typeface="Verdana" pitchFamily="34" charset="0"/>
              </a:rPr>
              <a:t>: </a:t>
            </a:r>
            <a:r>
              <a:rPr lang="ru-RU" altLang="ru-RU">
                <a:solidFill>
                  <a:srgbClr val="005A9E"/>
                </a:solidFill>
                <a:latin typeface="Verdana" pitchFamily="34" charset="0"/>
              </a:rPr>
              <a:t>+7</a:t>
            </a:r>
            <a:r>
              <a:rPr lang="en-US" altLang="ru-RU">
                <a:solidFill>
                  <a:srgbClr val="005A9E"/>
                </a:solidFill>
                <a:latin typeface="Verdana" pitchFamily="34" charset="0"/>
              </a:rPr>
              <a:t> (495) 236-03-00</a:t>
            </a:r>
          </a:p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altLang="ru-RU">
                <a:solidFill>
                  <a:srgbClr val="005A9E"/>
                </a:solidFill>
                <a:latin typeface="Verdana" pitchFamily="34" charset="0"/>
              </a:rPr>
              <a:t>www.gost.ru</a:t>
            </a:r>
          </a:p>
          <a:p>
            <a:pPr algn="r">
              <a:lnSpc>
                <a:spcPct val="90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altLang="ru-RU">
                <a:solidFill>
                  <a:srgbClr val="005A9E"/>
                </a:solidFill>
                <a:latin typeface="Verdana" pitchFamily="34" charset="0"/>
              </a:rPr>
              <a:t>www.росстандарт.рф</a:t>
            </a:r>
            <a:br>
              <a:rPr lang="en-US" altLang="ru-RU">
                <a:solidFill>
                  <a:srgbClr val="005A9E"/>
                </a:solidFill>
                <a:latin typeface="Verdana" pitchFamily="34" charset="0"/>
              </a:rPr>
            </a:br>
            <a:endParaRPr lang="en-US" altLang="ru-RU">
              <a:solidFill>
                <a:srgbClr val="005A9E"/>
              </a:solidFill>
              <a:latin typeface="Verdana" pitchFamily="34" charset="0"/>
            </a:endParaRPr>
          </a:p>
          <a:p>
            <a:pPr algn="r">
              <a:lnSpc>
                <a:spcPct val="90000"/>
              </a:lnSpc>
              <a:spcBef>
                <a:spcPts val="900"/>
              </a:spcBef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altLang="ru-RU">
              <a:solidFill>
                <a:srgbClr val="262626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GOST type A"/>
              </a:rPr>
              <a:t>90 лет в борьбе за качество</a:t>
            </a:r>
          </a:p>
        </p:txBody>
      </p:sp>
      <p:sp>
        <p:nvSpPr>
          <p:cNvPr id="21506" name="Дата 7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EFA0D9-2A4F-4DCC-9F89-7E3A9AC5E562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10243" name="Нижний колонтитул 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21508" name="Номер слайда 9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7FAB79-C8C1-4DAE-AC21-463BDD0E62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z="120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3725" y="993775"/>
            <a:ext cx="6965950" cy="1787525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15 сентября 1925 года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образован Комитет по стандартизации при Совете Труда и Обороны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5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5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46" name="AutoShape 2" descr="https://upload.wikimedia.org/wikipedia/ru/5/5c/Valerian_Kuybyshev%2C_1919.jpg"/>
          <p:cNvSpPr>
            <a:spLocks noChangeAspect="1" noChangeArrowheads="1"/>
          </p:cNvSpPr>
          <p:nvPr/>
        </p:nvSpPr>
        <p:spPr bwMode="auto">
          <a:xfrm>
            <a:off x="155575" y="-2147888"/>
            <a:ext cx="4486275" cy="448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0247" name="AutoShape 4" descr="https://upload.wikimedia.org/wikipedia/ru/5/5c/Valerian_Kuybyshev%2C_1919.jpg"/>
          <p:cNvSpPr>
            <a:spLocks noChangeAspect="1" noChangeArrowheads="1"/>
          </p:cNvSpPr>
          <p:nvPr/>
        </p:nvSpPr>
        <p:spPr bwMode="auto">
          <a:xfrm>
            <a:off x="155575" y="-2147888"/>
            <a:ext cx="4486275" cy="448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10248" name="Picture 5" descr="C:\Users\AAbramov\Desktop\Valerian_Kuybyshev,_19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0" y="2401888"/>
            <a:ext cx="252095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6688" y="0"/>
            <a:ext cx="8229600" cy="447675"/>
          </a:xfrm>
        </p:spPr>
        <p:txBody>
          <a:bodyPr/>
          <a:lstStyle/>
          <a:p>
            <a:pPr eaLnBrk="1" hangingPunct="1"/>
            <a:r>
              <a:rPr lang="ru-RU" smtClean="0">
                <a:latin typeface="GOST type A"/>
                <a:cs typeface="Arial" charset="0"/>
              </a:rPr>
              <a:t>Инфраструктура Росстандарта сегодня</a:t>
            </a:r>
          </a:p>
        </p:txBody>
      </p:sp>
      <p:pic>
        <p:nvPicPr>
          <p:cNvPr id="12290" name="Picture 2" descr="http://jeffrossblog.files.wordpress.com/2012/02/workingtogeth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196975"/>
            <a:ext cx="4608512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13"/>
          <p:cNvSpPr>
            <a:spLocks noChangeArrowheads="1"/>
          </p:cNvSpPr>
          <p:nvPr/>
        </p:nvSpPr>
        <p:spPr bwMode="auto">
          <a:xfrm>
            <a:off x="123825" y="4087813"/>
            <a:ext cx="86645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8</a:t>
            </a:r>
            <a:r>
              <a:rPr lang="en-US" sz="2500">
                <a:solidFill>
                  <a:srgbClr val="17375E"/>
                </a:solidFill>
              </a:rPr>
              <a:t>8</a:t>
            </a:r>
            <a:r>
              <a:rPr lang="ru-RU" sz="2500">
                <a:solidFill>
                  <a:srgbClr val="17375E"/>
                </a:solidFill>
              </a:rPr>
              <a:t> региональных центров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7 метрологических НИИ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5 НИИ в области стандартизации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7 межрегиональных ТУ (государственный надзор)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340 технических комитетов по стандартизации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Около 9500 экспертов по стандартизации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500">
                <a:solidFill>
                  <a:srgbClr val="17375E"/>
                </a:solidFill>
              </a:rPr>
              <a:t> Около 14800 тысяч работников системы Росстандарта</a:t>
            </a:r>
          </a:p>
          <a:p>
            <a:pPr algn="ctr">
              <a:lnSpc>
                <a:spcPct val="90000"/>
              </a:lnSpc>
            </a:pPr>
            <a:endParaRPr lang="ru-RU" sz="2500">
              <a:solidFill>
                <a:srgbClr val="1737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Основные события, тренды и задачи</a:t>
            </a:r>
            <a:endParaRPr lang="ru-RU" smtClean="0"/>
          </a:p>
        </p:txBody>
      </p:sp>
      <p:graphicFrame>
        <p:nvGraphicFramePr>
          <p:cNvPr id="9266" name="Group 50"/>
          <p:cNvGraphicFramePr>
            <a:graphicFrameLocks noGrp="1"/>
          </p:cNvGraphicFramePr>
          <p:nvPr/>
        </p:nvGraphicFramePr>
        <p:xfrm>
          <a:off x="136525" y="642938"/>
          <a:ext cx="8847138" cy="6189662"/>
        </p:xfrm>
        <a:graphic>
          <a:graphicData uri="http://schemas.openxmlformats.org/drawingml/2006/table">
            <a:tbl>
              <a:tblPr/>
              <a:tblGrid>
                <a:gridCol w="1096963"/>
                <a:gridCol w="7750175"/>
              </a:tblGrid>
              <a:tr h="94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Сложная внешнеполитическая ситуация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Кризисные явления в экономике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Дальнейшее развитие интеграционных процессов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Активная промышленная политика в Российской Федерации (инновации и трансферт технологий, импортозамещение, инструменты поддержки промышленности в регионах, оценка технологических решений)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         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1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9232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3748C0-B080-4973-A0AB-E53696E3BEF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200">
              <a:cs typeface="Arial" charset="0"/>
            </a:endParaRPr>
          </a:p>
        </p:txBody>
      </p:sp>
      <p:sp>
        <p:nvSpPr>
          <p:cNvPr id="9233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FF62B4-5950-4250-950B-597D7B2B10F5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14354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55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56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57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58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59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60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61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4362" name="AutoShape 2" descr="http://t2.ftcdn.net/jpg/00/08/94/07/400_F_8940754_gWUoqDQqpPYQ1wOA9I6mK1SwGUGA7kVe.jpg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14363" name="Picture 2" descr="http://www.greenmedinfo.com/sites/default/files/ckeditor/greenmedinfo/images/shutterstock_14053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794000"/>
            <a:ext cx="1146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4" name="Picture 2" descr="&amp;Bcy;&amp;lcy;&amp;ocy;&amp;gcy; &amp;Pcy;&amp;yacy;&amp;tcy;&amp;icy;&amp;gcy;&amp;ocy;&amp;rcy;&amp;scy;&amp;kcy;&amp;acy; &amp;ZHcy;&amp;icy;&amp;vcy;&amp;ocy;&amp;jcy; &amp;Pcy;&amp;yacy;&amp;tcy;&amp;icy;&amp;gcy;&amp;ocy;&amp;rcy;&amp;scy;&amp;k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688" y="4662488"/>
            <a:ext cx="113665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5" name="Picture 4" descr="http://www.fixinformatica.it/sites/default/files/images/mondo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481013"/>
            <a:ext cx="1166813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6" name="Picture 2" descr="http://derhaos.ru/wp-content/uploads/2013/03/molotok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438" y="1517650"/>
            <a:ext cx="12065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8900" eaLnBrk="1" hangingPunct="1"/>
            <a:r>
              <a:rPr lang="ru-RU" smtClean="0">
                <a:latin typeface="GOST type A"/>
              </a:rPr>
              <a:t>Стандартизация</a:t>
            </a:r>
            <a:endParaRPr lang="ru-RU" smtClean="0"/>
          </a:p>
        </p:txBody>
      </p:sp>
      <p:graphicFrame>
        <p:nvGraphicFramePr>
          <p:cNvPr id="10272" name="Group 32"/>
          <p:cNvGraphicFramePr>
            <a:graphicFrameLocks noGrp="1"/>
          </p:cNvGraphicFramePr>
          <p:nvPr/>
        </p:nvGraphicFramePr>
        <p:xfrm>
          <a:off x="136525" y="642938"/>
          <a:ext cx="8847138" cy="4956175"/>
        </p:xfrm>
        <a:graphic>
          <a:graphicData uri="http://schemas.openxmlformats.org/drawingml/2006/table">
            <a:tbl>
              <a:tblPr/>
              <a:tblGrid>
                <a:gridCol w="1096963"/>
                <a:gridCol w="775017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Заинтересованные лица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Эффективность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Приоритеты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Инструменты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                                 </a:t>
                      </a:r>
                    </a:p>
                  </a:txBody>
                  <a:tcPr marL="72000" marR="72000" marT="36000" marB="3600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5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smtClean="0">
                <a:latin typeface="Arial" charset="0"/>
                <a:cs typeface="Arial" charset="0"/>
              </a:rPr>
              <a:t>47-е заседание МГС СНГ</a:t>
            </a:r>
          </a:p>
        </p:txBody>
      </p:sp>
      <p:sp>
        <p:nvSpPr>
          <p:cNvPr id="10256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7C2B02-2EFA-4AA4-B4A8-052D5B1C62D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z="1200">
              <a:cs typeface="Arial" charset="0"/>
            </a:endParaRPr>
          </a:p>
        </p:txBody>
      </p:sp>
      <p:sp>
        <p:nvSpPr>
          <p:cNvPr id="10257" name="Дата 12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3DD307-74A7-4872-AD3D-70D94E99867E}" type="datetime1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16.06.2015</a:t>
            </a:fld>
            <a:endParaRPr lang="ru-RU">
              <a:cs typeface="Arial" charset="0"/>
            </a:endParaRPr>
          </a:p>
        </p:txBody>
      </p:sp>
      <p:sp>
        <p:nvSpPr>
          <p:cNvPr id="15378" name="AutoShape 11" descr="http://rusprodsoyuz.ru/d/649395/t/v52/images/logo-pic.jpg"/>
          <p:cNvSpPr>
            <a:spLocks noChangeAspect="1" noChangeArrowheads="1"/>
          </p:cNvSpPr>
          <p:nvPr/>
        </p:nvSpPr>
        <p:spPr bwMode="auto">
          <a:xfrm>
            <a:off x="63500" y="-136525"/>
            <a:ext cx="13144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79" name="AutoShape 19" descr="&amp;Gcy;&amp;lcy;&amp;ocy;&amp;ncy;&amp;acy;&amp;scy;&amp;scy; - &amp;pcy;&amp;ocy;&amp;rcy;&amp;tcy;&amp;acy;&amp;lcy; :: &amp;Scy;&amp;ocy;&amp;vcy;&amp;rcy;&amp;iecy;&amp;mcy;&amp;iecy;&amp;ncy;&amp;ncy;&amp;acy;&amp;yacy; &amp;ncy;&amp;acy;&amp;vcy;&amp;icy;&amp;gcy;&amp;acy;&amp;tscy;&amp;icy;&amp;yacy; &amp;ocy;&amp;tcy; &quot;&amp;Scy;&amp;ocy;&amp;zcy;&amp;vcy;&amp;iecy;&amp;zcy;&amp;dcy;&amp;icy;&amp;ya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0" name="AutoShape 21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1" name="AutoShape 23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2" name="AutoShape 25" descr="http://www.glonass-portal.ru/images/news/anons/201010/sozvezdie_big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3" name="AutoShape 29" descr="http://airspot.ru/article_image/image/22347/254387.jpg?136738442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4" name="AutoShape 32" descr="http://old.vdvsn.ru/papers/news/2011/11/02/89743/preview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5" name="AutoShape 52" descr="http://assets.haveeru.com.mv/wc2014/flags/large/usa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sp>
        <p:nvSpPr>
          <p:cNvPr id="15386" name="AutoShape 2" descr="http://t2.ftcdn.net/jpg/00/08/94/07/400_F_8940754_gWUoqDQqpPYQ1wOA9I6mK1SwGUGA7kVe.jpg"/>
          <p:cNvSpPr>
            <a:spLocks noChangeAspect="1" noChangeArrowheads="1"/>
          </p:cNvSpPr>
          <p:nvPr/>
        </p:nvSpPr>
        <p:spPr bwMode="auto">
          <a:xfrm>
            <a:off x="63500" y="-136525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Arial Narrow" pitchFamily="34" charset="0"/>
            </a:endParaRPr>
          </a:p>
        </p:txBody>
      </p:sp>
      <p:pic>
        <p:nvPicPr>
          <p:cNvPr id="15387" name="Picture 2" descr="http://www.wallpapersas.com/wallpapers/2013/01/National-emblem-of-russia-48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695325"/>
            <a:ext cx="10620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6" descr="&amp;Pcy;&amp;ocy;&amp;scy;&amp;tcy;&amp;ocy;&amp;yacy;&amp;ncy;&amp;ncy;&amp;ocy;&amp;iecy; &amp;ucy;&amp;lcy;&amp;ucy;&amp;chcy;&amp;shcy;&amp;iecy;&amp;ncy;&amp;icy;&amp;iecy; &amp;Scy;&amp;Mcy;&amp;Kcy; &amp;dcy;&amp;iecy;&amp;lcy;&amp;acy;&amp;iecy;&amp;tcy; &amp;rcy;&amp;acy;&amp;bcy;&amp;ocy;&amp;tcy;&amp;ucy; &amp;pcy;&amp;rcy;&amp;iecy;&amp;dcy;&amp;pcy;&amp;rcy;&amp;icy;&amp;yacy;&amp;tcy;&amp;icy;&amp;yacy; &amp;bcy;&amp;ocy;&amp;lcy;&amp;iecy;&amp;iecy; &amp;ecy;&amp;fcy;&amp;fcy;&amp;iecy;&amp;kcy;&amp;tcy;&amp;icy;&amp;vcy;&amp;ncy;&amp;o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3" y="1573213"/>
            <a:ext cx="1230312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Picture 2" descr="http://www.adriatalk.com/wp-content/uploads/2014/01/rusko-src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2250" y="2924175"/>
            <a:ext cx="130016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2" descr="http://derhaos.ru/wp-content/uploads/2013/03/molotok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550" y="4181475"/>
            <a:ext cx="12065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2" descr="http://derhaos.ru/wp-content/uploads/2013/03/molotok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550" y="4181475"/>
            <a:ext cx="12065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 txBox="1">
            <a:spLocks/>
          </p:cNvSpPr>
          <p:nvPr/>
        </p:nvSpPr>
        <p:spPr bwMode="auto">
          <a:xfrm>
            <a:off x="0" y="-184150"/>
            <a:ext cx="81915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000" b="1">
                <a:solidFill>
                  <a:srgbClr val="005A9E"/>
                </a:solidFill>
                <a:latin typeface="Verdana" pitchFamily="34" charset="0"/>
              </a:rPr>
              <a:t> Документы, регламентирующие стандартизацию в РФ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1341438"/>
            <a:ext cx="4176713" cy="12922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chemeClr val="tx1"/>
                </a:solidFill>
                <a:cs typeface="Arial" charset="0"/>
              </a:rPr>
              <a:t>Концепция развития национальной системы стандартизации в Российской Федерации до 2020 года</a:t>
            </a:r>
          </a:p>
          <a:p>
            <a:pPr>
              <a:lnSpc>
                <a:spcPct val="90000"/>
              </a:lnSpc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(одобрена распоряжением Правительства №1762-р от 24.09.2012)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679950" y="1773238"/>
            <a:ext cx="503238" cy="360362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35600" y="1341438"/>
            <a:ext cx="3311525" cy="12922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cs typeface="Arial" charset="0"/>
              </a:rPr>
              <a:t>Приоритетные направления развития стандартизации. Программа национальной стандартизации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113" y="2852738"/>
            <a:ext cx="4162425" cy="1512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cs typeface="Arial" charset="0"/>
              </a:rPr>
              <a:t>План содействия </a:t>
            </a:r>
            <a:r>
              <a:rPr lang="ru-RU" dirty="0" err="1">
                <a:solidFill>
                  <a:schemeClr val="tx1"/>
                </a:solidFill>
                <a:cs typeface="Arial" charset="0"/>
              </a:rPr>
              <a:t>импортозамещению</a:t>
            </a:r>
            <a:r>
              <a:rPr lang="ru-RU" dirty="0">
                <a:solidFill>
                  <a:schemeClr val="tx1"/>
                </a:solidFill>
                <a:cs typeface="Arial" charset="0"/>
              </a:rPr>
              <a:t> в промышленности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(утвержден Распоряжением Правительства РФ от 30 сентября 2014 г. № 1936-р)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4735513" y="3429000"/>
            <a:ext cx="465137" cy="358775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8775" y="2852738"/>
            <a:ext cx="3311525" cy="1512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b="1">
                <a:solidFill>
                  <a:schemeClr val="tx1"/>
                </a:solidFill>
                <a:latin typeface="Calibri" pitchFamily="34" charset="0"/>
                <a:cs typeface="Arial" charset="0"/>
              </a:rPr>
              <a:t>20 </a:t>
            </a:r>
            <a:r>
              <a:rPr lang="ru-RU">
                <a:solidFill>
                  <a:schemeClr val="tx1"/>
                </a:solidFill>
                <a:latin typeface="Calibri" pitchFamily="34" charset="0"/>
                <a:cs typeface="Arial" charset="0"/>
              </a:rPr>
              <a:t>отраслевых планов мероприятий по импортозамещению в отраслях экономики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8763" y="4578350"/>
            <a:ext cx="4162425" cy="15128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cs typeface="Arial" charset="0"/>
              </a:rPr>
              <a:t>Проект ФЗ «О стандартизации в Российской Федерации»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4711700" y="5157788"/>
            <a:ext cx="471488" cy="360362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35600" y="4578350"/>
            <a:ext cx="3305175" cy="15033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cs typeface="Arial" charset="0"/>
              </a:rPr>
              <a:t>Программа национальной стандартизации 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3027363" y="6515100"/>
            <a:ext cx="258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tx2"/>
                </a:solidFill>
              </a:rPr>
              <a:t>47-е заседание МГС СНГ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0" y="0"/>
            <a:ext cx="83280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000" b="1">
                <a:solidFill>
                  <a:srgbClr val="005A9E"/>
                </a:solidFill>
                <a:latin typeface="Verdana" pitchFamily="34" charset="0"/>
              </a:rPr>
              <a:t>Новеллы ФЗ «О стандартизации в Российской Федерации»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79388" y="3789363"/>
            <a:ext cx="8823325" cy="1938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285750" indent="-285750">
              <a:defRPr/>
            </a:pPr>
            <a:r>
              <a:rPr lang="ru-RU" altLang="ru-RU" sz="2000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Глава </a:t>
            </a:r>
            <a:r>
              <a:rPr lang="en-US" altLang="ru-RU" sz="2000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altLang="ru-RU" sz="2000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. Статья 33 «Переходные положения»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altLang="ru-RU" sz="2000" dirty="0">
              <a:solidFill>
                <a:srgbClr val="17375E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altLang="ru-RU" sz="2000" i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«С 01 сентября 2025 года не допускается применение отраслевых стандартов, а также использование ссылок на указанные отраслевые стандарты в нормативно-правовых актах, конструкторской, проектной и иной технической документации»</a:t>
            </a:r>
          </a:p>
        </p:txBody>
      </p:sp>
      <p:sp>
        <p:nvSpPr>
          <p:cNvPr id="18435" name="Номер слайда 1"/>
          <p:cNvSpPr txBox="1">
            <a:spLocks noGrp="1"/>
          </p:cNvSpPr>
          <p:nvPr/>
        </p:nvSpPr>
        <p:spPr bwMode="auto">
          <a:xfrm>
            <a:off x="6926263" y="6350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970C6A4-D925-413F-AF8B-733F2B1BA4B3}" type="slidenum">
              <a:rPr lang="ru-RU" sz="1200">
                <a:solidFill>
                  <a:schemeClr val="bg1"/>
                </a:solidFill>
                <a:latin typeface="Calibri" pitchFamily="34" charset="0"/>
              </a:rPr>
              <a:pPr algn="r"/>
              <a:t>6</a:t>
            </a:fld>
            <a:endParaRPr lang="ru-RU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36" name="Прямоугольник 7"/>
          <p:cNvSpPr>
            <a:spLocks noChangeArrowheads="1"/>
          </p:cNvSpPr>
          <p:nvPr/>
        </p:nvSpPr>
        <p:spPr bwMode="auto">
          <a:xfrm>
            <a:off x="179388" y="1268413"/>
            <a:ext cx="87852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>
                <a:solidFill>
                  <a:srgbClr val="17375E"/>
                </a:solidFill>
              </a:rPr>
              <a:t>Глава </a:t>
            </a:r>
            <a:r>
              <a:rPr lang="en-US" altLang="ru-RU">
                <a:solidFill>
                  <a:srgbClr val="17375E"/>
                </a:solidFill>
              </a:rPr>
              <a:t>VI</a:t>
            </a:r>
            <a:r>
              <a:rPr lang="ru-RU" altLang="ru-RU">
                <a:solidFill>
                  <a:srgbClr val="17375E"/>
                </a:solidFill>
              </a:rPr>
              <a:t>. Статья 27 «Применение ссылок на национальные стандарты в нормативных правовых актах Российской Федерации»</a:t>
            </a:r>
          </a:p>
          <a:p>
            <a:pPr>
              <a:lnSpc>
                <a:spcPct val="90000"/>
              </a:lnSpc>
            </a:pPr>
            <a:endParaRPr lang="ru-RU" altLang="ru-RU">
              <a:solidFill>
                <a:srgbClr val="17375E"/>
              </a:solidFill>
            </a:endParaRPr>
          </a:p>
        </p:txBody>
      </p:sp>
      <p:sp>
        <p:nvSpPr>
          <p:cNvPr id="18437" name="Прямоугольник 2"/>
          <p:cNvSpPr>
            <a:spLocks noChangeArrowheads="1"/>
          </p:cNvSpPr>
          <p:nvPr/>
        </p:nvSpPr>
        <p:spPr bwMode="auto">
          <a:xfrm>
            <a:off x="179388" y="2133600"/>
            <a:ext cx="85693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i="1">
                <a:solidFill>
                  <a:srgbClr val="17375E"/>
                </a:solidFill>
              </a:rPr>
              <a:t>«Ссылки на национальные стандарты в нормативных правовых актах применяются путем приведения в них наименования и обозначения национальных стандартов с указанием даты принятия (регистрации), пунктов (разделов) национальных стандартов»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3027363" y="6515100"/>
            <a:ext cx="2581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tx2"/>
                </a:solidFill>
              </a:rPr>
              <a:t>47-е заседание МГС СНГ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одзаголовок 2"/>
          <p:cNvSpPr>
            <a:spLocks noGrp="1"/>
          </p:cNvSpPr>
          <p:nvPr>
            <p:ph type="subTitle" idx="4294967295"/>
          </p:nvPr>
        </p:nvSpPr>
        <p:spPr bwMode="auto">
          <a:xfrm>
            <a:off x="0" y="796925"/>
            <a:ext cx="8628063" cy="54054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endParaRPr lang="ru-RU" sz="1800" b="1" smtClean="0">
              <a:solidFill>
                <a:srgbClr val="17375E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b="1" smtClean="0">
                <a:solidFill>
                  <a:srgbClr val="17375E"/>
                </a:solidFill>
              </a:rPr>
              <a:t>Направления развития национальной системы стандартизации: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Совершенствование законодательных основ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Приоритетные направления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Разработка национальных стандартов в приоритетных отраслях экономики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Совершенствование деятельности в сфере межгосударственной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Развитие стандартизации оборонной продукции, специальных средств и специальной техники, стандартизации  области использования атомной энергии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Усиление роли бизнеса в работах по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Активизация участия Российской Федерации в международных организациях по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Развитие экономических основ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Развитие стандартизации инновационной продукции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Информационное обеспечение работ в области стандартизации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sz="1800" smtClean="0">
                <a:solidFill>
                  <a:srgbClr val="17375E"/>
                </a:solidFill>
              </a:rPr>
              <a:t>- Совершенствование подготовки специалистов и экспертов в области стандартизации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800" b="1" smtClean="0">
              <a:solidFill>
                <a:srgbClr val="595959"/>
              </a:solidFill>
            </a:endParaRPr>
          </a:p>
        </p:txBody>
      </p:sp>
      <p:sp>
        <p:nvSpPr>
          <p:cNvPr id="19458" name="Заголовок 1"/>
          <p:cNvSpPr txBox="1">
            <a:spLocks/>
          </p:cNvSpPr>
          <p:nvPr/>
        </p:nvSpPr>
        <p:spPr bwMode="auto">
          <a:xfrm>
            <a:off x="0" y="0"/>
            <a:ext cx="86741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000" b="1">
                <a:solidFill>
                  <a:srgbClr val="005A9E"/>
                </a:solidFill>
                <a:latin typeface="Verdana" pitchFamily="34" charset="0"/>
              </a:rPr>
              <a:t>Концепция развития НСС в РФ до 2020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одзаголовок 2"/>
          <p:cNvSpPr>
            <a:spLocks noGrp="1"/>
          </p:cNvSpPr>
          <p:nvPr>
            <p:ph type="subTitle" idx="4294967295"/>
          </p:nvPr>
        </p:nvSpPr>
        <p:spPr bwMode="auto">
          <a:xfrm>
            <a:off x="179388" y="779463"/>
            <a:ext cx="8713787" cy="5529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Атомная промышленность;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Высокотехнологическая химия;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</a:t>
            </a:r>
            <a:r>
              <a:rPr lang="ru-RU" altLang="ru-RU" sz="1800" b="1" smtClean="0">
                <a:solidFill>
                  <a:srgbClr val="17375E"/>
                </a:solidFill>
              </a:rPr>
              <a:t>Композитные и неметаллические материалы</a:t>
            </a:r>
            <a:r>
              <a:rPr lang="ru-RU" altLang="ru-RU" sz="1800" smtClean="0">
                <a:solidFill>
                  <a:srgbClr val="17375E"/>
                </a:solidFill>
              </a:rPr>
              <a:t>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Модернизация машиностроительного комплекса, в том числе тяжелого и транспортного машиностроения;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</a:t>
            </a:r>
            <a:r>
              <a:rPr lang="ru-RU" altLang="ru-RU" sz="1800" b="1" smtClean="0">
                <a:solidFill>
                  <a:srgbClr val="17375E"/>
                </a:solidFill>
              </a:rPr>
              <a:t>Авиационная и судостроительная промышленность;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b="1" smtClean="0">
                <a:solidFill>
                  <a:srgbClr val="17375E"/>
                </a:solidFill>
              </a:rPr>
              <a:t>- Космические технологии;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b="1" smtClean="0">
                <a:solidFill>
                  <a:srgbClr val="17375E"/>
                </a:solidFill>
              </a:rPr>
              <a:t>- Телекоммуникационные и информационные технологии;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b="1" smtClean="0">
                <a:solidFill>
                  <a:srgbClr val="17375E"/>
                </a:solidFill>
              </a:rPr>
              <a:t>- Технологии, основанные на применении спутниковой навигационной системы ГЛОНАСС;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Медицинские изделия;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Менеджмент предприятий, оценка соответствия, защита прав потребителей;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</a:t>
            </a:r>
            <a:r>
              <a:rPr lang="ru-RU" altLang="ru-RU" sz="1800" b="1" smtClean="0">
                <a:solidFill>
                  <a:srgbClr val="17375E"/>
                </a:solidFill>
              </a:rPr>
              <a:t>Охрана окружающей среды</a:t>
            </a:r>
            <a:r>
              <a:rPr lang="ru-RU" altLang="ru-RU" sz="1800" smtClean="0">
                <a:solidFill>
                  <a:srgbClr val="17375E"/>
                </a:solidFill>
              </a:rPr>
              <a:t> ;</a:t>
            </a:r>
            <a:endParaRPr lang="ru-RU" altLang="ru-RU" sz="1800" b="1" smtClean="0">
              <a:solidFill>
                <a:srgbClr val="17375E"/>
              </a:solidFill>
            </a:endParaRP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Биотехнологии;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Нанотехнологии;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</a:t>
            </a:r>
            <a:r>
              <a:rPr lang="ru-RU" altLang="ru-RU" sz="1800" b="1" smtClean="0">
                <a:solidFill>
                  <a:srgbClr val="17375E"/>
                </a:solidFill>
              </a:rPr>
              <a:t>Энергоэффективность;</a:t>
            </a:r>
          </a:p>
          <a:p>
            <a:pPr marL="0" indent="0" eaLnBrk="1" hangingPunct="1">
              <a:lnSpc>
                <a:spcPts val="2300"/>
              </a:lnSpc>
              <a:spcBef>
                <a:spcPct val="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</a:rPr>
              <a:t>- Развитие техники и технологий в нефтегазовой и горнорудной отраслях;</a:t>
            </a:r>
          </a:p>
          <a:p>
            <a:pPr marL="0" indent="0" eaLnBrk="1" hangingPunct="1">
              <a:lnSpc>
                <a:spcPct val="8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Arial" charset="0"/>
              <a:buNone/>
            </a:pPr>
            <a:r>
              <a:rPr lang="ru-RU" altLang="ru-RU" sz="1400" smtClean="0">
                <a:solidFill>
                  <a:srgbClr val="17375E"/>
                </a:solidFill>
              </a:rPr>
              <a:t>…..</a:t>
            </a:r>
          </a:p>
        </p:txBody>
      </p:sp>
      <p:sp>
        <p:nvSpPr>
          <p:cNvPr id="21506" name="Заголовок 1"/>
          <p:cNvSpPr txBox="1">
            <a:spLocks/>
          </p:cNvSpPr>
          <p:nvPr/>
        </p:nvSpPr>
        <p:spPr bwMode="auto">
          <a:xfrm>
            <a:off x="0" y="0"/>
            <a:ext cx="7667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2000" b="1">
                <a:solidFill>
                  <a:srgbClr val="005A9E"/>
                </a:solidFill>
                <a:latin typeface="Verdana" pitchFamily="34" charset="0"/>
              </a:rPr>
              <a:t>Приоритетные направления стандартизации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76923C"/>
      </a:accent6>
      <a:hlink>
        <a:srgbClr val="0000FF"/>
      </a:hlink>
      <a:folHlink>
        <a:srgbClr val="800080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18664</TotalTime>
  <Words>827</Words>
  <Application>Microsoft Office PowerPoint</Application>
  <PresentationFormat>Экран (4:3)</PresentationFormat>
  <Paragraphs>270</Paragraphs>
  <Slides>19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Arial Narrow</vt:lpstr>
      <vt:lpstr>Calibri</vt:lpstr>
      <vt:lpstr>GOST type A</vt:lpstr>
      <vt:lpstr>Wingdings</vt:lpstr>
      <vt:lpstr>Verdana</vt:lpstr>
      <vt:lpstr>Arial Unicode MS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О работах, проводимых в Российской Федерации в области технического регулирования, стандартизации, метрологии, сертификации и аккредитации</vt:lpstr>
      <vt:lpstr>90 лет в борьбе за качество</vt:lpstr>
      <vt:lpstr>Инфраструктура Росстандарта сегодня</vt:lpstr>
      <vt:lpstr>Основные события, тренды и задачи</vt:lpstr>
      <vt:lpstr>Стандартизация</vt:lpstr>
      <vt:lpstr>Слайд 5</vt:lpstr>
      <vt:lpstr>Слайд 6</vt:lpstr>
      <vt:lpstr>Слайд 7</vt:lpstr>
      <vt:lpstr>Слайд 8</vt:lpstr>
      <vt:lpstr>Динамика утверждения стандартов в России</vt:lpstr>
      <vt:lpstr>Слайд 10</vt:lpstr>
      <vt:lpstr>Наилучшие доступные технологии</vt:lpstr>
      <vt:lpstr>Управление качеством</vt:lpstr>
      <vt:lpstr>Метрология</vt:lpstr>
      <vt:lpstr>Государственный надзор</vt:lpstr>
      <vt:lpstr>Опасные товары</vt:lpstr>
      <vt:lpstr>Международная деятельность</vt:lpstr>
      <vt:lpstr>Информатизация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EA</dc:creator>
  <cp:lastModifiedBy>А.В.Зажигалкин</cp:lastModifiedBy>
  <cp:revision>1101</cp:revision>
  <dcterms:created xsi:type="dcterms:W3CDTF">2014-10-28T08:06:51Z</dcterms:created>
  <dcterms:modified xsi:type="dcterms:W3CDTF">2015-06-16T16:31:30Z</dcterms:modified>
</cp:coreProperties>
</file>