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70" r:id="rId2"/>
    <p:sldId id="281" r:id="rId3"/>
    <p:sldId id="282" r:id="rId4"/>
    <p:sldId id="283" r:id="rId5"/>
    <p:sldId id="287" r:id="rId6"/>
    <p:sldId id="284" r:id="rId7"/>
    <p:sldId id="285" r:id="rId8"/>
    <p:sldId id="286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76" r:id="rId2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FF"/>
    <a:srgbClr val="FFCCFF"/>
    <a:srgbClr val="003300"/>
    <a:srgbClr val="990000"/>
    <a:srgbClr val="E8FADE"/>
    <a:srgbClr val="99FF99"/>
    <a:srgbClr val="9FFFCA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3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80226682631971"/>
          <c:y val="0.16187444314466148"/>
          <c:w val="0.51409390326641169"/>
          <c:h val="0.742754561198207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7.4979713927707053E-2"/>
                  <c:y val="7.708920141770743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5971228232024849E-2"/>
                  <c:y val="-0.1341294322417334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6566866370128971"/>
                  <c:y val="-1.199921141659641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0620740356695618E-4"/>
                  <c:y val="6.660616140690249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8101023754562251"/>
                  <c:y val="-1.131083474385199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aseline="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Российская Федерация</c:v>
                </c:pt>
                <c:pt idx="1">
                  <c:v>Республика Беларусь</c:v>
                </c:pt>
                <c:pt idx="2">
                  <c:v>Республика Казахстан</c:v>
                </c:pt>
                <c:pt idx="3">
                  <c:v>Республика Молдова</c:v>
                </c:pt>
                <c:pt idx="4">
                  <c:v>Украина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1474</c:v>
                </c:pt>
                <c:pt idx="1">
                  <c:v>162</c:v>
                </c:pt>
                <c:pt idx="2">
                  <c:v>88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/>
          <a:lstStyle>
            <a:lvl1pPr algn="r">
              <a:defRPr sz="1200"/>
            </a:lvl1pPr>
          </a:lstStyle>
          <a:p>
            <a:fld id="{64EC496E-E3BA-4184-BE06-C5A30E967829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 anchor="b"/>
          <a:lstStyle>
            <a:lvl1pPr algn="r">
              <a:defRPr sz="1200"/>
            </a:lvl1pPr>
          </a:lstStyle>
          <a:p>
            <a:fld id="{CF381EC9-FD12-40E4-B0A7-5371ACB7B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069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/>
          <a:lstStyle>
            <a:lvl1pPr algn="r">
              <a:defRPr sz="1200"/>
            </a:lvl1pPr>
          </a:lstStyle>
          <a:p>
            <a:fld id="{71BC6FFF-9B27-4975-82D4-219AF5E75144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2" rIns="91426" bIns="4571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26" tIns="45712" rIns="91426" bIns="4571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26" tIns="45712" rIns="91426" bIns="45712" rtlCol="0" anchor="b"/>
          <a:lstStyle>
            <a:lvl1pPr algn="r">
              <a:defRPr sz="1200"/>
            </a:lvl1pPr>
          </a:lstStyle>
          <a:p>
            <a:fld id="{4DAE2C4D-9E59-49DF-81E1-626B54866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4134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87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019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334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79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632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64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89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62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665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793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38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5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37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00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267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93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725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40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475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7213600" y="3810000"/>
            <a:ext cx="49784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7213600" y="3897318"/>
            <a:ext cx="49784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7213600" y="4114801"/>
            <a:ext cx="49784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7213604" y="4164013"/>
            <a:ext cx="2620433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7213604" y="4198943"/>
            <a:ext cx="2620433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7213603" y="3962400"/>
            <a:ext cx="4085167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9836151" y="4060827"/>
            <a:ext cx="21336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8"/>
            <a:ext cx="12192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8"/>
            <a:ext cx="12192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8551333" y="3643313"/>
            <a:ext cx="3640667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12192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1" y="2402069"/>
            <a:ext cx="11277600" cy="1470025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782" indent="0" algn="l">
              <a:buNone/>
              <a:defRPr sz="2400">
                <a:solidFill>
                  <a:schemeClr val="tx2"/>
                </a:solidFill>
              </a:defRPr>
            </a:lvl1pPr>
            <a:lvl2pPr marL="462732" indent="0" algn="ctr">
              <a:buNone/>
            </a:lvl2pPr>
            <a:lvl3pPr marL="925464" indent="0" algn="ctr">
              <a:buNone/>
            </a:lvl3pPr>
            <a:lvl4pPr marL="1388196" indent="0" algn="ctr">
              <a:buNone/>
            </a:lvl4pPr>
            <a:lvl5pPr marL="1850928" indent="0" algn="ctr">
              <a:buNone/>
            </a:lvl5pPr>
            <a:lvl6pPr marL="2313661" indent="0" algn="ctr">
              <a:buNone/>
            </a:lvl6pPr>
            <a:lvl7pPr marL="2776393" indent="0" algn="ctr">
              <a:buNone/>
            </a:lvl7pPr>
            <a:lvl8pPr marL="3239125" indent="0" algn="ctr">
              <a:buNone/>
            </a:lvl8pPr>
            <a:lvl9pPr marL="3701857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875"/>
            <a:ext cx="1280584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CF2C0-09AC-4155-A12F-79BB89A7C883}" type="datetime1">
              <a:rPr lang="ru-RU" smtClean="0"/>
              <a:t>17.06.2015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8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77A6C-3326-41AB-AA40-0620DCD87DCB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525284-01B0-45E9-A30A-F87FE83578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32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C34E-A48B-4750-A4F2-09EC7CAD2612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96D7B9-4783-4138-97D1-67FEAB9FD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236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1" y="1143000"/>
            <a:ext cx="10972800" cy="5430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pPr>
              <a:defRPr/>
            </a:pPr>
            <a:fld id="{E365967B-A4F0-46E0-988C-F12BA3DC5DE3}" type="datetime1">
              <a:rPr lang="ru-RU" smtClean="0"/>
              <a:t>17.06.2015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Georg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BF7529-F271-4AEA-94AB-DA6224248D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4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CE8F4-69CE-4317-8FE3-7DA2CEE7E797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09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98" y="1981330"/>
            <a:ext cx="10363201" cy="1362075"/>
          </a:xfrm>
        </p:spPr>
        <p:txBody>
          <a:bodyPr anchor="b">
            <a:noAutofit/>
          </a:bodyPr>
          <a:lstStyle>
            <a:lvl1pPr algn="l">
              <a:buNone/>
              <a:defRPr sz="44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198" y="3367088"/>
            <a:ext cx="10363201" cy="1509712"/>
          </a:xfrm>
        </p:spPr>
        <p:txBody>
          <a:bodyPr/>
          <a:lstStyle>
            <a:lvl1pPr marL="46273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EB30C-D159-48B3-A9A8-87A135912021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7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1" y="2249554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554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6FDC-6C82-4D2C-88A1-0E818DF33A8F}" type="datetime1">
              <a:rPr lang="ru-RU" smtClean="0"/>
              <a:t>17.06.2015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4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6273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76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6273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88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9DDEFE2-114F-4E0A-9867-1080E744CEC8}" type="datetime1">
              <a:rPr lang="ru-RU" smtClean="0"/>
              <a:t>17.06.2015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9332FA-E57A-4912-8737-CCEB0914F3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7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1143000"/>
            <a:ext cx="109728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7820" y="612775"/>
            <a:ext cx="1276349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6B605-3515-49D5-B763-CD5B5420EC00}" type="datetime1">
              <a:rPr lang="ru-RU" smtClean="0"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C51EF7-EA19-4ECC-9472-920EAC36BD1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40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6955-C0EB-477E-8907-4B8758DA0715}" type="datetime1">
              <a:rPr lang="ru-RU" smtClean="0"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59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8018" y="1101970"/>
            <a:ext cx="4511041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8018" y="2010727"/>
            <a:ext cx="4511041" cy="4617720"/>
          </a:xfrm>
        </p:spPr>
        <p:txBody>
          <a:bodyPr/>
          <a:lstStyle>
            <a:lvl1pPr marL="9255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F562A-B9FE-4DAD-9917-B30E48623E63}" type="datetime1">
              <a:rPr lang="ru-RU" smtClean="0"/>
              <a:t>17.06.2015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D95505-B2D7-48FE-999A-F7F5E0B6545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3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6" y="1109162"/>
            <a:ext cx="782405" cy="4681637"/>
          </a:xfrm>
        </p:spPr>
        <p:txBody>
          <a:bodyPr vert="vert270" lIns="46273" tIns="0" rIns="46273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9" y="1143001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442"/>
            <a:ext cx="3454400" cy="2516489"/>
          </a:xfrm>
        </p:spPr>
        <p:txBody>
          <a:bodyPr lIns="0" tIns="0" rIns="46273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75D86-77F9-4A49-8DB3-5F2C1E1C786E}" type="datetime1">
              <a:rPr lang="ru-RU" smtClean="0"/>
              <a:t>17.06.2015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11042651" y="6381755"/>
            <a:ext cx="1016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22A2CF-5AB4-4253-9D14-B4A6DED400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56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8"/>
            <a:ext cx="12192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12192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80"/>
            <a:ext cx="12192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600" y="360368"/>
            <a:ext cx="49784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0" y="439743"/>
            <a:ext cx="49784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370" y="496889"/>
            <a:ext cx="4085167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917" y="588963"/>
            <a:ext cx="21336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684" y="-1588"/>
            <a:ext cx="7620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8651" y="-1588"/>
            <a:ext cx="3810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251" y="-1588"/>
            <a:ext cx="12700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633" y="-1588"/>
            <a:ext cx="35984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203" y="0"/>
            <a:ext cx="74084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2167" y="0"/>
            <a:ext cx="10584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143000"/>
            <a:ext cx="10972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2249488"/>
            <a:ext cx="109728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52" y="612775"/>
            <a:ext cx="1276349" cy="457200"/>
          </a:xfrm>
          <a:prstGeom prst="rect">
            <a:avLst/>
          </a:prstGeom>
        </p:spPr>
        <p:txBody>
          <a:bodyPr vert="horz" lIns="92546" tIns="46273" rIns="92546" bIns="46273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rgbClr val="297FD5"/>
                </a:solidFill>
                <a:latin typeface="+mn-lt"/>
              </a:defRPr>
            </a:lvl1pPr>
          </a:lstStyle>
          <a:p>
            <a:pPr>
              <a:defRPr/>
            </a:pPr>
            <a:fld id="{D33062DE-6FA6-4893-9197-3EF12720EDDF}" type="datetime1">
              <a:rPr lang="ru-RU" smtClean="0"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3" y="612775"/>
            <a:ext cx="1767417" cy="457200"/>
          </a:xfrm>
          <a:prstGeom prst="rect">
            <a:avLst/>
          </a:prstGeom>
        </p:spPr>
        <p:txBody>
          <a:bodyPr vert="horz" lIns="92546" tIns="46273" rIns="92546" bIns="46273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rgbClr val="297FD5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54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6273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25464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88196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50928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8300" indent="-257175" algn="l" rtl="0" eaLnBrk="0" fontAlgn="base" hangingPunct="0">
        <a:spcBef>
          <a:spcPts val="300"/>
        </a:spcBef>
        <a:spcAft>
          <a:spcPct val="0"/>
        </a:spcAft>
        <a:buClr>
          <a:srgbClr val="7F8FA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5163" indent="-24765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33450" indent="-220663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92213" indent="-201613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404938" indent="-184150" algn="l" rtl="0" eaLnBrk="0" fontAlgn="base" hangingPunct="0">
        <a:spcBef>
          <a:spcPts val="300"/>
        </a:spcBef>
        <a:spcAft>
          <a:spcPct val="0"/>
        </a:spcAft>
        <a:buClr>
          <a:srgbClr val="7F8FA9"/>
        </a:buClr>
        <a:buFont typeface="Georgia" pitchFamily="18" charset="0"/>
        <a:buChar char="▫"/>
        <a:defRPr sz="2000" kern="1200">
          <a:solidFill>
            <a:srgbClr val="7F8FA9"/>
          </a:solidFill>
          <a:latin typeface="+mn-lt"/>
          <a:ea typeface="+mn-ea"/>
          <a:cs typeface="+mn-cs"/>
        </a:defRPr>
      </a:lvl5pPr>
      <a:lvl6pPr marL="1628817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50928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54531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67387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627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25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881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509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136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763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391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7018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 txBox="1">
            <a:spLocks/>
          </p:cNvSpPr>
          <p:nvPr/>
        </p:nvSpPr>
        <p:spPr bwMode="auto">
          <a:xfrm>
            <a:off x="1643068" y="620688"/>
            <a:ext cx="8916987" cy="400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r>
              <a:rPr lang="ru-RU" altLang="ru-RU" b="1" dirty="0">
                <a:solidFill>
                  <a:srgbClr val="FFFFFF"/>
                </a:solidFill>
                <a:latin typeface="Arial" charset="0"/>
              </a:rPr>
              <a:t>ОСНОВНЫЕ ИТОГИ РАБОТЫ И ЗАДАЧИ МЕЖГОСУДАРСТВЕННОГО СОВЕТА ПО СТАНДАРТИЗАЦИИ, МЕТРОЛОГИИ И СЕРТИФИКАЦИИ</a:t>
            </a:r>
          </a:p>
          <a:p>
            <a:endParaRPr lang="ru-RU" altLang="ru-RU" sz="2000" b="1" dirty="0">
              <a:solidFill>
                <a:srgbClr val="FFFFFF"/>
              </a:solidFill>
              <a:latin typeface="Arial" charset="0"/>
            </a:endParaRPr>
          </a:p>
          <a:p>
            <a:r>
              <a:rPr lang="ru-RU" altLang="ru-RU" sz="2400" b="1" dirty="0">
                <a:solidFill>
                  <a:srgbClr val="FFFFFF"/>
                </a:solidFill>
                <a:latin typeface="Arial" charset="0"/>
              </a:rPr>
              <a:t>47-ое заседание МГС</a:t>
            </a:r>
            <a:endParaRPr lang="ru-RU" altLang="ru-RU" b="1" dirty="0">
              <a:solidFill>
                <a:srgbClr val="FFFFFF"/>
              </a:solidFill>
              <a:latin typeface="Arial" charset="0"/>
            </a:endParaRPr>
          </a:p>
          <a:p>
            <a:endParaRPr lang="ru-RU" altLang="ru-RU" sz="1200" b="1" dirty="0">
              <a:solidFill>
                <a:srgbClr val="FFFFFF"/>
              </a:solidFill>
              <a:latin typeface="Arial" charset="0"/>
            </a:endParaRPr>
          </a:p>
          <a:p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г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Минск, 17 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- 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18 июня 2015 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года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063557" y="5602288"/>
            <a:ext cx="84249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8FA9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A66AC"/>
              </a:buClr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AA2AE"/>
              </a:buClr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rgbClr val="378D91"/>
              </a:buClr>
              <a:defRPr/>
            </a:pPr>
            <a:r>
              <a:rPr lang="ru-RU" altLang="ru-RU" sz="1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Назаренко В.В. – Председатель МГС, </a:t>
            </a:r>
            <a:br>
              <a:rPr lang="ru-RU" altLang="ru-RU" sz="1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1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Председатель Государственного комитета по стандартизации</a:t>
            </a:r>
          </a:p>
        </p:txBody>
      </p:sp>
    </p:spTree>
    <p:extLst>
      <p:ext uri="{BB962C8B-B14F-4D97-AF65-F5344CB8AC3E}">
        <p14:creationId xmlns:p14="http://schemas.microsoft.com/office/powerpoint/2010/main" val="15357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404664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Активизация деятельности МТК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75520" y="1422068"/>
            <a:ext cx="8632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Проведение работ по сбору и актуализации информации об МТК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35565" y="980728"/>
            <a:ext cx="3024335" cy="4413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Республика Казахстан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35565" y="2996952"/>
            <a:ext cx="3024335" cy="4413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Республика Беларусь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5520" y="3366284"/>
            <a:ext cx="8632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Создание программного модуля е-ТК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35565" y="1854116"/>
            <a:ext cx="3024335" cy="4413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Российская Федерация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75520" y="2286169"/>
            <a:ext cx="863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Параллельное проведение работ по сбору и актуализации информации об МТК, секретариаты которых ведет Российская Федерация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75520" y="4005069"/>
            <a:ext cx="8632576" cy="646331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 lvl="0" algn="ctr">
              <a:buClr>
                <a:srgbClr val="800000"/>
              </a:buClr>
            </a:pPr>
            <a:r>
              <a:rPr lang="ru-RU" b="1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Несогласованность и некорректность информации в программном модуле е-ТК</a:t>
            </a:r>
            <a:endParaRPr lang="ru-RU" b="1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775525" y="4750692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49 заседание НТКС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75520" y="5192032"/>
            <a:ext cx="8784976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Принято решение: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закрыть доступ для изменения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информации в Указателе МТК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секретарям МТК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предоставить доступ для изменения информации только национальным органам и Бюро по стандартам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14"/>
          <p:cNvSpPr>
            <a:spLocks/>
          </p:cNvSpPr>
          <p:nvPr/>
        </p:nvSpPr>
        <p:spPr bwMode="auto">
          <a:xfrm rot="5400000">
            <a:off x="5931693" y="-295125"/>
            <a:ext cx="256606" cy="8424936"/>
          </a:xfrm>
          <a:prstGeom prst="rightBrace">
            <a:avLst>
              <a:gd name="adj1" fmla="val 29844"/>
              <a:gd name="adj2" fmla="val 50000"/>
            </a:avLst>
          </a:prstGeom>
          <a:noFill/>
          <a:ln w="254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546" tIns="46273" rIns="92546" bIns="46273" anchor="ctr"/>
          <a:lstStyle/>
          <a:p>
            <a:endParaRPr lang="ru-RU" altLang="ru-RU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6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476672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Итоги межгосударственной стандартизации за 2014 год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68962" y="2420888"/>
            <a:ext cx="87355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Разработано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принято МГС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1727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межгосударственных нормативных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документов: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ГОСТ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1666 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ПМГ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РМГ –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9 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изменений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42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28356674"/>
              </p:ext>
            </p:extLst>
          </p:nvPr>
        </p:nvGraphicFramePr>
        <p:xfrm>
          <a:off x="4727848" y="2132856"/>
          <a:ext cx="568863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42386" y="5013181"/>
            <a:ext cx="5937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Пересмотрено/отменено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более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400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межгосударственных нормативных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документов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03517" y="4005064"/>
            <a:ext cx="43603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Более 45 %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принятых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ГОСТ гармонизированы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 международными и европейскими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стандартами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52943" y="5805264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52938" y="6237312"/>
            <a:ext cx="8519526" cy="369332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Планируется принять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136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межгосударственных нормативных документов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4946" y="1046932"/>
            <a:ext cx="8591534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rgbClr val="990000"/>
              </a:buClr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Программа работ по межгосударственной стандартизации на 2013-2015 </a:t>
            </a:r>
            <a:r>
              <a:rPr lang="ru-RU" sz="1400" b="1" i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годы</a:t>
            </a:r>
          </a:p>
          <a:p>
            <a:pPr marL="285750" indent="-285750">
              <a:buClr>
                <a:srgbClr val="990000"/>
              </a:buClr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Программа работ по межгосударственной стандартизации пищевой продукции на период до 2015 </a:t>
            </a:r>
            <a:r>
              <a:rPr lang="ru-RU" sz="1400" b="1" i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года</a:t>
            </a:r>
          </a:p>
          <a:p>
            <a:pPr marL="285750" indent="-285750">
              <a:buClr>
                <a:srgbClr val="990000"/>
              </a:buClr>
              <a:buFont typeface="Arial" pitchFamily="34" charset="0"/>
              <a:buChar char="•"/>
            </a:pPr>
            <a:r>
              <a:rPr lang="ru-RU" sz="1400" b="1" i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Программа развития межгосударственных стандартов, обеспечивающих их гармонизацию с международными стандартами в области </a:t>
            </a:r>
            <a:r>
              <a:rPr lang="ru-RU" sz="1400" b="1" i="1" dirty="0" err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энергоэффективности</a:t>
            </a:r>
            <a:r>
              <a:rPr lang="ru-RU" sz="1400" b="1" i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и энергосбережения </a:t>
            </a:r>
          </a:p>
        </p:txBody>
      </p:sp>
    </p:spTree>
    <p:extLst>
      <p:ext uri="{BB962C8B-B14F-4D97-AF65-F5344CB8AC3E}">
        <p14:creationId xmlns:p14="http://schemas.microsoft.com/office/powerpoint/2010/main" val="356804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602440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Применение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информационных технологий в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межгосударственной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86798" y="5241979"/>
            <a:ext cx="8807558" cy="1200329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Необходимо принять решения по:</a:t>
            </a:r>
          </a:p>
          <a:p>
            <a:pPr marL="285750" indent="-285750">
              <a:buClr>
                <a:srgbClr val="800000"/>
              </a:buClr>
              <a:buFontTx/>
              <a:buChar char="-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завершению запланированных работ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по совершенствованию действующей </a:t>
            </a:r>
            <a:r>
              <a:rPr lang="en-US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АИС МГС, которые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позволят улучшить сервис использования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системы</a:t>
            </a:r>
          </a:p>
          <a:p>
            <a:pPr marL="285750" indent="-285750">
              <a:buClr>
                <a:srgbClr val="800000"/>
              </a:buClr>
              <a:buFontTx/>
              <a:buChar char="-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организации функционирования МТК (через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АИС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МГС)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19541" y="1408130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45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09680" y="1911482"/>
            <a:ext cx="880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ринята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Дорожная карта развития информационных технологий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08544" y="2845385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45 и 46 заседания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75520" y="3358733"/>
            <a:ext cx="8807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Активное обсуждение инициативы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Госстандарта Республики Казахстан по созданию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Центра информационного обеспечения МГС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(ЦИО МГС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 и ее поддержка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686803" y="4789519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7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404664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Метрология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3517" y="1484784"/>
            <a:ext cx="8940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Принято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Соглашение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 взаимном признании результатов испытаний с целью утверждения типа, метрологической аттестации, поверки и калибровки средств измерений» 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488" y="2905819"/>
            <a:ext cx="3456384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Республика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Армения</a:t>
            </a:r>
          </a:p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Республика Беларусь</a:t>
            </a:r>
          </a:p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Республика Казахстан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63552" y="1052736"/>
            <a:ext cx="6696744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Совет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глав правительств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СНГ, 29 мая 2015 года 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92144" y="2893586"/>
            <a:ext cx="327585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Республика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Таджикистан</a:t>
            </a:r>
          </a:p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Республика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Узбекистан</a:t>
            </a:r>
          </a:p>
          <a:p>
            <a:pPr lvl="0">
              <a:buClr>
                <a:srgbClr val="800000"/>
              </a:buClr>
            </a:pP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1784" y="2533146"/>
            <a:ext cx="345638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Присоединились: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52943" y="4019579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Необходимо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52938" y="4460924"/>
            <a:ext cx="8807558" cy="646331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Провести внутригосударственные процедуры для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вступления Соглашения в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действие и определить мероприятия по их реализации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67808" y="2891845"/>
            <a:ext cx="302433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Кыргызская Республика</a:t>
            </a:r>
          </a:p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Российская Федерация</a:t>
            </a:r>
          </a:p>
          <a:p>
            <a:pPr marL="285750" indent="-285750">
              <a:buClr>
                <a:srgbClr val="800000"/>
              </a:buClr>
              <a:buFont typeface="Wingdings" pitchFamily="2" charset="2"/>
              <a:buChar char="ü"/>
            </a:pP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52938" y="5397028"/>
            <a:ext cx="880755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области обеспечения единства измерений работают пять рабочих групп</a:t>
            </a:r>
          </a:p>
          <a:p>
            <a:pPr lvl="0">
              <a:buClr>
                <a:srgbClr val="800000"/>
              </a:buClr>
            </a:pPr>
            <a:endParaRPr lang="ru-RU" i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800000"/>
              </a:buClr>
            </a:pPr>
            <a:r>
              <a:rPr lang="ru-RU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2015 году состоялось </a:t>
            </a:r>
            <a:r>
              <a:rPr lang="ru-RU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первое заседание РГ по вопросам обеспечения единства измерений в сфере </a:t>
            </a:r>
            <a:r>
              <a:rPr lang="ru-RU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здравоохранения</a:t>
            </a:r>
            <a:endParaRPr lang="ru-RU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29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14803" y="404664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Оценка (подтверждение) соответствия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207569" y="1268760"/>
            <a:ext cx="3899722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13 марта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1992 года,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Москва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07567" y="2915652"/>
            <a:ext cx="3899724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 июня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1992 года, г. Краснодар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9804" y="5593920"/>
            <a:ext cx="8190657" cy="646331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 marL="0" lvl="1" defTabSz="666750">
              <a:lnSpc>
                <a:spcPct val="90000"/>
              </a:lnSpc>
              <a:spcAft>
                <a:spcPct val="15000"/>
              </a:spcAft>
              <a:buClr>
                <a:srgbClr val="800000"/>
              </a:buClr>
              <a:defRPr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Соглашение об  устранении технических барьеров во взаимной  торговле государств-участников СНГ  (проект)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9643" y="5152575"/>
            <a:ext cx="3899723" cy="441340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 2014 года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9536" y="184482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666750">
              <a:lnSpc>
                <a:spcPct val="90000"/>
              </a:lnSpc>
              <a:spcAft>
                <a:spcPct val="15000"/>
              </a:spcAft>
              <a:buClr>
                <a:srgbClr val="800000"/>
              </a:buClr>
              <a:defRPr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Соглашение о проведении согласованной политики в области стандартизации, метрологии и сертификации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91544" y="3501013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666750">
              <a:lnSpc>
                <a:spcPct val="90000"/>
              </a:lnSpc>
              <a:spcAft>
                <a:spcPct val="15000"/>
              </a:spcAft>
              <a:buClr>
                <a:srgbClr val="800000"/>
              </a:buClr>
              <a:defRPr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Соглашение о принципах проведения и взаимном признании работ по сертификации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23597" y="4239496"/>
            <a:ext cx="6685453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666750">
              <a:lnSpc>
                <a:spcPct val="90000"/>
              </a:lnSpc>
              <a:spcAft>
                <a:spcPct val="15000"/>
              </a:spcAft>
              <a:buClr>
                <a:srgbClr val="800000"/>
              </a:buClr>
              <a:defRPr/>
            </a:pPr>
            <a:r>
              <a:rPr lang="ru-RU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Проект Протокола о внесении изменений в Соглашение</a:t>
            </a:r>
            <a:endParaRPr lang="ru-RU" i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3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602440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Конкурс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 соискание премии СНГ в области качества продукции и услуг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063552" y="1700808"/>
            <a:ext cx="6696744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Совет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глав правительств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СНГ, 25 ноября 2005 года 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938" y="2206610"/>
            <a:ext cx="880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Решение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 конкурсе на соискание премии СНГ в области качества продукции и услуг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(проведено четыре конкурса)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63557" y="3081734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45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5520" y="3513782"/>
            <a:ext cx="8807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Решение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 проведении 5-го конкурса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реализовано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 всеми национальными органами государств-участников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для участия в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Конкурсе 2015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года поступили заявки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организаций из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государств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74872" y="4776124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75520" y="5230946"/>
            <a:ext cx="8807558" cy="646331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Жюри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Конкурса необходимо рассмотреть сложившуюся ситуацию и принять соответствующее решение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84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332656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Аккредитация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1504" y="3862789"/>
            <a:ext cx="9000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Одобрен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Модельный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закон об аккредитации в области оценки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соответствия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74214" y="3421449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45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03517" y="4468757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03512" y="4910097"/>
            <a:ext cx="8856984" cy="1554272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обсудить проект межгосударственного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Соглашения о взаимном признании аккредитации органов по оценке (подтверждению)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соответствия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определить организационные вопросы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формирования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региональной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организации/ассоциации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по аккредитации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создание которой является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стратегической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задачей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71200" y="1026026"/>
            <a:ext cx="8856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Основное </a:t>
            </a: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внимание уделялось </a:t>
            </a: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вопросам: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взаимодействия в новых глобальных и региональных условиях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гармонизированных с международными межгосударственных стандартов по вопросам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аккредитации 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9444" y="1916832"/>
            <a:ext cx="7992888" cy="523220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4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в том числе с учетом процессов присоединения ряда национальных органов по аккредитации к международным и региональным организациям по аккредитации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43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602440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Надзор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контроль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 соблюдением требований технических регламентов, норм и правил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03512" y="1587862"/>
            <a:ext cx="885698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Работа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 в области надзора и контроля была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направлена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на: 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повышение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ответственности производителей за качество и безопасность выпускаемой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продукции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повышение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эффективности и обоснованности проводимых проверок,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армонизацию сотрудничества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вопросам метрологического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надзора</a:t>
            </a:r>
          </a:p>
          <a:p>
            <a:pPr lvl="0">
              <a:buClr>
                <a:srgbClr val="800000"/>
              </a:buClr>
            </a:pP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03512" y="3669992"/>
            <a:ext cx="8856984" cy="1631216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Проводятся работы по: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проведению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специализированных проверок  производимых и реализуемых в государствах-участниках СНГ игрушек и низковольтного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оборудования 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определению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перспективных объектов специализированных проверок в последующие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периоды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03512" y="5525070"/>
            <a:ext cx="8856984" cy="1000274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Подготовлены предложения по: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надзору и контролю за качеством и заявленными (задекларированными) характеристиками </a:t>
            </a:r>
          </a:p>
        </p:txBody>
      </p:sp>
    </p:spTree>
    <p:extLst>
      <p:ext uri="{BB962C8B-B14F-4D97-AF65-F5344CB8AC3E}">
        <p14:creationId xmlns:p14="http://schemas.microsoft.com/office/powerpoint/2010/main" val="186197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631509" y="548685"/>
            <a:ext cx="896982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399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Международное сотрудничество МГС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990800" y="1157958"/>
            <a:ext cx="6705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Международная организация по стандартизации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062808" y="3573016"/>
            <a:ext cx="7497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Европейский комитет по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стандартизации в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области электротехники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990800" y="1772816"/>
            <a:ext cx="670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Международная электротехническая комиссия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071664" y="2996952"/>
            <a:ext cx="53022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Европейский комитет по стандартизации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061994" y="2420893"/>
            <a:ext cx="6202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Европейская экономическая комиссия ООН</a:t>
            </a: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33" y="1056188"/>
            <a:ext cx="716633" cy="71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1628800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2348880"/>
            <a:ext cx="679326" cy="67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2996957"/>
            <a:ext cx="576064" cy="57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8" b="15973"/>
          <a:stretch>
            <a:fillRect/>
          </a:stretch>
        </p:blipFill>
        <p:spPr bwMode="auto">
          <a:xfrm>
            <a:off x="1753792" y="3573021"/>
            <a:ext cx="957832" cy="38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29" b="9732"/>
          <a:stretch/>
        </p:blipFill>
        <p:spPr bwMode="auto">
          <a:xfrm>
            <a:off x="1754366" y="4509120"/>
            <a:ext cx="957263" cy="69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3071669" y="4581133"/>
            <a:ext cx="494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Международный форум по аккредитации</a:t>
            </a:r>
          </a:p>
        </p:txBody>
      </p:sp>
      <p:pic>
        <p:nvPicPr>
          <p:cNvPr id="15" name="Picture 2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47" b="17935"/>
          <a:stretch/>
        </p:blipFill>
        <p:spPr bwMode="auto">
          <a:xfrm>
            <a:off x="1763316" y="5157197"/>
            <a:ext cx="876300" cy="490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3071669" y="5013176"/>
            <a:ext cx="7610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Евро-Азиатское сотрудничество государственных метрологических учреждений</a:t>
            </a:r>
          </a:p>
        </p:txBody>
      </p:sp>
      <p:pic>
        <p:nvPicPr>
          <p:cNvPr id="17" name="Рисунок 16"/>
          <p:cNvPicPr/>
          <p:nvPr/>
        </p:nvPicPr>
        <p:blipFill rotWithShape="1">
          <a:blip r:embed="rId10"/>
          <a:srcRect l="32030" t="49940" r="54979" b="43437"/>
          <a:stretch/>
        </p:blipFill>
        <p:spPr bwMode="auto">
          <a:xfrm>
            <a:off x="1610519" y="3988926"/>
            <a:ext cx="1299279" cy="5201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071669" y="4005064"/>
            <a:ext cx="74599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Европейский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институт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стандартизации в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области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электросвязи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http://www.eaeunion.org/bitrix/templates/eaes/img/preloader_ru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61"/>
          <a:stretch/>
        </p:blipFill>
        <p:spPr bwMode="auto">
          <a:xfrm>
            <a:off x="1596008" y="5661248"/>
            <a:ext cx="1187624" cy="45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071664" y="5797004"/>
            <a:ext cx="670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Евразийская экономическая комиссия 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09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23592" y="383143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990000"/>
              </a:buClr>
              <a:buFont typeface="Wingdings" pitchFamily="2" charset="2"/>
              <a:buChar char="§"/>
            </a:pP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Совет по железнодорожному </a:t>
            </a: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транспорту СНГ</a:t>
            </a:r>
            <a:endParaRPr lang="ru-RU" sz="23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631509" y="878466"/>
            <a:ext cx="896982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399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Сотрудничество МГС с отраслевыми советами СНГ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423592" y="1731831"/>
            <a:ext cx="55446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342900" indent="-342900" eaLnBrk="1" hangingPunct="1">
              <a:buClr>
                <a:srgbClr val="990000"/>
              </a:buClr>
              <a:buFont typeface="Wingdings" pitchFamily="2" charset="2"/>
              <a:buChar char="§"/>
            </a:pP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Электроэнергетический </a:t>
            </a: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Совет СНГ</a:t>
            </a:r>
            <a:endParaRPr lang="ru-RU" sz="23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3592" y="4653141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990000"/>
              </a:buClr>
              <a:buFont typeface="Wingdings" pitchFamily="2" charset="2"/>
              <a:buChar char="§"/>
            </a:pP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Межправительственный совет </a:t>
            </a: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3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сотрудничеству в строительной деятельности</a:t>
            </a:r>
            <a:endParaRPr lang="ru-RU" sz="23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49120" y="2204864"/>
            <a:ext cx="7452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Соглашение о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сотрудничестве между Электроэнергетическим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Советом Содружества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Независимых Государств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 Межгосударственным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советом по стандартизации, метрологии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 сертификации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Содружества Независимых </a:t>
            </a:r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Государств </a:t>
            </a:r>
            <a:endParaRPr lang="en-US" i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от 24 октября 2014 года</a:t>
            </a:r>
            <a:endParaRPr lang="ru-RU" i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404664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Основные направления МГС 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47528" y="1232758"/>
            <a:ext cx="50405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Работа МГС направлена на: 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развитие единой нормативной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базы 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беспечение единства измерений и развитие системы метрологического обеспечения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пространстве СНГ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14"/>
          <p:cNvSpPr>
            <a:spLocks/>
          </p:cNvSpPr>
          <p:nvPr/>
        </p:nvSpPr>
        <p:spPr bwMode="auto">
          <a:xfrm>
            <a:off x="6755384" y="1124744"/>
            <a:ext cx="256606" cy="2016224"/>
          </a:xfrm>
          <a:prstGeom prst="rightBrace">
            <a:avLst>
              <a:gd name="adj1" fmla="val 29844"/>
              <a:gd name="adj2" fmla="val 50000"/>
            </a:avLst>
          </a:prstGeom>
          <a:noFill/>
          <a:ln w="254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546" tIns="46273" rIns="92546" bIns="46273" anchor="ctr"/>
          <a:lstStyle/>
          <a:p>
            <a:endParaRPr lang="ru-RU" altLang="ru-RU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36160" y="1124744"/>
            <a:ext cx="29523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Способствует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свободному перемещению товаров и услуг между государствами – участниками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СНГ</a:t>
            </a:r>
          </a:p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повышению качества продукции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5912" y="3501013"/>
            <a:ext cx="8632576" cy="3247043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Основное </a:t>
            </a:r>
            <a:r>
              <a:rPr lang="ru-RU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внимание </a:t>
            </a:r>
            <a:r>
              <a:rPr lang="ru-RU" sz="2000" b="1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направлено на: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поиск решений по реформированию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МГС,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исходя из задач региональной организации по стандартизации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совершенствование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работы по межгосударственной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упорядочение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деятельности межгосударственных технических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комитетов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создание новых механизмов признания результатов оценки соответствия</a:t>
            </a:r>
          </a:p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применения информационных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технологий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104112" y="1988840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5"/>
          <p:cNvSpPr txBox="1">
            <a:spLocks noChangeArrowheads="1"/>
          </p:cNvSpPr>
          <p:nvPr/>
        </p:nvSpPr>
        <p:spPr bwMode="auto">
          <a:xfrm>
            <a:off x="1965339" y="2589213"/>
            <a:ext cx="836136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4800" b="1" i="1">
                <a:solidFill>
                  <a:srgbClr val="0070C0"/>
                </a:solidFill>
                <a:latin typeface="Arial" pitchFamily="34" charset="0"/>
              </a:rPr>
              <a:t>Спасибо за внимание!</a:t>
            </a:r>
          </a:p>
        </p:txBody>
      </p:sp>
      <p:sp>
        <p:nvSpPr>
          <p:cNvPr id="154627" name="Номер слайда 6"/>
          <p:cNvSpPr txBox="1">
            <a:spLocks noGrp="1"/>
          </p:cNvSpPr>
          <p:nvPr/>
        </p:nvSpPr>
        <p:spPr bwMode="auto">
          <a:xfrm>
            <a:off x="10006068" y="-1032"/>
            <a:ext cx="4539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617979D0-52C6-44C5-B0B8-BA3764573E95}" type="slidenum">
              <a:rPr lang="ru-RU">
                <a:solidFill>
                  <a:srgbClr val="002060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22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548680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Сотрудничество МГС и ЕЭК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79712" y="3440038"/>
            <a:ext cx="863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одписан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Меморандум о взаимопонимании между ЕЭК и МГС в области стандартизации и обеспечения единства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измерений 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75526" y="2924944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43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847532" y="4859868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5912" y="5301208"/>
            <a:ext cx="8632576" cy="923330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ланируется подписание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Плана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мероприятий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реализации положений Меморандума о взаимопонимании между ЕЭК и МГС в области стандартизации и обеспечения единства измерений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75525" y="1403484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 января 2015 года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79712" y="1929611"/>
            <a:ext cx="863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Вступил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силу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Договор о создании Евразийского экономического союза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подписанный 29 мая 2014 года в г.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Астане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91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94860" y="548680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Основы работы МГС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79712" y="1463878"/>
            <a:ext cx="86325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Концепция дальнейшего развития </a:t>
            </a: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СНГ и </a:t>
            </a: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План основных мероприятий по ее реализации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утвержденные Решением Совета глав государств СНГ от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октября 2007 года в г.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Душанбе</a:t>
            </a:r>
            <a:endParaRPr lang="ru-RU" sz="2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Стратегия экономического развития </a:t>
            </a: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СНГ на </a:t>
            </a: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период до 2020 года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утвержденная Решением Совета глав правительств СНГ от 14 ноября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2008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г. в г. </a:t>
            </a:r>
            <a:r>
              <a:rPr lang="ru-RU" sz="20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Кишинэу</a:t>
            </a:r>
            <a:endParaRPr lang="ru-RU" sz="2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Решение Совета глав правительств СНГ от 25 ноября 2005 года «</a:t>
            </a: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 конкурсе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на соискание премии СНГ в области качества продукции и услуг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800000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Стратегия развития МГС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период до 2020 года и </a:t>
            </a: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План действий МГС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период до 2015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года</a:t>
            </a:r>
            <a:endParaRPr lang="ru-RU" sz="2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58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332656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Реформирование МГС и Бюро по стандартам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5912" y="1422073"/>
            <a:ext cx="86325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Принято решение 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целесообразности проведения реформирования МГС и Бюро по стандартам </a:t>
            </a: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2 этапа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2014-2016 гг</a:t>
            </a: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 (1 этап)</a:t>
            </a: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возможное увеличение численности Бюро по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стандартам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дополнительное финансирование в соответствии с предлагаемой структурой для улучшения координации по закрепленным за МГС направлениям деятельности и выполнения возросшего объема работ по межгосударственной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2017 </a:t>
            </a: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- 2020 </a:t>
            </a: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гг</a:t>
            </a:r>
            <a:r>
              <a:rPr lang="ru-RU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 (2 этап)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развитие структуры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 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системы финансирования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исходя из задач региональной организации по стандартизации с учетом развития других направлений деятельности, закрепленных за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19536" y="4581128"/>
            <a:ext cx="3312368" cy="36004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Проблемы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7920" y="4952206"/>
            <a:ext cx="8632576" cy="8771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sz="17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Отсутствие четкой позиции Сторон о возможности увеличения финансирования на формирование нового облика МГС как региональной организации по стандартизации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34607" y="980728"/>
            <a:ext cx="4176464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Внеочередное совещание МГС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11152" y="5805264"/>
            <a:ext cx="3312368" cy="3600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Первоочередные шаги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99928" y="6197828"/>
            <a:ext cx="8560568" cy="615553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sz="17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Определить направления реформирования структуры МГС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sz="17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Уточнить принципы и механизмы сотрудничества по каждому направлению</a:t>
            </a:r>
          </a:p>
        </p:txBody>
      </p:sp>
      <p:sp>
        <p:nvSpPr>
          <p:cNvPr id="11" name="Номер слайда 4"/>
          <p:cNvSpPr txBox="1">
            <a:spLocks/>
          </p:cNvSpPr>
          <p:nvPr/>
        </p:nvSpPr>
        <p:spPr>
          <a:xfrm>
            <a:off x="9840416" y="6381333"/>
            <a:ext cx="762000" cy="366713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2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314408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Гармонизация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технических регламентов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03512" y="134076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 подготовлены и представлены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Исполнительный комитет СНГ ряд вариантов проектов соглашений, касающихся гармонизации технических регламентов государств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участников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СНГ 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35566" y="908720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2003 – 2014 гг.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58448" y="2898472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45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5520" y="3297758"/>
            <a:ext cx="8632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формирована рабочая группа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устранению технических барьеров в зоне свободной торговли (РГ ЗСТ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), возглавляемая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Госстандартом Республики Беларусь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207573" y="4211796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заседания РГ ЗСТ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75520" y="4593902"/>
            <a:ext cx="8632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Подготовлены два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варианта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Соглашения об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устранении технических барьеров во взаимной торговле государств - участников СНГ </a:t>
            </a:r>
            <a:r>
              <a:rPr lang="ru-RU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(РГ ЗСТ, </a:t>
            </a:r>
            <a:r>
              <a:rPr lang="ru-RU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Украина) </a:t>
            </a:r>
            <a:endParaRPr lang="ru-RU" sz="1600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847533" y="5581689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47528" y="6023034"/>
            <a:ext cx="8632576" cy="646331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Выработать решение по проведению дальнейших работ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подготовке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Соглашения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 устранении технических барьеров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26376" y="2204869"/>
            <a:ext cx="8381720" cy="584775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6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6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днако</a:t>
            </a:r>
            <a:r>
              <a:rPr lang="ru-RU" sz="16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, ни один из них пока не принят из-за несогласованности позиций между государствами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8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76015" y="402627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Стандартизация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3512" y="1754232"/>
            <a:ext cx="878497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Clr>
                <a:srgbClr val="800000"/>
              </a:buClr>
            </a:pPr>
            <a:r>
              <a:rPr lang="ru-RU" sz="20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Проводятся работы по:</a:t>
            </a:r>
          </a:p>
          <a:p>
            <a:pPr marL="285750" indent="-285750">
              <a:spcBef>
                <a:spcPts val="18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совершенствованию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методологии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межгосударственной стандартизации</a:t>
            </a:r>
          </a:p>
          <a:p>
            <a:pPr marL="285750" indent="-285750">
              <a:spcBef>
                <a:spcPts val="18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совершенствованию работы межгосударственных технических комитетов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МТК)</a:t>
            </a:r>
          </a:p>
          <a:p>
            <a:pPr marL="285750" indent="-285750">
              <a:spcBef>
                <a:spcPts val="18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совершенствованию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планирования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разработки ГОСТ </a:t>
            </a:r>
            <a:endParaRPr lang="ru-RU" sz="2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18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совершенствованию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системы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финансирования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разработки ГОСТ</a:t>
            </a:r>
          </a:p>
          <a:p>
            <a:pPr marL="285750" indent="-285750">
              <a:spcBef>
                <a:spcPts val="18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совершенствованию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информационного обеспечения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разработки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ГОСТ</a:t>
            </a:r>
          </a:p>
          <a:p>
            <a:pPr marL="285750" indent="-285750">
              <a:spcBef>
                <a:spcPts val="1800"/>
              </a:spcBef>
              <a:buClr>
                <a:srgbClr val="800000"/>
              </a:buClr>
              <a:buFont typeface="Arial" pitchFamily="34" charset="0"/>
              <a:buChar char="•"/>
            </a:pP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повышению </a:t>
            </a:r>
            <a:r>
              <a:rPr lang="ru-RU" sz="2000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компетентности экспертов </a:t>
            </a:r>
            <a:r>
              <a:rPr lang="ru-RU" sz="2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области стандартизации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75525" y="1312887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 2012 года (44 НТКС)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85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386416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Планирование работ по стандартизации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135565" y="1187460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44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5912" y="1686307"/>
            <a:ext cx="8632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Порядок опережающей разработки (актуализации) Программы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работ по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межгосударственной стандартизации по отношению к национальным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планам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предусматривающий усиление роли МТК в планировании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1544" y="2852941"/>
            <a:ext cx="8280920" cy="307777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4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Однако при формировании ПМС на 2015 год и 2016 год  данный Порядок не применялся</a:t>
            </a:r>
            <a:endParaRPr lang="ru-RU" sz="1400" b="1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35565" y="3284984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49 заседание НТКС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5912" y="3789045"/>
            <a:ext cx="863257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Неготовность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 применению данного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порядка по причинам: 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 все страны присоединились к ПМГ 22-2004 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незавершенность работ по упорядочению деятельности МТК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привязка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 формированию национальных бюджетов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855917" y="5365665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5912" y="5807010"/>
            <a:ext cx="8704584" cy="646331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Принять решение о целесообразности перехода от долгосрочного планирования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(3 года) </a:t>
            </a:r>
            <a:r>
              <a:rPr lang="ru-RU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к краткосрочному планированию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(1 год)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mtClean="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52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03512" y="476672"/>
            <a:ext cx="8784976" cy="73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Разработка межгосударственных стандартов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5912" y="1702549"/>
            <a:ext cx="8632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Приняты изменения: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991544" y="1187460"/>
            <a:ext cx="4176464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Внеочередное совещание МГС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47528" y="3030253"/>
            <a:ext cx="8632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Изменение № 1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ПМГ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02-2008</a:t>
            </a:r>
            <a:endParaRPr lang="ru-RU" b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2136" y="2348885"/>
            <a:ext cx="814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 считается принятым, если за него </a:t>
            </a: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проголосовало </a:t>
            </a:r>
            <a:r>
              <a:rPr lang="ru-RU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менее 3-х </a:t>
            </a: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заинтересованных в принятии </a:t>
            </a: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государств-участников</a:t>
            </a:r>
            <a:endParaRPr lang="ru-RU" sz="1600" i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79712" y="2071881"/>
            <a:ext cx="8632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Изменение № 3 </a:t>
            </a:r>
            <a:r>
              <a:rPr lang="ru-RU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ГОСТ 1.2-2009 </a:t>
            </a:r>
            <a:endParaRPr lang="ru-RU" b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9776" y="3284989"/>
            <a:ext cx="814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голосовать за принятие ГОСТ могут </a:t>
            </a:r>
            <a:r>
              <a:rPr lang="ru-RU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только</a:t>
            </a: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полноправные</a:t>
            </a: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члены МТК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6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если полноправные члены МТК более 3-х раз не голосуют – их статус членства меняется на наблюдателя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55912" y="4115986"/>
            <a:ext cx="8556376" cy="584775"/>
          </a:xfrm>
          <a:prstGeom prst="rect">
            <a:avLst/>
          </a:prstGeom>
          <a:solidFill>
            <a:srgbClr val="FFE5FF"/>
          </a:solidFill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6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Не реализуется из-за незавершенности работ по упорядочению </a:t>
            </a:r>
            <a:br>
              <a:rPr lang="ru-RU" sz="16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деятельности МТК</a:t>
            </a:r>
            <a:endParaRPr lang="ru-RU" sz="1600" b="1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47528" y="5373221"/>
            <a:ext cx="8632576" cy="1200329"/>
          </a:xfrm>
          <a:prstGeom prst="rect">
            <a:avLst/>
          </a:prstGeom>
          <a:solidFill>
            <a:srgbClr val="E8FADE"/>
          </a:solidFill>
        </p:spPr>
        <p:txBody>
          <a:bodyPr wrap="square">
            <a:spAutoFit/>
          </a:bodyPr>
          <a:lstStyle/>
          <a:p>
            <a:pPr lvl="0">
              <a:buClr>
                <a:srgbClr val="800000"/>
              </a:buClr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Принять решение по: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изменению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уровня согласия (консенсуса) при принятии ГОСТ</a:t>
            </a:r>
          </a:p>
          <a:p>
            <a:pPr marL="285750" indent="-285750">
              <a:buClr>
                <a:srgbClr val="800000"/>
              </a:buClr>
              <a:buFont typeface="Arial" pitchFamily="34" charset="0"/>
              <a:buChar char="•"/>
            </a:pP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переходу к обязательности введения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 действие ГОСТ на национальном </a:t>
            </a:r>
            <a:r>
              <a:rPr lang="ru-RU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уровне в течение установленного периода времени</a:t>
            </a:r>
            <a:endParaRPr lang="ru-RU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847533" y="4931876"/>
            <a:ext cx="3024335" cy="44134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47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Городск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1508</Words>
  <Application>Microsoft Office PowerPoint</Application>
  <PresentationFormat>Широкоэкранный</PresentationFormat>
  <Paragraphs>230</Paragraphs>
  <Slides>20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Georgia</vt:lpstr>
      <vt:lpstr>Trebuchet MS</vt:lpstr>
      <vt:lpstr>Wingdings</vt:lpstr>
      <vt:lpstr>Wingdings 2</vt:lpstr>
      <vt:lpstr>4_Городская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client906_12</dc:creator>
  <cp:lastModifiedBy>pwd</cp:lastModifiedBy>
  <cp:revision>204</cp:revision>
  <cp:lastPrinted>2015-06-16T16:18:47Z</cp:lastPrinted>
  <dcterms:created xsi:type="dcterms:W3CDTF">2014-03-11T11:48:47Z</dcterms:created>
  <dcterms:modified xsi:type="dcterms:W3CDTF">2015-06-17T04:57:37Z</dcterms:modified>
</cp:coreProperties>
</file>