
<file path=[Content_Types].xml><?xml version="1.0" encoding="utf-8"?>
<Types xmlns="http://schemas.openxmlformats.org/package/2006/content-types">
  <Default Extension="bin" ContentType="application/vnd.ms-office.activeX"/>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activeX/activeX1.xml" ContentType="application/vnd.ms-office.activeX+xml"/>
  <Override PartName="/ppt/activeX/activeX2.xml" ContentType="application/vnd.ms-office.activeX+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38"/>
  </p:notesMasterIdLst>
  <p:sldIdLst>
    <p:sldId id="339" r:id="rId2"/>
    <p:sldId id="344" r:id="rId3"/>
    <p:sldId id="345" r:id="rId4"/>
    <p:sldId id="346" r:id="rId5"/>
    <p:sldId id="347" r:id="rId6"/>
    <p:sldId id="359" r:id="rId7"/>
    <p:sldId id="350" r:id="rId8"/>
    <p:sldId id="351" r:id="rId9"/>
    <p:sldId id="352" r:id="rId10"/>
    <p:sldId id="353" r:id="rId11"/>
    <p:sldId id="354" r:id="rId12"/>
    <p:sldId id="348" r:id="rId13"/>
    <p:sldId id="349" r:id="rId14"/>
    <p:sldId id="355" r:id="rId15"/>
    <p:sldId id="356" r:id="rId16"/>
    <p:sldId id="357" r:id="rId17"/>
    <p:sldId id="358" r:id="rId18"/>
    <p:sldId id="374" r:id="rId19"/>
    <p:sldId id="375" r:id="rId20"/>
    <p:sldId id="376" r:id="rId21"/>
    <p:sldId id="360" r:id="rId22"/>
    <p:sldId id="361" r:id="rId23"/>
    <p:sldId id="362" r:id="rId24"/>
    <p:sldId id="363" r:id="rId25"/>
    <p:sldId id="364" r:id="rId26"/>
    <p:sldId id="365" r:id="rId27"/>
    <p:sldId id="366" r:id="rId28"/>
    <p:sldId id="367" r:id="rId29"/>
    <p:sldId id="368" r:id="rId30"/>
    <p:sldId id="369" r:id="rId31"/>
    <p:sldId id="370" r:id="rId32"/>
    <p:sldId id="371" r:id="rId33"/>
    <p:sldId id="372" r:id="rId34"/>
    <p:sldId id="336" r:id="rId35"/>
    <p:sldId id="373" r:id="rId36"/>
    <p:sldId id="311" r:id="rId3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MetaPro-Book" pitchFamily="34" charset="0"/>
        <a:ea typeface="+mn-ea"/>
        <a:cs typeface="+mn-cs"/>
      </a:defRPr>
    </a:lvl1pPr>
    <a:lvl2pPr marL="457200" algn="l" rtl="0" eaLnBrk="0" fontAlgn="base" hangingPunct="0">
      <a:spcBef>
        <a:spcPct val="0"/>
      </a:spcBef>
      <a:spcAft>
        <a:spcPct val="0"/>
      </a:spcAft>
      <a:defRPr kern="1200">
        <a:solidFill>
          <a:schemeClr val="tx1"/>
        </a:solidFill>
        <a:latin typeface="MetaPro-Book" pitchFamily="34" charset="0"/>
        <a:ea typeface="+mn-ea"/>
        <a:cs typeface="+mn-cs"/>
      </a:defRPr>
    </a:lvl2pPr>
    <a:lvl3pPr marL="914400" algn="l" rtl="0" eaLnBrk="0" fontAlgn="base" hangingPunct="0">
      <a:spcBef>
        <a:spcPct val="0"/>
      </a:spcBef>
      <a:spcAft>
        <a:spcPct val="0"/>
      </a:spcAft>
      <a:defRPr kern="1200">
        <a:solidFill>
          <a:schemeClr val="tx1"/>
        </a:solidFill>
        <a:latin typeface="MetaPro-Book" pitchFamily="34" charset="0"/>
        <a:ea typeface="+mn-ea"/>
        <a:cs typeface="+mn-cs"/>
      </a:defRPr>
    </a:lvl3pPr>
    <a:lvl4pPr marL="1371600" algn="l" rtl="0" eaLnBrk="0" fontAlgn="base" hangingPunct="0">
      <a:spcBef>
        <a:spcPct val="0"/>
      </a:spcBef>
      <a:spcAft>
        <a:spcPct val="0"/>
      </a:spcAft>
      <a:defRPr kern="1200">
        <a:solidFill>
          <a:schemeClr val="tx1"/>
        </a:solidFill>
        <a:latin typeface="MetaPro-Book" pitchFamily="34" charset="0"/>
        <a:ea typeface="+mn-ea"/>
        <a:cs typeface="+mn-cs"/>
      </a:defRPr>
    </a:lvl4pPr>
    <a:lvl5pPr marL="1828800" algn="l" rtl="0" eaLnBrk="0" fontAlgn="base" hangingPunct="0">
      <a:spcBef>
        <a:spcPct val="0"/>
      </a:spcBef>
      <a:spcAft>
        <a:spcPct val="0"/>
      </a:spcAft>
      <a:defRPr kern="1200">
        <a:solidFill>
          <a:schemeClr val="tx1"/>
        </a:solidFill>
        <a:latin typeface="MetaPro-Book" pitchFamily="34" charset="0"/>
        <a:ea typeface="+mn-ea"/>
        <a:cs typeface="+mn-cs"/>
      </a:defRPr>
    </a:lvl5pPr>
    <a:lvl6pPr marL="2286000" algn="l" defTabSz="914400" rtl="0" eaLnBrk="1" latinLnBrk="0" hangingPunct="1">
      <a:defRPr kern="1200">
        <a:solidFill>
          <a:schemeClr val="tx1"/>
        </a:solidFill>
        <a:latin typeface="MetaPro-Book" pitchFamily="34" charset="0"/>
        <a:ea typeface="+mn-ea"/>
        <a:cs typeface="+mn-cs"/>
      </a:defRPr>
    </a:lvl6pPr>
    <a:lvl7pPr marL="2743200" algn="l" defTabSz="914400" rtl="0" eaLnBrk="1" latinLnBrk="0" hangingPunct="1">
      <a:defRPr kern="1200">
        <a:solidFill>
          <a:schemeClr val="tx1"/>
        </a:solidFill>
        <a:latin typeface="MetaPro-Book" pitchFamily="34" charset="0"/>
        <a:ea typeface="+mn-ea"/>
        <a:cs typeface="+mn-cs"/>
      </a:defRPr>
    </a:lvl7pPr>
    <a:lvl8pPr marL="3200400" algn="l" defTabSz="914400" rtl="0" eaLnBrk="1" latinLnBrk="0" hangingPunct="1">
      <a:defRPr kern="1200">
        <a:solidFill>
          <a:schemeClr val="tx1"/>
        </a:solidFill>
        <a:latin typeface="MetaPro-Book" pitchFamily="34" charset="0"/>
        <a:ea typeface="+mn-ea"/>
        <a:cs typeface="+mn-cs"/>
      </a:defRPr>
    </a:lvl8pPr>
    <a:lvl9pPr marL="3657600" algn="l" defTabSz="914400" rtl="0" eaLnBrk="1" latinLnBrk="0" hangingPunct="1">
      <a:defRPr kern="1200">
        <a:solidFill>
          <a:schemeClr val="tx1"/>
        </a:solidFill>
        <a:latin typeface="MetaPro-Book"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000F"/>
    <a:srgbClr val="3399FF"/>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688" autoAdjust="0"/>
    <p:restoredTop sz="91334" autoAdjust="0"/>
  </p:normalViewPr>
  <p:slideViewPr>
    <p:cSldViewPr snapToGrid="0">
      <p:cViewPr varScale="1">
        <p:scale>
          <a:sx n="61" d="100"/>
          <a:sy n="61" d="100"/>
        </p:scale>
        <p:origin x="1060" y="56"/>
      </p:cViewPr>
      <p:guideLst/>
    </p:cSldViewPr>
  </p:slideViewPr>
  <p:outlineViewPr>
    <p:cViewPr>
      <p:scale>
        <a:sx n="33" d="100"/>
        <a:sy n="33" d="100"/>
      </p:scale>
      <p:origin x="0" y="-816"/>
    </p:cViewPr>
    <p:sldLst>
      <p:sld r:id="rId1" collapse="1"/>
      <p:sld r:id="rId2" collapse="1"/>
      <p:sld r:id="rId3" collapse="1"/>
    </p:sldLst>
  </p:outlineViewPr>
  <p:notesTextViewPr>
    <p:cViewPr>
      <p:scale>
        <a:sx n="33" d="100"/>
        <a:sy n="33" d="100"/>
      </p:scale>
      <p:origin x="0" y="0"/>
    </p:cViewPr>
  </p:notesTextViewPr>
  <p:sorterViewPr>
    <p:cViewPr>
      <p:scale>
        <a:sx n="100" d="100"/>
        <a:sy n="100" d="100"/>
      </p:scale>
      <p:origin x="0" y="0"/>
    </p:cViewPr>
  </p:sorterViewPr>
  <p:notesViewPr>
    <p:cSldViewPr snapToGrid="0">
      <p:cViewPr>
        <p:scale>
          <a:sx n="110" d="100"/>
          <a:sy n="110" d="100"/>
        </p:scale>
        <p:origin x="1350" y="-53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_rels/viewProps.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slide" Target="slides/slide22.xml"/><Relationship Id="rId1" Type="http://schemas.openxmlformats.org/officeDocument/2006/relationships/slide" Target="slides/slide2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activeX1.xml><?xml version="1.0" encoding="utf-8"?>
<ax:ocx xmlns:ax="http://schemas.microsoft.com/office/2006/activeX" xmlns:r="http://schemas.openxmlformats.org/officeDocument/2006/relationships" ax:classid="{4C599241-6926-101B-9992-00000B65C6F9}" ax:persistence="persistStorage" r:id="rId1"/>
</file>

<file path=ppt/activeX/activeX2.xml><?xml version="1.0" encoding="utf-8"?>
<ax:ocx xmlns:ax="http://schemas.microsoft.com/office/2006/activeX" xmlns:r="http://schemas.openxmlformats.org/officeDocument/2006/relationships" ax:classid="{4C599241-6926-101B-9992-00000B65C6F9}" ax:persistence="persistStorage" r:id="rId1"/>
</file>

<file path=ppt/drawings/_rels/vmlDrawing1.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1668E47F-A2D5-49B7-AE72-EBECD83C8E20}" type="datetimeFigureOut">
              <a:rPr lang="en-US"/>
              <a:pPr>
                <a:defRPr/>
              </a:pPr>
              <a:t>2017-05-22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471EC6F6-417A-41EF-9736-F973524CC894}" type="slidenum">
              <a:rPr lang="en-US"/>
              <a:pPr>
                <a:defRPr/>
              </a:pPr>
              <a:t>‹#›</a:t>
            </a:fld>
            <a:endParaRPr lang="en-US"/>
          </a:p>
        </p:txBody>
      </p:sp>
    </p:spTree>
    <p:extLst>
      <p:ext uri="{BB962C8B-B14F-4D97-AF65-F5344CB8AC3E}">
        <p14:creationId xmlns:p14="http://schemas.microsoft.com/office/powerpoint/2010/main" val="23587328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p>
            <a:pPr>
              <a:defRPr/>
            </a:pPr>
            <a:fld id="{5730FBAF-B5C0-434C-A0C2-AC7974DD39D1}" type="slidenum">
              <a:rPr lang="en-US" smtClean="0"/>
              <a:pPr>
                <a:defRPr/>
              </a:pPr>
              <a:t>1</a:t>
            </a:fld>
            <a:endParaRPr lang="en-US" dirty="0"/>
          </a:p>
        </p:txBody>
      </p:sp>
    </p:spTree>
    <p:extLst>
      <p:ext uri="{BB962C8B-B14F-4D97-AF65-F5344CB8AC3E}">
        <p14:creationId xmlns:p14="http://schemas.microsoft.com/office/powerpoint/2010/main" val="815757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1071081">
              <a:spcBef>
                <a:spcPct val="30000"/>
              </a:spcBef>
              <a:defRPr sz="1200">
                <a:solidFill>
                  <a:schemeClr val="tx1"/>
                </a:solidFill>
                <a:latin typeface="Calibri" panose="020F0502020204030204" pitchFamily="34" charset="0"/>
              </a:defRPr>
            </a:lvl1pPr>
            <a:lvl2pPr marL="832514" indent="-319185" defTabSz="1071081">
              <a:spcBef>
                <a:spcPct val="30000"/>
              </a:spcBef>
              <a:defRPr sz="1200">
                <a:solidFill>
                  <a:schemeClr val="tx1"/>
                </a:solidFill>
                <a:latin typeface="Calibri" panose="020F0502020204030204" pitchFamily="34" charset="0"/>
              </a:defRPr>
            </a:lvl2pPr>
            <a:lvl3pPr marL="1281678" indent="-255020" defTabSz="1071081">
              <a:spcBef>
                <a:spcPct val="30000"/>
              </a:spcBef>
              <a:defRPr sz="1200">
                <a:solidFill>
                  <a:schemeClr val="tx1"/>
                </a:solidFill>
                <a:latin typeface="Calibri" panose="020F0502020204030204" pitchFamily="34" charset="0"/>
              </a:defRPr>
            </a:lvl3pPr>
            <a:lvl4pPr marL="1795006" indent="-255020" defTabSz="1071081">
              <a:spcBef>
                <a:spcPct val="30000"/>
              </a:spcBef>
              <a:defRPr sz="1200">
                <a:solidFill>
                  <a:schemeClr val="tx1"/>
                </a:solidFill>
                <a:latin typeface="Calibri" panose="020F0502020204030204" pitchFamily="34" charset="0"/>
              </a:defRPr>
            </a:lvl4pPr>
            <a:lvl5pPr marL="2308335" indent="-255020" defTabSz="1071081">
              <a:spcBef>
                <a:spcPct val="30000"/>
              </a:spcBef>
              <a:defRPr sz="1200">
                <a:solidFill>
                  <a:schemeClr val="tx1"/>
                </a:solidFill>
                <a:latin typeface="Calibri" panose="020F0502020204030204" pitchFamily="34" charset="0"/>
              </a:defRPr>
            </a:lvl5pPr>
            <a:lvl6pPr marL="2782177" indent="-255020" defTabSz="1071081" eaLnBrk="0" fontAlgn="base" hangingPunct="0">
              <a:spcBef>
                <a:spcPct val="30000"/>
              </a:spcBef>
              <a:spcAft>
                <a:spcPct val="0"/>
              </a:spcAft>
              <a:defRPr sz="1200">
                <a:solidFill>
                  <a:schemeClr val="tx1"/>
                </a:solidFill>
                <a:latin typeface="Calibri" panose="020F0502020204030204" pitchFamily="34" charset="0"/>
              </a:defRPr>
            </a:lvl6pPr>
            <a:lvl7pPr marL="3256020" indent="-255020" defTabSz="1071081" eaLnBrk="0" fontAlgn="base" hangingPunct="0">
              <a:spcBef>
                <a:spcPct val="30000"/>
              </a:spcBef>
              <a:spcAft>
                <a:spcPct val="0"/>
              </a:spcAft>
              <a:defRPr sz="1200">
                <a:solidFill>
                  <a:schemeClr val="tx1"/>
                </a:solidFill>
                <a:latin typeface="Calibri" panose="020F0502020204030204" pitchFamily="34" charset="0"/>
              </a:defRPr>
            </a:lvl7pPr>
            <a:lvl8pPr marL="3729862" indent="-255020" defTabSz="1071081" eaLnBrk="0" fontAlgn="base" hangingPunct="0">
              <a:spcBef>
                <a:spcPct val="30000"/>
              </a:spcBef>
              <a:spcAft>
                <a:spcPct val="0"/>
              </a:spcAft>
              <a:defRPr sz="1200">
                <a:solidFill>
                  <a:schemeClr val="tx1"/>
                </a:solidFill>
                <a:latin typeface="Calibri" panose="020F0502020204030204" pitchFamily="34" charset="0"/>
              </a:defRPr>
            </a:lvl8pPr>
            <a:lvl9pPr marL="4203704" indent="-255020" defTabSz="1071081" eaLnBrk="0" fontAlgn="base" hangingPunct="0">
              <a:spcBef>
                <a:spcPct val="30000"/>
              </a:spcBef>
              <a:spcAft>
                <a:spcPct val="0"/>
              </a:spcAft>
              <a:defRPr sz="1200">
                <a:solidFill>
                  <a:schemeClr val="tx1"/>
                </a:solidFill>
                <a:latin typeface="Calibri" panose="020F0502020204030204" pitchFamily="34" charset="0"/>
              </a:defRPr>
            </a:lvl9pPr>
          </a:lstStyle>
          <a:p>
            <a:pPr fontAlgn="base">
              <a:spcBef>
                <a:spcPct val="0"/>
              </a:spcBef>
              <a:spcAft>
                <a:spcPct val="0"/>
              </a:spcAft>
            </a:pPr>
            <a:fld id="{74C65C71-F84E-4305-B7BC-51A18F58DD50}" type="slidenum">
              <a:rPr lang="en-GB" altLang="fr-FR" sz="1500">
                <a:latin typeface="Times New Roman" panose="02020603050405020304" pitchFamily="18" charset="0"/>
                <a:ea typeface="MS PGothic" panose="020B0600070205080204" pitchFamily="34" charset="-128"/>
                <a:cs typeface="Arial" panose="020B0604020202020204" pitchFamily="34" charset="0"/>
              </a:rPr>
              <a:pPr fontAlgn="base">
                <a:spcBef>
                  <a:spcPct val="0"/>
                </a:spcBef>
                <a:spcAft>
                  <a:spcPct val="0"/>
                </a:spcAft>
              </a:pPr>
              <a:t>31</a:t>
            </a:fld>
            <a:endParaRPr lang="en-GB" altLang="fr-FR" sz="1500">
              <a:latin typeface="Times New Roman" panose="02020603050405020304" pitchFamily="18" charset="0"/>
              <a:ea typeface="MS PGothic" panose="020B0600070205080204" pitchFamily="34" charset="-128"/>
              <a:cs typeface="Arial" panose="020B0604020202020204" pitchFamily="34" charset="0"/>
            </a:endParaRPr>
          </a:p>
        </p:txBody>
      </p:sp>
      <p:sp>
        <p:nvSpPr>
          <p:cNvPr id="327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fr-FR" smtClean="0"/>
          </a:p>
        </p:txBody>
      </p:sp>
      <p:sp>
        <p:nvSpPr>
          <p:cNvPr id="2" name="Date Placeholder 1"/>
          <p:cNvSpPr>
            <a:spLocks noGrp="1"/>
          </p:cNvSpPr>
          <p:nvPr>
            <p:ph type="dt" idx="10"/>
          </p:nvPr>
        </p:nvSpPr>
        <p:spPr/>
        <p:txBody>
          <a:bodyPr/>
          <a:lstStyle/>
          <a:p>
            <a:endParaRPr lang="en-US"/>
          </a:p>
        </p:txBody>
      </p:sp>
    </p:spTree>
    <p:extLst>
      <p:ext uri="{BB962C8B-B14F-4D97-AF65-F5344CB8AC3E}">
        <p14:creationId xmlns:p14="http://schemas.microsoft.com/office/powerpoint/2010/main" val="15395072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Rectangle 3"/>
          <p:cNvSpPr>
            <a:spLocks noGrp="1"/>
          </p:cNvSpPr>
          <p:nvPr>
            <p:ph type="body" idx="1"/>
          </p:nvPr>
        </p:nvSpPr>
        <p:spPr bwMode="auto">
          <a:xfrm>
            <a:off x="906463" y="4714875"/>
            <a:ext cx="4984750"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fr-FR" smtClean="0"/>
          </a:p>
        </p:txBody>
      </p:sp>
    </p:spTree>
    <p:extLst>
      <p:ext uri="{BB962C8B-B14F-4D97-AF65-F5344CB8AC3E}">
        <p14:creationId xmlns:p14="http://schemas.microsoft.com/office/powerpoint/2010/main" val="404573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71EC6F6-417A-41EF-9736-F973524CC894}" type="slidenum">
              <a:rPr lang="en-US" smtClean="0"/>
              <a:pPr>
                <a:defRPr/>
              </a:pPr>
              <a:t>3</a:t>
            </a:fld>
            <a:endParaRPr lang="en-US"/>
          </a:p>
        </p:txBody>
      </p:sp>
    </p:spTree>
    <p:extLst>
      <p:ext uri="{BB962C8B-B14F-4D97-AF65-F5344CB8AC3E}">
        <p14:creationId xmlns:p14="http://schemas.microsoft.com/office/powerpoint/2010/main" val="3882265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fr-FR" smtClean="0"/>
          </a:p>
        </p:txBody>
      </p:sp>
      <p:sp>
        <p:nvSpPr>
          <p:cNvPr id="2" name="Date Placeholder 1"/>
          <p:cNvSpPr>
            <a:spLocks noGrp="1"/>
          </p:cNvSpPr>
          <p:nvPr>
            <p:ph type="dt" idx="10"/>
          </p:nvPr>
        </p:nvSpPr>
        <p:spPr/>
        <p:txBody>
          <a:bodyPr/>
          <a:lstStyle/>
          <a:p>
            <a:endParaRPr lang="en-US"/>
          </a:p>
        </p:txBody>
      </p:sp>
    </p:spTree>
    <p:extLst>
      <p:ext uri="{BB962C8B-B14F-4D97-AF65-F5344CB8AC3E}">
        <p14:creationId xmlns:p14="http://schemas.microsoft.com/office/powerpoint/2010/main" val="14536452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fr-FR" smtClean="0"/>
          </a:p>
        </p:txBody>
      </p:sp>
      <p:sp>
        <p:nvSpPr>
          <p:cNvPr id="2" name="Date Placeholder 1"/>
          <p:cNvSpPr>
            <a:spLocks noGrp="1"/>
          </p:cNvSpPr>
          <p:nvPr>
            <p:ph type="dt" idx="10"/>
          </p:nvPr>
        </p:nvSpPr>
        <p:spPr/>
        <p:txBody>
          <a:bodyPr/>
          <a:lstStyle/>
          <a:p>
            <a:endParaRPr lang="en-US"/>
          </a:p>
        </p:txBody>
      </p:sp>
    </p:spTree>
    <p:extLst>
      <p:ext uri="{BB962C8B-B14F-4D97-AF65-F5344CB8AC3E}">
        <p14:creationId xmlns:p14="http://schemas.microsoft.com/office/powerpoint/2010/main" val="1877469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200" fontAlgn="base">
              <a:spcBef>
                <a:spcPct val="30000"/>
              </a:spcBef>
              <a:spcAft>
                <a:spcPct val="0"/>
              </a:spcAft>
              <a:defRPr/>
            </a:pPr>
            <a:r>
              <a:rPr lang="en-US" sz="1100" dirty="0"/>
              <a:t>This definition is restricted to “products” (and production processes) because the TBT Agreement’s scope is restricted to products. However, this is (conceptually) a marginal aspect</a:t>
            </a:r>
            <a:r>
              <a:rPr lang="en-US" sz="1100" dirty="0" smtClean="0"/>
              <a:t>.</a:t>
            </a:r>
            <a:endParaRPr lang="en-US" sz="1100" dirty="0">
              <a:solidFill>
                <a:prstClr val="black"/>
              </a:solidFill>
            </a:endParaRPr>
          </a:p>
          <a:p>
            <a:r>
              <a:rPr lang="en-US" sz="1100" dirty="0"/>
              <a:t>The WTO/TBT definition is very close to the ISO/IEC definition, but there are two key differences : </a:t>
            </a:r>
          </a:p>
          <a:p>
            <a:pPr marL="171450" indent="-171450">
              <a:buFontTx/>
              <a:buChar char="-"/>
            </a:pPr>
            <a:r>
              <a:rPr lang="en-US" sz="1100" dirty="0"/>
              <a:t>First ,“</a:t>
            </a:r>
            <a:r>
              <a:rPr lang="en-US" sz="1100" i="1" dirty="0"/>
              <a:t>Compliance is not mandatory</a:t>
            </a:r>
            <a:r>
              <a:rPr lang="en-US" sz="1100" dirty="0"/>
              <a:t>”. This means that a “standard”, according to the WTO TBT, is </a:t>
            </a:r>
            <a:r>
              <a:rPr lang="en-US" sz="1100" b="1" u="sng" dirty="0"/>
              <a:t>by definition </a:t>
            </a:r>
            <a:r>
              <a:rPr lang="en-US" sz="1100" dirty="0"/>
              <a:t>“</a:t>
            </a:r>
            <a:r>
              <a:rPr lang="en-US" sz="1100" i="1" dirty="0"/>
              <a:t>Voluntary</a:t>
            </a:r>
            <a:r>
              <a:rPr lang="en-US" sz="1100" dirty="0"/>
              <a:t>”. </a:t>
            </a:r>
          </a:p>
          <a:p>
            <a:pPr marL="171450" indent="-171450">
              <a:buFontTx/>
              <a:buChar char="-"/>
            </a:pPr>
            <a:r>
              <a:rPr lang="en-US" sz="1100" dirty="0"/>
              <a:t>Second, a standard, according the WTO/TBT, does not require to be established “</a:t>
            </a:r>
            <a:r>
              <a:rPr lang="en-US" sz="1100" u="sng" dirty="0"/>
              <a:t>by consensus</a:t>
            </a:r>
            <a:r>
              <a:rPr lang="en-US" sz="1100" dirty="0"/>
              <a:t>”. This has important implications on how “standards” (including “international standards”) are considered in the framework of the TBT Agreement.</a:t>
            </a:r>
          </a:p>
          <a:p>
            <a:endParaRPr lang="en-US" sz="1100" dirty="0"/>
          </a:p>
        </p:txBody>
      </p:sp>
      <p:sp>
        <p:nvSpPr>
          <p:cNvPr id="4" name="Slide Number Placeholder 3"/>
          <p:cNvSpPr>
            <a:spLocks noGrp="1"/>
          </p:cNvSpPr>
          <p:nvPr>
            <p:ph type="sldNum" sz="quarter" idx="10"/>
          </p:nvPr>
        </p:nvSpPr>
        <p:spPr/>
        <p:txBody>
          <a:bodyPr/>
          <a:lstStyle/>
          <a:p>
            <a:fld id="{26D743F5-C6D1-4739-AC60-6C3A880ADA78}" type="slidenum">
              <a:rPr lang="en-US" smtClean="0"/>
              <a:t>17</a:t>
            </a:fld>
            <a:endParaRPr lang="en-US"/>
          </a:p>
        </p:txBody>
      </p:sp>
    </p:spTree>
    <p:extLst>
      <p:ext uri="{BB962C8B-B14F-4D97-AF65-F5344CB8AC3E}">
        <p14:creationId xmlns:p14="http://schemas.microsoft.com/office/powerpoint/2010/main" val="4271851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spcBef>
                <a:spcPts val="0"/>
              </a:spcBef>
              <a:buFont typeface="Wingdings" pitchFamily="2" charset="2"/>
              <a:buNone/>
              <a:defRPr/>
            </a:pPr>
            <a:r>
              <a:rPr lang="en-US" dirty="0" smtClean="0"/>
              <a:t>Standards cover almost anything you can think of – we are actually surrounded by standards. The following slides visualize types of standards associated with various aspects of everyday life.</a:t>
            </a:r>
          </a:p>
          <a:p>
            <a:pPr>
              <a:spcBef>
                <a:spcPts val="0"/>
              </a:spcBef>
              <a:buFont typeface="Wingdings" pitchFamily="2" charset="2"/>
              <a:buNone/>
              <a:defRPr/>
            </a:pPr>
            <a:endParaRPr lang="en-US" dirty="0" smtClean="0"/>
          </a:p>
          <a:p>
            <a:pPr>
              <a:spcBef>
                <a:spcPts val="0"/>
              </a:spcBef>
              <a:buFont typeface="Wingdings" pitchFamily="2" charset="2"/>
              <a:buNone/>
              <a:defRPr/>
            </a:pPr>
            <a:r>
              <a:rPr lang="en-US" dirty="0" smtClean="0"/>
              <a:t>The number of standards existing in the world is enormous and it is difficult to estimate how many standards are out there.</a:t>
            </a:r>
          </a:p>
          <a:p>
            <a:pPr marL="268288" indent="-268288">
              <a:spcBef>
                <a:spcPts val="0"/>
              </a:spcBef>
              <a:buFont typeface="Wingdings" pitchFamily="2" charset="2"/>
              <a:buChar char="§"/>
              <a:defRPr/>
            </a:pPr>
            <a:endParaRPr lang="en-US" dirty="0" smtClean="0"/>
          </a:p>
          <a:p>
            <a:pPr>
              <a:spcBef>
                <a:spcPts val="0"/>
              </a:spcBef>
              <a:buFont typeface="Wingdings" pitchFamily="2" charset="2"/>
              <a:buNone/>
              <a:defRPr/>
            </a:pPr>
            <a:r>
              <a:rPr lang="fr-CH" b="1" dirty="0" err="1" smtClean="0"/>
              <a:t>Perinorm</a:t>
            </a:r>
            <a:r>
              <a:rPr lang="fr-CH" dirty="0" smtClean="0"/>
              <a:t>, a </a:t>
            </a:r>
            <a:r>
              <a:rPr lang="fr-CH" dirty="0" err="1" smtClean="0"/>
              <a:t>bibliographic</a:t>
            </a:r>
            <a:r>
              <a:rPr lang="fr-CH" dirty="0" smtClean="0"/>
              <a:t> </a:t>
            </a:r>
            <a:r>
              <a:rPr lang="fr-CH" dirty="0" err="1" smtClean="0"/>
              <a:t>database</a:t>
            </a:r>
            <a:r>
              <a:rPr lang="fr-CH" dirty="0" smtClean="0"/>
              <a:t> on standards </a:t>
            </a:r>
            <a:r>
              <a:rPr lang="fr-CH" dirty="0" err="1" smtClean="0"/>
              <a:t>developed</a:t>
            </a:r>
            <a:r>
              <a:rPr lang="fr-CH" dirty="0" smtClean="0"/>
              <a:t> and </a:t>
            </a:r>
            <a:r>
              <a:rPr lang="fr-CH" dirty="0" err="1" smtClean="0"/>
              <a:t>maintained</a:t>
            </a:r>
            <a:r>
              <a:rPr lang="fr-CH" dirty="0" smtClean="0"/>
              <a:t> by DIN, AFNOR and BSI (the national standards bodies </a:t>
            </a:r>
            <a:r>
              <a:rPr lang="fr-CH" dirty="0" err="1" smtClean="0"/>
              <a:t>from</a:t>
            </a:r>
            <a:r>
              <a:rPr lang="fr-CH" dirty="0" smtClean="0"/>
              <a:t> Germany, France and UK) </a:t>
            </a:r>
            <a:r>
              <a:rPr lang="fr-CH" dirty="0" err="1" smtClean="0"/>
              <a:t>lists</a:t>
            </a:r>
            <a:r>
              <a:rPr lang="fr-CH" dirty="0" smtClean="0"/>
              <a:t> documents </a:t>
            </a:r>
            <a:r>
              <a:rPr lang="fr-CH" dirty="0" err="1" smtClean="0"/>
              <a:t>developed</a:t>
            </a:r>
            <a:r>
              <a:rPr lang="fr-CH" dirty="0" smtClean="0"/>
              <a:t> by over 200 </a:t>
            </a:r>
            <a:r>
              <a:rPr lang="fr-CH" dirty="0" err="1" smtClean="0"/>
              <a:t>organizations</a:t>
            </a:r>
            <a:r>
              <a:rPr lang="fr-CH" dirty="0" smtClean="0"/>
              <a:t> </a:t>
            </a:r>
            <a:r>
              <a:rPr lang="fr-CH" dirty="0" err="1" smtClean="0"/>
              <a:t>from</a:t>
            </a:r>
            <a:r>
              <a:rPr lang="fr-CH" dirty="0" smtClean="0"/>
              <a:t> 23 countries and </a:t>
            </a:r>
            <a:r>
              <a:rPr lang="fr-CH" dirty="0" err="1" smtClean="0"/>
              <a:t>includes</a:t>
            </a:r>
            <a:r>
              <a:rPr lang="fr-CH" dirty="0" smtClean="0"/>
              <a:t> over 1.500.000 records.</a:t>
            </a:r>
          </a:p>
          <a:p>
            <a:pPr>
              <a:spcBef>
                <a:spcPts val="0"/>
              </a:spcBef>
              <a:buFont typeface="Wingdings" pitchFamily="2" charset="2"/>
              <a:buNone/>
              <a:defRPr/>
            </a:pPr>
            <a:endParaRPr lang="fr-CH" dirty="0" smtClean="0"/>
          </a:p>
          <a:p>
            <a:pPr>
              <a:spcBef>
                <a:spcPts val="0"/>
              </a:spcBef>
              <a:buFont typeface="Wingdings" pitchFamily="2" charset="2"/>
              <a:buNone/>
              <a:defRPr/>
            </a:pPr>
            <a:r>
              <a:rPr lang="fr-CH" b="1" dirty="0" smtClean="0"/>
              <a:t>IHS</a:t>
            </a:r>
            <a:r>
              <a:rPr lang="fr-CH" dirty="0" smtClean="0"/>
              <a:t> (</a:t>
            </a:r>
            <a:r>
              <a:rPr lang="en-US" dirty="0" smtClean="0"/>
              <a:t>Information Handling Services), a leading public company providing information services, provides access to over 800.000 standards and related publications from over 370 organizations.</a:t>
            </a:r>
          </a:p>
          <a:p>
            <a:pPr>
              <a:defRPr/>
            </a:pPr>
            <a:endParaRPr lang="en-US" dirty="0"/>
          </a:p>
        </p:txBody>
      </p:sp>
      <p:sp>
        <p:nvSpPr>
          <p:cNvPr id="4" name="Footer Placeholder 3"/>
          <p:cNvSpPr>
            <a:spLocks noGrp="1"/>
          </p:cNvSpPr>
          <p:nvPr>
            <p:ph type="ftr" sz="quarter" idx="4"/>
          </p:nvPr>
        </p:nvSpPr>
        <p:spPr/>
        <p:txBody>
          <a:bodyPr/>
          <a:lstStyle/>
          <a:p>
            <a:pPr>
              <a:defRPr/>
            </a:pPr>
            <a:r>
              <a:rPr lang="en-GB" smtClean="0"/>
              <a:t>Titre</a:t>
            </a:r>
            <a:endParaRPr lang="en-GB" dirty="0"/>
          </a:p>
        </p:txBody>
      </p:sp>
      <p:sp>
        <p:nvSpPr>
          <p:cNvPr id="5" name="Slide Number Placeholder 4"/>
          <p:cNvSpPr>
            <a:spLocks noGrp="1"/>
          </p:cNvSpPr>
          <p:nvPr>
            <p:ph type="sldNum" sz="quarter" idx="5"/>
          </p:nvPr>
        </p:nvSpPr>
        <p:spPr/>
        <p:txBody>
          <a:bodyPr/>
          <a:lstStyle/>
          <a:p>
            <a:pPr>
              <a:defRPr/>
            </a:pPr>
            <a:fld id="{EA0BD8A6-AF3B-40A6-BEED-2443BAC555DC}" type="slidenum">
              <a:rPr lang="en-GB" smtClean="0"/>
              <a:pPr>
                <a:defRPr/>
              </a:pPr>
              <a:t>18</a:t>
            </a:fld>
            <a:endParaRPr lang="en-GB" dirty="0"/>
          </a:p>
        </p:txBody>
      </p:sp>
    </p:spTree>
    <p:extLst>
      <p:ext uri="{BB962C8B-B14F-4D97-AF65-F5344CB8AC3E}">
        <p14:creationId xmlns:p14="http://schemas.microsoft.com/office/powerpoint/2010/main" val="2253514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p>
            <a:pPr>
              <a:defRPr/>
            </a:pPr>
            <a:fld id="{A5F7A7FB-CCB3-4102-B223-5447F16BE21B}" type="slidenum">
              <a:rPr lang="en-US" smtClean="0"/>
              <a:pPr>
                <a:defRPr/>
              </a:pPr>
              <a:t>20</a:t>
            </a:fld>
            <a:endParaRPr lang="en-US"/>
          </a:p>
        </p:txBody>
      </p:sp>
    </p:spTree>
    <p:extLst>
      <p:ext uri="{BB962C8B-B14F-4D97-AF65-F5344CB8AC3E}">
        <p14:creationId xmlns:p14="http://schemas.microsoft.com/office/powerpoint/2010/main" val="26926380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These parallels have led to the use and referencing of international standards becoming widely and increasingly considered as forming part of good regulatory practice and good public governance. </a:t>
            </a:r>
          </a:p>
          <a:p>
            <a:endParaRPr lang="en-US" sz="1700" dirty="0"/>
          </a:p>
          <a:p>
            <a:endParaRPr lang="en-US" sz="1700" dirty="0"/>
          </a:p>
        </p:txBody>
      </p:sp>
      <p:sp>
        <p:nvSpPr>
          <p:cNvPr id="5" name="Date Placeholder 4"/>
          <p:cNvSpPr>
            <a:spLocks noGrp="1"/>
          </p:cNvSpPr>
          <p:nvPr>
            <p:ph type="dt" idx="11"/>
          </p:nvPr>
        </p:nvSpPr>
        <p:spPr/>
        <p:txBody>
          <a:bodyPr/>
          <a:lstStyle/>
          <a:p>
            <a:endParaRPr lang="en-US"/>
          </a:p>
        </p:txBody>
      </p:sp>
    </p:spTree>
    <p:extLst>
      <p:ext uri="{BB962C8B-B14F-4D97-AF65-F5344CB8AC3E}">
        <p14:creationId xmlns:p14="http://schemas.microsoft.com/office/powerpoint/2010/main" val="27235431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1071081">
              <a:spcBef>
                <a:spcPct val="30000"/>
              </a:spcBef>
              <a:defRPr sz="1200">
                <a:solidFill>
                  <a:schemeClr val="tx1"/>
                </a:solidFill>
                <a:latin typeface="Calibri" panose="020F0502020204030204" pitchFamily="34" charset="0"/>
              </a:defRPr>
            </a:lvl1pPr>
            <a:lvl2pPr marL="832514" indent="-319185" defTabSz="1071081">
              <a:spcBef>
                <a:spcPct val="30000"/>
              </a:spcBef>
              <a:defRPr sz="1200">
                <a:solidFill>
                  <a:schemeClr val="tx1"/>
                </a:solidFill>
                <a:latin typeface="Calibri" panose="020F0502020204030204" pitchFamily="34" charset="0"/>
              </a:defRPr>
            </a:lvl2pPr>
            <a:lvl3pPr marL="1281678" indent="-255020" defTabSz="1071081">
              <a:spcBef>
                <a:spcPct val="30000"/>
              </a:spcBef>
              <a:defRPr sz="1200">
                <a:solidFill>
                  <a:schemeClr val="tx1"/>
                </a:solidFill>
                <a:latin typeface="Calibri" panose="020F0502020204030204" pitchFamily="34" charset="0"/>
              </a:defRPr>
            </a:lvl3pPr>
            <a:lvl4pPr marL="1795006" indent="-255020" defTabSz="1071081">
              <a:spcBef>
                <a:spcPct val="30000"/>
              </a:spcBef>
              <a:defRPr sz="1200">
                <a:solidFill>
                  <a:schemeClr val="tx1"/>
                </a:solidFill>
                <a:latin typeface="Calibri" panose="020F0502020204030204" pitchFamily="34" charset="0"/>
              </a:defRPr>
            </a:lvl4pPr>
            <a:lvl5pPr marL="2308335" indent="-255020" defTabSz="1071081">
              <a:spcBef>
                <a:spcPct val="30000"/>
              </a:spcBef>
              <a:defRPr sz="1200">
                <a:solidFill>
                  <a:schemeClr val="tx1"/>
                </a:solidFill>
                <a:latin typeface="Calibri" panose="020F0502020204030204" pitchFamily="34" charset="0"/>
              </a:defRPr>
            </a:lvl5pPr>
            <a:lvl6pPr marL="2782177" indent="-255020" defTabSz="1071081" eaLnBrk="0" fontAlgn="base" hangingPunct="0">
              <a:spcBef>
                <a:spcPct val="30000"/>
              </a:spcBef>
              <a:spcAft>
                <a:spcPct val="0"/>
              </a:spcAft>
              <a:defRPr sz="1200">
                <a:solidFill>
                  <a:schemeClr val="tx1"/>
                </a:solidFill>
                <a:latin typeface="Calibri" panose="020F0502020204030204" pitchFamily="34" charset="0"/>
              </a:defRPr>
            </a:lvl6pPr>
            <a:lvl7pPr marL="3256020" indent="-255020" defTabSz="1071081" eaLnBrk="0" fontAlgn="base" hangingPunct="0">
              <a:spcBef>
                <a:spcPct val="30000"/>
              </a:spcBef>
              <a:spcAft>
                <a:spcPct val="0"/>
              </a:spcAft>
              <a:defRPr sz="1200">
                <a:solidFill>
                  <a:schemeClr val="tx1"/>
                </a:solidFill>
                <a:latin typeface="Calibri" panose="020F0502020204030204" pitchFamily="34" charset="0"/>
              </a:defRPr>
            </a:lvl7pPr>
            <a:lvl8pPr marL="3729862" indent="-255020" defTabSz="1071081" eaLnBrk="0" fontAlgn="base" hangingPunct="0">
              <a:spcBef>
                <a:spcPct val="30000"/>
              </a:spcBef>
              <a:spcAft>
                <a:spcPct val="0"/>
              </a:spcAft>
              <a:defRPr sz="1200">
                <a:solidFill>
                  <a:schemeClr val="tx1"/>
                </a:solidFill>
                <a:latin typeface="Calibri" panose="020F0502020204030204" pitchFamily="34" charset="0"/>
              </a:defRPr>
            </a:lvl8pPr>
            <a:lvl9pPr marL="4203704" indent="-255020" defTabSz="1071081" eaLnBrk="0" fontAlgn="base" hangingPunct="0">
              <a:spcBef>
                <a:spcPct val="30000"/>
              </a:spcBef>
              <a:spcAft>
                <a:spcPct val="0"/>
              </a:spcAft>
              <a:defRPr sz="1200">
                <a:solidFill>
                  <a:schemeClr val="tx1"/>
                </a:solidFill>
                <a:latin typeface="Calibri" panose="020F0502020204030204" pitchFamily="34" charset="0"/>
              </a:defRPr>
            </a:lvl9pPr>
          </a:lstStyle>
          <a:p>
            <a:pPr fontAlgn="base">
              <a:spcBef>
                <a:spcPct val="0"/>
              </a:spcBef>
              <a:spcAft>
                <a:spcPct val="0"/>
              </a:spcAft>
            </a:pPr>
            <a:fld id="{D25F7A03-1FAF-474E-AB5F-B42FC748762F}" type="slidenum">
              <a:rPr lang="en-GB" altLang="fr-FR" sz="1500">
                <a:latin typeface="Times New Roman" panose="02020603050405020304" pitchFamily="18" charset="0"/>
                <a:ea typeface="MS PGothic" panose="020B0600070205080204" pitchFamily="34" charset="-128"/>
                <a:cs typeface="Arial" panose="020B0604020202020204" pitchFamily="34" charset="0"/>
              </a:rPr>
              <a:pPr fontAlgn="base">
                <a:spcBef>
                  <a:spcPct val="0"/>
                </a:spcBef>
                <a:spcAft>
                  <a:spcPct val="0"/>
                </a:spcAft>
              </a:pPr>
              <a:t>30</a:t>
            </a:fld>
            <a:endParaRPr lang="en-GB" altLang="fr-FR" sz="1500">
              <a:latin typeface="Times New Roman" panose="02020603050405020304" pitchFamily="18" charset="0"/>
              <a:ea typeface="MS PGothic" panose="020B0600070205080204" pitchFamily="34" charset="-128"/>
              <a:cs typeface="Arial" panose="020B0604020202020204" pitchFamily="34" charset="0"/>
            </a:endParaRPr>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fr-FR" smtClean="0"/>
          </a:p>
        </p:txBody>
      </p:sp>
      <p:sp>
        <p:nvSpPr>
          <p:cNvPr id="2" name="Date Placeholder 1"/>
          <p:cNvSpPr>
            <a:spLocks noGrp="1"/>
          </p:cNvSpPr>
          <p:nvPr>
            <p:ph type="dt" idx="10"/>
          </p:nvPr>
        </p:nvSpPr>
        <p:spPr/>
        <p:txBody>
          <a:bodyPr/>
          <a:lstStyle/>
          <a:p>
            <a:endParaRPr lang="en-US"/>
          </a:p>
        </p:txBody>
      </p:sp>
    </p:spTree>
    <p:extLst>
      <p:ext uri="{BB962C8B-B14F-4D97-AF65-F5344CB8AC3E}">
        <p14:creationId xmlns:p14="http://schemas.microsoft.com/office/powerpoint/2010/main" val="30657639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 Presentation title">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0" y="1275346"/>
            <a:ext cx="9144000" cy="5582653"/>
          </a:xfrm>
          <a:prstGeom prst="rect">
            <a:avLst/>
          </a:prstGeom>
        </p:spPr>
        <p:txBody>
          <a:bodyPr/>
          <a:lstStyle>
            <a:lvl1pPr marL="0" indent="0">
              <a:buNone/>
              <a:defRPr/>
            </a:lvl1pPr>
          </a:lstStyle>
          <a:p>
            <a:pPr lvl="0"/>
            <a:endParaRPr lang="fr-FR" noProof="0" dirty="0"/>
          </a:p>
        </p:txBody>
      </p:sp>
      <p:sp>
        <p:nvSpPr>
          <p:cNvPr id="2" name="Title 1"/>
          <p:cNvSpPr>
            <a:spLocks noGrp="1"/>
          </p:cNvSpPr>
          <p:nvPr>
            <p:ph type="title"/>
          </p:nvPr>
        </p:nvSpPr>
        <p:spPr>
          <a:xfrm>
            <a:off x="571500" y="1970926"/>
            <a:ext cx="8001000" cy="864111"/>
          </a:xfrm>
        </p:spPr>
        <p:txBody>
          <a:bodyPr>
            <a:normAutofit/>
          </a:bodyPr>
          <a:lstStyle>
            <a:lvl1pPr>
              <a:defRPr sz="3300" baseline="0"/>
            </a:lvl1pPr>
          </a:lstStyle>
          <a:p>
            <a:r>
              <a:rPr lang="fr-CH" smtClean="0"/>
              <a:t>Cliquez et modifiez le titre</a:t>
            </a:r>
            <a:endParaRPr lang="fr-FR" dirty="0"/>
          </a:p>
        </p:txBody>
      </p:sp>
      <p:sp>
        <p:nvSpPr>
          <p:cNvPr id="6" name="Text Placeholder 5"/>
          <p:cNvSpPr>
            <a:spLocks noGrp="1"/>
          </p:cNvSpPr>
          <p:nvPr>
            <p:ph type="body" sz="quarter" idx="12"/>
          </p:nvPr>
        </p:nvSpPr>
        <p:spPr>
          <a:xfrm>
            <a:off x="571500" y="3485617"/>
            <a:ext cx="8001000" cy="2287588"/>
          </a:xfrm>
          <a:prstGeom prst="rect">
            <a:avLst/>
          </a:prstGeom>
        </p:spPr>
        <p:txBody>
          <a:bodyPr/>
          <a:lstStyle>
            <a:lvl1pPr marL="0" marR="0" indent="0" algn="ctr" defTabSz="685800" rtl="0" eaLnBrk="1" fontAlgn="auto" latinLnBrk="0" hangingPunct="1">
              <a:lnSpc>
                <a:spcPct val="100000"/>
              </a:lnSpc>
              <a:spcBef>
                <a:spcPct val="20000"/>
              </a:spcBef>
              <a:spcAft>
                <a:spcPts val="0"/>
              </a:spcAft>
              <a:buClrTx/>
              <a:buSzTx/>
              <a:buFont typeface="Arial" pitchFamily="34" charset="0"/>
              <a:buNone/>
              <a:tabLst/>
              <a:defRPr/>
            </a:lvl1pPr>
          </a:lstStyle>
          <a:p>
            <a:pPr lvl="0"/>
            <a:r>
              <a:rPr lang="en-US" noProof="0" smtClean="0"/>
              <a:t>Click to edit Master text styles</a:t>
            </a:r>
          </a:p>
        </p:txBody>
      </p:sp>
    </p:spTree>
    <p:extLst>
      <p:ext uri="{BB962C8B-B14F-4D97-AF65-F5344CB8AC3E}">
        <p14:creationId xmlns:p14="http://schemas.microsoft.com/office/powerpoint/2010/main" val="26551883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08132" y="274638"/>
            <a:ext cx="8278669" cy="1143000"/>
          </a:xfrm>
          <a:prstGeom prst="rect">
            <a:avLst/>
          </a:prstGeom>
        </p:spPr>
        <p:txBody>
          <a:bodyPr lIns="0" tIns="0" rIns="0" bIns="0">
            <a:normAutofit/>
          </a:bodyPr>
          <a:lstStyle>
            <a:lvl1pPr algn="l">
              <a:lnSpc>
                <a:spcPts val="2550"/>
              </a:lnSpc>
              <a:defRPr sz="2700" b="1" i="0">
                <a:solidFill>
                  <a:srgbClr val="09346A"/>
                </a:solidFill>
                <a:latin typeface="Arial"/>
                <a:ea typeface="Arial"/>
                <a:cs typeface="Arial"/>
              </a:defRPr>
            </a:lvl1pPr>
          </a:lstStyle>
          <a:p>
            <a:r>
              <a:rPr lang="en-US" smtClean="0"/>
              <a:t>Click to edit Master title style</a:t>
            </a:r>
            <a:endParaRPr lang="en-GB" dirty="0"/>
          </a:p>
        </p:txBody>
      </p:sp>
    </p:spTree>
    <p:extLst>
      <p:ext uri="{BB962C8B-B14F-4D97-AF65-F5344CB8AC3E}">
        <p14:creationId xmlns:p14="http://schemas.microsoft.com/office/powerpoint/2010/main" val="4196664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1 - Presentation title">
    <p:spTree>
      <p:nvGrpSpPr>
        <p:cNvPr id="1" name=""/>
        <p:cNvGrpSpPr/>
        <p:nvPr/>
      </p:nvGrpSpPr>
      <p:grpSpPr>
        <a:xfrm>
          <a:off x="0" y="0"/>
          <a:ext cx="0" cy="0"/>
          <a:chOff x="0" y="0"/>
          <a:chExt cx="0" cy="0"/>
        </a:xfrm>
      </p:grpSpPr>
      <p:sp>
        <p:nvSpPr>
          <p:cNvPr id="2" name="Title 1"/>
          <p:cNvSpPr>
            <a:spLocks noGrp="1"/>
          </p:cNvSpPr>
          <p:nvPr>
            <p:ph type="title"/>
          </p:nvPr>
        </p:nvSpPr>
        <p:spPr>
          <a:xfrm>
            <a:off x="571500" y="1087440"/>
            <a:ext cx="8001000" cy="864111"/>
          </a:xfrm>
          <a:prstGeom prst="rect">
            <a:avLst/>
          </a:prstGeom>
        </p:spPr>
        <p:txBody>
          <a:bodyPr>
            <a:normAutofit/>
          </a:bodyPr>
          <a:lstStyle>
            <a:lvl1pPr>
              <a:defRPr sz="2700" baseline="0"/>
            </a:lvl1pPr>
          </a:lstStyle>
          <a:p>
            <a:r>
              <a:rPr lang="en-US" dirty="0" smtClean="0"/>
              <a:t>Click to edit Master title style</a:t>
            </a:r>
            <a:endParaRPr lang="fr-FR" dirty="0"/>
          </a:p>
        </p:txBody>
      </p:sp>
      <p:sp>
        <p:nvSpPr>
          <p:cNvPr id="6" name="Text Placeholder 5"/>
          <p:cNvSpPr>
            <a:spLocks noGrp="1"/>
          </p:cNvSpPr>
          <p:nvPr>
            <p:ph type="body" sz="quarter" idx="12"/>
          </p:nvPr>
        </p:nvSpPr>
        <p:spPr>
          <a:xfrm>
            <a:off x="571500" y="2717800"/>
            <a:ext cx="8001000" cy="2287588"/>
          </a:xfrm>
          <a:prstGeom prst="rect">
            <a:avLst/>
          </a:prstGeom>
        </p:spPr>
        <p:txBody>
          <a:bodyPr/>
          <a:lstStyle>
            <a:lvl1pPr marL="0" marR="0" indent="0" algn="ctr" defTabSz="685800" rtl="0" eaLnBrk="1" fontAlgn="auto" latinLnBrk="0" hangingPunct="1">
              <a:lnSpc>
                <a:spcPct val="100000"/>
              </a:lnSpc>
              <a:spcBef>
                <a:spcPct val="20000"/>
              </a:spcBef>
              <a:spcAft>
                <a:spcPts val="0"/>
              </a:spcAft>
              <a:buClrTx/>
              <a:buSzTx/>
              <a:buFont typeface="Arial" pitchFamily="34" charset="0"/>
              <a:buNone/>
              <a:tabLst/>
              <a:defRPr/>
            </a:lvl1pPr>
          </a:lstStyle>
          <a:p>
            <a:pPr lvl="0"/>
            <a:r>
              <a:rPr lang="en-US" noProof="0" smtClean="0"/>
              <a:t>Click to edit Master text styles</a:t>
            </a:r>
          </a:p>
        </p:txBody>
      </p:sp>
    </p:spTree>
    <p:extLst>
      <p:ext uri="{BB962C8B-B14F-4D97-AF65-F5344CB8AC3E}">
        <p14:creationId xmlns:p14="http://schemas.microsoft.com/office/powerpoint/2010/main" val="2792476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a:lstStyle/>
          <a:p>
            <a:r>
              <a:rPr lang="en-US" smtClean="0"/>
              <a:t>Click to edit Master title style</a:t>
            </a:r>
            <a:endParaRPr lang="fr-CH"/>
          </a:p>
        </p:txBody>
      </p:sp>
      <p:sp>
        <p:nvSpPr>
          <p:cNvPr id="3" name="Text Placeholder 2"/>
          <p:cNvSpPr>
            <a:spLocks noGrp="1"/>
          </p:cNvSpPr>
          <p:nvPr>
            <p:ph type="body" sz="half" idx="1"/>
          </p:nvPr>
        </p:nvSpPr>
        <p:spPr>
          <a:xfrm>
            <a:off x="685800" y="1676400"/>
            <a:ext cx="3815862" cy="4114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a:p>
        </p:txBody>
      </p:sp>
      <p:sp>
        <p:nvSpPr>
          <p:cNvPr id="4" name="Content Placeholder 3"/>
          <p:cNvSpPr>
            <a:spLocks noGrp="1"/>
          </p:cNvSpPr>
          <p:nvPr>
            <p:ph sz="half" idx="2"/>
          </p:nvPr>
        </p:nvSpPr>
        <p:spPr>
          <a:xfrm>
            <a:off x="4642338" y="1676400"/>
            <a:ext cx="3815862" cy="4114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a:p>
        </p:txBody>
      </p:sp>
    </p:spTree>
    <p:extLst>
      <p:ext uri="{BB962C8B-B14F-4D97-AF65-F5344CB8AC3E}">
        <p14:creationId xmlns:p14="http://schemas.microsoft.com/office/powerpoint/2010/main" val="4235433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eaLnBrk="1" fontAlgn="auto" hangingPunct="1">
              <a:spcBef>
                <a:spcPts val="0"/>
              </a:spcBef>
              <a:spcAft>
                <a:spcPts val="0"/>
              </a:spcAft>
              <a:defRPr>
                <a:solidFill>
                  <a:prstClr val="black"/>
                </a:solidFill>
                <a:latin typeface="+mn-lt"/>
              </a:defRPr>
            </a:lvl1pPr>
          </a:lstStyle>
          <a:p>
            <a:pPr>
              <a:defRPr/>
            </a:pPr>
            <a:endParaRPr lang="en-GB"/>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algn="ctr" eaLnBrk="1" fontAlgn="auto" hangingPunct="1">
              <a:spcBef>
                <a:spcPts val="0"/>
              </a:spcBef>
              <a:spcAft>
                <a:spcPts val="0"/>
              </a:spcAft>
              <a:defRPr>
                <a:solidFill>
                  <a:prstClr val="black"/>
                </a:solidFill>
                <a:latin typeface="+mn-lt"/>
              </a:defRPr>
            </a:lvl1pPr>
          </a:lstStyle>
          <a:p>
            <a:pPr>
              <a:defRPr/>
            </a:pPr>
            <a:endParaRPr lang="en-GB"/>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lvl1pPr algn="r" eaLnBrk="1" fontAlgn="auto" hangingPunct="1">
              <a:spcBef>
                <a:spcPts val="0"/>
              </a:spcBef>
              <a:spcAft>
                <a:spcPts val="0"/>
              </a:spcAft>
              <a:defRPr>
                <a:solidFill>
                  <a:prstClr val="black"/>
                </a:solidFill>
                <a:latin typeface="+mn-lt"/>
              </a:defRPr>
            </a:lvl1pPr>
          </a:lstStyle>
          <a:p>
            <a:pPr>
              <a:defRPr/>
            </a:pPr>
            <a:fld id="{30C31B80-C9DF-469A-8993-D37388622CB0}" type="slidenum">
              <a:rPr lang="en-GB"/>
              <a:pPr>
                <a:defRPr/>
              </a:pPr>
              <a:t>‹#›</a:t>
            </a:fld>
            <a:endParaRPr lang="en-GB"/>
          </a:p>
        </p:txBody>
      </p:sp>
    </p:spTree>
    <p:extLst>
      <p:ext uri="{BB962C8B-B14F-4D97-AF65-F5344CB8AC3E}">
        <p14:creationId xmlns:p14="http://schemas.microsoft.com/office/powerpoint/2010/main" val="6896349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Title + Sub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71500" y="1087438"/>
            <a:ext cx="8001000" cy="864111"/>
          </a:xfrm>
        </p:spPr>
        <p:txBody>
          <a:bodyPr/>
          <a:lstStyle/>
          <a:p>
            <a:r>
              <a:rPr lang="en-US" smtClean="0"/>
              <a:t>Click to edit Master title style</a:t>
            </a:r>
            <a:endParaRPr lang="fr-FR" dirty="0"/>
          </a:p>
        </p:txBody>
      </p:sp>
      <p:sp>
        <p:nvSpPr>
          <p:cNvPr id="3" name="Subtitle 2"/>
          <p:cNvSpPr>
            <a:spLocks noGrp="1"/>
          </p:cNvSpPr>
          <p:nvPr>
            <p:ph type="subTitle" idx="1"/>
          </p:nvPr>
        </p:nvSpPr>
        <p:spPr>
          <a:xfrm>
            <a:off x="571500" y="2276852"/>
            <a:ext cx="8001000" cy="3863597"/>
          </a:xfrm>
          <a:prstGeom prst="rect">
            <a:avLst/>
          </a:prstGeo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dirty="0"/>
          </a:p>
        </p:txBody>
      </p:sp>
      <p:sp>
        <p:nvSpPr>
          <p:cNvPr id="4" name="Slide Number Placeholder 5"/>
          <p:cNvSpPr>
            <a:spLocks noGrp="1"/>
          </p:cNvSpPr>
          <p:nvPr>
            <p:ph type="sldNum" sz="quarter" idx="10"/>
          </p:nvPr>
        </p:nvSpPr>
        <p:spPr>
          <a:xfrm>
            <a:off x="6457950" y="6356350"/>
            <a:ext cx="2057400" cy="365125"/>
          </a:xfrm>
          <a:prstGeom prst="rect">
            <a:avLst/>
          </a:prstGeom>
        </p:spPr>
        <p:txBody>
          <a:bodyPr vert="horz" lIns="91440" tIns="45720" rIns="91440" bIns="45720" rtlCol="0" anchor="ctr"/>
          <a:lstStyle>
            <a:lvl1pPr algn="r">
              <a:defRPr sz="1200">
                <a:solidFill>
                  <a:prstClr val="black">
                    <a:tint val="75000"/>
                  </a:prstClr>
                </a:solidFill>
                <a:latin typeface="MetaPro-Book" panose="02000503040000020004" pitchFamily="50" charset="0"/>
              </a:defRPr>
            </a:lvl1pPr>
          </a:lstStyle>
          <a:p>
            <a:pPr>
              <a:defRPr/>
            </a:pPr>
            <a:fld id="{908A645F-6F13-4A83-82AC-E32842D17137}" type="slidenum">
              <a:rPr lang="en-US"/>
              <a:pPr>
                <a:defRPr/>
              </a:pPr>
              <a:t>‹#›</a:t>
            </a:fld>
            <a:endParaRPr lang="en-US"/>
          </a:p>
        </p:txBody>
      </p:sp>
      <p:sp>
        <p:nvSpPr>
          <p:cNvPr id="5" name="Date Placeholder 3"/>
          <p:cNvSpPr>
            <a:spLocks noGrp="1"/>
          </p:cNvSpPr>
          <p:nvPr>
            <p:ph type="dt" sz="half" idx="11"/>
          </p:nvPr>
        </p:nvSpPr>
        <p:spPr>
          <a:xfrm>
            <a:off x="628650" y="6356350"/>
            <a:ext cx="2057400" cy="365125"/>
          </a:xfrm>
          <a:prstGeom prst="rect">
            <a:avLst/>
          </a:prstGeom>
        </p:spPr>
        <p:txBody>
          <a:bodyPr vert="horz" lIns="91440" tIns="45720" rIns="91440" bIns="45720" rtlCol="0" anchor="ctr"/>
          <a:lstStyle>
            <a:lvl1pPr algn="l">
              <a:defRPr sz="1200">
                <a:solidFill>
                  <a:prstClr val="black">
                    <a:tint val="75000"/>
                  </a:prstClr>
                </a:solidFill>
                <a:latin typeface="MetaPro-Book" panose="02000503040000020004" pitchFamily="50" charset="0"/>
              </a:defRPr>
            </a:lvl1pPr>
          </a:lstStyle>
          <a:p>
            <a:pPr>
              <a:defRPr/>
            </a:pPr>
            <a:fld id="{834A26E4-B20C-475A-92A2-0FEAA7111943}" type="datetime1">
              <a:rPr lang="en-US"/>
              <a:pPr>
                <a:defRPr/>
              </a:pPr>
              <a:t>2017-05-22</a:t>
            </a:fld>
            <a:endParaRPr lang="en-US"/>
          </a:p>
        </p:txBody>
      </p:sp>
      <p:sp>
        <p:nvSpPr>
          <p:cNvPr id="6" name="Footer Placeholder 4"/>
          <p:cNvSpPr>
            <a:spLocks noGrp="1"/>
          </p:cNvSpPr>
          <p:nvPr>
            <p:ph type="ftr" sz="quarter" idx="12"/>
          </p:nvPr>
        </p:nvSpPr>
        <p:spPr>
          <a:xfrm>
            <a:off x="3028950" y="6356350"/>
            <a:ext cx="3086100" cy="365125"/>
          </a:xfrm>
          <a:prstGeom prst="rect">
            <a:avLst/>
          </a:prstGeom>
        </p:spPr>
        <p:txBody>
          <a:bodyPr vert="horz" lIns="91440" tIns="45720" rIns="91440" bIns="45720" rtlCol="0" anchor="ctr"/>
          <a:lstStyle>
            <a:lvl1pPr algn="ctr">
              <a:defRPr sz="1200">
                <a:solidFill>
                  <a:prstClr val="black">
                    <a:tint val="75000"/>
                  </a:prstClr>
                </a:solidFill>
                <a:latin typeface="MetaPro-Book" panose="02000503040000020004" pitchFamily="50" charset="0"/>
              </a:defRPr>
            </a:lvl1pPr>
          </a:lstStyle>
          <a:p>
            <a:pPr>
              <a:defRPr/>
            </a:pPr>
            <a:r>
              <a:rPr lang="en-US"/>
              <a:t>ciao</a:t>
            </a:r>
          </a:p>
        </p:txBody>
      </p:sp>
    </p:spTree>
    <p:extLst>
      <p:ext uri="{BB962C8B-B14F-4D97-AF65-F5344CB8AC3E}">
        <p14:creationId xmlns:p14="http://schemas.microsoft.com/office/powerpoint/2010/main" val="3952460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 Title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5" name="Espace réservé du contenu 2"/>
          <p:cNvSpPr>
            <a:spLocks noGrp="1"/>
          </p:cNvSpPr>
          <p:nvPr>
            <p:ph idx="1"/>
          </p:nvPr>
        </p:nvSpPr>
        <p:spPr>
          <a:xfrm>
            <a:off x="571500" y="2717800"/>
            <a:ext cx="8001000" cy="3408363"/>
          </a:xfrm>
          <a:prstGeom prst="rect">
            <a:avLst/>
          </a:prstGeom>
        </p:spPr>
        <p:txBody>
          <a:bodyPr lIns="0" tIns="0" rIns="0" bIns="0">
            <a:normAutofit/>
          </a:bodyPr>
          <a:lstStyle>
            <a:lvl1pPr marL="0" indent="0">
              <a:buFontTx/>
              <a:buNone/>
              <a:defRPr sz="2200">
                <a:solidFill>
                  <a:srgbClr val="3D3D3F"/>
                </a:solidFill>
                <a:latin typeface="Arial"/>
                <a:ea typeface="Arial"/>
                <a:cs typeface="Arial"/>
              </a:defRPr>
            </a:lvl1pPr>
            <a:lvl2pPr>
              <a:defRPr sz="2200">
                <a:solidFill>
                  <a:srgbClr val="3D3D3F"/>
                </a:solidFill>
                <a:latin typeface="Arial"/>
                <a:ea typeface="Arial"/>
              </a:defRPr>
            </a:lvl2pPr>
            <a:lvl3pPr>
              <a:defRPr sz="2200">
                <a:solidFill>
                  <a:srgbClr val="3D3D3F"/>
                </a:solidFill>
                <a:latin typeface="Arial"/>
                <a:ea typeface="Arial"/>
              </a:defRPr>
            </a:lvl3pPr>
            <a:lvl4pPr>
              <a:defRPr sz="2200">
                <a:solidFill>
                  <a:srgbClr val="3D3D3F"/>
                </a:solidFill>
                <a:latin typeface="Arial"/>
                <a:ea typeface="Arial"/>
              </a:defRPr>
            </a:lvl4pPr>
            <a:lvl5pPr>
              <a:defRPr sz="2200">
                <a:solidFill>
                  <a:srgbClr val="3D3D3F"/>
                </a:solidFill>
                <a:latin typeface="Arial"/>
                <a:ea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942486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ISO Sans Images">
    <p:spTree>
      <p:nvGrpSpPr>
        <p:cNvPr id="1" name=""/>
        <p:cNvGrpSpPr/>
        <p:nvPr/>
      </p:nvGrpSpPr>
      <p:grpSpPr>
        <a:xfrm>
          <a:off x="0" y="0"/>
          <a:ext cx="0" cy="0"/>
          <a:chOff x="0" y="0"/>
          <a:chExt cx="0" cy="0"/>
        </a:xfrm>
      </p:grpSpPr>
      <p:sp>
        <p:nvSpPr>
          <p:cNvPr id="4" name="Rectangle 14"/>
          <p:cNvSpPr>
            <a:spLocks noGrp="1" noChangeArrowheads="1"/>
          </p:cNvSpPr>
          <p:nvPr>
            <p:ph type="title"/>
          </p:nvPr>
        </p:nvSpPr>
        <p:spPr bwMode="auto">
          <a:xfrm>
            <a:off x="457200" y="533400"/>
            <a:ext cx="8305800" cy="719138"/>
          </a:xfrm>
          <a:prstGeom prst="rect">
            <a:avLst/>
          </a:prstGeom>
          <a:noFill/>
          <a:ln w="9525">
            <a:noFill/>
            <a:miter lim="800000"/>
            <a:headEnd/>
            <a:tailEnd/>
          </a:ln>
        </p:spPr>
        <p:txBody>
          <a:bodyPr/>
          <a:lstStyle>
            <a:lvl1pPr>
              <a:defRPr sz="2600" b="1" i="0">
                <a:solidFill>
                  <a:srgbClr val="18619E"/>
                </a:solidFill>
                <a:latin typeface="Arial"/>
                <a:cs typeface="Arial"/>
              </a:defRPr>
            </a:lvl1pPr>
          </a:lstStyle>
          <a:p>
            <a:pPr lvl="0"/>
            <a:r>
              <a:rPr lang="fr-FR" noProof="0" dirty="0" smtClean="0"/>
              <a:t>Cliquez et modifiez le titre</a:t>
            </a:r>
            <a:endParaRPr lang="fr-FR" dirty="0"/>
          </a:p>
        </p:txBody>
      </p:sp>
      <p:sp>
        <p:nvSpPr>
          <p:cNvPr id="10" name="Espace réservé du contenu 2"/>
          <p:cNvSpPr>
            <a:spLocks noGrp="1"/>
          </p:cNvSpPr>
          <p:nvPr>
            <p:ph idx="1"/>
          </p:nvPr>
        </p:nvSpPr>
        <p:spPr>
          <a:xfrm>
            <a:off x="455613" y="1298575"/>
            <a:ext cx="8307387" cy="4568825"/>
          </a:xfrm>
          <a:prstGeom prst="rect">
            <a:avLst/>
          </a:prstGeom>
        </p:spPr>
        <p:txBody>
          <a:bodyPr/>
          <a:lstStyle>
            <a:lvl1pPr marL="0" marR="0" indent="288000" algn="l" defTabSz="914400" rtl="0" eaLnBrk="0" fontAlgn="base" latinLnBrk="0" hangingPunct="0">
              <a:lnSpc>
                <a:spcPct val="100000"/>
              </a:lnSpc>
              <a:spcBef>
                <a:spcPct val="0"/>
              </a:spcBef>
              <a:spcAft>
                <a:spcPct val="0"/>
              </a:spcAft>
              <a:buClrTx/>
              <a:buSzTx/>
              <a:buFont typeface="Wingdings" charset="2"/>
              <a:buChar char="§"/>
              <a:tabLst/>
              <a:defRPr sz="2200">
                <a:solidFill>
                  <a:srgbClr val="3C3C3C"/>
                </a:solidFill>
                <a:latin typeface="Arial"/>
                <a:cs typeface="Arial"/>
              </a:defRPr>
            </a:lvl1pPr>
            <a:lvl2pPr marL="360000" marR="0" indent="288000" algn="l" defTabSz="914400" rtl="0" eaLnBrk="0" fontAlgn="base" latinLnBrk="0" hangingPunct="0">
              <a:lnSpc>
                <a:spcPct val="100000"/>
              </a:lnSpc>
              <a:spcBef>
                <a:spcPts val="600"/>
              </a:spcBef>
              <a:spcAft>
                <a:spcPct val="0"/>
              </a:spcAft>
              <a:buClrTx/>
              <a:buSzTx/>
              <a:buFont typeface="Lucida Grande"/>
              <a:buChar char="–"/>
              <a:tabLst/>
              <a:defRPr sz="2200">
                <a:solidFill>
                  <a:srgbClr val="3C3C3C"/>
                </a:solidFill>
                <a:latin typeface="Arial"/>
                <a:cs typeface="Arial"/>
              </a:defRPr>
            </a:lvl2pPr>
            <a:lvl3pPr marL="648000" marR="0" indent="288000" algn="l" defTabSz="914400" rtl="0" eaLnBrk="0" fontAlgn="base" latinLnBrk="0" hangingPunct="0">
              <a:lnSpc>
                <a:spcPct val="100000"/>
              </a:lnSpc>
              <a:spcBef>
                <a:spcPts val="600"/>
              </a:spcBef>
              <a:spcAft>
                <a:spcPct val="0"/>
              </a:spcAft>
              <a:buClrTx/>
              <a:buSzTx/>
              <a:buFont typeface="Lucida Grande"/>
              <a:buChar char="–"/>
              <a:tabLst/>
              <a:defRPr sz="2200">
                <a:solidFill>
                  <a:srgbClr val="3C3C3C"/>
                </a:solidFill>
                <a:latin typeface="Arial"/>
                <a:cs typeface="Arial"/>
              </a:defRPr>
            </a:lvl3pPr>
          </a:lstStyle>
          <a:p>
            <a:pPr lvl="0"/>
            <a:r>
              <a:rPr lang="fr-FR" noProof="0" dirty="0" smtClean="0"/>
              <a:t>Cliquez pour modifier les styles du texte du masque</a:t>
            </a:r>
          </a:p>
          <a:p>
            <a:pPr lvl="1"/>
            <a:r>
              <a:rPr lang="fr-FR" noProof="0" dirty="0" smtClean="0"/>
              <a:t>Deuxième niveau</a:t>
            </a:r>
          </a:p>
          <a:p>
            <a:pPr lvl="2"/>
            <a:r>
              <a:rPr lang="fr-FR" noProof="0" dirty="0" smtClean="0"/>
              <a:t>Troisième niveau</a:t>
            </a:r>
          </a:p>
        </p:txBody>
      </p:sp>
      <p:sp>
        <p:nvSpPr>
          <p:cNvPr id="5" name="Rectangle 8"/>
          <p:cNvSpPr>
            <a:spLocks noGrp="1" noChangeArrowheads="1"/>
          </p:cNvSpPr>
          <p:nvPr>
            <p:ph type="ftr" sz="quarter" idx="10"/>
          </p:nvPr>
        </p:nvSpPr>
        <p:spPr>
          <a:xfrm>
            <a:off x="457200" y="6426200"/>
            <a:ext cx="2798763" cy="184150"/>
          </a:xfrm>
          <a:prstGeom prst="rect">
            <a:avLst/>
          </a:prstGeom>
        </p:spPr>
        <p:txBody>
          <a:bodyPr/>
          <a:lstStyle>
            <a:lvl1pPr algn="l">
              <a:defRPr sz="1100"/>
            </a:lvl1pPr>
          </a:lstStyle>
          <a:p>
            <a:pPr>
              <a:defRPr/>
            </a:pPr>
            <a:r>
              <a:rPr lang="en-US"/>
              <a:t>SSRSD</a:t>
            </a:r>
            <a:r>
              <a:rPr lang="en-US" sz="1200"/>
              <a:t> VCS - Academic year 2012/2013</a:t>
            </a:r>
            <a:endParaRPr lang="en-GB" sz="1200"/>
          </a:p>
        </p:txBody>
      </p:sp>
      <p:sp>
        <p:nvSpPr>
          <p:cNvPr id="6" name="Rectangle 9"/>
          <p:cNvSpPr>
            <a:spLocks noGrp="1" noChangeArrowheads="1"/>
          </p:cNvSpPr>
          <p:nvPr>
            <p:ph type="sldNum" sz="quarter" idx="11"/>
          </p:nvPr>
        </p:nvSpPr>
        <p:spPr>
          <a:xfrm>
            <a:off x="8194675" y="6426200"/>
            <a:ext cx="171450" cy="168275"/>
          </a:xfrm>
          <a:prstGeom prst="rect">
            <a:avLst/>
          </a:prstGeom>
        </p:spPr>
        <p:txBody>
          <a:bodyPr/>
          <a:lstStyle>
            <a:lvl1pPr>
              <a:defRPr sz="1100"/>
            </a:lvl1pPr>
          </a:lstStyle>
          <a:p>
            <a:pPr>
              <a:defRPr/>
            </a:pPr>
            <a:fld id="{27C4BEDC-F122-4956-947A-93421B3EAF95}" type="slidenum">
              <a:rPr lang="en-GB" altLang="en-US"/>
              <a:pPr>
                <a:defRPr/>
              </a:pPr>
              <a:t>‹#›</a:t>
            </a:fld>
            <a:endParaRPr lang="en-GB" altLang="en-US"/>
          </a:p>
        </p:txBody>
      </p:sp>
    </p:spTree>
    <p:extLst>
      <p:ext uri="{BB962C8B-B14F-4D97-AF65-F5344CB8AC3E}">
        <p14:creationId xmlns:p14="http://schemas.microsoft.com/office/powerpoint/2010/main" val="4009882778"/>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301750"/>
            <a:ext cx="8305800" cy="457041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7938"/>
            <a:ext cx="1090042" cy="184666"/>
          </a:xfrm>
          <a:prstGeom prst="rect">
            <a:avLst/>
          </a:prstGeom>
        </p:spPr>
        <p:txBody>
          <a:bodyPr/>
          <a:lstStyle>
            <a:lvl1pPr>
              <a:defRPr/>
            </a:lvl1pPr>
          </a:lstStyle>
          <a:p>
            <a:endParaRPr lang="en-GB" dirty="0"/>
          </a:p>
        </p:txBody>
      </p:sp>
      <p:sp>
        <p:nvSpPr>
          <p:cNvPr id="5" name="Footer Placeholder 4"/>
          <p:cNvSpPr>
            <a:spLocks noGrp="1"/>
          </p:cNvSpPr>
          <p:nvPr>
            <p:ph type="ftr" sz="quarter" idx="11"/>
          </p:nvPr>
        </p:nvSpPr>
        <p:spPr>
          <a:xfrm>
            <a:off x="7011988" y="6357938"/>
            <a:ext cx="977900" cy="182562"/>
          </a:xfrm>
          <a:prstGeom prst="rect">
            <a:avLst/>
          </a:prstGeom>
        </p:spPr>
        <p:txBody>
          <a:bodyPr/>
          <a:lstStyle>
            <a:lvl1pPr>
              <a:defRPr/>
            </a:lvl1pPr>
          </a:lstStyle>
          <a:p>
            <a:endParaRPr lang="en-GB" dirty="0"/>
          </a:p>
        </p:txBody>
      </p:sp>
      <p:sp>
        <p:nvSpPr>
          <p:cNvPr id="6" name="Slide Number Placeholder 5"/>
          <p:cNvSpPr>
            <a:spLocks noGrp="1"/>
          </p:cNvSpPr>
          <p:nvPr>
            <p:ph type="sldNum" sz="quarter" idx="12"/>
          </p:nvPr>
        </p:nvSpPr>
        <p:spPr>
          <a:xfrm>
            <a:off x="8023225" y="6357938"/>
            <a:ext cx="363538" cy="182562"/>
          </a:xfrm>
          <a:prstGeom prst="rect">
            <a:avLst/>
          </a:prstGeom>
        </p:spPr>
        <p:txBody>
          <a:bodyPr/>
          <a:lstStyle>
            <a:lvl1pPr>
              <a:defRPr/>
            </a:lvl1pPr>
          </a:lstStyle>
          <a:p>
            <a:fld id="{0652E1F9-7B46-4459-8DB7-B826173ABD3D}" type="slidenum">
              <a:rPr lang="en-GB"/>
              <a:pPr/>
              <a:t>‹#›</a:t>
            </a:fld>
            <a:endParaRPr lang="en-GB"/>
          </a:p>
        </p:txBody>
      </p:sp>
    </p:spTree>
    <p:extLst>
      <p:ext uri="{BB962C8B-B14F-4D97-AF65-F5344CB8AC3E}">
        <p14:creationId xmlns:p14="http://schemas.microsoft.com/office/powerpoint/2010/main" val="2374409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for migration of old PPTs)">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36119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w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w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71500" y="2717800"/>
            <a:ext cx="80010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CH" altLang="en-US" smtClean="0"/>
              <a:t>Cliquez et modifiez le titre</a:t>
            </a:r>
            <a:endParaRPr lang="fr-FR" altLang="en-US" smtClean="0"/>
          </a:p>
        </p:txBody>
      </p:sp>
      <p:pic>
        <p:nvPicPr>
          <p:cNvPr id="1027" name="Image1"/>
          <p:cNvPicPr preferRelativeResize="0">
            <a:picLocks noChangeArrowheads="1" noChangeShapeType="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9144000" cy="117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Image2"/>
          <p:cNvPicPr preferRelativeResize="0">
            <a:picLocks noChangeArrowheads="1" noChangeShapeType="1"/>
          </p:cNvPicPr>
          <p:nvPr/>
        </p:nvPicPr>
        <p:blipFill>
          <a:blip r:embed="rId13">
            <a:extLst>
              <a:ext uri="{28A0092B-C50C-407E-A947-70E740481C1C}">
                <a14:useLocalDpi xmlns:a14="http://schemas.microsoft.com/office/drawing/2010/main" val="0"/>
              </a:ext>
            </a:extLst>
          </a:blip>
          <a:srcRect/>
          <a:stretch>
            <a:fillRect/>
          </a:stretch>
        </p:blipFill>
        <p:spPr bwMode="auto">
          <a:xfrm>
            <a:off x="571500" y="77788"/>
            <a:ext cx="566738"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Image3"/>
          <p:cNvPicPr preferRelativeResize="0">
            <a:picLocks noChangeArrowheads="1" noChangeShapeType="1"/>
          </p:cNvPicPr>
          <p:nvPr/>
        </p:nvPicPr>
        <p:blipFill>
          <a:blip r:embed="rId14">
            <a:extLst>
              <a:ext uri="{28A0092B-C50C-407E-A947-70E740481C1C}">
                <a14:useLocalDpi xmlns:a14="http://schemas.microsoft.com/office/drawing/2010/main" val="0"/>
              </a:ext>
            </a:extLst>
          </a:blip>
          <a:srcRect/>
          <a:stretch>
            <a:fillRect/>
          </a:stretch>
        </p:blipFill>
        <p:spPr bwMode="auto">
          <a:xfrm>
            <a:off x="609600" y="336550"/>
            <a:ext cx="503238"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5" r:id="rId4"/>
    <p:sldLayoutId id="2147483756" r:id="rId5"/>
    <p:sldLayoutId id="2147483754" r:id="rId6"/>
    <p:sldLayoutId id="2147483757" r:id="rId7"/>
    <p:sldLayoutId id="2147483758" r:id="rId8"/>
    <p:sldLayoutId id="2147483759" r:id="rId9"/>
    <p:sldLayoutId id="2147483760" r:id="rId10"/>
  </p:sldLayoutIdLst>
  <p:hf sldNum="0" hdr="0" ftr="0" dt="0"/>
  <p:txStyles>
    <p:titleStyle>
      <a:lvl1pPr algn="ctr" defTabSz="685800" rtl="0" eaLnBrk="0" fontAlgn="base" hangingPunct="0">
        <a:spcBef>
          <a:spcPct val="0"/>
        </a:spcBef>
        <a:spcAft>
          <a:spcPct val="0"/>
        </a:spcAft>
        <a:defRPr sz="2700" kern="1200">
          <a:solidFill>
            <a:schemeClr val="tx1"/>
          </a:solidFill>
          <a:latin typeface="+mj-lt"/>
          <a:ea typeface="+mj-ea"/>
          <a:cs typeface="+mj-cs"/>
        </a:defRPr>
      </a:lvl1pPr>
      <a:lvl2pPr algn="ctr" defTabSz="685800" rtl="0" eaLnBrk="0" fontAlgn="base" hangingPunct="0">
        <a:spcBef>
          <a:spcPct val="0"/>
        </a:spcBef>
        <a:spcAft>
          <a:spcPct val="0"/>
        </a:spcAft>
        <a:defRPr sz="2700">
          <a:solidFill>
            <a:schemeClr val="tx1"/>
          </a:solidFill>
          <a:latin typeface="MetaPro-Black" pitchFamily="34" charset="0"/>
        </a:defRPr>
      </a:lvl2pPr>
      <a:lvl3pPr algn="ctr" defTabSz="685800" rtl="0" eaLnBrk="0" fontAlgn="base" hangingPunct="0">
        <a:spcBef>
          <a:spcPct val="0"/>
        </a:spcBef>
        <a:spcAft>
          <a:spcPct val="0"/>
        </a:spcAft>
        <a:defRPr sz="2700">
          <a:solidFill>
            <a:schemeClr val="tx1"/>
          </a:solidFill>
          <a:latin typeface="MetaPro-Black" pitchFamily="34" charset="0"/>
        </a:defRPr>
      </a:lvl3pPr>
      <a:lvl4pPr algn="ctr" defTabSz="685800" rtl="0" eaLnBrk="0" fontAlgn="base" hangingPunct="0">
        <a:spcBef>
          <a:spcPct val="0"/>
        </a:spcBef>
        <a:spcAft>
          <a:spcPct val="0"/>
        </a:spcAft>
        <a:defRPr sz="2700">
          <a:solidFill>
            <a:schemeClr val="tx1"/>
          </a:solidFill>
          <a:latin typeface="MetaPro-Black" pitchFamily="34" charset="0"/>
        </a:defRPr>
      </a:lvl4pPr>
      <a:lvl5pPr algn="ctr" defTabSz="685800" rtl="0" eaLnBrk="0" fontAlgn="base" hangingPunct="0">
        <a:spcBef>
          <a:spcPct val="0"/>
        </a:spcBef>
        <a:spcAft>
          <a:spcPct val="0"/>
        </a:spcAft>
        <a:defRPr sz="2700">
          <a:solidFill>
            <a:schemeClr val="tx1"/>
          </a:solidFill>
          <a:latin typeface="MetaPro-Black" pitchFamily="34" charset="0"/>
        </a:defRPr>
      </a:lvl5pPr>
      <a:lvl6pPr marL="457200" algn="ctr" defTabSz="685800" rtl="0" fontAlgn="base">
        <a:spcBef>
          <a:spcPct val="0"/>
        </a:spcBef>
        <a:spcAft>
          <a:spcPct val="0"/>
        </a:spcAft>
        <a:defRPr sz="2700">
          <a:solidFill>
            <a:schemeClr val="tx1"/>
          </a:solidFill>
          <a:latin typeface="MetaPro-Black" pitchFamily="34" charset="0"/>
        </a:defRPr>
      </a:lvl6pPr>
      <a:lvl7pPr marL="914400" algn="ctr" defTabSz="685800" rtl="0" fontAlgn="base">
        <a:spcBef>
          <a:spcPct val="0"/>
        </a:spcBef>
        <a:spcAft>
          <a:spcPct val="0"/>
        </a:spcAft>
        <a:defRPr sz="2700">
          <a:solidFill>
            <a:schemeClr val="tx1"/>
          </a:solidFill>
          <a:latin typeface="MetaPro-Black" pitchFamily="34" charset="0"/>
        </a:defRPr>
      </a:lvl7pPr>
      <a:lvl8pPr marL="1371600" algn="ctr" defTabSz="685800" rtl="0" fontAlgn="base">
        <a:spcBef>
          <a:spcPct val="0"/>
        </a:spcBef>
        <a:spcAft>
          <a:spcPct val="0"/>
        </a:spcAft>
        <a:defRPr sz="2700">
          <a:solidFill>
            <a:schemeClr val="tx1"/>
          </a:solidFill>
          <a:latin typeface="MetaPro-Black" pitchFamily="34" charset="0"/>
        </a:defRPr>
      </a:lvl8pPr>
      <a:lvl9pPr marL="1828800" algn="ctr" defTabSz="685800" rtl="0" fontAlgn="base">
        <a:spcBef>
          <a:spcPct val="0"/>
        </a:spcBef>
        <a:spcAft>
          <a:spcPct val="0"/>
        </a:spcAft>
        <a:defRPr sz="2700">
          <a:solidFill>
            <a:schemeClr val="tx1"/>
          </a:solidFill>
          <a:latin typeface="MetaPro-Black" pitchFamily="34" charset="0"/>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control" Target="../activeX/activeX2.xml"/><Relationship Id="rId7" Type="http://schemas.openxmlformats.org/officeDocument/2006/relationships/image" Target="../media/image4.wmf"/><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6.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a:spLocks noGrp="1"/>
          </p:cNvSpPr>
          <p:nvPr>
            <p:ph type="title"/>
          </p:nvPr>
        </p:nvSpPr>
        <p:spPr>
          <a:xfrm>
            <a:off x="453357" y="3780545"/>
            <a:ext cx="8480919" cy="2405103"/>
          </a:xfrm>
        </p:spPr>
        <p:txBody>
          <a:bodyPr>
            <a:normAutofit fontScale="90000"/>
          </a:bodyPr>
          <a:lstStyle/>
          <a:p>
            <a:pPr>
              <a:defRPr/>
            </a:pPr>
            <a:r>
              <a:rPr lang="en-US" altLang="en-US" b="1" dirty="0" smtClean="0"/>
              <a:t/>
            </a:r>
            <a:br>
              <a:rPr lang="en-US" altLang="en-US" b="1" dirty="0" smtClean="0"/>
            </a:br>
            <a:r>
              <a:rPr lang="en-US" altLang="en-US" sz="3600" b="1" dirty="0" smtClean="0"/>
              <a:t>International Standards and technical regulations</a:t>
            </a:r>
            <a:r>
              <a:rPr lang="en-US" altLang="en-US" b="1" dirty="0"/>
              <a:t/>
            </a:r>
            <a:br>
              <a:rPr lang="en-US" altLang="en-US" b="1" dirty="0"/>
            </a:br>
            <a:r>
              <a:rPr lang="en-US" altLang="en-US" sz="2900" dirty="0"/>
              <a:t>25 years of the Interstate Council for Standardization, Metrology and Certification </a:t>
            </a:r>
            <a:r>
              <a:rPr lang="en-US" altLang="en-US" sz="2900" dirty="0" smtClean="0"/>
              <a:t/>
            </a:r>
            <a:br>
              <a:rPr lang="en-US" altLang="en-US" sz="2900" dirty="0" smtClean="0"/>
            </a:br>
            <a:r>
              <a:rPr lang="en-US" altLang="en-US" sz="2900" dirty="0" smtClean="0"/>
              <a:t/>
            </a:r>
            <a:br>
              <a:rPr lang="en-US" altLang="en-US" sz="2900" dirty="0" smtClean="0"/>
            </a:br>
            <a:r>
              <a:rPr lang="en-US" altLang="en-US" sz="2900" dirty="0" smtClean="0"/>
              <a:t>Daniele Gerundino – Director, ISO Academy</a:t>
            </a:r>
            <a:r>
              <a:rPr lang="en-US" altLang="en-US" sz="2900" b="1" dirty="0" smtClean="0"/>
              <a:t/>
            </a:r>
            <a:br>
              <a:rPr lang="en-US" altLang="en-US" sz="2900" b="1" dirty="0" smtClean="0"/>
            </a:br>
            <a:r>
              <a:rPr lang="en-US" altLang="en-US" sz="2900" dirty="0" smtClean="0"/>
              <a:t>Baku, </a:t>
            </a:r>
            <a:r>
              <a:rPr lang="en-US" sz="2800" dirty="0"/>
              <a:t>Azerbaijan</a:t>
            </a:r>
            <a:r>
              <a:rPr lang="en-US" altLang="en-US" sz="2900" dirty="0" smtClean="0"/>
              <a:t>, 30 May 2017</a:t>
            </a:r>
          </a:p>
        </p:txBody>
      </p:sp>
      <p:pic>
        <p:nvPicPr>
          <p:cNvPr id="4" name="Picture 3"/>
          <p:cNvPicPr>
            <a:picLocks noChangeAspect="1"/>
          </p:cNvPicPr>
          <p:nvPr/>
        </p:nvPicPr>
        <p:blipFill>
          <a:blip r:embed="rId6"/>
          <a:stretch>
            <a:fillRect/>
          </a:stretch>
        </p:blipFill>
        <p:spPr>
          <a:xfrm>
            <a:off x="0" y="77789"/>
            <a:ext cx="9144000" cy="3618232"/>
          </a:xfrm>
          <a:prstGeom prst="rect">
            <a:avLst/>
          </a:prstGeom>
        </p:spPr>
      </p:pic>
    </p:spTree>
    <p:controls>
      <mc:AlternateContent xmlns:mc="http://schemas.openxmlformats.org/markup-compatibility/2006">
        <mc:Choice xmlns:v="urn:schemas-microsoft-com:vml" Requires="v">
          <p:control spid="1050" name="Image2" r:id="rId2" imgW="565200" imgH="768240"/>
        </mc:Choice>
        <mc:Fallback>
          <p:control name="Image2" r:id="rId2" imgW="565200" imgH="768240">
            <p:pic>
              <p:nvPicPr>
                <p:cNvPr id="5" name="Image2"/>
                <p:cNvPicPr preferRelativeResize="0">
                  <a:picLocks noChangeArrowheads="1" noChangeShapeType="1"/>
                </p:cNvPicPr>
                <p:nvPr/>
              </p:nvPicPr>
              <p:blipFill>
                <a:blip r:embed="rId7"/>
                <a:srcRect/>
                <a:stretch>
                  <a:fillRect/>
                </a:stretch>
              </p:blipFill>
              <p:spPr bwMode="auto">
                <a:xfrm>
                  <a:off x="571500" y="77788"/>
                  <a:ext cx="566738" cy="7683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051" name="Image3" r:id="rId3" imgW="501480" imgH="457200"/>
        </mc:Choice>
        <mc:Fallback>
          <p:control name="Image3" r:id="rId3" imgW="501480" imgH="457200">
            <p:pic>
              <p:nvPicPr>
                <p:cNvPr id="6" name="Image3"/>
                <p:cNvPicPr preferRelativeResize="0">
                  <a:picLocks noChangeArrowheads="1" noChangeShapeType="1"/>
                </p:cNvPicPr>
                <p:nvPr/>
              </p:nvPicPr>
              <p:blipFill>
                <a:blip r:embed="rId8"/>
                <a:srcRect/>
                <a:stretch>
                  <a:fillRect/>
                </a:stretch>
              </p:blipFill>
              <p:spPr bwMode="auto">
                <a:xfrm>
                  <a:off x="609600" y="336550"/>
                  <a:ext cx="503238" cy="4572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455613" y="200025"/>
            <a:ext cx="8305800" cy="719138"/>
          </a:xfrm>
        </p:spPr>
        <p:txBody>
          <a:bodyPr/>
          <a:lstStyle/>
          <a:p>
            <a:r>
              <a:rPr lang="en-US" altLang="fr-FR" sz="3200" b="1" dirty="0" smtClean="0"/>
              <a:t>Medical devices</a:t>
            </a:r>
          </a:p>
        </p:txBody>
      </p:sp>
      <p:pic>
        <p:nvPicPr>
          <p:cNvPr id="60419"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50000"/>
            <a:ext cx="3635375"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94125" y="1550000"/>
            <a:ext cx="5243512"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19512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1183341" y="461042"/>
            <a:ext cx="7614877" cy="651116"/>
          </a:xfrm>
        </p:spPr>
        <p:txBody>
          <a:bodyPr>
            <a:noAutofit/>
          </a:bodyPr>
          <a:lstStyle/>
          <a:p>
            <a:r>
              <a:rPr lang="en-US" altLang="fr-FR" sz="3200" b="1" dirty="0" smtClean="0"/>
              <a:t>Earthquakes – Enforcement of construction codes</a:t>
            </a:r>
          </a:p>
        </p:txBody>
      </p:sp>
      <p:pic>
        <p:nvPicPr>
          <p:cNvPr id="61444" name="Picture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07067" y="1786311"/>
            <a:ext cx="2570162" cy="384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5"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993" y="1786312"/>
            <a:ext cx="3852862" cy="384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58497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56775"/>
            <a:ext cx="8305800" cy="719138"/>
          </a:xfrm>
        </p:spPr>
        <p:txBody>
          <a:bodyPr>
            <a:normAutofit/>
          </a:bodyPr>
          <a:lstStyle/>
          <a:p>
            <a:r>
              <a:rPr lang="de-DE" sz="3200" dirty="0" smtClean="0">
                <a:solidFill>
                  <a:schemeClr val="tx1"/>
                </a:solidFill>
              </a:rPr>
              <a:t>Regulatory </a:t>
            </a:r>
            <a:r>
              <a:rPr lang="de-DE" sz="3200" dirty="0" err="1" smtClean="0">
                <a:solidFill>
                  <a:schemeClr val="tx1"/>
                </a:solidFill>
              </a:rPr>
              <a:t>Policy</a:t>
            </a:r>
            <a:endParaRPr lang="de-DE" sz="3200" dirty="0">
              <a:solidFill>
                <a:schemeClr val="tx1"/>
              </a:solidFill>
            </a:endParaRPr>
          </a:p>
        </p:txBody>
      </p:sp>
      <p:sp>
        <p:nvSpPr>
          <p:cNvPr id="3" name="Inhaltsplatzhalter 2"/>
          <p:cNvSpPr>
            <a:spLocks noGrp="1"/>
          </p:cNvSpPr>
          <p:nvPr>
            <p:ph idx="1"/>
          </p:nvPr>
        </p:nvSpPr>
        <p:spPr>
          <a:xfrm>
            <a:off x="457201" y="975913"/>
            <a:ext cx="8305800" cy="5033001"/>
          </a:xfrm>
        </p:spPr>
        <p:txBody>
          <a:bodyPr/>
          <a:lstStyle/>
          <a:p>
            <a:r>
              <a:rPr lang="en-US" sz="2800" dirty="0"/>
              <a:t>Regulatory policy is about achieving government's objectives through the use of regulations, laws, and other instruments to deliver better economic and social outcomes and thus enhance the life of citizens and business. </a:t>
            </a:r>
            <a:endParaRPr lang="en-US" sz="2800" dirty="0" smtClean="0"/>
          </a:p>
          <a:p>
            <a:endParaRPr lang="en-US" sz="2800" dirty="0" smtClean="0"/>
          </a:p>
          <a:p>
            <a:r>
              <a:rPr lang="en-US" sz="2800" dirty="0" smtClean="0"/>
              <a:t>The </a:t>
            </a:r>
            <a:r>
              <a:rPr lang="en-US" sz="2800" dirty="0"/>
              <a:t>objective of regulatory policy is to ensure that regulations are </a:t>
            </a:r>
            <a:r>
              <a:rPr lang="en-US" sz="2800" b="1" dirty="0"/>
              <a:t>in the public interest</a:t>
            </a:r>
            <a:r>
              <a:rPr lang="en-US" sz="2800" dirty="0"/>
              <a:t>. It addresses the permanent need to ensure that regulations and regulatory frameworks </a:t>
            </a:r>
            <a:r>
              <a:rPr lang="en-US" sz="2800" b="1" dirty="0"/>
              <a:t>are justified</a:t>
            </a:r>
            <a:r>
              <a:rPr lang="en-US" sz="2800" dirty="0"/>
              <a:t>, of </a:t>
            </a:r>
            <a:r>
              <a:rPr lang="en-US" sz="2800" b="1" dirty="0"/>
              <a:t>good quality </a:t>
            </a:r>
            <a:r>
              <a:rPr lang="en-US" sz="2800" dirty="0"/>
              <a:t>and “</a:t>
            </a:r>
            <a:r>
              <a:rPr lang="en-US" sz="2800" b="1" dirty="0"/>
              <a:t>fit for purpose</a:t>
            </a:r>
            <a:r>
              <a:rPr lang="en-US" sz="2800" dirty="0" smtClean="0"/>
              <a:t>”</a:t>
            </a:r>
          </a:p>
          <a:p>
            <a:endParaRPr lang="de-DE" sz="2800" dirty="0"/>
          </a:p>
          <a:p>
            <a:pPr indent="0">
              <a:buNone/>
            </a:pPr>
            <a:r>
              <a:rPr lang="en-GB" sz="1800" dirty="0" smtClean="0"/>
              <a:t>Source</a:t>
            </a:r>
            <a:r>
              <a:rPr lang="en-GB" sz="1800" dirty="0"/>
              <a:t>: </a:t>
            </a:r>
            <a:r>
              <a:rPr lang="en-GB" sz="1800" dirty="0" smtClean="0"/>
              <a:t>OECD</a:t>
            </a:r>
            <a:r>
              <a:rPr lang="en-GB" sz="1800" dirty="0"/>
              <a:t> </a:t>
            </a:r>
            <a:r>
              <a:rPr lang="en-GB" sz="1800" dirty="0" smtClean="0"/>
              <a:t>(2015)</a:t>
            </a:r>
            <a:r>
              <a:rPr lang="en-GB" sz="1800" i="1" dirty="0" smtClean="0"/>
              <a:t>, OECD regulatory policy outlook 2015.</a:t>
            </a:r>
            <a:r>
              <a:rPr lang="en-GB" sz="1800" dirty="0" smtClean="0"/>
              <a:t> Paris</a:t>
            </a:r>
            <a:endParaRPr lang="de-DE" sz="1800" dirty="0"/>
          </a:p>
          <a:p>
            <a:endParaRPr lang="de-DE" dirty="0"/>
          </a:p>
        </p:txBody>
      </p:sp>
    </p:spTree>
    <p:extLst>
      <p:ext uri="{BB962C8B-B14F-4D97-AF65-F5344CB8AC3E}">
        <p14:creationId xmlns:p14="http://schemas.microsoft.com/office/powerpoint/2010/main" val="20008405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06716" y="372629"/>
            <a:ext cx="7933124" cy="680677"/>
          </a:xfrm>
        </p:spPr>
        <p:txBody>
          <a:bodyPr>
            <a:normAutofit/>
          </a:bodyPr>
          <a:lstStyle/>
          <a:p>
            <a:r>
              <a:rPr lang="de-DE" sz="3200" dirty="0" smtClean="0">
                <a:solidFill>
                  <a:schemeClr val="tx1"/>
                </a:solidFill>
              </a:rPr>
              <a:t>Regulatory Impact Assessment (RIA)</a:t>
            </a:r>
            <a:endParaRPr lang="de-DE" sz="3200" dirty="0">
              <a:solidFill>
                <a:schemeClr val="tx1"/>
              </a:solidFill>
            </a:endParaRPr>
          </a:p>
        </p:txBody>
      </p:sp>
      <p:sp>
        <p:nvSpPr>
          <p:cNvPr id="3" name="Inhaltsplatzhalter 2"/>
          <p:cNvSpPr>
            <a:spLocks noGrp="1"/>
          </p:cNvSpPr>
          <p:nvPr>
            <p:ph idx="1"/>
          </p:nvPr>
        </p:nvSpPr>
        <p:spPr/>
        <p:txBody>
          <a:bodyPr/>
          <a:lstStyle/>
          <a:p>
            <a:r>
              <a:rPr lang="en-US" sz="2800" dirty="0"/>
              <a:t>RIA systematically identifies and assesses expected effects of regulatory </a:t>
            </a:r>
            <a:r>
              <a:rPr lang="en-US" sz="2800" dirty="0" smtClean="0"/>
              <a:t>proposals</a:t>
            </a:r>
          </a:p>
          <a:p>
            <a:pPr indent="0">
              <a:buNone/>
            </a:pPr>
            <a:r>
              <a:rPr lang="en-US" sz="2800" dirty="0" smtClean="0"/>
              <a:t>based </a:t>
            </a:r>
            <a:r>
              <a:rPr lang="en-US" sz="2800" dirty="0"/>
              <a:t>on determining the underlying regulatory objectives and identifying policy interventions that are capable of achieving them. </a:t>
            </a:r>
          </a:p>
          <a:p>
            <a:pPr indent="0">
              <a:buNone/>
            </a:pPr>
            <a:endParaRPr lang="en-US" sz="2800" dirty="0" smtClean="0"/>
          </a:p>
          <a:p>
            <a:r>
              <a:rPr lang="en-US" sz="2800" dirty="0" smtClean="0"/>
              <a:t>All </a:t>
            </a:r>
            <a:r>
              <a:rPr lang="en-US" sz="2800" dirty="0"/>
              <a:t>“feasible alternatives” must be </a:t>
            </a:r>
            <a:r>
              <a:rPr lang="en-US" sz="2800" dirty="0" smtClean="0"/>
              <a:t>assessed. Decision-makers must be informed about </a:t>
            </a:r>
            <a:r>
              <a:rPr lang="en-US" sz="2800" dirty="0"/>
              <a:t>the effectiveness and efficiency of different </a:t>
            </a:r>
            <a:r>
              <a:rPr lang="en-US" sz="2800" dirty="0" smtClean="0"/>
              <a:t>options </a:t>
            </a:r>
            <a:endParaRPr lang="de-DE" sz="2800" dirty="0"/>
          </a:p>
          <a:p>
            <a:endParaRPr lang="de-DE" dirty="0"/>
          </a:p>
        </p:txBody>
      </p:sp>
    </p:spTree>
    <p:extLst>
      <p:ext uri="{BB962C8B-B14F-4D97-AF65-F5344CB8AC3E}">
        <p14:creationId xmlns:p14="http://schemas.microsoft.com/office/powerpoint/2010/main" val="904718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06824" y="448468"/>
            <a:ext cx="7956176" cy="719138"/>
          </a:xfrm>
        </p:spPr>
        <p:txBody>
          <a:bodyPr>
            <a:noAutofit/>
          </a:bodyPr>
          <a:lstStyle/>
          <a:p>
            <a:r>
              <a:rPr lang="de-DE" sz="3000" dirty="0" smtClean="0">
                <a:solidFill>
                  <a:schemeClr val="tx1"/>
                </a:solidFill>
              </a:rPr>
              <a:t>Principles of Good Regulatory Practice (GRP) in Technical Regulation</a:t>
            </a:r>
            <a:endParaRPr lang="de-DE" sz="3000" dirty="0">
              <a:solidFill>
                <a:schemeClr val="tx1"/>
              </a:solidFill>
            </a:endParaRPr>
          </a:p>
        </p:txBody>
      </p:sp>
      <p:sp>
        <p:nvSpPr>
          <p:cNvPr id="3" name="Inhaltsplatzhalter 2"/>
          <p:cNvSpPr>
            <a:spLocks noGrp="1"/>
          </p:cNvSpPr>
          <p:nvPr>
            <p:ph idx="1"/>
          </p:nvPr>
        </p:nvSpPr>
        <p:spPr>
          <a:xfrm>
            <a:off x="455613" y="1298575"/>
            <a:ext cx="8688387" cy="5422265"/>
          </a:xfrm>
        </p:spPr>
        <p:txBody>
          <a:bodyPr/>
          <a:lstStyle/>
          <a:p>
            <a:pPr indent="0">
              <a:buNone/>
            </a:pPr>
            <a:r>
              <a:rPr lang="en-GB" sz="3200" dirty="0"/>
              <a:t>G</a:t>
            </a:r>
            <a:r>
              <a:rPr lang="en-GB" sz="3200" dirty="0" smtClean="0"/>
              <a:t>eneral principles:</a:t>
            </a:r>
          </a:p>
          <a:p>
            <a:pPr indent="0">
              <a:buNone/>
            </a:pPr>
            <a:r>
              <a:rPr lang="en-GB" sz="3200" dirty="0" smtClean="0"/>
              <a:t> </a:t>
            </a:r>
            <a:endParaRPr lang="de-DE" sz="3200" dirty="0"/>
          </a:p>
          <a:p>
            <a:pPr lvl="0"/>
            <a:r>
              <a:rPr lang="en-GB" sz="3200" dirty="0" smtClean="0"/>
              <a:t>Transparency</a:t>
            </a:r>
          </a:p>
          <a:p>
            <a:pPr lvl="0"/>
            <a:r>
              <a:rPr lang="en-GB" sz="3200" dirty="0" smtClean="0"/>
              <a:t>Non-discrimination &amp; avoidance of barriers</a:t>
            </a:r>
            <a:br>
              <a:rPr lang="en-GB" sz="3200" dirty="0" smtClean="0"/>
            </a:br>
            <a:r>
              <a:rPr lang="en-GB" sz="3200" dirty="0" smtClean="0"/>
              <a:t>   to trade</a:t>
            </a:r>
          </a:p>
          <a:p>
            <a:pPr lvl="0"/>
            <a:r>
              <a:rPr lang="en-GB" sz="3200" dirty="0" smtClean="0"/>
              <a:t>Responsibility </a:t>
            </a:r>
            <a:r>
              <a:rPr lang="en-GB" sz="3200" dirty="0"/>
              <a:t>and accountability</a:t>
            </a:r>
            <a:endParaRPr lang="de-DE" sz="3200" dirty="0"/>
          </a:p>
          <a:p>
            <a:pPr lvl="0"/>
            <a:r>
              <a:rPr lang="en-GB" sz="3200" dirty="0"/>
              <a:t>Proportionality</a:t>
            </a:r>
            <a:endParaRPr lang="de-DE" sz="3200" dirty="0"/>
          </a:p>
          <a:p>
            <a:pPr lvl="0"/>
            <a:r>
              <a:rPr lang="en-GB" sz="3200" dirty="0"/>
              <a:t>Coherence and compatibility</a:t>
            </a:r>
            <a:endParaRPr lang="de-DE" sz="3200" dirty="0"/>
          </a:p>
          <a:p>
            <a:pPr lvl="0"/>
            <a:r>
              <a:rPr lang="en-GB" sz="3200" dirty="0"/>
              <a:t>Scope and </a:t>
            </a:r>
            <a:r>
              <a:rPr lang="en-GB" sz="3200" dirty="0" smtClean="0"/>
              <a:t>specificity</a:t>
            </a:r>
          </a:p>
          <a:p>
            <a:pPr lvl="0"/>
            <a:r>
              <a:rPr lang="en-GB" sz="3200" dirty="0" smtClean="0"/>
              <a:t>Consider international standards and </a:t>
            </a:r>
            <a:br>
              <a:rPr lang="en-GB" sz="3200" dirty="0" smtClean="0"/>
            </a:br>
            <a:r>
              <a:rPr lang="en-GB" sz="3200" dirty="0" smtClean="0"/>
              <a:t>   schemes</a:t>
            </a:r>
            <a:endParaRPr lang="de-DE" sz="3200" dirty="0"/>
          </a:p>
          <a:p>
            <a:endParaRPr lang="de-DE" dirty="0"/>
          </a:p>
        </p:txBody>
      </p:sp>
    </p:spTree>
    <p:extLst>
      <p:ext uri="{BB962C8B-B14F-4D97-AF65-F5344CB8AC3E}">
        <p14:creationId xmlns:p14="http://schemas.microsoft.com/office/powerpoint/2010/main" val="15785702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14292" y="334168"/>
            <a:ext cx="7771760" cy="719138"/>
          </a:xfrm>
        </p:spPr>
        <p:txBody>
          <a:bodyPr>
            <a:noAutofit/>
          </a:bodyPr>
          <a:lstStyle/>
          <a:p>
            <a:r>
              <a:rPr lang="de-DE" sz="3000" dirty="0" smtClean="0">
                <a:solidFill>
                  <a:schemeClr val="tx1"/>
                </a:solidFill>
              </a:rPr>
              <a:t>GRP in Technical Regulation: </a:t>
            </a:r>
            <a:br>
              <a:rPr lang="de-DE" sz="3000" dirty="0" smtClean="0">
                <a:solidFill>
                  <a:schemeClr val="tx1"/>
                </a:solidFill>
              </a:rPr>
            </a:br>
            <a:r>
              <a:rPr lang="de-DE" sz="3000" dirty="0" smtClean="0">
                <a:solidFill>
                  <a:schemeClr val="tx1"/>
                </a:solidFill>
              </a:rPr>
              <a:t>Practical Guidance</a:t>
            </a:r>
            <a:endParaRPr lang="de-DE" sz="3000" dirty="0">
              <a:solidFill>
                <a:schemeClr val="tx1"/>
              </a:solidFill>
            </a:endParaRPr>
          </a:p>
        </p:txBody>
      </p:sp>
      <p:sp>
        <p:nvSpPr>
          <p:cNvPr id="3" name="Inhaltsplatzhalter 2"/>
          <p:cNvSpPr>
            <a:spLocks noGrp="1"/>
          </p:cNvSpPr>
          <p:nvPr>
            <p:ph idx="1"/>
          </p:nvPr>
        </p:nvSpPr>
        <p:spPr>
          <a:xfrm>
            <a:off x="455612" y="1298575"/>
            <a:ext cx="8688387" cy="5059363"/>
          </a:xfrm>
        </p:spPr>
        <p:txBody>
          <a:bodyPr/>
          <a:lstStyle/>
          <a:p>
            <a:endParaRPr lang="en-GB" sz="2800" dirty="0" smtClean="0"/>
          </a:p>
          <a:p>
            <a:r>
              <a:rPr lang="en-GB" sz="3200" dirty="0"/>
              <a:t>R</a:t>
            </a:r>
            <a:r>
              <a:rPr lang="en-GB" sz="3200" dirty="0" smtClean="0"/>
              <a:t>egulate </a:t>
            </a:r>
            <a:r>
              <a:rPr lang="en-GB" sz="3200" dirty="0"/>
              <a:t>only where necessary</a:t>
            </a:r>
            <a:endParaRPr lang="de-DE" sz="3200" dirty="0"/>
          </a:p>
          <a:p>
            <a:r>
              <a:rPr lang="en-GB" sz="3200" dirty="0"/>
              <a:t>D</a:t>
            </a:r>
            <a:r>
              <a:rPr lang="en-GB" sz="3200" dirty="0" smtClean="0"/>
              <a:t>eregulate </a:t>
            </a:r>
            <a:r>
              <a:rPr lang="en-GB" sz="3200" dirty="0"/>
              <a:t>where possible</a:t>
            </a:r>
            <a:endParaRPr lang="de-DE" sz="3200" dirty="0"/>
          </a:p>
          <a:p>
            <a:r>
              <a:rPr lang="en-GB" sz="3200" dirty="0"/>
              <a:t>K</a:t>
            </a:r>
            <a:r>
              <a:rPr lang="en-GB" sz="3200" dirty="0" smtClean="0"/>
              <a:t>eep </a:t>
            </a:r>
            <a:r>
              <a:rPr lang="en-GB" sz="3200" dirty="0"/>
              <a:t>legislation simple and homogeneous</a:t>
            </a:r>
            <a:endParaRPr lang="de-DE" sz="3200" dirty="0"/>
          </a:p>
          <a:p>
            <a:r>
              <a:rPr lang="en-GB" sz="3200" dirty="0"/>
              <a:t>R</a:t>
            </a:r>
            <a:r>
              <a:rPr lang="en-GB" sz="3200" dirty="0" smtClean="0"/>
              <a:t>educe </a:t>
            </a:r>
            <a:r>
              <a:rPr lang="en-GB" sz="3200" dirty="0"/>
              <a:t>regulatory burdens on all parties</a:t>
            </a:r>
            <a:endParaRPr lang="de-DE" sz="3200" dirty="0"/>
          </a:p>
          <a:p>
            <a:r>
              <a:rPr lang="en-GB" sz="3200" dirty="0"/>
              <a:t>M</a:t>
            </a:r>
            <a:r>
              <a:rPr lang="en-GB" sz="3200" dirty="0" smtClean="0"/>
              <a:t>aintain </a:t>
            </a:r>
            <a:r>
              <a:rPr lang="en-GB" sz="3200" dirty="0"/>
              <a:t>adequate levels of protection</a:t>
            </a:r>
            <a:endParaRPr lang="de-DE" sz="3200" dirty="0"/>
          </a:p>
          <a:p>
            <a:pPr marL="268288" indent="-268288"/>
            <a:r>
              <a:rPr lang="en-GB" sz="3200" dirty="0"/>
              <a:t>S</a:t>
            </a:r>
            <a:r>
              <a:rPr lang="en-GB" sz="3200" dirty="0" smtClean="0"/>
              <a:t>trive </a:t>
            </a:r>
            <a:r>
              <a:rPr lang="en-GB" sz="3200" dirty="0"/>
              <a:t>for regional and international </a:t>
            </a:r>
            <a:r>
              <a:rPr lang="en-GB" sz="3200" dirty="0" smtClean="0"/>
              <a:t>harmonization</a:t>
            </a:r>
            <a:endParaRPr lang="de-DE" sz="3200" dirty="0"/>
          </a:p>
          <a:p>
            <a:pPr marL="268288" indent="-268288"/>
            <a:r>
              <a:rPr lang="en-GB" sz="3200" dirty="0"/>
              <a:t>E</a:t>
            </a:r>
            <a:r>
              <a:rPr lang="en-GB" sz="3200" dirty="0" smtClean="0"/>
              <a:t>nforce </a:t>
            </a:r>
            <a:r>
              <a:rPr lang="en-GB" sz="3200" dirty="0"/>
              <a:t>by means of effective and </a:t>
            </a:r>
            <a:r>
              <a:rPr lang="en-GB" sz="3200" dirty="0" smtClean="0"/>
              <a:t>proportionate surveillance</a:t>
            </a:r>
            <a:endParaRPr lang="de-DE" sz="3200" dirty="0"/>
          </a:p>
          <a:p>
            <a:endParaRPr lang="de-DE" dirty="0"/>
          </a:p>
        </p:txBody>
      </p:sp>
    </p:spTree>
    <p:extLst>
      <p:ext uri="{BB962C8B-B14F-4D97-AF65-F5344CB8AC3E}">
        <p14:creationId xmlns:p14="http://schemas.microsoft.com/office/powerpoint/2010/main" val="9526239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57308" y="292353"/>
            <a:ext cx="8305800" cy="719138"/>
          </a:xfrm>
        </p:spPr>
        <p:txBody>
          <a:bodyPr/>
          <a:lstStyle/>
          <a:p>
            <a:r>
              <a:rPr lang="de-DE" sz="3200" dirty="0">
                <a:solidFill>
                  <a:schemeClr val="tx1"/>
                </a:solidFill>
              </a:rPr>
              <a:t>Definitions of standard</a:t>
            </a:r>
          </a:p>
        </p:txBody>
      </p:sp>
      <p:sp>
        <p:nvSpPr>
          <p:cNvPr id="3" name="Inhaltsplatzhalter 2"/>
          <p:cNvSpPr>
            <a:spLocks noGrp="1"/>
          </p:cNvSpPr>
          <p:nvPr>
            <p:ph idx="1"/>
          </p:nvPr>
        </p:nvSpPr>
        <p:spPr/>
        <p:txBody>
          <a:bodyPr/>
          <a:lstStyle/>
          <a:p>
            <a:pPr marL="381000" indent="0" defTabSz="190500" fontAlgn="auto">
              <a:lnSpc>
                <a:spcPct val="80000"/>
              </a:lnSpc>
              <a:spcAft>
                <a:spcPts val="0"/>
              </a:spcAft>
              <a:buFont typeface="Arial" pitchFamily="34" charset="0"/>
              <a:buNone/>
              <a:defRPr/>
            </a:pPr>
            <a:r>
              <a:rPr lang="en-GB" sz="2400" b="1" dirty="0">
                <a:solidFill>
                  <a:prstClr val="black"/>
                </a:solidFill>
              </a:rPr>
              <a:t>I</a:t>
            </a:r>
            <a:r>
              <a:rPr lang="en-GB" sz="2400" b="1" dirty="0" smtClean="0">
                <a:solidFill>
                  <a:prstClr val="black"/>
                </a:solidFill>
              </a:rPr>
              <a:t>SO/IEC </a:t>
            </a:r>
            <a:r>
              <a:rPr lang="en-GB" sz="2400" b="1" dirty="0">
                <a:solidFill>
                  <a:prstClr val="black"/>
                </a:solidFill>
              </a:rPr>
              <a:t>Guide </a:t>
            </a:r>
            <a:r>
              <a:rPr lang="en-GB" sz="2400" b="1" dirty="0" smtClean="0">
                <a:solidFill>
                  <a:prstClr val="black"/>
                </a:solidFill>
              </a:rPr>
              <a:t>2:2004, clause 3.2</a:t>
            </a:r>
            <a:endParaRPr lang="en-GB" sz="2400" b="1" dirty="0">
              <a:solidFill>
                <a:prstClr val="black"/>
              </a:solidFill>
            </a:endParaRPr>
          </a:p>
          <a:p>
            <a:pPr marL="1816100" indent="-1435100" defTabSz="190500" fontAlgn="auto">
              <a:lnSpc>
                <a:spcPct val="80000"/>
              </a:lnSpc>
              <a:spcAft>
                <a:spcPts val="0"/>
              </a:spcAft>
              <a:defRPr/>
            </a:pPr>
            <a:endParaRPr lang="en-GB" sz="2000" b="1" dirty="0">
              <a:solidFill>
                <a:prstClr val="black"/>
              </a:solidFill>
            </a:endParaRPr>
          </a:p>
          <a:p>
            <a:pPr marL="381000" indent="0" defTabSz="190500" fontAlgn="auto">
              <a:lnSpc>
                <a:spcPct val="80000"/>
              </a:lnSpc>
              <a:spcAft>
                <a:spcPts val="0"/>
              </a:spcAft>
              <a:buFont typeface="Arial" pitchFamily="34" charset="0"/>
              <a:buNone/>
              <a:defRPr/>
            </a:pPr>
            <a:r>
              <a:rPr lang="en-GB" sz="2400" b="1" dirty="0" smtClean="0">
                <a:solidFill>
                  <a:schemeClr val="tx1"/>
                </a:solidFill>
              </a:rPr>
              <a:t>Standard</a:t>
            </a:r>
            <a:endParaRPr lang="en-GB" sz="2400" b="1" dirty="0">
              <a:solidFill>
                <a:schemeClr val="tx1"/>
              </a:solidFill>
            </a:endParaRPr>
          </a:p>
          <a:p>
            <a:pPr marL="1816100" indent="-1435100" defTabSz="190500" fontAlgn="auto">
              <a:lnSpc>
                <a:spcPct val="80000"/>
              </a:lnSpc>
              <a:spcAft>
                <a:spcPts val="0"/>
              </a:spcAft>
              <a:defRPr/>
            </a:pPr>
            <a:endParaRPr lang="en-GB" sz="2000" b="1" dirty="0">
              <a:solidFill>
                <a:prstClr val="black"/>
              </a:solidFill>
            </a:endParaRPr>
          </a:p>
          <a:p>
            <a:pPr marL="381000" indent="0" defTabSz="190500" fontAlgn="auto">
              <a:spcAft>
                <a:spcPts val="0"/>
              </a:spcAft>
              <a:buNone/>
              <a:defRPr/>
            </a:pPr>
            <a:r>
              <a:rPr lang="en-GB" sz="2400" b="1" i="1" dirty="0" smtClean="0">
                <a:solidFill>
                  <a:prstClr val="black"/>
                </a:solidFill>
              </a:rPr>
              <a:t>Document</a:t>
            </a:r>
            <a:r>
              <a:rPr lang="en-GB" sz="2400" i="1" dirty="0" smtClean="0">
                <a:solidFill>
                  <a:prstClr val="black"/>
                </a:solidFill>
              </a:rPr>
              <a:t> </a:t>
            </a:r>
            <a:r>
              <a:rPr lang="en-GB" sz="2400" b="1" i="1" dirty="0">
                <a:solidFill>
                  <a:srgbClr val="C00000"/>
                </a:solidFill>
              </a:rPr>
              <a:t>established by consensus</a:t>
            </a:r>
            <a:r>
              <a:rPr lang="en-GB" sz="2400" i="1" dirty="0">
                <a:solidFill>
                  <a:srgbClr val="C00000"/>
                </a:solidFill>
              </a:rPr>
              <a:t> </a:t>
            </a:r>
            <a:r>
              <a:rPr lang="en-GB" sz="2400" i="1" dirty="0">
                <a:solidFill>
                  <a:prstClr val="black"/>
                </a:solidFill>
              </a:rPr>
              <a:t>and approved by a </a:t>
            </a:r>
            <a:r>
              <a:rPr lang="en-GB" sz="2400" b="1" i="1" dirty="0">
                <a:solidFill>
                  <a:srgbClr val="C00000"/>
                </a:solidFill>
              </a:rPr>
              <a:t>recognized body </a:t>
            </a:r>
            <a:r>
              <a:rPr lang="en-GB" sz="2400" i="1" dirty="0">
                <a:solidFill>
                  <a:prstClr val="black"/>
                </a:solidFill>
              </a:rPr>
              <a:t>that provides for common and repeated use, </a:t>
            </a:r>
            <a:r>
              <a:rPr lang="en-GB" sz="2400" b="1" i="1" dirty="0">
                <a:solidFill>
                  <a:prstClr val="black"/>
                </a:solidFill>
              </a:rPr>
              <a:t>rules, guidelines or characteristics for activities or their results </a:t>
            </a:r>
            <a:r>
              <a:rPr lang="en-GB" sz="2400" i="1" dirty="0">
                <a:solidFill>
                  <a:prstClr val="black"/>
                </a:solidFill>
              </a:rPr>
              <a:t>aimed at achieving the optimum degree of order </a:t>
            </a:r>
            <a:r>
              <a:rPr lang="en-US" sz="2400" i="1" dirty="0">
                <a:solidFill>
                  <a:prstClr val="black"/>
                </a:solidFill>
              </a:rPr>
              <a:t>in a given context</a:t>
            </a:r>
          </a:p>
          <a:p>
            <a:endParaRPr lang="de-DE" dirty="0" smtClean="0"/>
          </a:p>
          <a:p>
            <a:pPr indent="0">
              <a:buNone/>
            </a:pPr>
            <a:endParaRPr lang="en-US" i="1" dirty="0" smtClean="0">
              <a:solidFill>
                <a:prstClr val="black"/>
              </a:solidFill>
            </a:endParaRPr>
          </a:p>
          <a:p>
            <a:pPr indent="0">
              <a:buNone/>
            </a:pPr>
            <a:r>
              <a:rPr lang="en-US" i="1" dirty="0" smtClean="0">
                <a:solidFill>
                  <a:prstClr val="black"/>
                </a:solidFill>
              </a:rPr>
              <a:t>NOTE</a:t>
            </a:r>
            <a:r>
              <a:rPr lang="en-US" i="1" dirty="0">
                <a:solidFill>
                  <a:prstClr val="black"/>
                </a:solidFill>
              </a:rPr>
              <a:t>: Standards should be based on the consolidated results of science, technology and experience, and aimed at the promotion of optimum community benefits</a:t>
            </a:r>
            <a:endParaRPr lang="fr-FR" dirty="0">
              <a:solidFill>
                <a:prstClr val="black"/>
              </a:solidFill>
            </a:endParaRPr>
          </a:p>
          <a:p>
            <a:endParaRPr lang="de-DE" dirty="0"/>
          </a:p>
        </p:txBody>
      </p:sp>
    </p:spTree>
    <p:extLst>
      <p:ext uri="{BB962C8B-B14F-4D97-AF65-F5344CB8AC3E}">
        <p14:creationId xmlns:p14="http://schemas.microsoft.com/office/powerpoint/2010/main" val="40696834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407988" y="304350"/>
            <a:ext cx="8278812" cy="7442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lgn="ctr" defTabSz="914400" rtl="0" eaLnBrk="1" latinLnBrk="0" hangingPunct="1">
              <a:spcBef>
                <a:spcPct val="0"/>
              </a:spcBef>
              <a:buNone/>
              <a:defRPr sz="3600" b="1" kern="1200">
                <a:solidFill>
                  <a:schemeClr val="tx1"/>
                </a:solidFill>
                <a:latin typeface="+mj-lt"/>
                <a:ea typeface="+mj-ea"/>
                <a:cs typeface="+mj-cs"/>
              </a:defRPr>
            </a:lvl1pPr>
          </a:lstStyle>
          <a:p>
            <a:r>
              <a:rPr lang="fr-CH" altLang="en-US" dirty="0" err="1" smtClean="0">
                <a:latin typeface="Helvetica" panose="020B0604020202020204" pitchFamily="34" charset="0"/>
              </a:rPr>
              <a:t>Definitions</a:t>
            </a:r>
            <a:r>
              <a:rPr lang="fr-CH" altLang="en-US" dirty="0" smtClean="0">
                <a:latin typeface="Helvetica" panose="020B0604020202020204" pitchFamily="34" charset="0"/>
              </a:rPr>
              <a:t> of standard</a:t>
            </a:r>
            <a:endParaRPr lang="fr-FR" altLang="en-US" dirty="0" smtClean="0">
              <a:latin typeface="Helvetica" panose="020B0604020202020204" pitchFamily="34" charset="0"/>
            </a:endParaRPr>
          </a:p>
        </p:txBody>
      </p:sp>
      <p:sp>
        <p:nvSpPr>
          <p:cNvPr id="3" name="Content Placeholder 2"/>
          <p:cNvSpPr txBox="1">
            <a:spLocks/>
          </p:cNvSpPr>
          <p:nvPr/>
        </p:nvSpPr>
        <p:spPr>
          <a:xfrm>
            <a:off x="407988" y="1271452"/>
            <a:ext cx="8278812" cy="4525962"/>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81000" indent="0" defTabSz="190500">
              <a:lnSpc>
                <a:spcPct val="80000"/>
              </a:lnSpc>
              <a:buNone/>
              <a:defRPr/>
            </a:pPr>
            <a:r>
              <a:rPr lang="fr-CH" sz="2400" b="1" dirty="0" smtClean="0"/>
              <a:t>WTO (World Trade </a:t>
            </a:r>
            <a:r>
              <a:rPr lang="fr-CH" sz="2400" b="1" dirty="0" err="1" smtClean="0"/>
              <a:t>Organization</a:t>
            </a:r>
            <a:r>
              <a:rPr lang="fr-CH" sz="2400" b="1" dirty="0" smtClean="0"/>
              <a:t>) </a:t>
            </a:r>
          </a:p>
          <a:p>
            <a:pPr marL="381000" indent="0" defTabSz="190500">
              <a:lnSpc>
                <a:spcPct val="80000"/>
              </a:lnSpc>
              <a:buNone/>
              <a:defRPr/>
            </a:pPr>
            <a:r>
              <a:rPr lang="en-US" sz="2400" i="1" dirty="0" smtClean="0"/>
              <a:t>TBT </a:t>
            </a:r>
            <a:r>
              <a:rPr lang="en-US" sz="2400" i="1" dirty="0"/>
              <a:t>Agreement, Annex 1, para 2 </a:t>
            </a:r>
            <a:endParaRPr lang="en-US" sz="2400" b="1" i="1" dirty="0" smtClean="0"/>
          </a:p>
          <a:p>
            <a:pPr marL="1816100" indent="-1435100" defTabSz="190500">
              <a:lnSpc>
                <a:spcPct val="80000"/>
              </a:lnSpc>
              <a:defRPr/>
            </a:pPr>
            <a:endParaRPr lang="en-GB" sz="2400" b="1" dirty="0" smtClean="0">
              <a:effectLst>
                <a:outerShdw blurRad="38100" dist="38100" dir="2700000" algn="tl">
                  <a:srgbClr val="C0C0C0"/>
                </a:outerShdw>
              </a:effectLst>
            </a:endParaRPr>
          </a:p>
          <a:p>
            <a:pPr marL="381000" indent="0" defTabSz="190500">
              <a:lnSpc>
                <a:spcPct val="80000"/>
              </a:lnSpc>
              <a:buNone/>
              <a:defRPr/>
            </a:pPr>
            <a:r>
              <a:rPr lang="en-GB" sz="2400" b="1" dirty="0" smtClean="0">
                <a:effectLst>
                  <a:outerShdw blurRad="38100" dist="38100" dir="2700000" algn="tl">
                    <a:srgbClr val="C0C0C0"/>
                  </a:outerShdw>
                </a:effectLst>
              </a:rPr>
              <a:t>Standard </a:t>
            </a:r>
            <a:endParaRPr lang="en-GB" sz="2400" b="1" dirty="0" smtClean="0"/>
          </a:p>
          <a:p>
            <a:pPr marL="803275" indent="-444500" defTabSz="190500">
              <a:buFont typeface="Wingdings" panose="05000000000000000000" pitchFamily="2" charset="2"/>
              <a:buChar char="§"/>
              <a:defRPr/>
            </a:pPr>
            <a:r>
              <a:rPr lang="en-US" sz="2400" i="1" dirty="0" smtClean="0"/>
              <a:t>Document </a:t>
            </a:r>
            <a:r>
              <a:rPr lang="en-US" sz="2400" b="1" i="1" dirty="0" smtClean="0"/>
              <a:t>approved by a recognized body</a:t>
            </a:r>
            <a:r>
              <a:rPr lang="en-US" sz="2400" i="1" dirty="0" smtClean="0"/>
              <a:t>, that provides, for common and repeated use, rules, guidelines or characteristics for </a:t>
            </a:r>
            <a:r>
              <a:rPr lang="en-US" sz="2400" b="1" i="1" dirty="0" smtClean="0">
                <a:solidFill>
                  <a:srgbClr val="C00000"/>
                </a:solidFill>
              </a:rPr>
              <a:t>products </a:t>
            </a:r>
            <a:r>
              <a:rPr lang="en-US" sz="2400" b="1" i="1" dirty="0" smtClean="0"/>
              <a:t>or related processes and production methods</a:t>
            </a:r>
            <a:r>
              <a:rPr lang="en-US" sz="2400" i="1" dirty="0" smtClean="0"/>
              <a:t>, with which </a:t>
            </a:r>
            <a:r>
              <a:rPr lang="en-US" sz="2400" b="1" i="1" dirty="0" smtClean="0">
                <a:solidFill>
                  <a:srgbClr val="C00000"/>
                </a:solidFill>
              </a:rPr>
              <a:t>compliance is not mandatory</a:t>
            </a:r>
            <a:r>
              <a:rPr lang="en-US" sz="2400" i="1" dirty="0" smtClean="0"/>
              <a:t>. It may also include or deal exclusively with terminology, symbols, packaging, marking or labelling requirements as they apply to a product, process or production method</a:t>
            </a:r>
            <a:endParaRPr lang="fr-FR" sz="2400" dirty="0"/>
          </a:p>
        </p:txBody>
      </p:sp>
      <p:sp>
        <p:nvSpPr>
          <p:cNvPr id="4" name="Rectangle 3"/>
          <p:cNvSpPr/>
          <p:nvPr/>
        </p:nvSpPr>
        <p:spPr>
          <a:xfrm>
            <a:off x="661412" y="5842926"/>
            <a:ext cx="8251843" cy="523220"/>
          </a:xfrm>
          <a:prstGeom prst="rect">
            <a:avLst/>
          </a:prstGeom>
        </p:spPr>
        <p:txBody>
          <a:bodyPr wrap="square">
            <a:spAutoFit/>
          </a:bodyPr>
          <a:lstStyle/>
          <a:p>
            <a:r>
              <a:rPr lang="en-US" sz="1400" i="1" smtClean="0"/>
              <a:t>*  Author’s note: This definition is restricted to “products” (and production processes) because the TBT Agreement’s scope is restricted to products (i.e. it does not deal with services). </a:t>
            </a:r>
            <a:endParaRPr lang="en-US" sz="1400" dirty="0"/>
          </a:p>
        </p:txBody>
      </p:sp>
    </p:spTree>
    <p:extLst>
      <p:ext uri="{BB962C8B-B14F-4D97-AF65-F5344CB8AC3E}">
        <p14:creationId xmlns:p14="http://schemas.microsoft.com/office/powerpoint/2010/main" val="1655812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491849" y="207248"/>
            <a:ext cx="6208713" cy="857250"/>
          </a:xfrm>
        </p:spPr>
        <p:txBody>
          <a:bodyPr>
            <a:normAutofit/>
          </a:bodyPr>
          <a:lstStyle/>
          <a:p>
            <a:r>
              <a:rPr lang="en-US" altLang="en-US" sz="3600" b="1" dirty="0" smtClean="0">
                <a:solidFill>
                  <a:schemeClr val="tx1"/>
                </a:solidFill>
                <a:latin typeface="Arial" panose="020B0604020202020204" pitchFamily="34" charset="0"/>
                <a:cs typeface="Arial" panose="020B0604020202020204" pitchFamily="34" charset="0"/>
              </a:rPr>
              <a:t>What are standards for? </a:t>
            </a:r>
          </a:p>
        </p:txBody>
      </p:sp>
      <p:sp>
        <p:nvSpPr>
          <p:cNvPr id="7" name="Content Placeholder 2"/>
          <p:cNvSpPr txBox="1">
            <a:spLocks/>
          </p:cNvSpPr>
          <p:nvPr/>
        </p:nvSpPr>
        <p:spPr>
          <a:xfrm>
            <a:off x="657293" y="1252844"/>
            <a:ext cx="8027987" cy="448786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spcAft>
                <a:spcPct val="70000"/>
              </a:spcAft>
              <a:buSzPct val="70000"/>
              <a:buFont typeface="Arial" pitchFamily="34" charset="0"/>
              <a:buNone/>
              <a:defRPr/>
            </a:pPr>
            <a:r>
              <a:rPr lang="en-US" sz="2400" dirty="0">
                <a:latin typeface="Helvetica" pitchFamily="34" charset="0"/>
                <a:cs typeface="Helvetica" pitchFamily="34" charset="0"/>
              </a:rPr>
              <a:t>In essence, standards provide </a:t>
            </a:r>
            <a:r>
              <a:rPr lang="en-US" sz="2400" b="1" dirty="0">
                <a:latin typeface="Helvetica" pitchFamily="34" charset="0"/>
                <a:cs typeface="Helvetica" pitchFamily="34" charset="0"/>
              </a:rPr>
              <a:t>codified knowledge </a:t>
            </a:r>
            <a:r>
              <a:rPr lang="en-US" sz="2400" dirty="0">
                <a:latin typeface="Helvetica" pitchFamily="34" charset="0"/>
                <a:cs typeface="Helvetica" pitchFamily="34" charset="0"/>
              </a:rPr>
              <a:t>regarding materials, technologies, products and services, components, test methods, processes and much more.</a:t>
            </a:r>
          </a:p>
          <a:p>
            <a:pPr marL="0" indent="0">
              <a:lnSpc>
                <a:spcPct val="90000"/>
              </a:lnSpc>
              <a:spcAft>
                <a:spcPct val="70000"/>
              </a:spcAft>
              <a:buSzPct val="70000"/>
              <a:buFont typeface="Arial" pitchFamily="34" charset="0"/>
              <a:buNone/>
              <a:defRPr/>
            </a:pPr>
            <a:r>
              <a:rPr lang="en-US" sz="2400" dirty="0">
                <a:latin typeface="Helvetica" pitchFamily="34" charset="0"/>
                <a:cs typeface="Helvetica" pitchFamily="34" charset="0"/>
              </a:rPr>
              <a:t>They are the result of an </a:t>
            </a:r>
            <a:r>
              <a:rPr lang="en-US" sz="2400" b="1" dirty="0">
                <a:latin typeface="Helvetica" pitchFamily="34" charset="0"/>
                <a:cs typeface="Helvetica" pitchFamily="34" charset="0"/>
              </a:rPr>
              <a:t>agreement </a:t>
            </a:r>
            <a:r>
              <a:rPr lang="en-US" sz="2400" dirty="0">
                <a:latin typeface="Helvetica" pitchFamily="34" charset="0"/>
                <a:cs typeface="Helvetica" pitchFamily="34" charset="0"/>
              </a:rPr>
              <a:t>among the interested and concerned parties (stakeholders) and incorporate the  distilled </a:t>
            </a:r>
            <a:r>
              <a:rPr lang="en-US" sz="2400" b="1" dirty="0">
                <a:latin typeface="Helvetica" pitchFamily="34" charset="0"/>
                <a:cs typeface="Helvetica" pitchFamily="34" charset="0"/>
              </a:rPr>
              <a:t>knowledge of experts </a:t>
            </a:r>
            <a:r>
              <a:rPr lang="en-US" sz="2400" dirty="0">
                <a:latin typeface="Helvetica" pitchFamily="34" charset="0"/>
                <a:cs typeface="Helvetica" pitchFamily="34" charset="0"/>
              </a:rPr>
              <a:t>in their subject matter, contributing to: </a:t>
            </a:r>
          </a:p>
          <a:p>
            <a:pPr>
              <a:lnSpc>
                <a:spcPct val="90000"/>
              </a:lnSpc>
              <a:spcAft>
                <a:spcPct val="70000"/>
              </a:spcAft>
              <a:buSzPct val="70000"/>
              <a:defRPr/>
            </a:pPr>
            <a:r>
              <a:rPr lang="en-US" sz="2400" dirty="0">
                <a:latin typeface="Helvetica" pitchFamily="34" charset="0"/>
                <a:cs typeface="Helvetica" pitchFamily="34" charset="0"/>
              </a:rPr>
              <a:t>ensuring that products and services are safe, reliable and of good quality</a:t>
            </a:r>
          </a:p>
          <a:p>
            <a:pPr>
              <a:lnSpc>
                <a:spcPct val="90000"/>
              </a:lnSpc>
              <a:spcAft>
                <a:spcPct val="70000"/>
              </a:spcAft>
              <a:buSzPct val="70000"/>
              <a:defRPr/>
            </a:pPr>
            <a:r>
              <a:rPr lang="en-US" sz="2400" dirty="0">
                <a:latin typeface="Helvetica" pitchFamily="34" charset="0"/>
                <a:cs typeface="Helvetica" pitchFamily="34" charset="0"/>
              </a:rPr>
              <a:t>the adoption of good practices by organizations, (e.g. for organizing and managing processes)</a:t>
            </a:r>
          </a:p>
        </p:txBody>
      </p:sp>
    </p:spTree>
    <p:extLst>
      <p:ext uri="{BB962C8B-B14F-4D97-AF65-F5344CB8AC3E}">
        <p14:creationId xmlns:p14="http://schemas.microsoft.com/office/powerpoint/2010/main" val="29525456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385888" y="561975"/>
            <a:ext cx="6818312" cy="539750"/>
          </a:xfrm>
        </p:spPr>
        <p:txBody>
          <a:bodyPr/>
          <a:lstStyle/>
          <a:p>
            <a:r>
              <a:rPr lang="en-US" altLang="en-US" sz="3600" b="1" dirty="0" smtClean="0"/>
              <a:t>Standards bring substantial benefits to stakeholders</a:t>
            </a:r>
          </a:p>
        </p:txBody>
      </p:sp>
      <p:sp>
        <p:nvSpPr>
          <p:cNvPr id="10243" name="Slide Number Placeholder 2"/>
          <p:cNvSpPr>
            <a:spLocks noGrp="1"/>
          </p:cNvSpPr>
          <p:nvPr>
            <p:ph type="sldNum" sz="quarter" idx="12"/>
          </p:nvPr>
        </p:nvSpPr>
        <p:spPr bwMode="auto">
          <a:xfrm>
            <a:off x="1025525" y="5956300"/>
            <a:ext cx="139700" cy="136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solidFill>
                  <a:schemeClr val="tx1"/>
                </a:solidFill>
                <a:latin typeface="MetaPro-Book" pitchFamily="34" charset="0"/>
              </a:defRPr>
            </a:lvl1pPr>
            <a:lvl2pPr marL="557213" indent="-214313">
              <a:defRPr>
                <a:solidFill>
                  <a:schemeClr val="tx1"/>
                </a:solidFill>
                <a:latin typeface="MetaPro-Book" pitchFamily="34" charset="0"/>
              </a:defRPr>
            </a:lvl2pPr>
            <a:lvl3pPr marL="857250" indent="-171450">
              <a:defRPr>
                <a:solidFill>
                  <a:schemeClr val="tx1"/>
                </a:solidFill>
                <a:latin typeface="MetaPro-Book" pitchFamily="34" charset="0"/>
              </a:defRPr>
            </a:lvl3pPr>
            <a:lvl4pPr marL="1200150" indent="-171450">
              <a:defRPr>
                <a:solidFill>
                  <a:schemeClr val="tx1"/>
                </a:solidFill>
                <a:latin typeface="MetaPro-Book" pitchFamily="34" charset="0"/>
              </a:defRPr>
            </a:lvl4pPr>
            <a:lvl5pPr marL="1543050" indent="-171450">
              <a:defRPr>
                <a:solidFill>
                  <a:schemeClr val="tx1"/>
                </a:solidFill>
                <a:latin typeface="MetaPro-Book" pitchFamily="34" charset="0"/>
              </a:defRPr>
            </a:lvl5pPr>
            <a:lvl6pPr marL="2000250" indent="-171450" eaLnBrk="0" fontAlgn="base" hangingPunct="0">
              <a:spcBef>
                <a:spcPct val="0"/>
              </a:spcBef>
              <a:spcAft>
                <a:spcPct val="0"/>
              </a:spcAft>
              <a:defRPr>
                <a:solidFill>
                  <a:schemeClr val="tx1"/>
                </a:solidFill>
                <a:latin typeface="MetaPro-Book" pitchFamily="34" charset="0"/>
              </a:defRPr>
            </a:lvl6pPr>
            <a:lvl7pPr marL="2457450" indent="-171450" eaLnBrk="0" fontAlgn="base" hangingPunct="0">
              <a:spcBef>
                <a:spcPct val="0"/>
              </a:spcBef>
              <a:spcAft>
                <a:spcPct val="0"/>
              </a:spcAft>
              <a:defRPr>
                <a:solidFill>
                  <a:schemeClr val="tx1"/>
                </a:solidFill>
                <a:latin typeface="MetaPro-Book" pitchFamily="34" charset="0"/>
              </a:defRPr>
            </a:lvl7pPr>
            <a:lvl8pPr marL="2914650" indent="-171450" eaLnBrk="0" fontAlgn="base" hangingPunct="0">
              <a:spcBef>
                <a:spcPct val="0"/>
              </a:spcBef>
              <a:spcAft>
                <a:spcPct val="0"/>
              </a:spcAft>
              <a:defRPr>
                <a:solidFill>
                  <a:schemeClr val="tx1"/>
                </a:solidFill>
                <a:latin typeface="MetaPro-Book" pitchFamily="34" charset="0"/>
              </a:defRPr>
            </a:lvl8pPr>
            <a:lvl9pPr marL="3371850" indent="-171450" eaLnBrk="0" fontAlgn="base" hangingPunct="0">
              <a:spcBef>
                <a:spcPct val="0"/>
              </a:spcBef>
              <a:spcAft>
                <a:spcPct val="0"/>
              </a:spcAft>
              <a:defRPr>
                <a:solidFill>
                  <a:schemeClr val="tx1"/>
                </a:solidFill>
                <a:latin typeface="MetaPro-Book" pitchFamily="34" charset="0"/>
              </a:defRPr>
            </a:lvl9pPr>
          </a:lstStyle>
          <a:p>
            <a:pPr algn="l" eaLnBrk="0" fontAlgn="base" hangingPunct="0">
              <a:spcBef>
                <a:spcPct val="0"/>
              </a:spcBef>
              <a:spcAft>
                <a:spcPct val="0"/>
              </a:spcAft>
            </a:pPr>
            <a:fld id="{3789D841-EDE0-4645-9537-DEA235C5E791}" type="slidenum">
              <a:rPr lang="en-GB" altLang="en-US" smtClean="0">
                <a:solidFill>
                  <a:srgbClr val="EEECE1"/>
                </a:solidFill>
                <a:latin typeface="Arial" panose="020B0604020202020204" pitchFamily="34" charset="0"/>
                <a:ea typeface="MS PGothic" panose="020B0600070205080204" pitchFamily="34" charset="-128"/>
              </a:rPr>
              <a:pPr algn="l" eaLnBrk="0" fontAlgn="base" hangingPunct="0">
                <a:spcBef>
                  <a:spcPct val="0"/>
                </a:spcBef>
                <a:spcAft>
                  <a:spcPct val="0"/>
                </a:spcAft>
              </a:pPr>
              <a:t>19</a:t>
            </a:fld>
            <a:endParaRPr lang="en-GB" altLang="en-US" smtClean="0">
              <a:solidFill>
                <a:srgbClr val="EEECE1"/>
              </a:solidFill>
              <a:latin typeface="Arial" panose="020B0604020202020204" pitchFamily="34" charset="0"/>
              <a:ea typeface="MS PGothic" panose="020B0600070205080204" pitchFamily="34" charset="-128"/>
            </a:endParaRPr>
          </a:p>
        </p:txBody>
      </p:sp>
      <p:sp>
        <p:nvSpPr>
          <p:cNvPr id="8" name="Rectangle 7"/>
          <p:cNvSpPr/>
          <p:nvPr/>
        </p:nvSpPr>
        <p:spPr>
          <a:xfrm>
            <a:off x="2925763" y="1617663"/>
            <a:ext cx="5832475" cy="4997450"/>
          </a:xfrm>
          <a:prstGeom prst="rect">
            <a:avLst/>
          </a:prstGeom>
        </p:spPr>
        <p:txBody>
          <a:bodyPr>
            <a:spAutoFit/>
          </a:bodyPr>
          <a:lstStyle/>
          <a:p>
            <a:pPr>
              <a:lnSpc>
                <a:spcPct val="92000"/>
              </a:lnSpc>
              <a:buClr>
                <a:srgbClr val="000000"/>
              </a:buClr>
              <a:buSzPct val="100000"/>
              <a:buFont typeface="Times New Roman" panose="02020603050405020304" pitchFamily="18" charset="0"/>
              <a:buNone/>
              <a:defRPr/>
            </a:pPr>
            <a:r>
              <a:rPr lang="en-GB" sz="2400" b="1" dirty="0">
                <a:solidFill>
                  <a:prstClr val="black"/>
                </a:solidFill>
                <a:latin typeface="Arial" panose="020B0604020202020204" pitchFamily="34" charset="0"/>
                <a:cs typeface="Arial" panose="020B0604020202020204" pitchFamily="34" charset="0"/>
              </a:rPr>
              <a:t>Companies </a:t>
            </a:r>
            <a:endParaRPr lang="en-US" sz="2400" b="1" dirty="0">
              <a:solidFill>
                <a:prstClr val="black"/>
              </a:solidFill>
              <a:latin typeface="Arial" panose="020B0604020202020204" pitchFamily="34" charset="0"/>
              <a:cs typeface="Arial" panose="020B0604020202020204" pitchFamily="34" charset="0"/>
            </a:endParaRPr>
          </a:p>
          <a:p>
            <a:pPr marL="450850" indent="-450850">
              <a:lnSpc>
                <a:spcPct val="92000"/>
              </a:lnSpc>
              <a:buClr>
                <a:srgbClr val="000000"/>
              </a:buClr>
              <a:buSzPct val="100000"/>
              <a:buFontTx/>
              <a:buChar char="-"/>
              <a:defRPr/>
            </a:pPr>
            <a:r>
              <a:rPr lang="en-GB" sz="2400" dirty="0">
                <a:solidFill>
                  <a:prstClr val="black"/>
                </a:solidFill>
                <a:latin typeface="Arial" panose="020B0604020202020204" pitchFamily="34" charset="0"/>
                <a:cs typeface="Arial" panose="020B0604020202020204" pitchFamily="34" charset="0"/>
              </a:rPr>
              <a:t>Operational efficiency</a:t>
            </a:r>
          </a:p>
          <a:p>
            <a:pPr marL="450850" indent="-450850">
              <a:lnSpc>
                <a:spcPct val="92000"/>
              </a:lnSpc>
              <a:buClr>
                <a:srgbClr val="000000"/>
              </a:buClr>
              <a:buSzPct val="100000"/>
              <a:buFontTx/>
              <a:buChar char="-"/>
              <a:defRPr/>
            </a:pPr>
            <a:r>
              <a:rPr lang="en-GB" sz="2400" dirty="0">
                <a:solidFill>
                  <a:prstClr val="black"/>
                </a:solidFill>
                <a:latin typeface="Arial" panose="020B0604020202020204" pitchFamily="34" charset="0"/>
                <a:cs typeface="Arial" panose="020B0604020202020204" pitchFamily="34" charset="0"/>
              </a:rPr>
              <a:t>Product and process improvement </a:t>
            </a:r>
            <a:endParaRPr lang="en-US" sz="2400" dirty="0">
              <a:solidFill>
                <a:prstClr val="black"/>
              </a:solidFill>
              <a:latin typeface="Arial" panose="020B0604020202020204" pitchFamily="34" charset="0"/>
              <a:cs typeface="Arial" panose="020B0604020202020204" pitchFamily="34" charset="0"/>
            </a:endParaRPr>
          </a:p>
          <a:p>
            <a:pPr marL="450850" indent="-450850">
              <a:lnSpc>
                <a:spcPct val="92000"/>
              </a:lnSpc>
              <a:buClr>
                <a:srgbClr val="000000"/>
              </a:buClr>
              <a:buSzPct val="100000"/>
              <a:buFontTx/>
              <a:buChar char="-"/>
              <a:defRPr/>
            </a:pPr>
            <a:r>
              <a:rPr lang="en-GB" sz="2400" dirty="0">
                <a:solidFill>
                  <a:prstClr val="black"/>
                </a:solidFill>
                <a:latin typeface="Arial" panose="020B0604020202020204" pitchFamily="34" charset="0"/>
                <a:cs typeface="Arial" panose="020B0604020202020204" pitchFamily="34" charset="0"/>
              </a:rPr>
              <a:t>Access to Market	</a:t>
            </a:r>
          </a:p>
          <a:p>
            <a:pPr>
              <a:buClr>
                <a:srgbClr val="000000"/>
              </a:buClr>
              <a:buSzPct val="100000"/>
              <a:defRPr/>
            </a:pPr>
            <a:endParaRPr lang="en-GB" sz="1400" dirty="0">
              <a:solidFill>
                <a:prstClr val="black"/>
              </a:solidFill>
              <a:latin typeface="Arial" panose="020B0604020202020204" pitchFamily="34" charset="0"/>
              <a:cs typeface="Arial" panose="020B0604020202020204" pitchFamily="34" charset="0"/>
            </a:endParaRPr>
          </a:p>
          <a:p>
            <a:pPr indent="135255">
              <a:buClr>
                <a:srgbClr val="000000"/>
              </a:buClr>
              <a:buSzPct val="100000"/>
              <a:defRPr/>
            </a:pPr>
            <a:endParaRPr lang="en-US" sz="1400" dirty="0">
              <a:solidFill>
                <a:prstClr val="black"/>
              </a:solidFill>
              <a:latin typeface="Arial" panose="020B0604020202020204" pitchFamily="34" charset="0"/>
              <a:ea typeface="Times New Roman" panose="02020603050405020304" pitchFamily="18" charset="0"/>
              <a:cs typeface="Arial" panose="020B0604020202020204" pitchFamily="34" charset="0"/>
            </a:endParaRPr>
          </a:p>
          <a:p>
            <a:pPr>
              <a:lnSpc>
                <a:spcPct val="92000"/>
              </a:lnSpc>
              <a:buClr>
                <a:srgbClr val="000000"/>
              </a:buClr>
              <a:buSzPct val="100000"/>
              <a:buFont typeface="Times New Roman" panose="02020603050405020304" pitchFamily="18" charset="0"/>
              <a:buNone/>
              <a:defRPr/>
            </a:pPr>
            <a:r>
              <a:rPr lang="en-GB" sz="2400" b="1" dirty="0">
                <a:solidFill>
                  <a:prstClr val="black"/>
                </a:solidFill>
                <a:latin typeface="Arial" panose="020B0604020202020204" pitchFamily="34" charset="0"/>
                <a:cs typeface="Arial" panose="020B0604020202020204" pitchFamily="34" charset="0"/>
              </a:rPr>
              <a:t>Consumers</a:t>
            </a:r>
            <a:endParaRPr lang="en-US" sz="2400" b="1" dirty="0">
              <a:solidFill>
                <a:prstClr val="black"/>
              </a:solidFill>
              <a:latin typeface="Arial" panose="020B0604020202020204" pitchFamily="34" charset="0"/>
              <a:ea typeface="Times New Roman" panose="02020603050405020304" pitchFamily="18" charset="0"/>
              <a:cs typeface="Arial" panose="020B0604020202020204" pitchFamily="34" charset="0"/>
            </a:endParaRPr>
          </a:p>
          <a:p>
            <a:pPr marL="434975" indent="-342900">
              <a:lnSpc>
                <a:spcPct val="92000"/>
              </a:lnSpc>
              <a:buClr>
                <a:srgbClr val="000000"/>
              </a:buClr>
              <a:buSzPct val="100000"/>
              <a:buFontTx/>
              <a:buChar char="-"/>
              <a:defRPr/>
            </a:pPr>
            <a:r>
              <a:rPr lang="en-GB" sz="2400" dirty="0">
                <a:solidFill>
                  <a:prstClr val="black"/>
                </a:solidFill>
                <a:latin typeface="Arial" panose="020B0604020202020204" pitchFamily="34" charset="0"/>
                <a:cs typeface="Arial" panose="020B0604020202020204" pitchFamily="34" charset="0"/>
              </a:rPr>
              <a:t>Choice</a:t>
            </a:r>
            <a:endParaRPr lang="en-US" sz="2400" dirty="0">
              <a:solidFill>
                <a:prstClr val="black"/>
              </a:solidFill>
              <a:latin typeface="Arial" panose="020B0604020202020204" pitchFamily="34" charset="0"/>
              <a:cs typeface="Arial" panose="020B0604020202020204" pitchFamily="34" charset="0"/>
            </a:endParaRPr>
          </a:p>
          <a:p>
            <a:pPr marL="434975" indent="-342900">
              <a:lnSpc>
                <a:spcPct val="92000"/>
              </a:lnSpc>
              <a:buClr>
                <a:srgbClr val="000000"/>
              </a:buClr>
              <a:buSzPct val="100000"/>
              <a:buFontTx/>
              <a:buChar char="-"/>
              <a:defRPr/>
            </a:pPr>
            <a:r>
              <a:rPr lang="en-GB" sz="2400" dirty="0">
                <a:solidFill>
                  <a:prstClr val="black"/>
                </a:solidFill>
                <a:latin typeface="Arial" panose="020B0604020202020204" pitchFamily="34" charset="0"/>
                <a:cs typeface="Arial" panose="020B0604020202020204" pitchFamily="34" charset="0"/>
              </a:rPr>
              <a:t>Quality and Safety</a:t>
            </a:r>
            <a:endParaRPr lang="en-US" sz="2400" dirty="0">
              <a:solidFill>
                <a:prstClr val="black"/>
              </a:solidFill>
              <a:latin typeface="Arial" panose="020B0604020202020204" pitchFamily="34" charset="0"/>
              <a:cs typeface="Arial" panose="020B0604020202020204" pitchFamily="34" charset="0"/>
            </a:endParaRPr>
          </a:p>
          <a:p>
            <a:pPr marL="434975" indent="-342900">
              <a:lnSpc>
                <a:spcPct val="92000"/>
              </a:lnSpc>
              <a:buClr>
                <a:srgbClr val="000000"/>
              </a:buClr>
              <a:buSzPct val="100000"/>
              <a:buFontTx/>
              <a:buChar char="-"/>
              <a:defRPr/>
            </a:pPr>
            <a:r>
              <a:rPr lang="en-GB" sz="2400" dirty="0">
                <a:solidFill>
                  <a:prstClr val="black"/>
                </a:solidFill>
                <a:latin typeface="Arial" panose="020B0604020202020204" pitchFamily="34" charset="0"/>
                <a:cs typeface="Arial" panose="020B0604020202020204" pitchFamily="34" charset="0"/>
              </a:rPr>
              <a:t>Price-performance</a:t>
            </a:r>
          </a:p>
          <a:p>
            <a:pPr>
              <a:lnSpc>
                <a:spcPct val="92000"/>
              </a:lnSpc>
              <a:buClr>
                <a:srgbClr val="000000"/>
              </a:buClr>
              <a:buSzPct val="100000"/>
              <a:defRPr/>
            </a:pPr>
            <a:r>
              <a:rPr lang="en-GB" sz="1400" dirty="0">
                <a:solidFill>
                  <a:prstClr val="black"/>
                </a:solidFill>
                <a:latin typeface="Arial" panose="020B0604020202020204" pitchFamily="34" charset="0"/>
                <a:cs typeface="Arial" panose="020B0604020202020204" pitchFamily="34" charset="0"/>
              </a:rPr>
              <a:t>	</a:t>
            </a:r>
          </a:p>
          <a:p>
            <a:pPr indent="135255">
              <a:lnSpc>
                <a:spcPct val="92000"/>
              </a:lnSpc>
              <a:buClr>
                <a:srgbClr val="000000"/>
              </a:buClr>
              <a:buSzPct val="100000"/>
              <a:defRPr/>
            </a:pPr>
            <a:endParaRPr lang="en-US" sz="1400" dirty="0">
              <a:solidFill>
                <a:prstClr val="black"/>
              </a:solidFill>
              <a:latin typeface="Arial" panose="020B0604020202020204" pitchFamily="34" charset="0"/>
              <a:ea typeface="Times New Roman" panose="02020603050405020304" pitchFamily="18" charset="0"/>
              <a:cs typeface="Arial" panose="020B0604020202020204" pitchFamily="34" charset="0"/>
            </a:endParaRPr>
          </a:p>
          <a:p>
            <a:pPr>
              <a:lnSpc>
                <a:spcPct val="92000"/>
              </a:lnSpc>
              <a:buClr>
                <a:srgbClr val="000000"/>
              </a:buClr>
              <a:buSzPct val="100000"/>
              <a:buFont typeface="Times New Roman" panose="02020603050405020304" pitchFamily="18" charset="0"/>
              <a:buNone/>
              <a:defRPr/>
            </a:pPr>
            <a:r>
              <a:rPr lang="en-US" sz="2400" b="1" dirty="0">
                <a:solidFill>
                  <a:prstClr val="black"/>
                </a:solidFill>
                <a:latin typeface="Arial" panose="020B0604020202020204" pitchFamily="34" charset="0"/>
                <a:cs typeface="Arial" panose="020B0604020202020204" pitchFamily="34" charset="0"/>
              </a:rPr>
              <a:t>Public Authorities</a:t>
            </a:r>
            <a:endParaRPr lang="en-US" sz="2400" b="1" dirty="0">
              <a:solidFill>
                <a:prstClr val="black"/>
              </a:solidFill>
              <a:latin typeface="Arial" panose="020B0604020202020204" pitchFamily="34" charset="0"/>
              <a:ea typeface="Times New Roman" panose="02020603050405020304" pitchFamily="18" charset="0"/>
              <a:cs typeface="Arial" panose="020B0604020202020204" pitchFamily="34" charset="0"/>
            </a:endParaRPr>
          </a:p>
          <a:p>
            <a:pPr marL="450850" indent="-450850">
              <a:lnSpc>
                <a:spcPct val="92000"/>
              </a:lnSpc>
              <a:buClr>
                <a:srgbClr val="000000"/>
              </a:buClr>
              <a:buSzPct val="100000"/>
              <a:defRPr/>
            </a:pPr>
            <a:r>
              <a:rPr lang="en-GB" sz="2400" dirty="0">
                <a:solidFill>
                  <a:prstClr val="black"/>
                </a:solidFill>
                <a:latin typeface="Arial" panose="020B0604020202020204" pitchFamily="34" charset="0"/>
                <a:cs typeface="Arial" panose="020B0604020202020204" pitchFamily="34" charset="0"/>
              </a:rPr>
              <a:t>-	Support good regulatory practices and </a:t>
            </a:r>
            <a:endParaRPr lang="en-US" sz="2400" dirty="0">
              <a:solidFill>
                <a:prstClr val="black"/>
              </a:solidFill>
              <a:latin typeface="Arial" panose="020B0604020202020204" pitchFamily="34" charset="0"/>
              <a:ea typeface="Times New Roman" panose="02020603050405020304" pitchFamily="18" charset="0"/>
              <a:cs typeface="Arial" panose="020B0604020202020204" pitchFamily="34" charset="0"/>
            </a:endParaRPr>
          </a:p>
          <a:p>
            <a:pPr marL="450850" indent="-450850">
              <a:lnSpc>
                <a:spcPct val="92000"/>
              </a:lnSpc>
              <a:buClr>
                <a:srgbClr val="000000"/>
              </a:buClr>
              <a:buSzPct val="100000"/>
              <a:defRPr/>
            </a:pPr>
            <a:r>
              <a:rPr lang="en-GB" sz="2400" dirty="0">
                <a:solidFill>
                  <a:prstClr val="black"/>
                </a:solidFill>
                <a:latin typeface="Arial" panose="020B0604020202020204" pitchFamily="34" charset="0"/>
                <a:cs typeface="Arial" panose="020B0604020202020204" pitchFamily="34" charset="0"/>
              </a:rPr>
              <a:t>-	Efficient implementation of public policies</a:t>
            </a:r>
          </a:p>
        </p:txBody>
      </p:sp>
      <p:pic>
        <p:nvPicPr>
          <p:cNvPr id="10245" name="Picture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2450" y="1749425"/>
            <a:ext cx="1903413" cy="1462088"/>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246" name="Picture 2" descr="R:\Retail, Shopping and Small Business\2104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450" y="3487738"/>
            <a:ext cx="1900238" cy="139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2450" y="5246688"/>
            <a:ext cx="1903413"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399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03225" y="350838"/>
            <a:ext cx="8305800" cy="719137"/>
          </a:xfrm>
          <a:ln/>
        </p:spPr>
        <p:txBody>
          <a:bodyPr/>
          <a:lstStyle/>
          <a:p>
            <a:pPr eaLnBrk="1" hangingPunct="1"/>
            <a:r>
              <a:rPr lang="en-US" altLang="fr-FR" sz="3200" dirty="0" smtClean="0">
                <a:solidFill>
                  <a:schemeClr val="tx1"/>
                </a:solidFill>
                <a:latin typeface="Arial" panose="020B0604020202020204" pitchFamily="34" charset="0"/>
                <a:cs typeface="Arial" panose="020B0604020202020204" pitchFamily="34" charset="0"/>
              </a:rPr>
              <a:t>Public Policy – Definitions</a:t>
            </a:r>
          </a:p>
        </p:txBody>
      </p:sp>
      <p:sp>
        <p:nvSpPr>
          <p:cNvPr id="49155" name="Content Placeholder 2"/>
          <p:cNvSpPr>
            <a:spLocks noGrp="1"/>
          </p:cNvSpPr>
          <p:nvPr>
            <p:ph idx="1"/>
          </p:nvPr>
        </p:nvSpPr>
        <p:spPr>
          <a:xfrm>
            <a:off x="271463" y="954088"/>
            <a:ext cx="8747125" cy="5494337"/>
          </a:xfrm>
        </p:spPr>
        <p:txBody>
          <a:bodyPr/>
          <a:lstStyle/>
          <a:p>
            <a:pPr indent="287338">
              <a:buFont typeface="Wingdings" panose="05000000000000000000" pitchFamily="2" charset="2"/>
              <a:buChar char="§"/>
              <a:defRPr/>
            </a:pPr>
            <a:endParaRPr lang="fr-CH" altLang="fr-FR" dirty="0" smtClean="0">
              <a:latin typeface="Arial" panose="020B0604020202020204" pitchFamily="34" charset="0"/>
              <a:cs typeface="Arial" panose="020B0604020202020204" pitchFamily="34" charset="0"/>
            </a:endParaRPr>
          </a:p>
          <a:p>
            <a:pPr marL="361950" indent="-361950">
              <a:buFont typeface="Wingdings" panose="05000000000000000000" pitchFamily="2" charset="2"/>
              <a:buChar char="§"/>
              <a:defRPr/>
            </a:pPr>
            <a:r>
              <a:rPr lang="fr-CH" altLang="fr-FR" sz="2800" dirty="0" smtClean="0">
                <a:latin typeface="Arial" panose="020B0604020202020204" pitchFamily="34" charset="0"/>
                <a:cs typeface="Arial" panose="020B0604020202020204" pitchFamily="34" charset="0"/>
              </a:rPr>
              <a:t>«An </a:t>
            </a:r>
            <a:r>
              <a:rPr lang="en-US" sz="2800" dirty="0"/>
              <a:t>intentional course of action followed by a government institution or official for resolving an issue of public concern</a:t>
            </a:r>
            <a:r>
              <a:rPr lang="fr-CH" altLang="fr-FR" sz="2800" dirty="0">
                <a:latin typeface="Arial" panose="020B0604020202020204" pitchFamily="34" charset="0"/>
                <a:cs typeface="Arial" panose="020B0604020202020204" pitchFamily="34" charset="0"/>
              </a:rPr>
              <a:t>.» </a:t>
            </a:r>
            <a:r>
              <a:rPr lang="fr-CH" altLang="fr-FR" sz="2000" dirty="0" smtClean="0">
                <a:latin typeface="Arial" panose="020B0604020202020204" pitchFamily="34" charset="0"/>
                <a:cs typeface="Arial" panose="020B0604020202020204" pitchFamily="34" charset="0"/>
              </a:rPr>
              <a:t>[</a:t>
            </a:r>
            <a:r>
              <a:rPr lang="fr-CH" altLang="fr-FR" sz="2000" dirty="0" err="1" smtClean="0">
                <a:latin typeface="Arial" panose="020B0604020202020204" pitchFamily="34" charset="0"/>
                <a:cs typeface="Arial" panose="020B0604020202020204" pitchFamily="34" charset="0"/>
              </a:rPr>
              <a:t>Cochran</a:t>
            </a:r>
            <a:r>
              <a:rPr lang="fr-CH" altLang="fr-FR" sz="2000" dirty="0" smtClean="0">
                <a:latin typeface="Arial" panose="020B0604020202020204" pitchFamily="34" charset="0"/>
                <a:cs typeface="Arial" panose="020B0604020202020204" pitchFamily="34" charset="0"/>
              </a:rPr>
              <a:t>, Mayer, Carr, </a:t>
            </a:r>
            <a:r>
              <a:rPr lang="fr-CH" altLang="fr-FR" sz="2000" dirty="0" err="1" smtClean="0">
                <a:latin typeface="Arial" panose="020B0604020202020204" pitchFamily="34" charset="0"/>
                <a:cs typeface="Arial" panose="020B0604020202020204" pitchFamily="34" charset="0"/>
              </a:rPr>
              <a:t>Cayer</a:t>
            </a:r>
            <a:r>
              <a:rPr lang="fr-CH" altLang="fr-FR" sz="2000" dirty="0" smtClean="0">
                <a:latin typeface="Arial" panose="020B0604020202020204" pitchFamily="34" charset="0"/>
                <a:cs typeface="Arial" panose="020B0604020202020204" pitchFamily="34" charset="0"/>
              </a:rPr>
              <a:t>, 2006]</a:t>
            </a:r>
            <a:endParaRPr lang="fr-CH" altLang="fr-FR" sz="2000" dirty="0">
              <a:latin typeface="Arial" panose="020B0604020202020204" pitchFamily="34" charset="0"/>
              <a:cs typeface="Arial" panose="020B0604020202020204" pitchFamily="34" charset="0"/>
            </a:endParaRPr>
          </a:p>
          <a:p>
            <a:pPr indent="0">
              <a:buFont typeface="Wingdings" charset="2"/>
              <a:buNone/>
              <a:defRPr/>
            </a:pPr>
            <a:endParaRPr lang="fr-CH" altLang="fr-FR" dirty="0" smtClean="0">
              <a:latin typeface="Arial" panose="020B0604020202020204" pitchFamily="34" charset="0"/>
              <a:cs typeface="Arial" panose="020B0604020202020204" pitchFamily="34" charset="0"/>
            </a:endParaRPr>
          </a:p>
          <a:p>
            <a:pPr indent="287338">
              <a:buFont typeface="Wingdings" panose="05000000000000000000" pitchFamily="2" charset="2"/>
              <a:buChar char="§"/>
              <a:defRPr/>
            </a:pPr>
            <a:r>
              <a:rPr lang="fr-CH" altLang="fr-FR" sz="2800" dirty="0" smtClean="0">
                <a:latin typeface="Arial" panose="020B0604020202020204" pitchFamily="34" charset="0"/>
                <a:cs typeface="Arial" panose="020B0604020202020204" pitchFamily="34" charset="0"/>
              </a:rPr>
              <a:t>«A set of </a:t>
            </a:r>
            <a:r>
              <a:rPr lang="fr-CH" altLang="fr-FR" sz="2800" dirty="0" err="1" smtClean="0">
                <a:latin typeface="Arial" panose="020B0604020202020204" pitchFamily="34" charset="0"/>
                <a:cs typeface="Arial" panose="020B0604020202020204" pitchFamily="34" charset="0"/>
              </a:rPr>
              <a:t>interrelated</a:t>
            </a:r>
            <a:r>
              <a:rPr lang="fr-CH" altLang="fr-FR" sz="2800" dirty="0" smtClean="0">
                <a:latin typeface="Arial" panose="020B0604020202020204" pitchFamily="34" charset="0"/>
                <a:cs typeface="Arial" panose="020B0604020202020204" pitchFamily="34" charset="0"/>
              </a:rPr>
              <a:t> </a:t>
            </a:r>
            <a:r>
              <a:rPr lang="fr-CH" altLang="fr-FR" sz="2800" dirty="0" err="1" smtClean="0">
                <a:latin typeface="Arial" panose="020B0604020202020204" pitchFamily="34" charset="0"/>
                <a:cs typeface="Arial" panose="020B0604020202020204" pitchFamily="34" charset="0"/>
              </a:rPr>
              <a:t>decisions</a:t>
            </a:r>
            <a:r>
              <a:rPr lang="fr-CH" altLang="fr-FR" sz="2800" dirty="0" smtClean="0">
                <a:latin typeface="Arial" panose="020B0604020202020204" pitchFamily="34" charset="0"/>
                <a:cs typeface="Arial" panose="020B0604020202020204" pitchFamily="34" charset="0"/>
              </a:rPr>
              <a:t> </a:t>
            </a:r>
            <a:r>
              <a:rPr lang="fr-CH" altLang="fr-FR" sz="2800" dirty="0" err="1" smtClean="0">
                <a:latin typeface="Arial" panose="020B0604020202020204" pitchFamily="34" charset="0"/>
                <a:cs typeface="Arial" panose="020B0604020202020204" pitchFamily="34" charset="0"/>
              </a:rPr>
              <a:t>taken</a:t>
            </a:r>
            <a:r>
              <a:rPr lang="fr-CH" altLang="fr-FR" sz="2800" dirty="0" smtClean="0">
                <a:latin typeface="Arial" panose="020B0604020202020204" pitchFamily="34" charset="0"/>
                <a:cs typeface="Arial" panose="020B0604020202020204" pitchFamily="34" charset="0"/>
              </a:rPr>
              <a:t> by a </a:t>
            </a:r>
            <a:r>
              <a:rPr lang="fr-CH" altLang="fr-FR" sz="2800" dirty="0" err="1" smtClean="0">
                <a:latin typeface="Arial" panose="020B0604020202020204" pitchFamily="34" charset="0"/>
                <a:cs typeface="Arial" panose="020B0604020202020204" pitchFamily="34" charset="0"/>
              </a:rPr>
              <a:t>political</a:t>
            </a:r>
            <a:r>
              <a:rPr lang="fr-CH" altLang="fr-FR" sz="2800" dirty="0" smtClean="0">
                <a:latin typeface="Arial" panose="020B0604020202020204" pitchFamily="34" charset="0"/>
                <a:cs typeface="Arial" panose="020B0604020202020204" pitchFamily="34" charset="0"/>
              </a:rPr>
              <a:t> </a:t>
            </a:r>
            <a:br>
              <a:rPr lang="fr-CH" altLang="fr-FR" sz="2800" dirty="0" smtClean="0">
                <a:latin typeface="Arial" panose="020B0604020202020204" pitchFamily="34" charset="0"/>
                <a:cs typeface="Arial" panose="020B0604020202020204" pitchFamily="34" charset="0"/>
              </a:rPr>
            </a:br>
            <a:r>
              <a:rPr lang="fr-CH" altLang="fr-FR" sz="2800" dirty="0" smtClean="0">
                <a:latin typeface="Arial" panose="020B0604020202020204" pitchFamily="34" charset="0"/>
                <a:cs typeface="Arial" panose="020B0604020202020204" pitchFamily="34" charset="0"/>
              </a:rPr>
              <a:t>   </a:t>
            </a:r>
            <a:r>
              <a:rPr lang="fr-CH" altLang="fr-FR" sz="2800" dirty="0" err="1" smtClean="0">
                <a:latin typeface="Arial" panose="020B0604020202020204" pitchFamily="34" charset="0"/>
                <a:cs typeface="Arial" panose="020B0604020202020204" pitchFamily="34" charset="0"/>
              </a:rPr>
              <a:t>actor</a:t>
            </a:r>
            <a:r>
              <a:rPr lang="fr-CH" altLang="fr-FR" sz="2800" dirty="0" smtClean="0">
                <a:latin typeface="Arial" panose="020B0604020202020204" pitchFamily="34" charset="0"/>
                <a:cs typeface="Arial" panose="020B0604020202020204" pitchFamily="34" charset="0"/>
              </a:rPr>
              <a:t> or group of </a:t>
            </a:r>
            <a:r>
              <a:rPr lang="fr-CH" altLang="fr-FR" sz="2800" dirty="0" err="1" smtClean="0">
                <a:latin typeface="Arial" panose="020B0604020202020204" pitchFamily="34" charset="0"/>
                <a:cs typeface="Arial" panose="020B0604020202020204" pitchFamily="34" charset="0"/>
              </a:rPr>
              <a:t>actors</a:t>
            </a:r>
            <a:r>
              <a:rPr lang="fr-CH" altLang="fr-FR" sz="2800" dirty="0" smtClean="0">
                <a:latin typeface="Arial" panose="020B0604020202020204" pitchFamily="34" charset="0"/>
                <a:cs typeface="Arial" panose="020B0604020202020204" pitchFamily="34" charset="0"/>
              </a:rPr>
              <a:t> </a:t>
            </a:r>
            <a:r>
              <a:rPr lang="fr-CH" altLang="fr-FR" sz="2800" dirty="0" err="1" smtClean="0">
                <a:latin typeface="Arial" panose="020B0604020202020204" pitchFamily="34" charset="0"/>
                <a:cs typeface="Arial" panose="020B0604020202020204" pitchFamily="34" charset="0"/>
              </a:rPr>
              <a:t>concerning</a:t>
            </a:r>
            <a:r>
              <a:rPr lang="fr-CH" altLang="fr-FR" sz="2800" dirty="0" smtClean="0">
                <a:latin typeface="Arial" panose="020B0604020202020204" pitchFamily="34" charset="0"/>
                <a:cs typeface="Arial" panose="020B0604020202020204" pitchFamily="34" charset="0"/>
              </a:rPr>
              <a:t> the </a:t>
            </a:r>
            <a:r>
              <a:rPr lang="fr-CH" altLang="fr-FR" sz="2800" dirty="0" err="1" smtClean="0">
                <a:latin typeface="Arial" panose="020B0604020202020204" pitchFamily="34" charset="0"/>
                <a:cs typeface="Arial" panose="020B0604020202020204" pitchFamily="34" charset="0"/>
              </a:rPr>
              <a:t>selection</a:t>
            </a:r>
            <a:r>
              <a:rPr lang="fr-CH" altLang="fr-FR" sz="2800" dirty="0" smtClean="0">
                <a:latin typeface="Arial" panose="020B0604020202020204" pitchFamily="34" charset="0"/>
                <a:cs typeface="Arial" panose="020B0604020202020204" pitchFamily="34" charset="0"/>
              </a:rPr>
              <a:t> of </a:t>
            </a:r>
            <a:br>
              <a:rPr lang="fr-CH" altLang="fr-FR" sz="2800" dirty="0" smtClean="0">
                <a:latin typeface="Arial" panose="020B0604020202020204" pitchFamily="34" charset="0"/>
                <a:cs typeface="Arial" panose="020B0604020202020204" pitchFamily="34" charset="0"/>
              </a:rPr>
            </a:br>
            <a:r>
              <a:rPr lang="fr-CH" altLang="fr-FR" sz="2800" dirty="0" smtClean="0">
                <a:latin typeface="Arial" panose="020B0604020202020204" pitchFamily="34" charset="0"/>
                <a:cs typeface="Arial" panose="020B0604020202020204" pitchFamily="34" charset="0"/>
              </a:rPr>
              <a:t>   goals and the </a:t>
            </a:r>
            <a:r>
              <a:rPr lang="fr-CH" altLang="fr-FR" sz="2800" dirty="0" err="1" smtClean="0">
                <a:latin typeface="Arial" panose="020B0604020202020204" pitchFamily="34" charset="0"/>
                <a:cs typeface="Arial" panose="020B0604020202020204" pitchFamily="34" charset="0"/>
              </a:rPr>
              <a:t>means</a:t>
            </a:r>
            <a:r>
              <a:rPr lang="fr-CH" altLang="fr-FR" sz="2800" dirty="0" smtClean="0">
                <a:latin typeface="Arial" panose="020B0604020202020204" pitchFamily="34" charset="0"/>
                <a:cs typeface="Arial" panose="020B0604020202020204" pitchFamily="34" charset="0"/>
              </a:rPr>
              <a:t> of </a:t>
            </a:r>
            <a:r>
              <a:rPr lang="fr-CH" altLang="fr-FR" sz="2800" dirty="0" err="1" smtClean="0">
                <a:latin typeface="Arial" panose="020B0604020202020204" pitchFamily="34" charset="0"/>
                <a:cs typeface="Arial" panose="020B0604020202020204" pitchFamily="34" charset="0"/>
              </a:rPr>
              <a:t>achieving</a:t>
            </a:r>
            <a:r>
              <a:rPr lang="fr-CH" altLang="fr-FR" sz="2800" dirty="0" smtClean="0">
                <a:latin typeface="Arial" panose="020B0604020202020204" pitchFamily="34" charset="0"/>
                <a:cs typeface="Arial" panose="020B0604020202020204" pitchFamily="34" charset="0"/>
              </a:rPr>
              <a:t> </a:t>
            </a:r>
            <a:r>
              <a:rPr lang="fr-CH" altLang="fr-FR" sz="2800" dirty="0" err="1" smtClean="0">
                <a:latin typeface="Arial" panose="020B0604020202020204" pitchFamily="34" charset="0"/>
                <a:cs typeface="Arial" panose="020B0604020202020204" pitchFamily="34" charset="0"/>
              </a:rPr>
              <a:t>them</a:t>
            </a:r>
            <a:r>
              <a:rPr lang="fr-CH" altLang="fr-FR" sz="2800" dirty="0" smtClean="0">
                <a:latin typeface="Arial" panose="020B0604020202020204" pitchFamily="34" charset="0"/>
                <a:cs typeface="Arial" panose="020B0604020202020204" pitchFamily="34" charset="0"/>
              </a:rPr>
              <a:t> </a:t>
            </a:r>
            <a:r>
              <a:rPr lang="fr-CH" altLang="fr-FR" sz="2800" dirty="0" err="1" smtClean="0">
                <a:latin typeface="Arial" panose="020B0604020202020204" pitchFamily="34" charset="0"/>
                <a:cs typeface="Arial" panose="020B0604020202020204" pitchFamily="34" charset="0"/>
              </a:rPr>
              <a:t>within</a:t>
            </a:r>
            <a:r>
              <a:rPr lang="fr-CH" altLang="fr-FR" sz="2800" dirty="0" smtClean="0">
                <a:latin typeface="Arial" panose="020B0604020202020204" pitchFamily="34" charset="0"/>
                <a:cs typeface="Arial" panose="020B0604020202020204" pitchFamily="34" charset="0"/>
              </a:rPr>
              <a:t> a </a:t>
            </a:r>
            <a:br>
              <a:rPr lang="fr-CH" altLang="fr-FR" sz="2800" dirty="0" smtClean="0">
                <a:latin typeface="Arial" panose="020B0604020202020204" pitchFamily="34" charset="0"/>
                <a:cs typeface="Arial" panose="020B0604020202020204" pitchFamily="34" charset="0"/>
              </a:rPr>
            </a:br>
            <a:r>
              <a:rPr lang="fr-CH" altLang="fr-FR" sz="2800" dirty="0" smtClean="0">
                <a:latin typeface="Arial" panose="020B0604020202020204" pitchFamily="34" charset="0"/>
                <a:cs typeface="Arial" panose="020B0604020202020204" pitchFamily="34" charset="0"/>
              </a:rPr>
              <a:t>   </a:t>
            </a:r>
            <a:r>
              <a:rPr lang="fr-CH" altLang="fr-FR" sz="2800" dirty="0" err="1" smtClean="0">
                <a:latin typeface="Arial" panose="020B0604020202020204" pitchFamily="34" charset="0"/>
                <a:cs typeface="Arial" panose="020B0604020202020204" pitchFamily="34" charset="0"/>
              </a:rPr>
              <a:t>specified</a:t>
            </a:r>
            <a:r>
              <a:rPr lang="fr-CH" altLang="fr-FR" sz="2800" dirty="0" smtClean="0">
                <a:latin typeface="Arial" panose="020B0604020202020204" pitchFamily="34" charset="0"/>
                <a:cs typeface="Arial" panose="020B0604020202020204" pitchFamily="34" charset="0"/>
              </a:rPr>
              <a:t> situation </a:t>
            </a:r>
            <a:r>
              <a:rPr lang="fr-CH" altLang="fr-FR" sz="2800" dirty="0" err="1" smtClean="0">
                <a:latin typeface="Arial" panose="020B0604020202020204" pitchFamily="34" charset="0"/>
                <a:cs typeface="Arial" panose="020B0604020202020204" pitchFamily="34" charset="0"/>
              </a:rPr>
              <a:t>where</a:t>
            </a:r>
            <a:r>
              <a:rPr lang="fr-CH" altLang="fr-FR" sz="2800" dirty="0" smtClean="0">
                <a:latin typeface="Arial" panose="020B0604020202020204" pitchFamily="34" charset="0"/>
                <a:cs typeface="Arial" panose="020B0604020202020204" pitchFamily="34" charset="0"/>
              </a:rPr>
              <a:t> </a:t>
            </a:r>
            <a:r>
              <a:rPr lang="fr-CH" altLang="fr-FR" sz="2800" dirty="0" err="1" smtClean="0">
                <a:latin typeface="Arial" panose="020B0604020202020204" pitchFamily="34" charset="0"/>
                <a:cs typeface="Arial" panose="020B0604020202020204" pitchFamily="34" charset="0"/>
              </a:rPr>
              <a:t>those</a:t>
            </a:r>
            <a:r>
              <a:rPr lang="fr-CH" altLang="fr-FR" sz="2800" dirty="0" smtClean="0">
                <a:latin typeface="Arial" panose="020B0604020202020204" pitchFamily="34" charset="0"/>
                <a:cs typeface="Arial" panose="020B0604020202020204" pitchFamily="34" charset="0"/>
              </a:rPr>
              <a:t> </a:t>
            </a:r>
            <a:r>
              <a:rPr lang="fr-CH" altLang="fr-FR" sz="2800" dirty="0" err="1" smtClean="0">
                <a:latin typeface="Arial" panose="020B0604020202020204" pitchFamily="34" charset="0"/>
                <a:cs typeface="Arial" panose="020B0604020202020204" pitchFamily="34" charset="0"/>
              </a:rPr>
              <a:t>decisions</a:t>
            </a:r>
            <a:r>
              <a:rPr lang="fr-CH" altLang="fr-FR" sz="2800" dirty="0" smtClean="0">
                <a:latin typeface="Arial" panose="020B0604020202020204" pitchFamily="34" charset="0"/>
                <a:cs typeface="Arial" panose="020B0604020202020204" pitchFamily="34" charset="0"/>
              </a:rPr>
              <a:t> </a:t>
            </a:r>
            <a:r>
              <a:rPr lang="fr-CH" altLang="fr-FR" sz="2800" dirty="0" err="1" smtClean="0">
                <a:latin typeface="Arial" panose="020B0604020202020204" pitchFamily="34" charset="0"/>
                <a:cs typeface="Arial" panose="020B0604020202020204" pitchFamily="34" charset="0"/>
              </a:rPr>
              <a:t>should</a:t>
            </a:r>
            <a:r>
              <a:rPr lang="fr-CH" altLang="fr-FR" sz="2800" dirty="0" smtClean="0">
                <a:latin typeface="Arial" panose="020B0604020202020204" pitchFamily="34" charset="0"/>
                <a:cs typeface="Arial" panose="020B0604020202020204" pitchFamily="34" charset="0"/>
              </a:rPr>
              <a:t>, in </a:t>
            </a:r>
            <a:br>
              <a:rPr lang="fr-CH" altLang="fr-FR" sz="2800" dirty="0" smtClean="0">
                <a:latin typeface="Arial" panose="020B0604020202020204" pitchFamily="34" charset="0"/>
                <a:cs typeface="Arial" panose="020B0604020202020204" pitchFamily="34" charset="0"/>
              </a:rPr>
            </a:br>
            <a:r>
              <a:rPr lang="fr-CH" altLang="fr-FR" sz="2800" dirty="0" smtClean="0">
                <a:latin typeface="Arial" panose="020B0604020202020204" pitchFamily="34" charset="0"/>
                <a:cs typeface="Arial" panose="020B0604020202020204" pitchFamily="34" charset="0"/>
              </a:rPr>
              <a:t>   </a:t>
            </a:r>
            <a:r>
              <a:rPr lang="fr-CH" altLang="fr-FR" sz="2800" dirty="0" err="1" smtClean="0">
                <a:latin typeface="Arial" panose="020B0604020202020204" pitchFamily="34" charset="0"/>
                <a:cs typeface="Arial" panose="020B0604020202020204" pitchFamily="34" charset="0"/>
              </a:rPr>
              <a:t>principle</a:t>
            </a:r>
            <a:r>
              <a:rPr lang="fr-CH" altLang="fr-FR" sz="2800" dirty="0" smtClean="0">
                <a:latin typeface="Arial" panose="020B0604020202020204" pitchFamily="34" charset="0"/>
                <a:cs typeface="Arial" panose="020B0604020202020204" pitchFamily="34" charset="0"/>
              </a:rPr>
              <a:t>, </a:t>
            </a:r>
            <a:r>
              <a:rPr lang="fr-CH" altLang="fr-FR" sz="2800" dirty="0" err="1" smtClean="0">
                <a:latin typeface="Arial" panose="020B0604020202020204" pitchFamily="34" charset="0"/>
                <a:cs typeface="Arial" panose="020B0604020202020204" pitchFamily="34" charset="0"/>
              </a:rPr>
              <a:t>be</a:t>
            </a:r>
            <a:r>
              <a:rPr lang="fr-CH" altLang="fr-FR" sz="2800" dirty="0" smtClean="0">
                <a:latin typeface="Arial" panose="020B0604020202020204" pitchFamily="34" charset="0"/>
                <a:cs typeface="Arial" panose="020B0604020202020204" pitchFamily="34" charset="0"/>
              </a:rPr>
              <a:t> </a:t>
            </a:r>
            <a:r>
              <a:rPr lang="fr-CH" altLang="fr-FR" sz="2800" dirty="0" err="1" smtClean="0">
                <a:latin typeface="Arial" panose="020B0604020202020204" pitchFamily="34" charset="0"/>
                <a:cs typeface="Arial" panose="020B0604020202020204" pitchFamily="34" charset="0"/>
              </a:rPr>
              <a:t>within</a:t>
            </a:r>
            <a:r>
              <a:rPr lang="fr-CH" altLang="fr-FR" sz="2800" dirty="0" smtClean="0">
                <a:latin typeface="Arial" panose="020B0604020202020204" pitchFamily="34" charset="0"/>
                <a:cs typeface="Arial" panose="020B0604020202020204" pitchFamily="34" charset="0"/>
              </a:rPr>
              <a:t> the power of </a:t>
            </a:r>
            <a:r>
              <a:rPr lang="fr-CH" altLang="fr-FR" sz="2800" dirty="0" err="1" smtClean="0">
                <a:latin typeface="Arial" panose="020B0604020202020204" pitchFamily="34" charset="0"/>
                <a:cs typeface="Arial" panose="020B0604020202020204" pitchFamily="34" charset="0"/>
              </a:rPr>
              <a:t>those</a:t>
            </a:r>
            <a:r>
              <a:rPr lang="fr-CH" altLang="fr-FR" sz="2800" dirty="0" smtClean="0">
                <a:latin typeface="Arial" panose="020B0604020202020204" pitchFamily="34" charset="0"/>
                <a:cs typeface="Arial" panose="020B0604020202020204" pitchFamily="34" charset="0"/>
              </a:rPr>
              <a:t> </a:t>
            </a:r>
            <a:r>
              <a:rPr lang="fr-CH" altLang="fr-FR" sz="2800" dirty="0" err="1" smtClean="0">
                <a:latin typeface="Arial" panose="020B0604020202020204" pitchFamily="34" charset="0"/>
                <a:cs typeface="Arial" panose="020B0604020202020204" pitchFamily="34" charset="0"/>
              </a:rPr>
              <a:t>actors</a:t>
            </a:r>
            <a:r>
              <a:rPr lang="fr-CH" altLang="fr-FR" sz="2800" dirty="0" smtClean="0">
                <a:latin typeface="Arial" panose="020B0604020202020204" pitchFamily="34" charset="0"/>
                <a:cs typeface="Arial" panose="020B0604020202020204" pitchFamily="34" charset="0"/>
              </a:rPr>
              <a:t> to </a:t>
            </a:r>
            <a:br>
              <a:rPr lang="fr-CH" altLang="fr-FR" sz="2800" dirty="0" smtClean="0">
                <a:latin typeface="Arial" panose="020B0604020202020204" pitchFamily="34" charset="0"/>
                <a:cs typeface="Arial" panose="020B0604020202020204" pitchFamily="34" charset="0"/>
              </a:rPr>
            </a:br>
            <a:r>
              <a:rPr lang="fr-CH" altLang="fr-FR" sz="2800" dirty="0" smtClean="0">
                <a:latin typeface="Arial" panose="020B0604020202020204" pitchFamily="34" charset="0"/>
                <a:cs typeface="Arial" panose="020B0604020202020204" pitchFamily="34" charset="0"/>
              </a:rPr>
              <a:t>   </a:t>
            </a:r>
            <a:r>
              <a:rPr lang="fr-CH" altLang="fr-FR" sz="2800" dirty="0" err="1" smtClean="0">
                <a:latin typeface="Arial" panose="020B0604020202020204" pitchFamily="34" charset="0"/>
                <a:cs typeface="Arial" panose="020B0604020202020204" pitchFamily="34" charset="0"/>
              </a:rPr>
              <a:t>achieve</a:t>
            </a:r>
            <a:r>
              <a:rPr lang="fr-CH" altLang="fr-FR" sz="2800" dirty="0" smtClean="0">
                <a:latin typeface="Arial" panose="020B0604020202020204" pitchFamily="34" charset="0"/>
                <a:cs typeface="Arial" panose="020B0604020202020204" pitchFamily="34" charset="0"/>
              </a:rPr>
              <a:t>.» </a:t>
            </a:r>
            <a:r>
              <a:rPr lang="fr-CH" altLang="fr-FR" sz="2000" dirty="0" smtClean="0">
                <a:latin typeface="Arial" panose="020B0604020202020204" pitchFamily="34" charset="0"/>
                <a:cs typeface="Arial" panose="020B0604020202020204" pitchFamily="34" charset="0"/>
              </a:rPr>
              <a:t>[Jenkins, 1978]</a:t>
            </a:r>
          </a:p>
          <a:p>
            <a:pPr indent="287338">
              <a:buFont typeface="Wingdings" panose="05000000000000000000" pitchFamily="2" charset="2"/>
              <a:buChar char="§"/>
              <a:defRPr/>
            </a:pPr>
            <a:endParaRPr lang="fr-CH" altLang="fr-FR" sz="2800" dirty="0" smtClean="0">
              <a:latin typeface="Arial" panose="020B0604020202020204" pitchFamily="34" charset="0"/>
              <a:cs typeface="Arial" panose="020B0604020202020204" pitchFamily="34" charset="0"/>
            </a:endParaRPr>
          </a:p>
          <a:p>
            <a:pPr indent="287338">
              <a:buFont typeface="Wingdings" panose="05000000000000000000" pitchFamily="2" charset="2"/>
              <a:buChar char="§"/>
              <a:defRPr/>
            </a:pPr>
            <a:endParaRPr lang="fr-CH" altLang="fr-FR" dirty="0" smtClean="0">
              <a:latin typeface="Arial" panose="020B0604020202020204" pitchFamily="34" charset="0"/>
              <a:cs typeface="Arial" panose="020B0604020202020204" pitchFamily="34" charset="0"/>
            </a:endParaRPr>
          </a:p>
          <a:p>
            <a:pPr indent="287338">
              <a:buFont typeface="Wingdings" panose="05000000000000000000" pitchFamily="2" charset="2"/>
              <a:buNone/>
              <a:defRPr/>
            </a:pPr>
            <a:endParaRPr lang="fr-CH" altLang="fr-FR" dirty="0" smtClean="0">
              <a:latin typeface="Arial" panose="020B0604020202020204" pitchFamily="34" charset="0"/>
              <a:cs typeface="Arial" panose="020B0604020202020204" pitchFamily="34" charset="0"/>
            </a:endParaRPr>
          </a:p>
          <a:p>
            <a:pPr indent="287338">
              <a:buFont typeface="Wingdings" panose="05000000000000000000" pitchFamily="2" charset="2"/>
              <a:buChar char="§"/>
              <a:defRPr/>
            </a:pPr>
            <a:endParaRPr lang="fr-CH" altLang="fr-FR"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09124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2"/>
          <p:cNvSpPr>
            <a:spLocks noGrp="1"/>
          </p:cNvSpPr>
          <p:nvPr>
            <p:ph type="sldNum" sz="quarter" idx="12"/>
          </p:nvPr>
        </p:nvSpPr>
        <p:spPr bwMode="auto">
          <a:xfrm>
            <a:off x="1025525" y="5956300"/>
            <a:ext cx="139700" cy="136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solidFill>
                  <a:schemeClr val="tx1"/>
                </a:solidFill>
                <a:latin typeface="MetaPro-Book" pitchFamily="34" charset="0"/>
              </a:defRPr>
            </a:lvl1pPr>
            <a:lvl2pPr marL="557213" indent="-214313">
              <a:defRPr>
                <a:solidFill>
                  <a:schemeClr val="tx1"/>
                </a:solidFill>
                <a:latin typeface="MetaPro-Book" pitchFamily="34" charset="0"/>
              </a:defRPr>
            </a:lvl2pPr>
            <a:lvl3pPr marL="857250" indent="-171450">
              <a:defRPr>
                <a:solidFill>
                  <a:schemeClr val="tx1"/>
                </a:solidFill>
                <a:latin typeface="MetaPro-Book" pitchFamily="34" charset="0"/>
              </a:defRPr>
            </a:lvl3pPr>
            <a:lvl4pPr marL="1200150" indent="-171450">
              <a:defRPr>
                <a:solidFill>
                  <a:schemeClr val="tx1"/>
                </a:solidFill>
                <a:latin typeface="MetaPro-Book" pitchFamily="34" charset="0"/>
              </a:defRPr>
            </a:lvl4pPr>
            <a:lvl5pPr marL="1543050" indent="-171450">
              <a:defRPr>
                <a:solidFill>
                  <a:schemeClr val="tx1"/>
                </a:solidFill>
                <a:latin typeface="MetaPro-Book" pitchFamily="34" charset="0"/>
              </a:defRPr>
            </a:lvl5pPr>
            <a:lvl6pPr marL="2000250" indent="-171450" eaLnBrk="0" fontAlgn="base" hangingPunct="0">
              <a:spcBef>
                <a:spcPct val="0"/>
              </a:spcBef>
              <a:spcAft>
                <a:spcPct val="0"/>
              </a:spcAft>
              <a:defRPr>
                <a:solidFill>
                  <a:schemeClr val="tx1"/>
                </a:solidFill>
                <a:latin typeface="MetaPro-Book" pitchFamily="34" charset="0"/>
              </a:defRPr>
            </a:lvl6pPr>
            <a:lvl7pPr marL="2457450" indent="-171450" eaLnBrk="0" fontAlgn="base" hangingPunct="0">
              <a:spcBef>
                <a:spcPct val="0"/>
              </a:spcBef>
              <a:spcAft>
                <a:spcPct val="0"/>
              </a:spcAft>
              <a:defRPr>
                <a:solidFill>
                  <a:schemeClr val="tx1"/>
                </a:solidFill>
                <a:latin typeface="MetaPro-Book" pitchFamily="34" charset="0"/>
              </a:defRPr>
            </a:lvl7pPr>
            <a:lvl8pPr marL="2914650" indent="-171450" eaLnBrk="0" fontAlgn="base" hangingPunct="0">
              <a:spcBef>
                <a:spcPct val="0"/>
              </a:spcBef>
              <a:spcAft>
                <a:spcPct val="0"/>
              </a:spcAft>
              <a:defRPr>
                <a:solidFill>
                  <a:schemeClr val="tx1"/>
                </a:solidFill>
                <a:latin typeface="MetaPro-Book" pitchFamily="34" charset="0"/>
              </a:defRPr>
            </a:lvl8pPr>
            <a:lvl9pPr marL="3371850" indent="-171450" eaLnBrk="0" fontAlgn="base" hangingPunct="0">
              <a:spcBef>
                <a:spcPct val="0"/>
              </a:spcBef>
              <a:spcAft>
                <a:spcPct val="0"/>
              </a:spcAft>
              <a:defRPr>
                <a:solidFill>
                  <a:schemeClr val="tx1"/>
                </a:solidFill>
                <a:latin typeface="MetaPro-Book" pitchFamily="34" charset="0"/>
              </a:defRPr>
            </a:lvl9pPr>
          </a:lstStyle>
          <a:p>
            <a:pPr algn="l" eaLnBrk="0" fontAlgn="base" hangingPunct="0">
              <a:spcBef>
                <a:spcPct val="0"/>
              </a:spcBef>
              <a:spcAft>
                <a:spcPct val="0"/>
              </a:spcAft>
            </a:pPr>
            <a:fld id="{FE34D8EB-623B-4FDA-81C3-6BF5A951F0A8}" type="slidenum">
              <a:rPr lang="en-GB" altLang="en-US" smtClean="0">
                <a:solidFill>
                  <a:srgbClr val="EEECE1"/>
                </a:solidFill>
                <a:latin typeface="Arial" panose="020B0604020202020204" pitchFamily="34" charset="0"/>
                <a:ea typeface="MS PGothic" panose="020B0600070205080204" pitchFamily="34" charset="-128"/>
              </a:rPr>
              <a:pPr algn="l" eaLnBrk="0" fontAlgn="base" hangingPunct="0">
                <a:spcBef>
                  <a:spcPct val="0"/>
                </a:spcBef>
                <a:spcAft>
                  <a:spcPct val="0"/>
                </a:spcAft>
              </a:pPr>
              <a:t>20</a:t>
            </a:fld>
            <a:endParaRPr lang="en-GB" altLang="en-US" smtClean="0">
              <a:solidFill>
                <a:srgbClr val="EEECE1"/>
              </a:solidFill>
              <a:latin typeface="Arial" panose="020B0604020202020204" pitchFamily="34" charset="0"/>
              <a:ea typeface="MS PGothic" panose="020B0600070205080204" pitchFamily="34" charset="-128"/>
            </a:endParaRPr>
          </a:p>
        </p:txBody>
      </p:sp>
      <p:sp>
        <p:nvSpPr>
          <p:cNvPr id="13315" name="Rectangle 7"/>
          <p:cNvSpPr>
            <a:spLocks noChangeArrowheads="1"/>
          </p:cNvSpPr>
          <p:nvPr/>
        </p:nvSpPr>
        <p:spPr bwMode="auto">
          <a:xfrm>
            <a:off x="709613" y="4606925"/>
            <a:ext cx="3575050" cy="23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a:lnSpc>
                <a:spcPct val="92000"/>
              </a:lnSpc>
              <a:buClr>
                <a:srgbClr val="000000"/>
              </a:buClr>
              <a:buSzPct val="100000"/>
              <a:buFont typeface="Times New Roman" panose="02020603050405020304" pitchFamily="18" charset="0"/>
              <a:buNone/>
            </a:pPr>
            <a:r>
              <a:rPr lang="en-US" altLang="en-US" sz="2400" b="1">
                <a:solidFill>
                  <a:srgbClr val="000000"/>
                </a:solidFill>
                <a:latin typeface="Arial" panose="020B0604020202020204" pitchFamily="34" charset="0"/>
                <a:cs typeface="Arial" panose="020B0604020202020204" pitchFamily="34" charset="0"/>
              </a:rPr>
              <a:t>SMEs </a:t>
            </a:r>
          </a:p>
          <a:p>
            <a:pPr>
              <a:lnSpc>
                <a:spcPct val="92000"/>
              </a:lnSpc>
              <a:buClr>
                <a:srgbClr val="000000"/>
              </a:buClr>
              <a:buSzPct val="100000"/>
            </a:pPr>
            <a:r>
              <a:rPr lang="en-US" altLang="en-US" sz="2400">
                <a:solidFill>
                  <a:srgbClr val="000000"/>
                </a:solidFill>
                <a:latin typeface="Arial" panose="020B0604020202020204" pitchFamily="34" charset="0"/>
                <a:cs typeface="Arial" panose="020B0604020202020204" pitchFamily="34" charset="0"/>
              </a:rPr>
              <a:t>Can benefit from the use of standards and from participation in standards development</a:t>
            </a:r>
            <a:r>
              <a:rPr lang="en-GB" altLang="en-US" sz="2400">
                <a:solidFill>
                  <a:srgbClr val="000000"/>
                </a:solidFill>
                <a:latin typeface="Arial" panose="020B0604020202020204" pitchFamily="34" charset="0"/>
                <a:cs typeface="Arial" panose="020B0604020202020204" pitchFamily="34" charset="0"/>
              </a:rPr>
              <a:t>	</a:t>
            </a:r>
          </a:p>
          <a:p>
            <a:pPr>
              <a:buClr>
                <a:srgbClr val="000000"/>
              </a:buClr>
              <a:buSzPct val="100000"/>
            </a:pPr>
            <a:endParaRPr lang="en-GB" altLang="en-US" sz="1400">
              <a:solidFill>
                <a:srgbClr val="000000"/>
              </a:solidFill>
              <a:latin typeface="Arial" panose="020B0604020202020204" pitchFamily="34" charset="0"/>
              <a:cs typeface="Arial" panose="020B0604020202020204" pitchFamily="34" charset="0"/>
            </a:endParaRPr>
          </a:p>
        </p:txBody>
      </p:sp>
      <p:pic>
        <p:nvPicPr>
          <p:cNvPr id="13316"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450" y="1173163"/>
            <a:ext cx="2300288" cy="330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92588" y="0"/>
            <a:ext cx="49514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sp>
        <p:nvSpPr>
          <p:cNvPr id="13318" name="Title 1"/>
          <p:cNvSpPr>
            <a:spLocks noGrp="1"/>
          </p:cNvSpPr>
          <p:nvPr>
            <p:ph type="title"/>
          </p:nvPr>
        </p:nvSpPr>
        <p:spPr>
          <a:xfrm>
            <a:off x="1095375" y="296863"/>
            <a:ext cx="6216650" cy="539750"/>
          </a:xfrm>
        </p:spPr>
        <p:txBody>
          <a:bodyPr/>
          <a:lstStyle/>
          <a:p>
            <a:r>
              <a:rPr lang="en-US" altLang="en-US" sz="3000" b="1" smtClean="0"/>
              <a:t>Benefits of standards for SMEs</a:t>
            </a:r>
          </a:p>
        </p:txBody>
      </p:sp>
    </p:spTree>
    <p:extLst>
      <p:ext uri="{BB962C8B-B14F-4D97-AF65-F5344CB8AC3E}">
        <p14:creationId xmlns:p14="http://schemas.microsoft.com/office/powerpoint/2010/main" val="13829019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2"/>
          <p:cNvSpPr>
            <a:spLocks noGrp="1" noChangeArrowheads="1"/>
          </p:cNvSpPr>
          <p:nvPr>
            <p:ph type="title"/>
          </p:nvPr>
        </p:nvSpPr>
        <p:spPr bwMode="auto">
          <a:xfrm>
            <a:off x="533400" y="-71437"/>
            <a:ext cx="8229600" cy="1139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en-US" altLang="de-DE" sz="2800" dirty="0">
                <a:latin typeface="Arial" panose="020B0604020202020204" pitchFamily="34" charset="0"/>
                <a:cs typeface="Arial" panose="020B0604020202020204" pitchFamily="34" charset="0"/>
              </a:rPr>
              <a:t/>
            </a:r>
            <a:br>
              <a:rPr lang="en-US" altLang="de-DE" sz="2800" dirty="0">
                <a:latin typeface="Arial" panose="020B0604020202020204" pitchFamily="34" charset="0"/>
                <a:cs typeface="Arial" panose="020B0604020202020204" pitchFamily="34" charset="0"/>
              </a:rPr>
            </a:br>
            <a:r>
              <a:rPr lang="en-US" altLang="de-DE" sz="3100" b="1" dirty="0" smtClean="0">
                <a:latin typeface="Arial" panose="020B0604020202020204" pitchFamily="34" charset="0"/>
                <a:cs typeface="Arial" panose="020B0604020202020204" pitchFamily="34" charset="0"/>
              </a:rPr>
              <a:t>Technical regulations versus standards</a:t>
            </a:r>
            <a:r>
              <a:rPr lang="en-US" altLang="de-DE" sz="3100" dirty="0" smtClean="0">
                <a:latin typeface="Arial" panose="020B0604020202020204" pitchFamily="34" charset="0"/>
                <a:cs typeface="Arial" panose="020B0604020202020204" pitchFamily="34" charset="0"/>
              </a:rPr>
              <a:t/>
            </a:r>
            <a:br>
              <a:rPr lang="en-US" altLang="de-DE" sz="3100" dirty="0" smtClean="0">
                <a:latin typeface="Arial" panose="020B0604020202020204" pitchFamily="34" charset="0"/>
                <a:cs typeface="Arial" panose="020B0604020202020204" pitchFamily="34" charset="0"/>
              </a:rPr>
            </a:br>
            <a:r>
              <a:rPr lang="en-US" altLang="de-DE" sz="2400" dirty="0" smtClean="0">
                <a:latin typeface="Arial" panose="020B0604020202020204" pitchFamily="34" charset="0"/>
                <a:cs typeface="Arial" panose="020B0604020202020204" pitchFamily="34" charset="0"/>
              </a:rPr>
              <a:t>(using principles for ISO standards as a basis</a:t>
            </a:r>
            <a:r>
              <a:rPr lang="en-US" altLang="de-DE" sz="3100" dirty="0" smtClean="0">
                <a:latin typeface="Arial" panose="020B0604020202020204" pitchFamily="34" charset="0"/>
                <a:cs typeface="Arial" panose="020B0604020202020204" pitchFamily="34" charset="0"/>
              </a:rPr>
              <a:t>)</a:t>
            </a:r>
            <a:endParaRPr lang="en-US" altLang="de-DE" sz="3100" dirty="0" smtClean="0">
              <a:latin typeface="BundesSans Office"/>
            </a:endParaRPr>
          </a:p>
        </p:txBody>
      </p:sp>
      <p:grpSp>
        <p:nvGrpSpPr>
          <p:cNvPr id="2" name="Gruppieren 1"/>
          <p:cNvGrpSpPr/>
          <p:nvPr/>
        </p:nvGrpSpPr>
        <p:grpSpPr>
          <a:xfrm>
            <a:off x="1066800" y="1676400"/>
            <a:ext cx="7239000" cy="4267200"/>
            <a:chOff x="1066800" y="1676400"/>
            <a:chExt cx="7239000" cy="4267200"/>
          </a:xfrm>
        </p:grpSpPr>
        <p:sp>
          <p:nvSpPr>
            <p:cNvPr id="24581" name="Rectangle 6"/>
            <p:cNvSpPr>
              <a:spLocks noChangeArrowheads="1"/>
            </p:cNvSpPr>
            <p:nvPr/>
          </p:nvSpPr>
          <p:spPr bwMode="auto">
            <a:xfrm>
              <a:off x="1066800" y="2209800"/>
              <a:ext cx="3581400" cy="3733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de-DE" altLang="de-DE">
                <a:latin typeface="Verdana" panose="020B0604030504040204" pitchFamily="34" charset="0"/>
              </a:endParaRPr>
            </a:p>
          </p:txBody>
        </p:sp>
        <p:sp>
          <p:nvSpPr>
            <p:cNvPr id="24582" name="Text Box 7"/>
            <p:cNvSpPr txBox="1">
              <a:spLocks noChangeArrowheads="1"/>
            </p:cNvSpPr>
            <p:nvPr/>
          </p:nvSpPr>
          <p:spPr bwMode="auto">
            <a:xfrm>
              <a:off x="1066800" y="2362200"/>
              <a:ext cx="3505200" cy="3031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de-DE" sz="2000" b="1" dirty="0">
                  <a:solidFill>
                    <a:schemeClr val="tx2"/>
                  </a:solidFill>
                  <a:latin typeface="Tahoma" panose="020B0604030504040204" pitchFamily="34" charset="0"/>
                </a:rPr>
                <a:t>Status:</a:t>
              </a:r>
              <a:r>
                <a:rPr lang="en-US" altLang="de-DE" sz="2000" b="1" dirty="0">
                  <a:latin typeface="Tahoma" panose="020B0604030504040204" pitchFamily="34" charset="0"/>
                </a:rPr>
                <a:t> </a:t>
              </a:r>
              <a:r>
                <a:rPr lang="en-US" altLang="de-DE" sz="2000" dirty="0">
                  <a:latin typeface="Tahoma" panose="020B0604030504040204" pitchFamily="34" charset="0"/>
                </a:rPr>
                <a:t>Compulsory</a:t>
              </a:r>
            </a:p>
            <a:p>
              <a:pPr eaLnBrk="1" hangingPunct="1">
                <a:spcBef>
                  <a:spcPct val="50000"/>
                </a:spcBef>
              </a:pPr>
              <a:endParaRPr lang="en-US" altLang="de-DE" sz="1000" b="1" dirty="0">
                <a:solidFill>
                  <a:schemeClr val="tx2"/>
                </a:solidFill>
                <a:latin typeface="Tahoma" panose="020B0604030504040204" pitchFamily="34" charset="0"/>
              </a:endParaRPr>
            </a:p>
            <a:p>
              <a:pPr eaLnBrk="1" hangingPunct="1">
                <a:spcBef>
                  <a:spcPct val="50000"/>
                </a:spcBef>
              </a:pPr>
              <a:r>
                <a:rPr lang="en-US" altLang="de-DE" sz="2000" b="1" dirty="0">
                  <a:solidFill>
                    <a:schemeClr val="tx2"/>
                  </a:solidFill>
                  <a:latin typeface="Tahoma" panose="020B0604030504040204" pitchFamily="34" charset="0"/>
                </a:rPr>
                <a:t>Responsibility:</a:t>
              </a:r>
              <a:r>
                <a:rPr lang="en-US" altLang="de-DE" sz="2000" b="1" dirty="0">
                  <a:latin typeface="Tahoma" panose="020B0604030504040204" pitchFamily="34" charset="0"/>
                </a:rPr>
                <a:t> </a:t>
              </a:r>
              <a:r>
                <a:rPr lang="en-US" altLang="de-DE" sz="2000" dirty="0">
                  <a:latin typeface="Tahoma" panose="020B0604030504040204" pitchFamily="34" charset="0"/>
                </a:rPr>
                <a:t>Ministries, regulatory authorities</a:t>
              </a:r>
            </a:p>
            <a:p>
              <a:pPr eaLnBrk="1" hangingPunct="1">
                <a:spcBef>
                  <a:spcPct val="50000"/>
                </a:spcBef>
              </a:pPr>
              <a:endParaRPr lang="en-US" altLang="de-DE" sz="2400" b="1" dirty="0">
                <a:solidFill>
                  <a:schemeClr val="tx2"/>
                </a:solidFill>
                <a:latin typeface="Tahoma" panose="020B0604030504040204" pitchFamily="34" charset="0"/>
              </a:endParaRPr>
            </a:p>
            <a:p>
              <a:pPr eaLnBrk="1" hangingPunct="1">
                <a:spcBef>
                  <a:spcPct val="50000"/>
                </a:spcBef>
              </a:pPr>
              <a:r>
                <a:rPr lang="en-US" altLang="de-DE" sz="2000" b="1" dirty="0">
                  <a:solidFill>
                    <a:schemeClr val="tx2"/>
                  </a:solidFill>
                  <a:latin typeface="Tahoma" panose="020B0604030504040204" pitchFamily="34" charset="0"/>
                </a:rPr>
                <a:t>Motivation and  purpose:</a:t>
              </a:r>
              <a:r>
                <a:rPr lang="en-US" altLang="de-DE" sz="2000" b="1" dirty="0">
                  <a:latin typeface="Tahoma" panose="020B0604030504040204" pitchFamily="34" charset="0"/>
                </a:rPr>
                <a:t> </a:t>
              </a:r>
              <a:r>
                <a:rPr lang="en-US" altLang="de-DE" sz="2000" dirty="0">
                  <a:latin typeface="Tahoma" panose="020B0604030504040204" pitchFamily="34" charset="0"/>
                </a:rPr>
                <a:t>Protect citizens and the environment; market failure</a:t>
              </a:r>
            </a:p>
          </p:txBody>
        </p:sp>
        <p:sp>
          <p:nvSpPr>
            <p:cNvPr id="24583" name="Rectangle 8"/>
            <p:cNvSpPr>
              <a:spLocks noChangeArrowheads="1"/>
            </p:cNvSpPr>
            <p:nvPr/>
          </p:nvSpPr>
          <p:spPr bwMode="auto">
            <a:xfrm>
              <a:off x="1066800" y="1676400"/>
              <a:ext cx="3581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de-DE" altLang="de-DE">
                <a:latin typeface="Verdana" panose="020B0604030504040204" pitchFamily="34" charset="0"/>
              </a:endParaRPr>
            </a:p>
          </p:txBody>
        </p:sp>
        <p:sp>
          <p:nvSpPr>
            <p:cNvPr id="24584" name="Text Box 9"/>
            <p:cNvSpPr txBox="1">
              <a:spLocks noChangeArrowheads="1"/>
            </p:cNvSpPr>
            <p:nvPr/>
          </p:nvSpPr>
          <p:spPr bwMode="auto">
            <a:xfrm>
              <a:off x="1143000" y="1676400"/>
              <a:ext cx="3429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de-DE" sz="2000" b="1" dirty="0">
                  <a:latin typeface="Tahoma" panose="020B0604030504040204" pitchFamily="34" charset="0"/>
                </a:rPr>
                <a:t>Technical regulations</a:t>
              </a:r>
            </a:p>
          </p:txBody>
        </p:sp>
        <p:sp>
          <p:nvSpPr>
            <p:cNvPr id="24585" name="Rectangle 10"/>
            <p:cNvSpPr>
              <a:spLocks noChangeArrowheads="1"/>
            </p:cNvSpPr>
            <p:nvPr/>
          </p:nvSpPr>
          <p:spPr bwMode="auto">
            <a:xfrm>
              <a:off x="4800600" y="1676400"/>
              <a:ext cx="35052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de-DE" altLang="de-DE">
                <a:latin typeface="Verdana" panose="020B0604030504040204" pitchFamily="34" charset="0"/>
              </a:endParaRPr>
            </a:p>
          </p:txBody>
        </p:sp>
        <p:sp>
          <p:nvSpPr>
            <p:cNvPr id="24586" name="Text Box 11"/>
            <p:cNvSpPr txBox="1">
              <a:spLocks noChangeArrowheads="1"/>
            </p:cNvSpPr>
            <p:nvPr/>
          </p:nvSpPr>
          <p:spPr bwMode="auto">
            <a:xfrm>
              <a:off x="4876800" y="1676400"/>
              <a:ext cx="3429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de-DE" sz="2000" b="1">
                  <a:latin typeface="Tahoma" panose="020B0604030504040204" pitchFamily="34" charset="0"/>
                </a:rPr>
                <a:t>Standards</a:t>
              </a:r>
            </a:p>
          </p:txBody>
        </p:sp>
        <p:sp>
          <p:nvSpPr>
            <p:cNvPr id="24587" name="Rectangle 12"/>
            <p:cNvSpPr>
              <a:spLocks noChangeArrowheads="1"/>
            </p:cNvSpPr>
            <p:nvPr/>
          </p:nvSpPr>
          <p:spPr bwMode="auto">
            <a:xfrm>
              <a:off x="4800600" y="2209800"/>
              <a:ext cx="3505200" cy="3733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de-DE" altLang="de-DE">
                <a:latin typeface="Verdana" panose="020B0604030504040204" pitchFamily="34" charset="0"/>
              </a:endParaRPr>
            </a:p>
          </p:txBody>
        </p:sp>
        <p:sp>
          <p:nvSpPr>
            <p:cNvPr id="24588" name="Text Box 13"/>
            <p:cNvSpPr txBox="1">
              <a:spLocks noChangeArrowheads="1"/>
            </p:cNvSpPr>
            <p:nvPr/>
          </p:nvSpPr>
          <p:spPr bwMode="auto">
            <a:xfrm>
              <a:off x="4800600" y="2362200"/>
              <a:ext cx="35052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de-DE" sz="2000" b="1" dirty="0">
                  <a:solidFill>
                    <a:schemeClr val="tx2"/>
                  </a:solidFill>
                  <a:latin typeface="Tahoma" panose="020B0604030504040204" pitchFamily="34" charset="0"/>
                </a:rPr>
                <a:t>Status:</a:t>
              </a:r>
              <a:r>
                <a:rPr lang="en-US" altLang="de-DE" sz="2000" b="1" dirty="0">
                  <a:latin typeface="Tahoma" panose="020B0604030504040204" pitchFamily="34" charset="0"/>
                </a:rPr>
                <a:t> </a:t>
              </a:r>
              <a:r>
                <a:rPr lang="en-US" altLang="de-DE" sz="2000" dirty="0" smtClean="0">
                  <a:latin typeface="Tahoma" panose="020B0604030504040204" pitchFamily="34" charset="0"/>
                </a:rPr>
                <a:t>Voluntary</a:t>
              </a:r>
            </a:p>
            <a:p>
              <a:pPr eaLnBrk="1" hangingPunct="1">
                <a:spcBef>
                  <a:spcPct val="50000"/>
                </a:spcBef>
              </a:pPr>
              <a:r>
                <a:rPr lang="en-US" altLang="de-DE" sz="2000" b="1" dirty="0" smtClean="0">
                  <a:solidFill>
                    <a:schemeClr val="tx2"/>
                  </a:solidFill>
                  <a:latin typeface="Tahoma" panose="020B0604030504040204" pitchFamily="34" charset="0"/>
                </a:rPr>
                <a:t/>
              </a:r>
              <a:br>
                <a:rPr lang="en-US" altLang="de-DE" sz="2000" b="1" dirty="0" smtClean="0">
                  <a:solidFill>
                    <a:schemeClr val="tx2"/>
                  </a:solidFill>
                  <a:latin typeface="Tahoma" panose="020B0604030504040204" pitchFamily="34" charset="0"/>
                </a:rPr>
              </a:br>
              <a:r>
                <a:rPr lang="en-US" altLang="de-DE" sz="2000" b="1" dirty="0" smtClean="0">
                  <a:solidFill>
                    <a:schemeClr val="tx2"/>
                  </a:solidFill>
                  <a:latin typeface="Tahoma" panose="020B0604030504040204" pitchFamily="34" charset="0"/>
                </a:rPr>
                <a:t>Responsibility</a:t>
              </a:r>
              <a:r>
                <a:rPr lang="en-US" altLang="de-DE" sz="2000" b="1" dirty="0">
                  <a:solidFill>
                    <a:schemeClr val="tx2"/>
                  </a:solidFill>
                  <a:latin typeface="Tahoma" panose="020B0604030504040204" pitchFamily="34" charset="0"/>
                </a:rPr>
                <a:t>:</a:t>
              </a:r>
              <a:r>
                <a:rPr lang="en-US" altLang="de-DE" sz="2000" b="1" dirty="0">
                  <a:latin typeface="Tahoma" panose="020B0604030504040204" pitchFamily="34" charset="0"/>
                </a:rPr>
                <a:t> </a:t>
              </a:r>
              <a:r>
                <a:rPr lang="en-US" altLang="de-DE" sz="2000" dirty="0">
                  <a:latin typeface="Tahoma" panose="020B0604030504040204" pitchFamily="34" charset="0"/>
                </a:rPr>
                <a:t>Recognized standards organizations</a:t>
              </a:r>
            </a:p>
            <a:p>
              <a:pPr eaLnBrk="1" hangingPunct="1">
                <a:spcBef>
                  <a:spcPct val="50000"/>
                </a:spcBef>
              </a:pPr>
              <a:endParaRPr lang="en-US" altLang="de-DE" sz="800" b="1" dirty="0">
                <a:solidFill>
                  <a:schemeClr val="tx2"/>
                </a:solidFill>
                <a:latin typeface="Tahoma" panose="020B0604030504040204" pitchFamily="34" charset="0"/>
              </a:endParaRPr>
            </a:p>
            <a:p>
              <a:pPr eaLnBrk="1" hangingPunct="1">
                <a:spcBef>
                  <a:spcPct val="50000"/>
                </a:spcBef>
              </a:pPr>
              <a:r>
                <a:rPr lang="en-US" altLang="de-DE" sz="2000" b="1" dirty="0">
                  <a:solidFill>
                    <a:schemeClr val="tx2"/>
                  </a:solidFill>
                  <a:latin typeface="Tahoma" panose="020B0604030504040204" pitchFamily="34" charset="0"/>
                </a:rPr>
                <a:t>Motivation and purpose:</a:t>
              </a:r>
              <a:r>
                <a:rPr lang="en-US" altLang="de-DE" sz="2000" b="1" dirty="0">
                  <a:latin typeface="Tahoma" panose="020B0604030504040204" pitchFamily="34" charset="0"/>
                </a:rPr>
                <a:t> </a:t>
              </a:r>
              <a:r>
                <a:rPr lang="en-US" altLang="de-DE" sz="2000" dirty="0" smtClean="0">
                  <a:latin typeface="Tahoma" panose="020B0604030504040204" pitchFamily="34" charset="0"/>
                </a:rPr>
                <a:t>Demand </a:t>
              </a:r>
              <a:r>
                <a:rPr lang="en-US" altLang="de-DE" sz="2000" dirty="0">
                  <a:latin typeface="Tahoma" panose="020B0604030504040204" pitchFamily="34" charset="0"/>
                </a:rPr>
                <a:t>by economic operators and other interested parties</a:t>
              </a:r>
            </a:p>
          </p:txBody>
        </p:sp>
      </p:grpSp>
    </p:spTree>
    <p:extLst>
      <p:ext uri="{BB962C8B-B14F-4D97-AF65-F5344CB8AC3E}">
        <p14:creationId xmlns:p14="http://schemas.microsoft.com/office/powerpoint/2010/main" val="13309462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pPr eaLnBrk="1" hangingPunct="1"/>
            <a:r>
              <a:rPr lang="en-US" altLang="de-DE" dirty="0" smtClean="0">
                <a:solidFill>
                  <a:srgbClr val="002060"/>
                </a:solidFill>
                <a:latin typeface="BundesSans Office"/>
              </a:rPr>
              <a:t/>
            </a:r>
            <a:br>
              <a:rPr lang="en-US" altLang="de-DE" dirty="0" smtClean="0">
                <a:solidFill>
                  <a:srgbClr val="002060"/>
                </a:solidFill>
                <a:latin typeface="BundesSans Office"/>
              </a:rPr>
            </a:br>
            <a:r>
              <a:rPr lang="en-US" altLang="de-DE" dirty="0" smtClean="0">
                <a:solidFill>
                  <a:srgbClr val="002060"/>
                </a:solidFill>
                <a:latin typeface="BundesSans Office"/>
              </a:rPr>
              <a:t/>
            </a:r>
            <a:br>
              <a:rPr lang="en-US" altLang="de-DE" dirty="0" smtClean="0">
                <a:solidFill>
                  <a:srgbClr val="002060"/>
                </a:solidFill>
                <a:latin typeface="BundesSans Office"/>
              </a:rPr>
            </a:br>
            <a:endParaRPr lang="en-US" altLang="de-DE" dirty="0" smtClean="0">
              <a:solidFill>
                <a:srgbClr val="002060"/>
              </a:solidFill>
              <a:latin typeface="BundesSans Office"/>
            </a:endParaRPr>
          </a:p>
        </p:txBody>
      </p:sp>
      <p:sp>
        <p:nvSpPr>
          <p:cNvPr id="25606" name="Text Box 4"/>
          <p:cNvSpPr txBox="1">
            <a:spLocks noChangeArrowheads="1"/>
          </p:cNvSpPr>
          <p:nvPr/>
        </p:nvSpPr>
        <p:spPr bwMode="auto">
          <a:xfrm>
            <a:off x="1151334" y="1715010"/>
            <a:ext cx="3436034"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de-DE" sz="2000" b="1" dirty="0">
                <a:solidFill>
                  <a:schemeClr val="tx2"/>
                </a:solidFill>
                <a:latin typeface="Tahoma" panose="020B0604030504040204" pitchFamily="34" charset="0"/>
              </a:rPr>
              <a:t>Development process:</a:t>
            </a:r>
            <a:r>
              <a:rPr lang="en-US" altLang="de-DE" sz="2000" b="1" dirty="0">
                <a:latin typeface="Tahoma" panose="020B0604030504040204" pitchFamily="34" charset="0"/>
              </a:rPr>
              <a:t> </a:t>
            </a:r>
            <a:r>
              <a:rPr lang="en-US" altLang="de-DE" sz="2000" dirty="0">
                <a:latin typeface="Tahoma" panose="020B0604030504040204" pitchFamily="34" charset="0"/>
              </a:rPr>
              <a:t>Initiative by authorities; Consultation of interested parties yes, but consensus not a binding requirement; Coherence analysis; Regulatory impact analysis; WTO Notification of drafts where </a:t>
            </a:r>
            <a:r>
              <a:rPr lang="en-US" altLang="de-DE" sz="2000" dirty="0" smtClean="0">
                <a:latin typeface="Tahoma" panose="020B0604030504040204" pitchFamily="34" charset="0"/>
              </a:rPr>
              <a:t>required.</a:t>
            </a:r>
          </a:p>
          <a:p>
            <a:pPr eaLnBrk="1" hangingPunct="1">
              <a:spcBef>
                <a:spcPct val="50000"/>
              </a:spcBef>
            </a:pPr>
            <a:r>
              <a:rPr lang="en-US" altLang="de-DE" sz="2000" b="1" dirty="0" smtClean="0">
                <a:solidFill>
                  <a:srgbClr val="002060"/>
                </a:solidFill>
                <a:latin typeface="Tahoma" panose="020B0604030504040204" pitchFamily="34" charset="0"/>
              </a:rPr>
              <a:t>Revision/Update:</a:t>
            </a:r>
            <a:r>
              <a:rPr lang="en-US" altLang="de-DE" sz="2000" dirty="0" smtClean="0">
                <a:latin typeface="Tahoma" panose="020B0604030504040204" pitchFamily="34" charset="0"/>
              </a:rPr>
              <a:t/>
            </a:r>
            <a:br>
              <a:rPr lang="en-US" altLang="de-DE" sz="2000" dirty="0" smtClean="0">
                <a:latin typeface="Tahoma" panose="020B0604030504040204" pitchFamily="34" charset="0"/>
              </a:rPr>
            </a:br>
            <a:r>
              <a:rPr lang="en-US" altLang="de-DE" sz="2000" dirty="0" smtClean="0">
                <a:latin typeface="Tahoma" panose="020B0604030504040204" pitchFamily="34" charset="0"/>
              </a:rPr>
              <a:t>Regular </a:t>
            </a:r>
            <a:r>
              <a:rPr lang="en-US" altLang="de-DE" sz="2000" dirty="0">
                <a:latin typeface="Tahoma" panose="020B0604030504040204" pitchFamily="34" charset="0"/>
              </a:rPr>
              <a:t>review of approved </a:t>
            </a:r>
            <a:r>
              <a:rPr lang="en-US" altLang="de-DE" sz="2000" dirty="0" smtClean="0">
                <a:latin typeface="Tahoma" panose="020B0604030504040204" pitchFamily="34" charset="0"/>
              </a:rPr>
              <a:t>legislation (which is often very time-consuming)</a:t>
            </a:r>
            <a:endParaRPr lang="en-US" altLang="de-DE" sz="2000" b="1" dirty="0">
              <a:latin typeface="Tahoma" panose="020B0604030504040204" pitchFamily="34" charset="0"/>
            </a:endParaRPr>
          </a:p>
        </p:txBody>
      </p:sp>
      <p:sp>
        <p:nvSpPr>
          <p:cNvPr id="25607" name="Rectangle 5"/>
          <p:cNvSpPr>
            <a:spLocks noChangeArrowheads="1"/>
          </p:cNvSpPr>
          <p:nvPr/>
        </p:nvSpPr>
        <p:spPr bwMode="auto">
          <a:xfrm>
            <a:off x="1295400" y="1068388"/>
            <a:ext cx="3352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de-DE" altLang="de-DE">
              <a:latin typeface="Verdana" panose="020B0604030504040204" pitchFamily="34" charset="0"/>
            </a:endParaRPr>
          </a:p>
        </p:txBody>
      </p:sp>
      <p:sp>
        <p:nvSpPr>
          <p:cNvPr id="25608" name="Text Box 6"/>
          <p:cNvSpPr txBox="1">
            <a:spLocks noChangeArrowheads="1"/>
          </p:cNvSpPr>
          <p:nvPr/>
        </p:nvSpPr>
        <p:spPr bwMode="auto">
          <a:xfrm>
            <a:off x="1447800" y="1092080"/>
            <a:ext cx="3200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de-DE" sz="2000" b="1" dirty="0">
                <a:latin typeface="Tahoma" panose="020B0604030504040204" pitchFamily="34" charset="0"/>
              </a:rPr>
              <a:t>Technical Regulations</a:t>
            </a:r>
          </a:p>
        </p:txBody>
      </p:sp>
      <p:sp>
        <p:nvSpPr>
          <p:cNvPr id="25609" name="Rectangle 7"/>
          <p:cNvSpPr>
            <a:spLocks noChangeArrowheads="1"/>
          </p:cNvSpPr>
          <p:nvPr/>
        </p:nvSpPr>
        <p:spPr bwMode="auto">
          <a:xfrm>
            <a:off x="4762500" y="1080294"/>
            <a:ext cx="3352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de-DE" altLang="de-DE">
              <a:latin typeface="Verdana" panose="020B0604030504040204" pitchFamily="34" charset="0"/>
            </a:endParaRPr>
          </a:p>
        </p:txBody>
      </p:sp>
      <p:sp>
        <p:nvSpPr>
          <p:cNvPr id="25610" name="Text Box 8"/>
          <p:cNvSpPr txBox="1">
            <a:spLocks noChangeArrowheads="1"/>
          </p:cNvSpPr>
          <p:nvPr/>
        </p:nvSpPr>
        <p:spPr bwMode="auto">
          <a:xfrm>
            <a:off x="4789488" y="1092079"/>
            <a:ext cx="3200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de-DE" sz="2000" b="1">
                <a:latin typeface="Tahoma" panose="020B0604030504040204" pitchFamily="34" charset="0"/>
              </a:rPr>
              <a:t>Standards</a:t>
            </a:r>
          </a:p>
        </p:txBody>
      </p:sp>
      <p:sp>
        <p:nvSpPr>
          <p:cNvPr id="25611" name="Rectangle 9"/>
          <p:cNvSpPr>
            <a:spLocks noChangeArrowheads="1"/>
          </p:cNvSpPr>
          <p:nvPr/>
        </p:nvSpPr>
        <p:spPr bwMode="auto">
          <a:xfrm>
            <a:off x="4789488" y="1715010"/>
            <a:ext cx="3440112" cy="464292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de-DE" altLang="de-DE">
              <a:latin typeface="Verdana" panose="020B0604030504040204" pitchFamily="34" charset="0"/>
            </a:endParaRPr>
          </a:p>
        </p:txBody>
      </p:sp>
      <p:sp>
        <p:nvSpPr>
          <p:cNvPr id="25612" name="Text Box 10"/>
          <p:cNvSpPr txBox="1">
            <a:spLocks noChangeArrowheads="1"/>
          </p:cNvSpPr>
          <p:nvPr/>
        </p:nvSpPr>
        <p:spPr bwMode="auto">
          <a:xfrm>
            <a:off x="4827588" y="1751124"/>
            <a:ext cx="3276600" cy="4555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de-DE" sz="2000" b="1" dirty="0">
                <a:solidFill>
                  <a:schemeClr val="tx2"/>
                </a:solidFill>
                <a:latin typeface="Tahoma" panose="020B0604030504040204" pitchFamily="34" charset="0"/>
              </a:rPr>
              <a:t>Development process:</a:t>
            </a:r>
            <a:r>
              <a:rPr lang="en-US" altLang="de-DE" sz="2000" b="1" dirty="0">
                <a:latin typeface="Tahoma" panose="020B0604030504040204" pitchFamily="34" charset="0"/>
              </a:rPr>
              <a:t> </a:t>
            </a:r>
            <a:r>
              <a:rPr lang="en-US" altLang="de-DE" sz="2000" dirty="0">
                <a:latin typeface="Tahoma" panose="020B0604030504040204" pitchFamily="34" charset="0"/>
              </a:rPr>
              <a:t>Standards bodies support and facilitate the process which is initiated by interested parties; Consensus-based process; Publication of draft standards for public </a:t>
            </a:r>
            <a:r>
              <a:rPr lang="en-US" altLang="de-DE" sz="2000" dirty="0" smtClean="0">
                <a:latin typeface="Tahoma" panose="020B0604030504040204" pitchFamily="34" charset="0"/>
              </a:rPr>
              <a:t>review.</a:t>
            </a:r>
          </a:p>
          <a:p>
            <a:pPr eaLnBrk="1" hangingPunct="1">
              <a:spcBef>
                <a:spcPct val="50000"/>
              </a:spcBef>
            </a:pPr>
            <a:r>
              <a:rPr lang="en-US" altLang="de-DE" sz="2000" b="1" dirty="0" smtClean="0">
                <a:solidFill>
                  <a:srgbClr val="002060"/>
                </a:solidFill>
                <a:latin typeface="Tahoma" panose="020B0604030504040204" pitchFamily="34" charset="0"/>
              </a:rPr>
              <a:t/>
            </a:r>
            <a:br>
              <a:rPr lang="en-US" altLang="de-DE" sz="2000" b="1" dirty="0" smtClean="0">
                <a:solidFill>
                  <a:srgbClr val="002060"/>
                </a:solidFill>
                <a:latin typeface="Tahoma" panose="020B0604030504040204" pitchFamily="34" charset="0"/>
              </a:rPr>
            </a:br>
            <a:r>
              <a:rPr lang="en-US" altLang="de-DE" sz="2000" b="1" dirty="0" smtClean="0">
                <a:solidFill>
                  <a:srgbClr val="002060"/>
                </a:solidFill>
                <a:latin typeface="Tahoma" panose="020B0604030504040204" pitchFamily="34" charset="0"/>
              </a:rPr>
              <a:t>Revision/Update:</a:t>
            </a:r>
            <a:r>
              <a:rPr lang="en-US" altLang="de-DE" sz="2000" dirty="0" smtClean="0">
                <a:latin typeface="Tahoma" panose="020B0604030504040204" pitchFamily="34" charset="0"/>
              </a:rPr>
              <a:t/>
            </a:r>
            <a:br>
              <a:rPr lang="en-US" altLang="de-DE" sz="2000" dirty="0" smtClean="0">
                <a:latin typeface="Tahoma" panose="020B0604030504040204" pitchFamily="34" charset="0"/>
              </a:rPr>
            </a:br>
            <a:r>
              <a:rPr lang="en-US" altLang="de-DE" sz="2000" dirty="0" smtClean="0">
                <a:latin typeface="Tahoma" panose="020B0604030504040204" pitchFamily="34" charset="0"/>
              </a:rPr>
              <a:t>Regular review of approved standards every 3 to 5 years</a:t>
            </a:r>
            <a:r>
              <a:rPr lang="en-US" altLang="de-DE" sz="2000" b="1" dirty="0" smtClean="0">
                <a:latin typeface="Tahoma" panose="020B0604030504040204" pitchFamily="34" charset="0"/>
              </a:rPr>
              <a:t> </a:t>
            </a:r>
            <a:r>
              <a:rPr lang="en-US" altLang="de-DE" sz="2000" dirty="0" smtClean="0">
                <a:latin typeface="Tahoma" panose="020B0604030504040204" pitchFamily="34" charset="0"/>
              </a:rPr>
              <a:t>as part of normal maintenance</a:t>
            </a:r>
            <a:endParaRPr lang="en-US" altLang="de-DE" sz="2000" dirty="0">
              <a:latin typeface="Tahoma" panose="020B0604030504040204" pitchFamily="34" charset="0"/>
            </a:endParaRPr>
          </a:p>
        </p:txBody>
      </p:sp>
      <p:sp>
        <p:nvSpPr>
          <p:cNvPr id="13" name="Rectangle 2"/>
          <p:cNvSpPr txBox="1">
            <a:spLocks noChangeArrowheads="1"/>
          </p:cNvSpPr>
          <p:nvPr/>
        </p:nvSpPr>
        <p:spPr bwMode="auto">
          <a:xfrm>
            <a:off x="533400" y="-142457"/>
            <a:ext cx="8229600" cy="11398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algn="ctr" defTabSz="914400" rtl="0" eaLnBrk="1" latinLnBrk="0" hangingPunct="1">
              <a:spcBef>
                <a:spcPct val="0"/>
              </a:spcBef>
              <a:buNone/>
              <a:defRPr sz="3600" b="1" kern="1200">
                <a:solidFill>
                  <a:schemeClr val="tx1"/>
                </a:solidFill>
                <a:latin typeface="+mj-lt"/>
                <a:ea typeface="+mj-ea"/>
                <a:cs typeface="+mj-cs"/>
              </a:defRPr>
            </a:lvl1pPr>
          </a:lstStyle>
          <a:p>
            <a:r>
              <a:rPr lang="en-US" altLang="de-DE" sz="2800" dirty="0" smtClean="0">
                <a:latin typeface="Arial" panose="020B0604020202020204" pitchFamily="34" charset="0"/>
                <a:cs typeface="Arial" panose="020B0604020202020204" pitchFamily="34" charset="0"/>
              </a:rPr>
              <a:t/>
            </a:r>
            <a:br>
              <a:rPr lang="en-US" altLang="de-DE" sz="2800" dirty="0" smtClean="0">
                <a:latin typeface="Arial" panose="020B0604020202020204" pitchFamily="34" charset="0"/>
                <a:cs typeface="Arial" panose="020B0604020202020204" pitchFamily="34" charset="0"/>
              </a:rPr>
            </a:br>
            <a:r>
              <a:rPr lang="en-US" altLang="de-DE" sz="2800" dirty="0" smtClean="0">
                <a:latin typeface="Arial" panose="020B0604020202020204" pitchFamily="34" charset="0"/>
                <a:cs typeface="Arial" panose="020B0604020202020204" pitchFamily="34" charset="0"/>
              </a:rPr>
              <a:t>Technical regulations versus standards</a:t>
            </a:r>
            <a:endParaRPr lang="en-US" altLang="de-DE" dirty="0" smtClean="0">
              <a:latin typeface="BundesSans Office"/>
            </a:endParaRPr>
          </a:p>
        </p:txBody>
      </p:sp>
    </p:spTree>
    <p:extLst>
      <p:ext uri="{BB962C8B-B14F-4D97-AF65-F5344CB8AC3E}">
        <p14:creationId xmlns:p14="http://schemas.microsoft.com/office/powerpoint/2010/main" val="41474648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pPr eaLnBrk="1" hangingPunct="1"/>
            <a:r>
              <a:rPr lang="en-US" altLang="de-DE" dirty="0" smtClean="0">
                <a:solidFill>
                  <a:srgbClr val="002060"/>
                </a:solidFill>
                <a:latin typeface="BundesSans Office"/>
              </a:rPr>
              <a:t/>
            </a:r>
            <a:br>
              <a:rPr lang="en-US" altLang="de-DE" dirty="0" smtClean="0">
                <a:solidFill>
                  <a:srgbClr val="002060"/>
                </a:solidFill>
                <a:latin typeface="BundesSans Office"/>
              </a:rPr>
            </a:br>
            <a:r>
              <a:rPr lang="en-US" altLang="de-DE" dirty="0" smtClean="0">
                <a:solidFill>
                  <a:srgbClr val="002060"/>
                </a:solidFill>
                <a:latin typeface="BundesSans Office"/>
              </a:rPr>
              <a:t/>
            </a:r>
            <a:br>
              <a:rPr lang="en-US" altLang="de-DE" dirty="0" smtClean="0">
                <a:solidFill>
                  <a:srgbClr val="002060"/>
                </a:solidFill>
                <a:latin typeface="BundesSans Office"/>
              </a:rPr>
            </a:br>
            <a:endParaRPr lang="de-DE" altLang="de-DE" dirty="0" smtClean="0">
              <a:solidFill>
                <a:srgbClr val="002060"/>
              </a:solidFill>
              <a:latin typeface="BundesSans Office"/>
            </a:endParaRPr>
          </a:p>
        </p:txBody>
      </p:sp>
      <p:sp>
        <p:nvSpPr>
          <p:cNvPr id="26629" name="Rectangle 3"/>
          <p:cNvSpPr>
            <a:spLocks noChangeArrowheads="1"/>
          </p:cNvSpPr>
          <p:nvPr/>
        </p:nvSpPr>
        <p:spPr bwMode="auto">
          <a:xfrm>
            <a:off x="980355" y="2017699"/>
            <a:ext cx="3352800" cy="3733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de-DE" altLang="de-DE">
              <a:latin typeface="Verdana" panose="020B0604030504040204" pitchFamily="34" charset="0"/>
            </a:endParaRPr>
          </a:p>
        </p:txBody>
      </p:sp>
      <p:sp>
        <p:nvSpPr>
          <p:cNvPr id="26630" name="Text Box 4"/>
          <p:cNvSpPr txBox="1">
            <a:spLocks noChangeArrowheads="1"/>
          </p:cNvSpPr>
          <p:nvPr/>
        </p:nvSpPr>
        <p:spPr bwMode="auto">
          <a:xfrm>
            <a:off x="980355" y="2170099"/>
            <a:ext cx="327660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de-DE" sz="2000" b="1" dirty="0">
                <a:solidFill>
                  <a:schemeClr val="tx2"/>
                </a:solidFill>
                <a:latin typeface="Tahoma" panose="020B0604030504040204" pitchFamily="34" charset="0"/>
              </a:rPr>
              <a:t>Compliance:</a:t>
            </a:r>
            <a:r>
              <a:rPr lang="en-US" altLang="de-DE" sz="2000" b="1" dirty="0">
                <a:latin typeface="Tahoma" panose="020B0604030504040204" pitchFamily="34" charset="0"/>
              </a:rPr>
              <a:t> </a:t>
            </a:r>
          </a:p>
          <a:p>
            <a:pPr eaLnBrk="1" hangingPunct="1">
              <a:spcBef>
                <a:spcPct val="50000"/>
              </a:spcBef>
            </a:pPr>
            <a:r>
              <a:rPr lang="en-US" altLang="de-DE" sz="2000" dirty="0">
                <a:latin typeface="Tahoma" panose="020B0604030504040204" pitchFamily="34" charset="0"/>
              </a:rPr>
              <a:t>Authorities enforce regulations or retain final responsibility in case of delegation to other bodies</a:t>
            </a:r>
          </a:p>
          <a:p>
            <a:pPr eaLnBrk="1" hangingPunct="1">
              <a:spcBef>
                <a:spcPct val="50000"/>
              </a:spcBef>
            </a:pPr>
            <a:endParaRPr lang="en-US" altLang="de-DE" sz="2000" b="1" dirty="0">
              <a:solidFill>
                <a:schemeClr val="tx2"/>
              </a:solidFill>
              <a:latin typeface="Tahoma" panose="020B0604030504040204" pitchFamily="34" charset="0"/>
            </a:endParaRPr>
          </a:p>
        </p:txBody>
      </p:sp>
      <p:sp>
        <p:nvSpPr>
          <p:cNvPr id="26631" name="Rectangle 5"/>
          <p:cNvSpPr>
            <a:spLocks noChangeArrowheads="1"/>
          </p:cNvSpPr>
          <p:nvPr/>
        </p:nvSpPr>
        <p:spPr bwMode="auto">
          <a:xfrm>
            <a:off x="980355" y="1484299"/>
            <a:ext cx="3352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de-DE" altLang="de-DE">
              <a:latin typeface="Verdana" panose="020B0604030504040204" pitchFamily="34" charset="0"/>
            </a:endParaRPr>
          </a:p>
        </p:txBody>
      </p:sp>
      <p:sp>
        <p:nvSpPr>
          <p:cNvPr id="26632" name="Text Box 6"/>
          <p:cNvSpPr txBox="1">
            <a:spLocks noChangeArrowheads="1"/>
          </p:cNvSpPr>
          <p:nvPr/>
        </p:nvSpPr>
        <p:spPr bwMode="auto">
          <a:xfrm>
            <a:off x="1056555" y="1484299"/>
            <a:ext cx="3200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de-DE" sz="2000" b="1">
                <a:latin typeface="Tahoma" panose="020B0604030504040204" pitchFamily="34" charset="0"/>
              </a:rPr>
              <a:t>Technical Regulations</a:t>
            </a:r>
          </a:p>
        </p:txBody>
      </p:sp>
      <p:sp>
        <p:nvSpPr>
          <p:cNvPr id="26633" name="Rectangle 7"/>
          <p:cNvSpPr>
            <a:spLocks noChangeArrowheads="1"/>
          </p:cNvSpPr>
          <p:nvPr/>
        </p:nvSpPr>
        <p:spPr bwMode="auto">
          <a:xfrm>
            <a:off x="4485555" y="1484299"/>
            <a:ext cx="3352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de-DE" altLang="de-DE">
              <a:latin typeface="Verdana" panose="020B0604030504040204" pitchFamily="34" charset="0"/>
            </a:endParaRPr>
          </a:p>
        </p:txBody>
      </p:sp>
      <p:sp>
        <p:nvSpPr>
          <p:cNvPr id="26634" name="Text Box 8"/>
          <p:cNvSpPr txBox="1">
            <a:spLocks noChangeArrowheads="1"/>
          </p:cNvSpPr>
          <p:nvPr/>
        </p:nvSpPr>
        <p:spPr bwMode="auto">
          <a:xfrm>
            <a:off x="4561755" y="1560499"/>
            <a:ext cx="3200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de-DE" sz="2000" b="1">
                <a:latin typeface="Tahoma" panose="020B0604030504040204" pitchFamily="34" charset="0"/>
              </a:rPr>
              <a:t>Standards</a:t>
            </a:r>
          </a:p>
        </p:txBody>
      </p:sp>
      <p:sp>
        <p:nvSpPr>
          <p:cNvPr id="26635" name="Rectangle 9"/>
          <p:cNvSpPr>
            <a:spLocks noChangeArrowheads="1"/>
          </p:cNvSpPr>
          <p:nvPr/>
        </p:nvSpPr>
        <p:spPr bwMode="auto">
          <a:xfrm>
            <a:off x="4485555" y="2017699"/>
            <a:ext cx="3352800" cy="3733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de-DE" altLang="de-DE">
              <a:latin typeface="Verdana" panose="020B0604030504040204" pitchFamily="34" charset="0"/>
            </a:endParaRPr>
          </a:p>
        </p:txBody>
      </p:sp>
      <p:sp>
        <p:nvSpPr>
          <p:cNvPr id="26636" name="Text Box 10"/>
          <p:cNvSpPr txBox="1">
            <a:spLocks noChangeArrowheads="1"/>
          </p:cNvSpPr>
          <p:nvPr/>
        </p:nvSpPr>
        <p:spPr bwMode="auto">
          <a:xfrm>
            <a:off x="4485555" y="2170099"/>
            <a:ext cx="3276600" cy="3200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de-DE" sz="2000" b="1" dirty="0" smtClean="0">
                <a:solidFill>
                  <a:schemeClr val="tx2"/>
                </a:solidFill>
                <a:latin typeface="Tahoma" panose="020B0604030504040204" pitchFamily="34" charset="0"/>
              </a:rPr>
              <a:t>Compliance (conformity assessment):</a:t>
            </a:r>
            <a:r>
              <a:rPr lang="en-US" altLang="de-DE" sz="2000" b="1" dirty="0" smtClean="0">
                <a:latin typeface="Tahoma" panose="020B0604030504040204" pitchFamily="34" charset="0"/>
              </a:rPr>
              <a:t> </a:t>
            </a:r>
            <a:endParaRPr lang="en-US" altLang="de-DE" sz="2000" b="1" dirty="0">
              <a:latin typeface="Tahoma" panose="020B0604030504040204" pitchFamily="34" charset="0"/>
            </a:endParaRPr>
          </a:p>
          <a:p>
            <a:pPr eaLnBrk="1" hangingPunct="1">
              <a:spcBef>
                <a:spcPct val="50000"/>
              </a:spcBef>
            </a:pPr>
            <a:r>
              <a:rPr lang="en-US" altLang="de-DE" sz="2000" dirty="0" smtClean="0">
                <a:latin typeface="Tahoma" panose="020B0604030504040204" pitchFamily="34" charset="0"/>
              </a:rPr>
              <a:t>First, second and third party attestation (the last by </a:t>
            </a:r>
            <a:r>
              <a:rPr lang="en-US" altLang="de-DE" sz="2000" dirty="0">
                <a:latin typeface="Tahoma" panose="020B0604030504040204" pitchFamily="34" charset="0"/>
              </a:rPr>
              <a:t>certification and inspection </a:t>
            </a:r>
            <a:r>
              <a:rPr lang="en-US" altLang="de-DE" sz="2000" dirty="0" smtClean="0">
                <a:latin typeface="Tahoma" panose="020B0604030504040204" pitchFamily="34" charset="0"/>
              </a:rPr>
              <a:t>bodies)</a:t>
            </a:r>
            <a:endParaRPr lang="en-US" altLang="de-DE" sz="2000" dirty="0">
              <a:latin typeface="Tahoma" panose="020B0604030504040204" pitchFamily="34" charset="0"/>
            </a:endParaRPr>
          </a:p>
          <a:p>
            <a:pPr eaLnBrk="1" hangingPunct="1">
              <a:spcBef>
                <a:spcPct val="50000"/>
              </a:spcBef>
            </a:pPr>
            <a:endParaRPr lang="en-US" altLang="de-DE" sz="1600" dirty="0">
              <a:latin typeface="Tahoma" panose="020B0604030504040204" pitchFamily="34" charset="0"/>
            </a:endParaRPr>
          </a:p>
          <a:p>
            <a:pPr eaLnBrk="1" hangingPunct="1">
              <a:spcBef>
                <a:spcPct val="50000"/>
              </a:spcBef>
            </a:pPr>
            <a:endParaRPr lang="en-US" altLang="de-DE" sz="1600" b="1" dirty="0">
              <a:solidFill>
                <a:schemeClr val="tx2"/>
              </a:solidFill>
              <a:latin typeface="Tahoma" panose="020B0604030504040204" pitchFamily="34" charset="0"/>
            </a:endParaRPr>
          </a:p>
          <a:p>
            <a:pPr eaLnBrk="1" hangingPunct="1">
              <a:spcBef>
                <a:spcPct val="50000"/>
              </a:spcBef>
            </a:pPr>
            <a:endParaRPr lang="en-US" altLang="de-DE" sz="1600" b="1" dirty="0">
              <a:solidFill>
                <a:schemeClr val="tx2"/>
              </a:solidFill>
              <a:latin typeface="Tahoma" panose="020B0604030504040204" pitchFamily="34" charset="0"/>
            </a:endParaRPr>
          </a:p>
        </p:txBody>
      </p:sp>
      <p:sp>
        <p:nvSpPr>
          <p:cNvPr id="13" name="Rectangle 2"/>
          <p:cNvSpPr txBox="1">
            <a:spLocks noChangeArrowheads="1"/>
          </p:cNvSpPr>
          <p:nvPr/>
        </p:nvSpPr>
        <p:spPr bwMode="auto">
          <a:xfrm>
            <a:off x="533400" y="-71437"/>
            <a:ext cx="8229600" cy="11398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algn="ctr" defTabSz="914400" rtl="0" eaLnBrk="1" latinLnBrk="0" hangingPunct="1">
              <a:spcBef>
                <a:spcPct val="0"/>
              </a:spcBef>
              <a:buNone/>
              <a:defRPr sz="3600" b="1" kern="1200">
                <a:solidFill>
                  <a:schemeClr val="tx1"/>
                </a:solidFill>
                <a:latin typeface="+mj-lt"/>
                <a:ea typeface="+mj-ea"/>
                <a:cs typeface="+mj-cs"/>
              </a:defRPr>
            </a:lvl1pPr>
          </a:lstStyle>
          <a:p>
            <a:r>
              <a:rPr lang="en-US" altLang="de-DE" sz="2800" dirty="0" smtClean="0">
                <a:latin typeface="Arial" panose="020B0604020202020204" pitchFamily="34" charset="0"/>
                <a:cs typeface="Arial" panose="020B0604020202020204" pitchFamily="34" charset="0"/>
              </a:rPr>
              <a:t/>
            </a:r>
            <a:br>
              <a:rPr lang="en-US" altLang="de-DE" sz="2800" dirty="0" smtClean="0">
                <a:latin typeface="Arial" panose="020B0604020202020204" pitchFamily="34" charset="0"/>
                <a:cs typeface="Arial" panose="020B0604020202020204" pitchFamily="34" charset="0"/>
              </a:rPr>
            </a:br>
            <a:r>
              <a:rPr lang="en-US" altLang="de-DE" sz="2800" dirty="0" smtClean="0">
                <a:latin typeface="Arial" panose="020B0604020202020204" pitchFamily="34" charset="0"/>
                <a:cs typeface="Arial" panose="020B0604020202020204" pitchFamily="34" charset="0"/>
              </a:rPr>
              <a:t>Technical regulations versus standards</a:t>
            </a:r>
            <a:endParaRPr lang="en-US" altLang="de-DE" dirty="0" smtClean="0">
              <a:latin typeface="BundesSans Office"/>
            </a:endParaRPr>
          </a:p>
        </p:txBody>
      </p:sp>
    </p:spTree>
    <p:extLst>
      <p:ext uri="{BB962C8B-B14F-4D97-AF65-F5344CB8AC3E}">
        <p14:creationId xmlns:p14="http://schemas.microsoft.com/office/powerpoint/2010/main" val="24939253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337233"/>
            <a:ext cx="8305800" cy="719138"/>
          </a:xfrm>
        </p:spPr>
        <p:txBody>
          <a:bodyPr/>
          <a:lstStyle/>
          <a:p>
            <a:r>
              <a:rPr lang="de-DE" sz="2800" dirty="0" smtClean="0">
                <a:solidFill>
                  <a:schemeClr val="tx1"/>
                </a:solidFill>
              </a:rPr>
              <a:t>Standards in </a:t>
            </a:r>
            <a:r>
              <a:rPr lang="de-DE" sz="2800" dirty="0" err="1" smtClean="0">
                <a:solidFill>
                  <a:schemeClr val="tx1"/>
                </a:solidFill>
              </a:rPr>
              <a:t>support</a:t>
            </a:r>
            <a:r>
              <a:rPr lang="de-DE" sz="2800" dirty="0" smtClean="0">
                <a:solidFill>
                  <a:schemeClr val="tx1"/>
                </a:solidFill>
              </a:rPr>
              <a:t> of </a:t>
            </a:r>
            <a:r>
              <a:rPr lang="de-DE" sz="2800" dirty="0" err="1" smtClean="0">
                <a:solidFill>
                  <a:schemeClr val="tx1"/>
                </a:solidFill>
              </a:rPr>
              <a:t>public</a:t>
            </a:r>
            <a:r>
              <a:rPr lang="de-DE" sz="2800" dirty="0" smtClean="0">
                <a:solidFill>
                  <a:schemeClr val="tx1"/>
                </a:solidFill>
              </a:rPr>
              <a:t> </a:t>
            </a:r>
            <a:r>
              <a:rPr lang="de-DE" sz="2800" dirty="0" err="1" smtClean="0">
                <a:solidFill>
                  <a:schemeClr val="tx1"/>
                </a:solidFill>
              </a:rPr>
              <a:t>policy</a:t>
            </a:r>
            <a:endParaRPr lang="de-DE" sz="2800" dirty="0">
              <a:solidFill>
                <a:schemeClr val="tx1"/>
              </a:solidFill>
            </a:endParaRPr>
          </a:p>
        </p:txBody>
      </p:sp>
      <p:sp>
        <p:nvSpPr>
          <p:cNvPr id="3" name="Inhaltsplatzhalter 2"/>
          <p:cNvSpPr>
            <a:spLocks noGrp="1"/>
          </p:cNvSpPr>
          <p:nvPr>
            <p:ph idx="1"/>
          </p:nvPr>
        </p:nvSpPr>
        <p:spPr/>
        <p:txBody>
          <a:bodyPr/>
          <a:lstStyle/>
          <a:p>
            <a:pPr indent="0">
              <a:buNone/>
            </a:pPr>
            <a:r>
              <a:rPr lang="de-DE" sz="2400" dirty="0">
                <a:solidFill>
                  <a:schemeClr val="tx2">
                    <a:lumMod val="50000"/>
                  </a:schemeClr>
                </a:solidFill>
              </a:rPr>
              <a:t>W</a:t>
            </a:r>
            <a:r>
              <a:rPr lang="de-DE" sz="2400" dirty="0" smtClean="0">
                <a:solidFill>
                  <a:schemeClr val="tx2">
                    <a:lumMod val="50000"/>
                  </a:schemeClr>
                </a:solidFill>
              </a:rPr>
              <a:t>hy it makes sense to use </a:t>
            </a:r>
            <a:r>
              <a:rPr lang="de-DE" sz="2400" dirty="0">
                <a:solidFill>
                  <a:srgbClr val="FF0000"/>
                </a:solidFill>
              </a:rPr>
              <a:t>International Standards</a:t>
            </a:r>
            <a:r>
              <a:rPr lang="de-DE" sz="2400" dirty="0">
                <a:solidFill>
                  <a:schemeClr val="tx2">
                    <a:lumMod val="50000"/>
                  </a:schemeClr>
                </a:solidFill>
              </a:rPr>
              <a:t> and them </a:t>
            </a:r>
            <a:r>
              <a:rPr lang="de-DE" sz="2400" dirty="0" smtClean="0">
                <a:solidFill>
                  <a:schemeClr val="tx2">
                    <a:lumMod val="50000"/>
                  </a:schemeClr>
                </a:solidFill>
              </a:rPr>
              <a:t>in support of public policy:</a:t>
            </a:r>
          </a:p>
          <a:p>
            <a:pPr marL="285750" indent="-285750">
              <a:spcAft>
                <a:spcPts val="600"/>
              </a:spcAft>
              <a:buFont typeface="Arial" panose="020B0604020202020204" pitchFamily="34" charset="0"/>
              <a:buChar char="•"/>
            </a:pPr>
            <a:r>
              <a:rPr lang="en-US" sz="2400" dirty="0">
                <a:solidFill>
                  <a:schemeClr val="tx2">
                    <a:lumMod val="50000"/>
                  </a:schemeClr>
                </a:solidFill>
                <a:latin typeface="Arial" panose="020B0604020202020204" pitchFamily="34" charset="0"/>
                <a:cs typeface="Arial" panose="020B0604020202020204" pitchFamily="34" charset="0"/>
              </a:rPr>
              <a:t>Represent </a:t>
            </a:r>
            <a:r>
              <a:rPr lang="en-US" sz="2400" b="1" dirty="0">
                <a:solidFill>
                  <a:schemeClr val="tx2">
                    <a:lumMod val="50000"/>
                  </a:schemeClr>
                </a:solidFill>
                <a:latin typeface="Arial" panose="020B0604020202020204" pitchFamily="34" charset="0"/>
                <a:cs typeface="Arial" panose="020B0604020202020204" pitchFamily="34" charset="0"/>
              </a:rPr>
              <a:t>global consensus </a:t>
            </a:r>
            <a:r>
              <a:rPr lang="en-US" sz="2400" dirty="0">
                <a:solidFill>
                  <a:schemeClr val="tx2">
                    <a:lumMod val="50000"/>
                  </a:schemeClr>
                </a:solidFill>
                <a:latin typeface="Arial" panose="020B0604020202020204" pitchFamily="34" charset="0"/>
                <a:cs typeface="Arial" panose="020B0604020202020204" pitchFamily="34" charset="0"/>
              </a:rPr>
              <a:t>on a solution to a particular issue</a:t>
            </a:r>
          </a:p>
          <a:p>
            <a:pPr marL="285750" indent="-285750">
              <a:spcAft>
                <a:spcPts val="600"/>
              </a:spcAft>
              <a:buFont typeface="Arial" panose="020B0604020202020204" pitchFamily="34" charset="0"/>
              <a:buChar char="•"/>
            </a:pPr>
            <a:r>
              <a:rPr lang="en-US" sz="2400" dirty="0">
                <a:solidFill>
                  <a:schemeClr val="tx2">
                    <a:lumMod val="50000"/>
                  </a:schemeClr>
                </a:solidFill>
                <a:latin typeface="Arial" panose="020B0604020202020204" pitchFamily="34" charset="0"/>
                <a:cs typeface="Arial" panose="020B0604020202020204" pitchFamily="34" charset="0"/>
              </a:rPr>
              <a:t>Embody universally agreed procedure or practice</a:t>
            </a:r>
          </a:p>
          <a:p>
            <a:pPr marL="285750" indent="-285750">
              <a:spcAft>
                <a:spcPts val="600"/>
              </a:spcAft>
              <a:buFont typeface="Arial" panose="020B0604020202020204" pitchFamily="34" charset="0"/>
              <a:buChar char="•"/>
            </a:pPr>
            <a:r>
              <a:rPr lang="en-US" sz="2400" dirty="0">
                <a:solidFill>
                  <a:schemeClr val="tx2">
                    <a:lumMod val="50000"/>
                  </a:schemeClr>
                </a:solidFill>
                <a:latin typeface="Arial" panose="020B0604020202020204" pitchFamily="34" charset="0"/>
                <a:cs typeface="Arial" panose="020B0604020202020204" pitchFamily="34" charset="0"/>
              </a:rPr>
              <a:t>Provide requirements, specifications, guidelines or characteristics to consistently ensure that materials, products, processes and services are fit for their purpose</a:t>
            </a:r>
          </a:p>
          <a:p>
            <a:pPr indent="0">
              <a:buNone/>
            </a:pPr>
            <a:endParaRPr lang="de-DE" dirty="0"/>
          </a:p>
        </p:txBody>
      </p:sp>
      <p:sp>
        <p:nvSpPr>
          <p:cNvPr id="4" name="Foliennummernplatzhalter 3"/>
          <p:cNvSpPr>
            <a:spLocks noGrp="1"/>
          </p:cNvSpPr>
          <p:nvPr>
            <p:ph type="sldNum" sz="quarter" idx="11"/>
          </p:nvPr>
        </p:nvSpPr>
        <p:spPr/>
        <p:txBody>
          <a:bodyPr/>
          <a:lstStyle/>
          <a:p>
            <a:fld id="{81828EA6-E9AF-4E31-B69B-C880B4F8F20C}" type="slidenum">
              <a:rPr lang="en-GB" altLang="en-US" smtClean="0"/>
              <a:pPr/>
              <a:t>24</a:t>
            </a:fld>
            <a:endParaRPr lang="en-GB" altLang="en-US"/>
          </a:p>
        </p:txBody>
      </p:sp>
      <p:sp>
        <p:nvSpPr>
          <p:cNvPr id="5" name="TextBox 4"/>
          <p:cNvSpPr txBox="1"/>
          <p:nvPr/>
        </p:nvSpPr>
        <p:spPr>
          <a:xfrm>
            <a:off x="397940" y="4706668"/>
            <a:ext cx="8288861" cy="1477328"/>
          </a:xfrm>
          <a:prstGeom prst="rect">
            <a:avLst/>
          </a:prstGeom>
          <a:solidFill>
            <a:schemeClr val="accent2">
              <a:lumMod val="20000"/>
              <a:lumOff val="80000"/>
            </a:schemeClr>
          </a:solidFill>
          <a:ln>
            <a:solidFill>
              <a:schemeClr val="accent2"/>
            </a:solidFill>
          </a:ln>
        </p:spPr>
        <p:txBody>
          <a:bodyPr wrap="square" rtlCol="0">
            <a:spAutoFit/>
          </a:bodyPr>
          <a:lstStyle/>
          <a:p>
            <a:r>
              <a:rPr lang="en-US" dirty="0">
                <a:latin typeface="Arial" panose="020B0604020202020204" pitchFamily="34" charset="0"/>
                <a:cs typeface="Arial" panose="020B0604020202020204" pitchFamily="34" charset="0"/>
              </a:rPr>
              <a:t>ISO standards do NOT:</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Seek to establish, drive or motivate public policy or regulations, social or political agendas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Set performance thresholds (these are set by policy makers/regulators according to their </a:t>
            </a:r>
            <a:r>
              <a:rPr lang="en-US" dirty="0" smtClean="0">
                <a:latin typeface="Arial" panose="020B0604020202020204" pitchFamily="34" charset="0"/>
                <a:cs typeface="Arial" panose="020B0604020202020204" pitchFamily="34" charset="0"/>
              </a:rPr>
              <a:t>requirements)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03056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2822" y="97470"/>
            <a:ext cx="8056710" cy="1143000"/>
          </a:xfrm>
        </p:spPr>
        <p:txBody>
          <a:bodyPr>
            <a:noAutofit/>
          </a:bodyPr>
          <a:lstStyle/>
          <a:p>
            <a:pPr algn="r"/>
            <a:r>
              <a:rPr lang="en-US" sz="2800" b="1" dirty="0" smtClean="0">
                <a:latin typeface="Arial" panose="020B0604020202020204" pitchFamily="34" charset="0"/>
                <a:cs typeface="Arial" panose="020B0604020202020204" pitchFamily="34" charset="0"/>
              </a:rPr>
              <a:t>Why international standards can be powerful instruments supporting governance</a:t>
            </a:r>
            <a:endParaRPr lang="en-US" sz="2800"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694133" y="1405310"/>
            <a:ext cx="5992668" cy="4708525"/>
          </a:xfrm>
        </p:spPr>
        <p:txBody>
          <a:bodyPr>
            <a:noAutofit/>
          </a:bodyPr>
          <a:lstStyle/>
          <a:p>
            <a:pPr marL="285750" indent="-285750">
              <a:buFont typeface="Arial" panose="020B0604020202020204" pitchFamily="34" charset="0"/>
              <a:buChar char="•"/>
            </a:pPr>
            <a:r>
              <a:rPr lang="en-US" sz="1800" b="1" dirty="0" smtClean="0">
                <a:latin typeface="Arial" panose="020B0604020202020204" pitchFamily="34" charset="0"/>
                <a:cs typeface="Arial" panose="020B0604020202020204" pitchFamily="34" charset="0"/>
              </a:rPr>
              <a:t>Efficient and cost-effective tools</a:t>
            </a:r>
          </a:p>
          <a:p>
            <a:endParaRPr lang="en-US" sz="18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800" dirty="0" smtClean="0">
                <a:latin typeface="Arial" panose="020B0604020202020204" pitchFamily="34" charset="0"/>
                <a:cs typeface="Arial" panose="020B0604020202020204" pitchFamily="34" charset="0"/>
              </a:rPr>
              <a:t>Consistent with the obligations of countries that are WTO members to reduce technical barriers to trade</a:t>
            </a:r>
          </a:p>
          <a:p>
            <a:endParaRPr lang="en-US" sz="18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800" dirty="0" smtClean="0">
                <a:latin typeface="Arial" panose="020B0604020202020204" pitchFamily="34" charset="0"/>
                <a:cs typeface="Arial" panose="020B0604020202020204" pitchFamily="34" charset="0"/>
              </a:rPr>
              <a:t>When used in the public sector:</a:t>
            </a:r>
          </a:p>
          <a:p>
            <a:pPr marL="842963" lvl="1" indent="-285750">
              <a:buFont typeface="Arial" panose="020B0604020202020204" pitchFamily="34" charset="0"/>
              <a:buChar char="•"/>
            </a:pPr>
            <a:r>
              <a:rPr lang="en-US" sz="1800" dirty="0" smtClean="0">
                <a:latin typeface="Arial" panose="020B0604020202020204" pitchFamily="34" charset="0"/>
                <a:cs typeface="Arial" panose="020B0604020202020204" pitchFamily="34" charset="0"/>
              </a:rPr>
              <a:t>Enable greater transparency and competition, e.g. in public procurement</a:t>
            </a:r>
          </a:p>
          <a:p>
            <a:pPr marL="842963" lvl="1" indent="-285750">
              <a:buFont typeface="Arial" panose="020B0604020202020204" pitchFamily="34" charset="0"/>
              <a:buChar char="•"/>
            </a:pPr>
            <a:r>
              <a:rPr lang="en-US" sz="1800" dirty="0" smtClean="0">
                <a:latin typeface="Arial" panose="020B0604020202020204" pitchFamily="34" charset="0"/>
                <a:cs typeface="Arial" panose="020B0604020202020204" pitchFamily="34" charset="0"/>
              </a:rPr>
              <a:t>Provide essential requirements for industry (via reference in regulations and laws)</a:t>
            </a:r>
          </a:p>
          <a:p>
            <a:pPr lvl="1" indent="0">
              <a:buNone/>
            </a:pPr>
            <a:endParaRPr lang="en-US" sz="18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800" dirty="0" smtClean="0">
                <a:latin typeface="Arial" panose="020B0604020202020204" pitchFamily="34" charset="0"/>
                <a:cs typeface="Arial" panose="020B0604020202020204" pitchFamily="34" charset="0"/>
              </a:rPr>
              <a:t>When used in the private sector:</a:t>
            </a:r>
          </a:p>
          <a:p>
            <a:pPr marL="842963" lvl="1" indent="-285750">
              <a:buFont typeface="Arial" panose="020B0604020202020204" pitchFamily="34" charset="0"/>
              <a:buChar char="•"/>
            </a:pPr>
            <a:r>
              <a:rPr lang="en-US" sz="1800" dirty="0" smtClean="0">
                <a:latin typeface="Arial" panose="020B0604020202020204" pitchFamily="34" charset="0"/>
                <a:cs typeface="Arial" panose="020B0604020202020204" pitchFamily="34" charset="0"/>
              </a:rPr>
              <a:t>Create market incentives to follow internationally accepted practices</a:t>
            </a:r>
          </a:p>
          <a:p>
            <a:pPr marL="842963" lvl="1" indent="-285750">
              <a:buFont typeface="Arial" panose="020B0604020202020204" pitchFamily="34" charset="0"/>
              <a:buChar char="•"/>
            </a:pPr>
            <a:r>
              <a:rPr lang="en-US" sz="1800" dirty="0" smtClean="0">
                <a:latin typeface="Arial" panose="020B0604020202020204" pitchFamily="34" charset="0"/>
                <a:cs typeface="Arial" panose="020B0604020202020204" pitchFamily="34" charset="0"/>
              </a:rPr>
              <a:t>Encourage innovation and growth</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9916"/>
          <a:stretch/>
        </p:blipFill>
        <p:spPr>
          <a:xfrm>
            <a:off x="-9728" y="1288746"/>
            <a:ext cx="2541268" cy="4941652"/>
          </a:xfrm>
          <a:prstGeom prst="rect">
            <a:avLst/>
          </a:prstGeom>
        </p:spPr>
      </p:pic>
    </p:spTree>
    <p:extLst>
      <p:ext uri="{BB962C8B-B14F-4D97-AF65-F5344CB8AC3E}">
        <p14:creationId xmlns:p14="http://schemas.microsoft.com/office/powerpoint/2010/main" val="12984261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8295" y="78746"/>
            <a:ext cx="7752946" cy="1143000"/>
          </a:xfrm>
        </p:spPr>
        <p:txBody>
          <a:bodyPr>
            <a:noAutofit/>
          </a:bodyPr>
          <a:lstStyle/>
          <a:p>
            <a:pPr algn="l"/>
            <a:r>
              <a:rPr lang="en-US" sz="2800" b="1" dirty="0" smtClean="0">
                <a:latin typeface="Arial" panose="020B0604020202020204" pitchFamily="34" charset="0"/>
                <a:cs typeface="Arial" panose="020B0604020202020204" pitchFamily="34" charset="0"/>
              </a:rPr>
              <a:t>Good practice in standards development and policy making</a:t>
            </a:r>
            <a:endParaRPr lang="en-US" sz="2800" b="1" dirty="0">
              <a:latin typeface="Arial" panose="020B0604020202020204" pitchFamily="34" charset="0"/>
              <a:cs typeface="Arial" panose="020B0604020202020204" pitchFamily="34" charset="0"/>
            </a:endParaRPr>
          </a:p>
        </p:txBody>
      </p:sp>
      <p:pic>
        <p:nvPicPr>
          <p:cNvPr id="5" name="Content Placeholder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707117" y="1907486"/>
            <a:ext cx="5489116" cy="4122304"/>
          </a:xfrm>
          <a:prstGeom prst="rect">
            <a:avLst/>
          </a:prstGeom>
        </p:spPr>
      </p:pic>
      <p:sp>
        <p:nvSpPr>
          <p:cNvPr id="7" name="TextBox 6"/>
          <p:cNvSpPr txBox="1"/>
          <p:nvPr/>
        </p:nvSpPr>
        <p:spPr>
          <a:xfrm>
            <a:off x="2453545" y="2730614"/>
            <a:ext cx="1900033" cy="461665"/>
          </a:xfrm>
          <a:prstGeom prst="rect">
            <a:avLst/>
          </a:prstGeom>
          <a:noFill/>
        </p:spPr>
        <p:txBody>
          <a:bodyPr wrap="square" rtlCol="0">
            <a:spAutoFit/>
          </a:bodyPr>
          <a:lstStyle/>
          <a:p>
            <a:r>
              <a:rPr lang="en-US" sz="2400" dirty="0"/>
              <a:t>efficiency</a:t>
            </a:r>
          </a:p>
        </p:txBody>
      </p:sp>
      <p:sp>
        <p:nvSpPr>
          <p:cNvPr id="8" name="TextBox 7"/>
          <p:cNvSpPr txBox="1"/>
          <p:nvPr/>
        </p:nvSpPr>
        <p:spPr>
          <a:xfrm>
            <a:off x="2390523" y="3798426"/>
            <a:ext cx="2093594" cy="830997"/>
          </a:xfrm>
          <a:prstGeom prst="rect">
            <a:avLst/>
          </a:prstGeom>
          <a:noFill/>
        </p:spPr>
        <p:txBody>
          <a:bodyPr wrap="square" rtlCol="0">
            <a:spAutoFit/>
          </a:bodyPr>
          <a:lstStyle/>
          <a:p>
            <a:r>
              <a:rPr lang="en-US" sz="2400" dirty="0"/>
              <a:t>effectiveness</a:t>
            </a:r>
          </a:p>
          <a:p>
            <a:endParaRPr lang="en-US" sz="2400" dirty="0"/>
          </a:p>
        </p:txBody>
      </p:sp>
      <p:sp>
        <p:nvSpPr>
          <p:cNvPr id="9" name="TextBox 8"/>
          <p:cNvSpPr txBox="1"/>
          <p:nvPr/>
        </p:nvSpPr>
        <p:spPr>
          <a:xfrm>
            <a:off x="2392522" y="1609723"/>
            <a:ext cx="2604187" cy="830997"/>
          </a:xfrm>
          <a:prstGeom prst="rect">
            <a:avLst/>
          </a:prstGeom>
          <a:noFill/>
        </p:spPr>
        <p:txBody>
          <a:bodyPr wrap="square" rtlCol="0">
            <a:spAutoFit/>
          </a:bodyPr>
          <a:lstStyle/>
          <a:p>
            <a:r>
              <a:rPr lang="en-US" sz="2400" dirty="0">
                <a:solidFill>
                  <a:schemeClr val="bg1"/>
                </a:solidFill>
              </a:rPr>
              <a:t>transparency </a:t>
            </a:r>
          </a:p>
          <a:p>
            <a:endParaRPr lang="en-US" sz="2400" dirty="0"/>
          </a:p>
        </p:txBody>
      </p:sp>
      <p:sp>
        <p:nvSpPr>
          <p:cNvPr id="10" name="TextBox 9"/>
          <p:cNvSpPr txBox="1"/>
          <p:nvPr/>
        </p:nvSpPr>
        <p:spPr>
          <a:xfrm>
            <a:off x="2408873" y="4871962"/>
            <a:ext cx="1531208" cy="461665"/>
          </a:xfrm>
          <a:prstGeom prst="rect">
            <a:avLst/>
          </a:prstGeom>
          <a:noFill/>
        </p:spPr>
        <p:txBody>
          <a:bodyPr wrap="square" rtlCol="0">
            <a:spAutoFit/>
          </a:bodyPr>
          <a:lstStyle/>
          <a:p>
            <a:r>
              <a:rPr lang="en-US" sz="2400" dirty="0"/>
              <a:t>clarity </a:t>
            </a:r>
          </a:p>
        </p:txBody>
      </p:sp>
      <p:sp>
        <p:nvSpPr>
          <p:cNvPr id="11" name="TextBox 10"/>
          <p:cNvSpPr txBox="1"/>
          <p:nvPr/>
        </p:nvSpPr>
        <p:spPr>
          <a:xfrm>
            <a:off x="2520367" y="5962925"/>
            <a:ext cx="1308221" cy="830997"/>
          </a:xfrm>
          <a:prstGeom prst="rect">
            <a:avLst/>
          </a:prstGeom>
          <a:noFill/>
        </p:spPr>
        <p:txBody>
          <a:bodyPr wrap="square" rtlCol="0">
            <a:spAutoFit/>
          </a:bodyPr>
          <a:lstStyle/>
          <a:p>
            <a:r>
              <a:rPr lang="en-US" sz="2400" dirty="0"/>
              <a:t>equity</a:t>
            </a:r>
          </a:p>
          <a:p>
            <a:endParaRPr lang="en-US" sz="2400" dirty="0"/>
          </a:p>
        </p:txBody>
      </p:sp>
      <p:sp>
        <p:nvSpPr>
          <p:cNvPr id="12" name="TextBox 11"/>
          <p:cNvSpPr txBox="1"/>
          <p:nvPr/>
        </p:nvSpPr>
        <p:spPr>
          <a:xfrm>
            <a:off x="4571568" y="1232219"/>
            <a:ext cx="2567015" cy="461665"/>
          </a:xfrm>
          <a:prstGeom prst="rect">
            <a:avLst/>
          </a:prstGeom>
          <a:noFill/>
        </p:spPr>
        <p:txBody>
          <a:bodyPr wrap="square" rtlCol="0">
            <a:spAutoFit/>
          </a:bodyPr>
          <a:lstStyle/>
          <a:p>
            <a:pPr defTabSz="342900" fontAlgn="base">
              <a:spcBef>
                <a:spcPct val="0"/>
              </a:spcBef>
              <a:spcAft>
                <a:spcPct val="0"/>
              </a:spcAft>
            </a:pPr>
            <a:r>
              <a:rPr lang="en-GB" sz="2400" dirty="0">
                <a:solidFill>
                  <a:schemeClr val="bg1"/>
                </a:solidFill>
                <a:ea typeface="ＭＳ Ｐゴシック" charset="0"/>
              </a:rPr>
              <a:t>transparency</a:t>
            </a:r>
            <a:endParaRPr lang="en-US" sz="2400" dirty="0">
              <a:solidFill>
                <a:schemeClr val="bg1"/>
              </a:solidFill>
              <a:ea typeface="ＭＳ Ｐゴシック" charset="0"/>
            </a:endParaRPr>
          </a:p>
        </p:txBody>
      </p:sp>
      <p:sp>
        <p:nvSpPr>
          <p:cNvPr id="13" name="TextBox 12"/>
          <p:cNvSpPr txBox="1"/>
          <p:nvPr/>
        </p:nvSpPr>
        <p:spPr>
          <a:xfrm>
            <a:off x="4948175" y="2132708"/>
            <a:ext cx="1694092" cy="461665"/>
          </a:xfrm>
          <a:prstGeom prst="rect">
            <a:avLst/>
          </a:prstGeom>
          <a:noFill/>
        </p:spPr>
        <p:txBody>
          <a:bodyPr wrap="square" rtlCol="0">
            <a:spAutoFit/>
          </a:bodyPr>
          <a:lstStyle/>
          <a:p>
            <a:pPr defTabSz="342900" fontAlgn="base">
              <a:spcBef>
                <a:spcPct val="0"/>
              </a:spcBef>
              <a:spcAft>
                <a:spcPct val="0"/>
              </a:spcAft>
            </a:pPr>
            <a:r>
              <a:rPr lang="en-GB" sz="2400" dirty="0">
                <a:solidFill>
                  <a:srgbClr val="002060"/>
                </a:solidFill>
                <a:ea typeface="ＭＳ Ｐゴシック" charset="0"/>
              </a:rPr>
              <a:t>openness</a:t>
            </a:r>
            <a:endParaRPr lang="en-US" sz="2400" dirty="0">
              <a:solidFill>
                <a:srgbClr val="002060"/>
              </a:solidFill>
              <a:ea typeface="ＭＳ Ｐゴシック" charset="0"/>
            </a:endParaRPr>
          </a:p>
        </p:txBody>
      </p:sp>
      <p:sp>
        <p:nvSpPr>
          <p:cNvPr id="14" name="TextBox 13"/>
          <p:cNvSpPr txBox="1"/>
          <p:nvPr/>
        </p:nvSpPr>
        <p:spPr>
          <a:xfrm>
            <a:off x="4648700" y="3022096"/>
            <a:ext cx="3064375" cy="830997"/>
          </a:xfrm>
          <a:prstGeom prst="rect">
            <a:avLst/>
          </a:prstGeom>
          <a:noFill/>
        </p:spPr>
        <p:txBody>
          <a:bodyPr wrap="square" rtlCol="0">
            <a:spAutoFit/>
          </a:bodyPr>
          <a:lstStyle/>
          <a:p>
            <a:pPr defTabSz="342900" fontAlgn="base">
              <a:spcBef>
                <a:spcPct val="0"/>
              </a:spcBef>
              <a:spcAft>
                <a:spcPct val="0"/>
              </a:spcAft>
            </a:pPr>
            <a:r>
              <a:rPr lang="en-GB" sz="2400" dirty="0">
                <a:solidFill>
                  <a:srgbClr val="002060"/>
                </a:solidFill>
                <a:ea typeface="ＭＳ Ｐゴシック" charset="0"/>
              </a:rPr>
              <a:t>impartiality </a:t>
            </a:r>
          </a:p>
          <a:p>
            <a:pPr defTabSz="342900" fontAlgn="base">
              <a:spcBef>
                <a:spcPct val="0"/>
              </a:spcBef>
              <a:spcAft>
                <a:spcPct val="0"/>
              </a:spcAft>
            </a:pPr>
            <a:r>
              <a:rPr lang="en-GB" sz="2400" dirty="0">
                <a:solidFill>
                  <a:srgbClr val="002060"/>
                </a:solidFill>
                <a:ea typeface="ＭＳ Ｐゴシック" charset="0"/>
              </a:rPr>
              <a:t>&amp; consensus</a:t>
            </a:r>
            <a:endParaRPr lang="en-US" sz="2400" dirty="0">
              <a:solidFill>
                <a:srgbClr val="002060"/>
              </a:solidFill>
              <a:ea typeface="ＭＳ Ｐゴシック" charset="0"/>
            </a:endParaRPr>
          </a:p>
        </p:txBody>
      </p:sp>
      <p:sp>
        <p:nvSpPr>
          <p:cNvPr id="15" name="TextBox 14"/>
          <p:cNvSpPr txBox="1"/>
          <p:nvPr/>
        </p:nvSpPr>
        <p:spPr>
          <a:xfrm>
            <a:off x="4872895" y="5389579"/>
            <a:ext cx="2099285" cy="461665"/>
          </a:xfrm>
          <a:prstGeom prst="rect">
            <a:avLst/>
          </a:prstGeom>
          <a:noFill/>
        </p:spPr>
        <p:txBody>
          <a:bodyPr wrap="square" rtlCol="0">
            <a:spAutoFit/>
          </a:bodyPr>
          <a:lstStyle/>
          <a:p>
            <a:pPr defTabSz="342900" fontAlgn="base">
              <a:spcBef>
                <a:spcPct val="0"/>
              </a:spcBef>
              <a:spcAft>
                <a:spcPct val="0"/>
              </a:spcAft>
            </a:pPr>
            <a:r>
              <a:rPr lang="en-GB" sz="2400" dirty="0">
                <a:solidFill>
                  <a:srgbClr val="002060"/>
                </a:solidFill>
                <a:ea typeface="ＭＳ Ｐゴシック" charset="0"/>
              </a:rPr>
              <a:t>coherence</a:t>
            </a:r>
            <a:endParaRPr lang="en-US" sz="2400" dirty="0">
              <a:solidFill>
                <a:srgbClr val="002060"/>
              </a:solidFill>
              <a:ea typeface="ＭＳ Ｐゴシック" charset="0"/>
            </a:endParaRPr>
          </a:p>
        </p:txBody>
      </p:sp>
      <p:sp>
        <p:nvSpPr>
          <p:cNvPr id="16" name="TextBox 15"/>
          <p:cNvSpPr txBox="1"/>
          <p:nvPr/>
        </p:nvSpPr>
        <p:spPr>
          <a:xfrm>
            <a:off x="4648700" y="6117117"/>
            <a:ext cx="2234210" cy="646331"/>
          </a:xfrm>
          <a:prstGeom prst="rect">
            <a:avLst/>
          </a:prstGeom>
          <a:noFill/>
        </p:spPr>
        <p:txBody>
          <a:bodyPr wrap="square" rtlCol="0">
            <a:spAutoFit/>
          </a:bodyPr>
          <a:lstStyle/>
          <a:p>
            <a:pPr defTabSz="342900" fontAlgn="base">
              <a:spcBef>
                <a:spcPct val="0"/>
              </a:spcBef>
              <a:spcAft>
                <a:spcPct val="0"/>
              </a:spcAft>
            </a:pPr>
            <a:r>
              <a:rPr lang="en-GB" sz="2400" dirty="0">
                <a:ea typeface="ＭＳ Ｐゴシック" charset="0"/>
              </a:rPr>
              <a:t>development </a:t>
            </a:r>
          </a:p>
          <a:p>
            <a:pPr defTabSz="342900" fontAlgn="base">
              <a:spcBef>
                <a:spcPct val="0"/>
              </a:spcBef>
              <a:spcAft>
                <a:spcPct val="0"/>
              </a:spcAft>
            </a:pPr>
            <a:r>
              <a:rPr lang="en-GB" sz="1200" dirty="0">
                <a:ea typeface="ＭＳ Ｐゴシック" charset="0"/>
              </a:rPr>
              <a:t>dimension</a:t>
            </a:r>
            <a:endParaRPr lang="en-US" sz="1200" dirty="0">
              <a:ea typeface="ＭＳ Ｐゴシック" charset="0"/>
            </a:endParaRPr>
          </a:p>
        </p:txBody>
      </p:sp>
      <p:sp>
        <p:nvSpPr>
          <p:cNvPr id="17" name="TextBox 16"/>
          <p:cNvSpPr txBox="1"/>
          <p:nvPr/>
        </p:nvSpPr>
        <p:spPr>
          <a:xfrm>
            <a:off x="4502468" y="4096492"/>
            <a:ext cx="2075080" cy="830997"/>
          </a:xfrm>
          <a:prstGeom prst="rect">
            <a:avLst/>
          </a:prstGeom>
          <a:noFill/>
        </p:spPr>
        <p:txBody>
          <a:bodyPr wrap="square" rtlCol="0">
            <a:spAutoFit/>
          </a:bodyPr>
          <a:lstStyle/>
          <a:p>
            <a:pPr defTabSz="342900" fontAlgn="base">
              <a:spcBef>
                <a:spcPct val="0"/>
              </a:spcBef>
              <a:spcAft>
                <a:spcPct val="0"/>
              </a:spcAft>
            </a:pPr>
            <a:r>
              <a:rPr lang="en-GB" sz="2400" dirty="0">
                <a:ea typeface="ＭＳ Ｐゴシック" charset="0"/>
              </a:rPr>
              <a:t>effectiveness </a:t>
            </a:r>
          </a:p>
          <a:p>
            <a:pPr defTabSz="342900" fontAlgn="base">
              <a:spcBef>
                <a:spcPct val="0"/>
              </a:spcBef>
              <a:spcAft>
                <a:spcPct val="0"/>
              </a:spcAft>
            </a:pPr>
            <a:r>
              <a:rPr lang="en-GB" sz="2400" dirty="0">
                <a:ea typeface="ＭＳ Ｐゴシック" charset="0"/>
              </a:rPr>
              <a:t>&amp; relevance</a:t>
            </a:r>
            <a:endParaRPr lang="en-US" sz="2400" dirty="0">
              <a:ea typeface="ＭＳ Ｐゴシック" charset="0"/>
            </a:endParaRPr>
          </a:p>
        </p:txBody>
      </p:sp>
      <p:sp>
        <p:nvSpPr>
          <p:cNvPr id="18" name="TextBox 17"/>
          <p:cNvSpPr txBox="1"/>
          <p:nvPr/>
        </p:nvSpPr>
        <p:spPr>
          <a:xfrm>
            <a:off x="408132" y="3230370"/>
            <a:ext cx="2236210" cy="1200329"/>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Good </a:t>
            </a:r>
            <a:r>
              <a:rPr lang="en-US" sz="2400" dirty="0" smtClean="0">
                <a:latin typeface="Arial" panose="020B0604020202020204" pitchFamily="34" charset="0"/>
                <a:cs typeface="Arial" panose="020B0604020202020204" pitchFamily="34" charset="0"/>
              </a:rPr>
              <a:t>policy- making </a:t>
            </a:r>
            <a:r>
              <a:rPr lang="en-US" sz="2400" dirty="0">
                <a:latin typeface="Arial" panose="020B0604020202020204" pitchFamily="34" charset="0"/>
                <a:cs typeface="Arial" panose="020B0604020202020204" pitchFamily="34" charset="0"/>
              </a:rPr>
              <a:t>practice</a:t>
            </a:r>
          </a:p>
        </p:txBody>
      </p:sp>
      <p:sp>
        <p:nvSpPr>
          <p:cNvPr id="19" name="TextBox 18"/>
          <p:cNvSpPr txBox="1"/>
          <p:nvPr/>
        </p:nvSpPr>
        <p:spPr>
          <a:xfrm>
            <a:off x="6595744" y="3230370"/>
            <a:ext cx="2270363" cy="1200329"/>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Good standardization  practice</a:t>
            </a:r>
          </a:p>
        </p:txBody>
      </p:sp>
    </p:spTree>
    <p:extLst>
      <p:ext uri="{BB962C8B-B14F-4D97-AF65-F5344CB8AC3E}">
        <p14:creationId xmlns:p14="http://schemas.microsoft.com/office/powerpoint/2010/main" val="10311246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bgerundetes Rechteck 4"/>
          <p:cNvSpPr/>
          <p:nvPr/>
        </p:nvSpPr>
        <p:spPr>
          <a:xfrm>
            <a:off x="289932" y="2397512"/>
            <a:ext cx="8575288" cy="3469888"/>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a:xfrm>
            <a:off x="838200" y="389538"/>
            <a:ext cx="8305800" cy="719138"/>
          </a:xfrm>
        </p:spPr>
        <p:txBody>
          <a:bodyPr>
            <a:normAutofit/>
          </a:bodyPr>
          <a:lstStyle/>
          <a:p>
            <a:r>
              <a:rPr lang="de-DE" sz="2800" dirty="0" err="1" smtClean="0">
                <a:solidFill>
                  <a:schemeClr val="tx2">
                    <a:lumMod val="50000"/>
                  </a:schemeClr>
                </a:solidFill>
              </a:rPr>
              <a:t>How</a:t>
            </a:r>
            <a:r>
              <a:rPr lang="de-DE" sz="2800" dirty="0" smtClean="0">
                <a:solidFill>
                  <a:schemeClr val="tx2">
                    <a:lumMod val="50000"/>
                  </a:schemeClr>
                </a:solidFill>
              </a:rPr>
              <a:t> </a:t>
            </a:r>
            <a:r>
              <a:rPr lang="de-DE" sz="2800" dirty="0" err="1" smtClean="0">
                <a:solidFill>
                  <a:schemeClr val="tx2">
                    <a:lumMod val="50000"/>
                  </a:schemeClr>
                </a:solidFill>
              </a:rPr>
              <a:t>standards</a:t>
            </a:r>
            <a:r>
              <a:rPr lang="de-DE" sz="2800" dirty="0" smtClean="0">
                <a:solidFill>
                  <a:schemeClr val="tx2">
                    <a:lumMod val="50000"/>
                  </a:schemeClr>
                </a:solidFill>
              </a:rPr>
              <a:t> </a:t>
            </a:r>
            <a:r>
              <a:rPr lang="de-DE" sz="2800" dirty="0" err="1" smtClean="0">
                <a:solidFill>
                  <a:schemeClr val="tx2">
                    <a:lumMod val="50000"/>
                  </a:schemeClr>
                </a:solidFill>
              </a:rPr>
              <a:t>can</a:t>
            </a:r>
            <a:r>
              <a:rPr lang="de-DE" sz="2800" dirty="0" smtClean="0">
                <a:solidFill>
                  <a:schemeClr val="tx2">
                    <a:lumMod val="50000"/>
                  </a:schemeClr>
                </a:solidFill>
              </a:rPr>
              <a:t> </a:t>
            </a:r>
            <a:r>
              <a:rPr lang="de-DE" sz="2800" dirty="0" err="1" smtClean="0">
                <a:solidFill>
                  <a:schemeClr val="tx2">
                    <a:lumMod val="50000"/>
                  </a:schemeClr>
                </a:solidFill>
              </a:rPr>
              <a:t>support</a:t>
            </a:r>
            <a:r>
              <a:rPr lang="de-DE" sz="2800" dirty="0" smtClean="0">
                <a:solidFill>
                  <a:schemeClr val="tx2">
                    <a:lumMod val="50000"/>
                  </a:schemeClr>
                </a:solidFill>
              </a:rPr>
              <a:t> </a:t>
            </a:r>
            <a:r>
              <a:rPr lang="de-DE" sz="2800" dirty="0" err="1" smtClean="0">
                <a:solidFill>
                  <a:schemeClr val="tx2">
                    <a:lumMod val="50000"/>
                  </a:schemeClr>
                </a:solidFill>
              </a:rPr>
              <a:t>public</a:t>
            </a:r>
            <a:r>
              <a:rPr lang="de-DE" sz="2800" dirty="0" smtClean="0">
                <a:solidFill>
                  <a:schemeClr val="tx2">
                    <a:lumMod val="50000"/>
                  </a:schemeClr>
                </a:solidFill>
              </a:rPr>
              <a:t> </a:t>
            </a:r>
            <a:r>
              <a:rPr lang="de-DE" sz="2800" dirty="0" err="1" smtClean="0">
                <a:solidFill>
                  <a:schemeClr val="tx2">
                    <a:lumMod val="50000"/>
                  </a:schemeClr>
                </a:solidFill>
              </a:rPr>
              <a:t>policy</a:t>
            </a:r>
            <a:endParaRPr lang="de-DE" sz="2800" dirty="0">
              <a:solidFill>
                <a:schemeClr val="tx2">
                  <a:lumMod val="50000"/>
                </a:schemeClr>
              </a:solidFill>
            </a:endParaRPr>
          </a:p>
        </p:txBody>
      </p:sp>
      <p:sp>
        <p:nvSpPr>
          <p:cNvPr id="3" name="Inhaltsplatzhalter 2"/>
          <p:cNvSpPr>
            <a:spLocks noGrp="1"/>
          </p:cNvSpPr>
          <p:nvPr>
            <p:ph idx="1"/>
          </p:nvPr>
        </p:nvSpPr>
        <p:spPr/>
        <p:txBody>
          <a:bodyPr/>
          <a:lstStyle/>
          <a:p>
            <a:pPr indent="0">
              <a:buNone/>
            </a:pPr>
            <a:r>
              <a:rPr lang="de-DE" sz="2400" dirty="0" smtClean="0"/>
              <a:t>Policies typically start from – and are communicated through - sets of policy objectives</a:t>
            </a:r>
            <a:r>
              <a:rPr lang="de-DE" sz="2400" dirty="0"/>
              <a:t>.</a:t>
            </a:r>
            <a:endParaRPr lang="de-DE" sz="2400" dirty="0" smtClean="0"/>
          </a:p>
          <a:p>
            <a:pPr indent="0">
              <a:buNone/>
            </a:pPr>
            <a:endParaRPr lang="de-DE" sz="2400" dirty="0"/>
          </a:p>
          <a:p>
            <a:pPr indent="0">
              <a:buNone/>
            </a:pPr>
            <a:r>
              <a:rPr lang="de-DE" sz="2400" dirty="0" smtClean="0"/>
              <a:t>Standards can contribute to the achievement of these objectives</a:t>
            </a:r>
          </a:p>
          <a:p>
            <a:pPr indent="0">
              <a:buNone/>
            </a:pPr>
            <a:endParaRPr lang="de-DE" sz="2400" dirty="0" smtClean="0"/>
          </a:p>
          <a:p>
            <a:r>
              <a:rPr lang="de-DE" sz="2400" b="1" dirty="0" smtClean="0"/>
              <a:t>in a non-legislative form</a:t>
            </a:r>
            <a:r>
              <a:rPr lang="de-DE" sz="2400" dirty="0" smtClean="0"/>
              <a:t>, by supporting non-legislative actions by government </a:t>
            </a:r>
          </a:p>
          <a:p>
            <a:endParaRPr lang="de-DE" sz="2400" dirty="0"/>
          </a:p>
          <a:p>
            <a:r>
              <a:rPr lang="de-DE" sz="2400" b="1" dirty="0"/>
              <a:t>i</a:t>
            </a:r>
            <a:r>
              <a:rPr lang="de-DE" sz="2400" b="1" dirty="0" smtClean="0"/>
              <a:t>n a legislative form</a:t>
            </a:r>
            <a:r>
              <a:rPr lang="de-DE" sz="2400" dirty="0" smtClean="0"/>
              <a:t>, by referencing them in technical regulations</a:t>
            </a:r>
          </a:p>
          <a:p>
            <a:pPr indent="0">
              <a:buNone/>
            </a:pPr>
            <a:endParaRPr lang="de-DE" dirty="0">
              <a:solidFill>
                <a:srgbClr val="FFC000"/>
              </a:solidFill>
            </a:endParaRPr>
          </a:p>
          <a:p>
            <a:pPr indent="0">
              <a:buNone/>
            </a:pPr>
            <a:endParaRPr lang="de-DE" dirty="0"/>
          </a:p>
        </p:txBody>
      </p:sp>
    </p:spTree>
    <p:extLst>
      <p:ext uri="{BB962C8B-B14F-4D97-AF65-F5344CB8AC3E}">
        <p14:creationId xmlns:p14="http://schemas.microsoft.com/office/powerpoint/2010/main" val="25969623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170432" y="222082"/>
            <a:ext cx="7656576" cy="719138"/>
          </a:xfrm>
        </p:spPr>
        <p:txBody>
          <a:bodyPr>
            <a:normAutofit fontScale="90000"/>
          </a:bodyPr>
          <a:lstStyle/>
          <a:p>
            <a:r>
              <a:rPr lang="de-DE" dirty="0" smtClean="0">
                <a:solidFill>
                  <a:schemeClr val="tx2">
                    <a:lumMod val="50000"/>
                  </a:schemeClr>
                </a:solidFill>
              </a:rPr>
              <a:t>Examples for legislative and non-legislative actions</a:t>
            </a:r>
            <a:endParaRPr lang="de-DE" dirty="0">
              <a:solidFill>
                <a:schemeClr val="tx2">
                  <a:lumMod val="50000"/>
                </a:schemeClr>
              </a:solidFill>
            </a:endParaRPr>
          </a:p>
        </p:txBody>
      </p:sp>
      <p:pic>
        <p:nvPicPr>
          <p:cNvPr id="8" name="Content Placeholder 7"/>
          <p:cNvPicPr>
            <a:picLocks noGrp="1" noChangeAspect="1"/>
          </p:cNvPicPr>
          <p:nvPr>
            <p:ph idx="1"/>
          </p:nvPr>
        </p:nvPicPr>
        <p:blipFill>
          <a:blip r:embed="rId2"/>
          <a:stretch>
            <a:fillRect/>
          </a:stretch>
        </p:blipFill>
        <p:spPr>
          <a:xfrm>
            <a:off x="457200" y="1055381"/>
            <a:ext cx="8307387" cy="3768695"/>
          </a:xfrm>
          <a:prstGeom prst="rect">
            <a:avLst/>
          </a:prstGeom>
        </p:spPr>
      </p:pic>
      <p:sp>
        <p:nvSpPr>
          <p:cNvPr id="9" name="TextBox 8"/>
          <p:cNvSpPr txBox="1"/>
          <p:nvPr/>
        </p:nvSpPr>
        <p:spPr>
          <a:xfrm>
            <a:off x="591002" y="4775399"/>
            <a:ext cx="8171998" cy="1354217"/>
          </a:xfrm>
          <a:prstGeom prst="rect">
            <a:avLst/>
          </a:prstGeom>
          <a:noFill/>
        </p:spPr>
        <p:txBody>
          <a:bodyPr wrap="square" rtlCol="0">
            <a:spAutoFit/>
          </a:bodyPr>
          <a:lstStyle/>
          <a:p>
            <a:r>
              <a:rPr lang="en-GB" sz="2600" dirty="0" smtClean="0"/>
              <a:t>Standards can be used to support both types of actions of governments.</a:t>
            </a:r>
            <a:endParaRPr lang="en-GB" dirty="0" smtClean="0"/>
          </a:p>
          <a:p>
            <a:endParaRPr lang="en-GB" dirty="0"/>
          </a:p>
          <a:p>
            <a:r>
              <a:rPr lang="en-GB" sz="1200" dirty="0" smtClean="0"/>
              <a:t>Source: ISO and IEC (2014), Using and referencing ISO and IEC standards to support public policy</a:t>
            </a:r>
            <a:endParaRPr lang="en-US" dirty="0"/>
          </a:p>
        </p:txBody>
      </p:sp>
    </p:spTree>
    <p:extLst>
      <p:ext uri="{BB962C8B-B14F-4D97-AF65-F5344CB8AC3E}">
        <p14:creationId xmlns:p14="http://schemas.microsoft.com/office/powerpoint/2010/main" val="40577798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bgerundetes Rechteck 4"/>
          <p:cNvSpPr/>
          <p:nvPr/>
        </p:nvSpPr>
        <p:spPr>
          <a:xfrm>
            <a:off x="680826" y="4337538"/>
            <a:ext cx="8228712" cy="1957754"/>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Abgerundetes Rechteck 3"/>
          <p:cNvSpPr/>
          <p:nvPr/>
        </p:nvSpPr>
        <p:spPr>
          <a:xfrm>
            <a:off x="680826" y="1312985"/>
            <a:ext cx="8228712" cy="188741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Content Placeholder 2"/>
          <p:cNvSpPr>
            <a:spLocks noGrp="1"/>
          </p:cNvSpPr>
          <p:nvPr>
            <p:ph idx="1"/>
          </p:nvPr>
        </p:nvSpPr>
        <p:spPr>
          <a:xfrm>
            <a:off x="320520" y="813789"/>
            <a:ext cx="8781534" cy="2885805"/>
          </a:xfrm>
        </p:spPr>
        <p:txBody>
          <a:bodyPr>
            <a:noAutofit/>
          </a:bodyPr>
          <a:lstStyle/>
          <a:p>
            <a:pPr>
              <a:spcBef>
                <a:spcPts val="1800"/>
              </a:spcBef>
            </a:pPr>
            <a:r>
              <a:rPr lang="en-GB" sz="2400" dirty="0" smtClean="0"/>
              <a:t>Using standards in support of technical regulations can relate to:</a:t>
            </a:r>
          </a:p>
          <a:p>
            <a:pPr marL="1085850" lvl="1" indent="-342900">
              <a:spcBef>
                <a:spcPts val="1800"/>
              </a:spcBef>
              <a:buFont typeface="Wingdings" panose="05000000000000000000" pitchFamily="2" charset="2"/>
              <a:buChar char="§"/>
            </a:pPr>
            <a:r>
              <a:rPr lang="en-GB" sz="2400" dirty="0" smtClean="0"/>
              <a:t>Using a defined collection or set of standards</a:t>
            </a:r>
          </a:p>
          <a:p>
            <a:pPr marL="1085850" lvl="1" indent="-342900">
              <a:spcBef>
                <a:spcPts val="1800"/>
              </a:spcBef>
              <a:buFont typeface="Wingdings" panose="05000000000000000000" pitchFamily="2" charset="2"/>
              <a:buChar char="§"/>
            </a:pPr>
            <a:r>
              <a:rPr lang="en-GB" sz="2400" dirty="0" smtClean="0"/>
              <a:t>Using a standard as a whole</a:t>
            </a:r>
          </a:p>
          <a:p>
            <a:pPr marL="1085850" lvl="1" indent="-342900">
              <a:spcBef>
                <a:spcPts val="1800"/>
              </a:spcBef>
              <a:buFont typeface="Wingdings" panose="05000000000000000000" pitchFamily="2" charset="2"/>
              <a:buChar char="§"/>
            </a:pPr>
            <a:r>
              <a:rPr lang="en-GB" sz="2400" dirty="0" smtClean="0"/>
              <a:t>Using part(s) of a standard</a:t>
            </a:r>
          </a:p>
          <a:p>
            <a:pPr>
              <a:spcBef>
                <a:spcPts val="1800"/>
              </a:spcBef>
            </a:pPr>
            <a:endParaRPr lang="en-GB" sz="2400" dirty="0"/>
          </a:p>
          <a:p>
            <a:pPr>
              <a:spcBef>
                <a:spcPts val="1800"/>
              </a:spcBef>
            </a:pPr>
            <a:r>
              <a:rPr lang="en-GB" sz="2400" dirty="0" smtClean="0"/>
              <a:t>“Using” can mean: </a:t>
            </a:r>
          </a:p>
          <a:p>
            <a:pPr marL="1085850" lvl="1" indent="-342900">
              <a:spcBef>
                <a:spcPts val="1800"/>
              </a:spcBef>
              <a:buFont typeface="Wingdings" panose="05000000000000000000" pitchFamily="2" charset="2"/>
              <a:buChar char="§"/>
            </a:pPr>
            <a:r>
              <a:rPr lang="en-GB" sz="2400" b="1" dirty="0" smtClean="0"/>
              <a:t>Incorporating</a:t>
            </a:r>
            <a:r>
              <a:rPr lang="en-GB" sz="2400" dirty="0" smtClean="0"/>
              <a:t> the relevant text of the standard into the text of the regulation</a:t>
            </a:r>
          </a:p>
          <a:p>
            <a:pPr marL="1085850" lvl="1" indent="-342900">
              <a:spcBef>
                <a:spcPts val="1800"/>
              </a:spcBef>
              <a:buFont typeface="Wingdings" panose="05000000000000000000" pitchFamily="2" charset="2"/>
              <a:buChar char="§"/>
            </a:pPr>
            <a:r>
              <a:rPr lang="en-GB" sz="2400" b="1" dirty="0" smtClean="0"/>
              <a:t>Referencing</a:t>
            </a:r>
            <a:r>
              <a:rPr lang="en-GB" sz="2400" dirty="0" smtClean="0"/>
              <a:t> the relevant (part of the) standard in the regulation</a:t>
            </a:r>
            <a:endParaRPr lang="en-GB" sz="2400" dirty="0"/>
          </a:p>
        </p:txBody>
      </p:sp>
      <p:sp>
        <p:nvSpPr>
          <p:cNvPr id="2" name="Title 1"/>
          <p:cNvSpPr>
            <a:spLocks noGrp="1"/>
          </p:cNvSpPr>
          <p:nvPr>
            <p:ph type="title"/>
          </p:nvPr>
        </p:nvSpPr>
        <p:spPr>
          <a:xfrm>
            <a:off x="749982" y="80702"/>
            <a:ext cx="8616855" cy="608874"/>
          </a:xfrm>
        </p:spPr>
        <p:txBody>
          <a:bodyPr>
            <a:noAutofit/>
          </a:bodyPr>
          <a:lstStyle/>
          <a:p>
            <a:r>
              <a:rPr lang="en-GB" sz="2400" b="1" dirty="0" smtClean="0">
                <a:latin typeface="Arial" panose="020B0604020202020204" pitchFamily="34" charset="0"/>
                <a:cs typeface="Arial" panose="020B0604020202020204" pitchFamily="34" charset="0"/>
              </a:rPr>
              <a:t>  Using standards in support of technical regulations</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719740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838200" y="284682"/>
            <a:ext cx="8305800" cy="719138"/>
          </a:xfrm>
          <a:ln/>
        </p:spPr>
        <p:txBody>
          <a:bodyPr/>
          <a:lstStyle/>
          <a:p>
            <a:r>
              <a:rPr lang="en-US" altLang="fr-FR" sz="3200" dirty="0">
                <a:solidFill>
                  <a:srgbClr val="3C3C3C"/>
                </a:solidFill>
                <a:latin typeface="Arial" panose="020B0604020202020204" pitchFamily="34" charset="0"/>
                <a:cs typeface="Arial" panose="020B0604020202020204" pitchFamily="34" charset="0"/>
              </a:rPr>
              <a:t>Public </a:t>
            </a:r>
            <a:r>
              <a:rPr lang="en-US" altLang="fr-FR" sz="3200" dirty="0" smtClean="0">
                <a:solidFill>
                  <a:srgbClr val="3C3C3C"/>
                </a:solidFill>
                <a:latin typeface="Arial" panose="020B0604020202020204" pitchFamily="34" charset="0"/>
                <a:cs typeface="Arial" panose="020B0604020202020204" pitchFamily="34" charset="0"/>
              </a:rPr>
              <a:t>Policy – from our perspective </a:t>
            </a:r>
            <a:endParaRPr lang="en-US" altLang="fr-FR" sz="2800" dirty="0" smtClean="0">
              <a:solidFill>
                <a:schemeClr val="tx1"/>
              </a:solidFill>
              <a:latin typeface="Arial" panose="020B0604020202020204" pitchFamily="34" charset="0"/>
              <a:cs typeface="Arial" panose="020B0604020202020204" pitchFamily="34" charset="0"/>
            </a:endParaRPr>
          </a:p>
        </p:txBody>
      </p:sp>
      <p:sp>
        <p:nvSpPr>
          <p:cNvPr id="49155" name="Content Placeholder 2"/>
          <p:cNvSpPr>
            <a:spLocks noGrp="1"/>
          </p:cNvSpPr>
          <p:nvPr>
            <p:ph idx="1"/>
          </p:nvPr>
        </p:nvSpPr>
        <p:spPr>
          <a:xfrm>
            <a:off x="426464" y="1363662"/>
            <a:ext cx="8521700" cy="5167767"/>
          </a:xfrm>
        </p:spPr>
        <p:txBody>
          <a:bodyPr/>
          <a:lstStyle/>
          <a:p>
            <a:pPr marL="361950" indent="-361950">
              <a:buFont typeface="Wingdings" pitchFamily="2" charset="2"/>
              <a:buChar char="§"/>
              <a:defRPr/>
            </a:pPr>
            <a:r>
              <a:rPr lang="en-US" sz="2800" dirty="0"/>
              <a:t>M</a:t>
            </a:r>
            <a:r>
              <a:rPr lang="en-US" sz="2800" dirty="0" smtClean="0"/>
              <a:t>easures </a:t>
            </a:r>
            <a:r>
              <a:rPr lang="en-US" sz="2800" dirty="0"/>
              <a:t>taken by </a:t>
            </a:r>
            <a:r>
              <a:rPr lang="en-US" sz="2800" dirty="0" smtClean="0"/>
              <a:t>governments and governmental </a:t>
            </a:r>
            <a:r>
              <a:rPr lang="en-US" sz="2800" dirty="0"/>
              <a:t>agencies </a:t>
            </a:r>
            <a:r>
              <a:rPr lang="en-US" sz="2800" dirty="0" smtClean="0"/>
              <a:t>aiming </a:t>
            </a:r>
            <a:r>
              <a:rPr lang="en-US" sz="2800" dirty="0"/>
              <a:t>at achieving or facilitating issues of common interest in society and the </a:t>
            </a:r>
            <a:r>
              <a:rPr lang="en-US" sz="2800" dirty="0" smtClean="0"/>
              <a:t>economy - such </a:t>
            </a:r>
            <a:r>
              <a:rPr lang="en-US" sz="2800" dirty="0"/>
              <a:t>as safety of products, public security, consumer protection, economic growth, societal welfare or environmental protection. </a:t>
            </a:r>
            <a:endParaRPr lang="en-US" sz="2800" dirty="0" smtClean="0"/>
          </a:p>
          <a:p>
            <a:pPr indent="0">
              <a:buNone/>
              <a:defRPr/>
            </a:pPr>
            <a:endParaRPr lang="en-US" sz="2800" dirty="0" smtClean="0"/>
          </a:p>
          <a:p>
            <a:pPr marL="361950" indent="-361950">
              <a:buFont typeface="Wingdings" pitchFamily="2" charset="2"/>
              <a:buChar char="§"/>
              <a:defRPr/>
            </a:pPr>
            <a:r>
              <a:rPr lang="en-US" sz="2800" dirty="0" smtClean="0"/>
              <a:t>Public </a:t>
            </a:r>
            <a:r>
              <a:rPr lang="en-US" sz="2800" dirty="0"/>
              <a:t>policy typically includes agenda setting, policy formulation, decision-making, policy implementation and monitoring and evaluation</a:t>
            </a:r>
            <a:r>
              <a:rPr lang="en-US" sz="2800" dirty="0" smtClean="0"/>
              <a:t>.</a:t>
            </a:r>
            <a:endParaRPr lang="fr-CH" altLang="en-US" sz="2800" dirty="0">
              <a:latin typeface="Arial" charset="0"/>
              <a:cs typeface="Arial" charset="0"/>
            </a:endParaRPr>
          </a:p>
          <a:p>
            <a:pPr indent="0">
              <a:buNone/>
              <a:defRPr/>
            </a:pPr>
            <a:endParaRPr lang="fr-CH" altLang="fr-FR" sz="2800" dirty="0" smtClean="0">
              <a:latin typeface="Arial" pitchFamily="34" charset="0"/>
              <a:cs typeface="Arial" pitchFamily="34" charset="0"/>
            </a:endParaRPr>
          </a:p>
          <a:p>
            <a:pPr indent="287338">
              <a:buFont typeface="Wingdings" pitchFamily="2" charset="2"/>
              <a:buChar char="§"/>
              <a:defRPr/>
            </a:pPr>
            <a:endParaRPr lang="fr-CH" altLang="fr-FR" dirty="0" smtClean="0">
              <a:latin typeface="Arial" pitchFamily="34" charset="0"/>
              <a:cs typeface="Arial" pitchFamily="34" charset="0"/>
            </a:endParaRPr>
          </a:p>
          <a:p>
            <a:pPr indent="287338">
              <a:buFont typeface="Wingdings" pitchFamily="2" charset="2"/>
              <a:buNone/>
              <a:defRPr/>
            </a:pPr>
            <a:endParaRPr lang="fr-CH" altLang="fr-FR" dirty="0" smtClean="0">
              <a:latin typeface="Arial" pitchFamily="34" charset="0"/>
              <a:cs typeface="Arial" pitchFamily="34" charset="0"/>
            </a:endParaRPr>
          </a:p>
          <a:p>
            <a:pPr indent="287338">
              <a:buFont typeface="Wingdings" pitchFamily="2" charset="2"/>
              <a:buChar char="§"/>
              <a:defRPr/>
            </a:pPr>
            <a:endParaRPr lang="fr-CH" altLang="fr-FR" dirty="0" smtClean="0">
              <a:latin typeface="Arial" pitchFamily="34" charset="0"/>
              <a:cs typeface="Arial" pitchFamily="34" charset="0"/>
            </a:endParaRPr>
          </a:p>
        </p:txBody>
      </p:sp>
    </p:spTree>
    <p:extLst>
      <p:ext uri="{BB962C8B-B14F-4D97-AF65-F5344CB8AC3E}">
        <p14:creationId xmlns:p14="http://schemas.microsoft.com/office/powerpoint/2010/main" val="23957614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1492250" y="334963"/>
            <a:ext cx="7478713" cy="857250"/>
          </a:xfrm>
        </p:spPr>
        <p:txBody>
          <a:bodyPr>
            <a:normAutofit fontScale="90000"/>
          </a:bodyPr>
          <a:lstStyle/>
          <a:p>
            <a:pPr eaLnBrk="1" hangingPunct="1">
              <a:lnSpc>
                <a:spcPct val="100000"/>
              </a:lnSpc>
              <a:spcBef>
                <a:spcPts val="0"/>
              </a:spcBef>
              <a:spcAft>
                <a:spcPts val="0"/>
              </a:spcAft>
              <a:defRPr/>
            </a:pPr>
            <a:r>
              <a:rPr lang="en-US" altLang="fr-FR" sz="3200" dirty="0" smtClean="0">
                <a:solidFill>
                  <a:schemeClr val="tx1"/>
                </a:solidFill>
              </a:rPr>
              <a:t>Referencing standard(s) in regulations – The principle</a:t>
            </a:r>
          </a:p>
        </p:txBody>
      </p:sp>
      <p:sp>
        <p:nvSpPr>
          <p:cNvPr id="29699" name="Rectangle 2"/>
          <p:cNvSpPr>
            <a:spLocks noGrp="1" noChangeArrowheads="1"/>
          </p:cNvSpPr>
          <p:nvPr>
            <p:ph type="body" idx="4294967295"/>
          </p:nvPr>
        </p:nvSpPr>
        <p:spPr bwMode="auto">
          <a:xfrm>
            <a:off x="677863" y="1801813"/>
            <a:ext cx="2629359" cy="1592262"/>
          </a:xfrm>
          <a:prstGeom prst="rect">
            <a:avLst/>
          </a:prstGeom>
          <a:solidFill>
            <a:srgbClr val="FFC000"/>
          </a:solidFill>
          <a:ln algn="ctr">
            <a:solidFill>
              <a:schemeClr val="tx1"/>
            </a:solidFill>
            <a:round/>
            <a:headEnd/>
            <a:tailEnd/>
          </a:ln>
        </p:spPr>
        <p:txBody>
          <a:bodyPr vert="horz" wrap="square" numCol="1" anchor="t" anchorCtr="0" compatLnSpc="1">
            <a:prstTxWarp prst="textNoShape">
              <a:avLst/>
            </a:prstTxWarp>
            <a:normAutofit fontScale="92500"/>
          </a:bodyPr>
          <a:lstStyle/>
          <a:p>
            <a:pPr algn="ctr" eaLnBrk="1" hangingPunct="1">
              <a:buFont typeface="Wingdings" panose="05000000000000000000" pitchFamily="2" charset="2"/>
              <a:buNone/>
            </a:pPr>
            <a:r>
              <a:rPr lang="en-US" altLang="fr-FR" sz="2400" dirty="0" smtClean="0">
                <a:latin typeface="Arial" panose="020B0604020202020204" pitchFamily="34" charset="0"/>
                <a:cs typeface="Arial" panose="020B0604020202020204" pitchFamily="34" charset="0"/>
              </a:rPr>
              <a:t> </a:t>
            </a:r>
            <a:br>
              <a:rPr lang="en-US" altLang="fr-FR" sz="2400" dirty="0" smtClean="0">
                <a:latin typeface="Arial" panose="020B0604020202020204" pitchFamily="34" charset="0"/>
                <a:cs typeface="Arial" panose="020B0604020202020204" pitchFamily="34" charset="0"/>
              </a:rPr>
            </a:br>
            <a:r>
              <a:rPr lang="en-US" altLang="fr-FR" sz="2400" b="1" dirty="0" smtClean="0">
                <a:latin typeface="Arial" panose="020B0604020202020204" pitchFamily="34" charset="0"/>
                <a:cs typeface="Arial" panose="020B0604020202020204" pitchFamily="34" charset="0"/>
              </a:rPr>
              <a:t>Law/Regulation</a:t>
            </a:r>
            <a:br>
              <a:rPr lang="en-US" altLang="fr-FR" sz="2400" b="1" dirty="0" smtClean="0">
                <a:latin typeface="Arial" panose="020B0604020202020204" pitchFamily="34" charset="0"/>
                <a:cs typeface="Arial" panose="020B0604020202020204" pitchFamily="34" charset="0"/>
              </a:rPr>
            </a:br>
            <a:r>
              <a:rPr lang="en-US" altLang="fr-FR" sz="1500" b="1" dirty="0" smtClean="0">
                <a:latin typeface="Arial" panose="020B0604020202020204" pitchFamily="34" charset="0"/>
                <a:cs typeface="Arial" panose="020B0604020202020204" pitchFamily="34" charset="0"/>
              </a:rPr>
              <a:t>[contains basic, “essential” requirements]</a:t>
            </a:r>
          </a:p>
        </p:txBody>
      </p:sp>
      <p:sp>
        <p:nvSpPr>
          <p:cNvPr id="29700" name="Rectangle 2"/>
          <p:cNvSpPr txBox="1">
            <a:spLocks noChangeArrowheads="1"/>
          </p:cNvSpPr>
          <p:nvPr/>
        </p:nvSpPr>
        <p:spPr bwMode="auto">
          <a:xfrm>
            <a:off x="5591175" y="1817688"/>
            <a:ext cx="2859088" cy="1576387"/>
          </a:xfrm>
          <a:prstGeom prst="rect">
            <a:avLst/>
          </a:prstGeom>
          <a:solidFill>
            <a:srgbClr val="FFC000"/>
          </a:solidFill>
          <a:ln w="9525" algn="ctr">
            <a:solidFill>
              <a:schemeClr val="tx1"/>
            </a:solidFill>
            <a:round/>
            <a:headEnd/>
            <a:tailEnd/>
          </a:ln>
        </p:spPr>
        <p:txBody>
          <a:bodyPr lIns="0" tIns="0" rIns="0" bIns="0"/>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algn="ctr">
              <a:spcBef>
                <a:spcPct val="50000"/>
              </a:spcBef>
              <a:buFont typeface="Wingdings" panose="05000000000000000000" pitchFamily="2" charset="2"/>
              <a:buNone/>
            </a:pPr>
            <a:r>
              <a:rPr lang="en-US" altLang="fr-FR" sz="2400" b="1" dirty="0">
                <a:solidFill>
                  <a:srgbClr val="3B3D3C"/>
                </a:solidFill>
                <a:latin typeface="Arial" panose="020B0604020202020204" pitchFamily="34" charset="0"/>
                <a:ea typeface="MS PGothic" panose="020B0600070205080204" pitchFamily="34" charset="-128"/>
                <a:cs typeface="Arial" panose="020B0604020202020204" pitchFamily="34" charset="0"/>
              </a:rPr>
              <a:t/>
            </a:r>
            <a:br>
              <a:rPr lang="en-US" altLang="fr-FR" sz="2400" b="1" dirty="0">
                <a:solidFill>
                  <a:srgbClr val="3B3D3C"/>
                </a:solidFill>
                <a:latin typeface="Arial" panose="020B0604020202020204" pitchFamily="34" charset="0"/>
                <a:ea typeface="MS PGothic" panose="020B0600070205080204" pitchFamily="34" charset="-128"/>
                <a:cs typeface="Arial" panose="020B0604020202020204" pitchFamily="34" charset="0"/>
              </a:rPr>
            </a:br>
            <a:r>
              <a:rPr lang="en-US" altLang="fr-FR" sz="2400" b="1" dirty="0">
                <a:solidFill>
                  <a:srgbClr val="3B3D3C"/>
                </a:solidFill>
                <a:latin typeface="Arial" panose="020B0604020202020204" pitchFamily="34" charset="0"/>
                <a:ea typeface="MS PGothic" panose="020B0600070205080204" pitchFamily="34" charset="-128"/>
                <a:cs typeface="Arial" panose="020B0604020202020204" pitchFamily="34" charset="0"/>
              </a:rPr>
              <a:t>Standard(s)</a:t>
            </a:r>
            <a:br>
              <a:rPr lang="en-US" altLang="fr-FR" sz="2400" b="1" dirty="0">
                <a:solidFill>
                  <a:srgbClr val="3B3D3C"/>
                </a:solidFill>
                <a:latin typeface="Arial" panose="020B0604020202020204" pitchFamily="34" charset="0"/>
                <a:ea typeface="MS PGothic" panose="020B0600070205080204" pitchFamily="34" charset="-128"/>
                <a:cs typeface="Arial" panose="020B0604020202020204" pitchFamily="34" charset="0"/>
              </a:rPr>
            </a:br>
            <a:r>
              <a:rPr lang="en-US" altLang="fr-FR" sz="1600" b="1" dirty="0">
                <a:solidFill>
                  <a:srgbClr val="3B3D3C"/>
                </a:solidFill>
                <a:latin typeface="Arial" panose="020B0604020202020204" pitchFamily="34" charset="0"/>
                <a:ea typeface="MS PGothic" panose="020B0600070205080204" pitchFamily="34" charset="-128"/>
                <a:cs typeface="Arial" panose="020B0604020202020204" pitchFamily="34" charset="0"/>
              </a:rPr>
              <a:t>[</a:t>
            </a:r>
            <a:r>
              <a:rPr lang="en-US" altLang="fr-FR" sz="1600" b="1" dirty="0" smtClean="0">
                <a:solidFill>
                  <a:srgbClr val="3B3D3C"/>
                </a:solidFill>
                <a:latin typeface="Arial" panose="020B0604020202020204" pitchFamily="34" charset="0"/>
                <a:ea typeface="MS PGothic" panose="020B0600070205080204" pitchFamily="34" charset="-128"/>
                <a:cs typeface="Arial" panose="020B0604020202020204" pitchFamily="34" charset="0"/>
              </a:rPr>
              <a:t>contain(s) </a:t>
            </a:r>
            <a:r>
              <a:rPr lang="en-US" altLang="fr-FR" sz="1600" b="1" dirty="0">
                <a:solidFill>
                  <a:srgbClr val="3B3D3C"/>
                </a:solidFill>
                <a:latin typeface="Arial" panose="020B0604020202020204" pitchFamily="34" charset="0"/>
                <a:ea typeface="MS PGothic" panose="020B0600070205080204" pitchFamily="34" charset="-128"/>
                <a:cs typeface="Arial" panose="020B0604020202020204" pitchFamily="34" charset="0"/>
              </a:rPr>
              <a:t>technical </a:t>
            </a:r>
            <a:br>
              <a:rPr lang="en-US" altLang="fr-FR" sz="1600" b="1" dirty="0">
                <a:solidFill>
                  <a:srgbClr val="3B3D3C"/>
                </a:solidFill>
                <a:latin typeface="Arial" panose="020B0604020202020204" pitchFamily="34" charset="0"/>
                <a:ea typeface="MS PGothic" panose="020B0600070205080204" pitchFamily="34" charset="-128"/>
                <a:cs typeface="Arial" panose="020B0604020202020204" pitchFamily="34" charset="0"/>
              </a:rPr>
            </a:br>
            <a:r>
              <a:rPr lang="en-US" altLang="fr-FR" sz="1600" b="1" dirty="0">
                <a:solidFill>
                  <a:srgbClr val="3B3D3C"/>
                </a:solidFill>
                <a:latin typeface="Arial" panose="020B0604020202020204" pitchFamily="34" charset="0"/>
                <a:ea typeface="MS PGothic" panose="020B0600070205080204" pitchFamily="34" charset="-128"/>
                <a:cs typeface="Arial" panose="020B0604020202020204" pitchFamily="34" charset="0"/>
              </a:rPr>
              <a:t>details]</a:t>
            </a:r>
            <a:r>
              <a:rPr lang="en-US" altLang="fr-FR" sz="2400" b="1" dirty="0">
                <a:solidFill>
                  <a:srgbClr val="3B3D3C"/>
                </a:solidFill>
                <a:latin typeface="Arial" panose="020B0604020202020204" pitchFamily="34" charset="0"/>
                <a:ea typeface="MS PGothic" panose="020B0600070205080204" pitchFamily="34" charset="-128"/>
                <a:cs typeface="Arial" panose="020B0604020202020204" pitchFamily="34" charset="0"/>
              </a:rPr>
              <a:t/>
            </a:r>
            <a:br>
              <a:rPr lang="en-US" altLang="fr-FR" sz="2400" b="1" dirty="0">
                <a:solidFill>
                  <a:srgbClr val="3B3D3C"/>
                </a:solidFill>
                <a:latin typeface="Arial" panose="020B0604020202020204" pitchFamily="34" charset="0"/>
                <a:ea typeface="MS PGothic" panose="020B0600070205080204" pitchFamily="34" charset="-128"/>
                <a:cs typeface="Arial" panose="020B0604020202020204" pitchFamily="34" charset="0"/>
              </a:rPr>
            </a:br>
            <a:endParaRPr lang="en-US" altLang="fr-FR" sz="2000" b="1" dirty="0">
              <a:solidFill>
                <a:srgbClr val="3B3D3C"/>
              </a:solidFill>
              <a:latin typeface="Arial" panose="020B0604020202020204" pitchFamily="34" charset="0"/>
              <a:ea typeface="MS PGothic" panose="020B0600070205080204" pitchFamily="34" charset="-128"/>
              <a:cs typeface="Arial" panose="020B0604020202020204" pitchFamily="34" charset="0"/>
            </a:endParaRPr>
          </a:p>
          <a:p>
            <a:pPr algn="ctr">
              <a:spcBef>
                <a:spcPct val="50000"/>
              </a:spcBef>
              <a:buFont typeface="Wingdings" panose="05000000000000000000" pitchFamily="2" charset="2"/>
              <a:buNone/>
            </a:pPr>
            <a:endParaRPr lang="en-US" altLang="fr-FR" sz="2400" b="1" dirty="0">
              <a:solidFill>
                <a:srgbClr val="3B3D3C"/>
              </a:solidFill>
              <a:latin typeface="Arial" panose="020B0604020202020204" pitchFamily="34" charset="0"/>
              <a:ea typeface="MS PGothic" panose="020B0600070205080204" pitchFamily="34" charset="-128"/>
              <a:cs typeface="Arial" panose="020B0604020202020204" pitchFamily="34" charset="0"/>
            </a:endParaRPr>
          </a:p>
        </p:txBody>
      </p:sp>
      <p:cxnSp>
        <p:nvCxnSpPr>
          <p:cNvPr id="29701" name="Straight Arrow Connector 2"/>
          <p:cNvCxnSpPr>
            <a:cxnSpLocks noChangeShapeType="1"/>
          </p:cNvCxnSpPr>
          <p:nvPr/>
        </p:nvCxnSpPr>
        <p:spPr bwMode="auto">
          <a:xfrm>
            <a:off x="3475987" y="2479675"/>
            <a:ext cx="1987550" cy="0"/>
          </a:xfrm>
          <a:prstGeom prst="straightConnector1">
            <a:avLst/>
          </a:prstGeom>
          <a:noFill/>
          <a:ln w="3175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29702" name="TextBox 6"/>
          <p:cNvSpPr txBox="1">
            <a:spLocks noChangeArrowheads="1"/>
          </p:cNvSpPr>
          <p:nvPr/>
        </p:nvSpPr>
        <p:spPr bwMode="auto">
          <a:xfrm>
            <a:off x="3622675" y="2620963"/>
            <a:ext cx="1489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eaLnBrk="1" hangingPunct="1"/>
            <a:r>
              <a:rPr lang="en-US" altLang="fr-FR" sz="2200" i="1">
                <a:latin typeface="Arial" panose="020B0604020202020204" pitchFamily="34" charset="0"/>
                <a:ea typeface="MS PGothic" panose="020B0600070205080204" pitchFamily="34" charset="-128"/>
                <a:cs typeface="Arial" panose="020B0604020202020204" pitchFamily="34" charset="0"/>
              </a:rPr>
              <a:t>Reference</a:t>
            </a:r>
          </a:p>
        </p:txBody>
      </p:sp>
      <p:sp>
        <p:nvSpPr>
          <p:cNvPr id="29703" name="TextBox 7"/>
          <p:cNvSpPr txBox="1">
            <a:spLocks noChangeArrowheads="1"/>
          </p:cNvSpPr>
          <p:nvPr/>
        </p:nvSpPr>
        <p:spPr bwMode="auto">
          <a:xfrm>
            <a:off x="457200" y="3768725"/>
            <a:ext cx="8513763"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eaLnBrk="1" hangingPunct="1"/>
            <a:r>
              <a:rPr lang="en-US" altLang="fr-FR" sz="2800" b="1" dirty="0">
                <a:solidFill>
                  <a:schemeClr val="accent2"/>
                </a:solidFill>
                <a:latin typeface="Arial" panose="020B0604020202020204" pitchFamily="34" charset="0"/>
                <a:ea typeface="MS PGothic" panose="020B0600070205080204" pitchFamily="34" charset="-128"/>
                <a:cs typeface="Arial" panose="020B0604020202020204" pitchFamily="34" charset="0"/>
              </a:rPr>
              <a:t>Laws/regulations</a:t>
            </a:r>
            <a:r>
              <a:rPr lang="en-US" altLang="fr-FR" sz="2800" dirty="0">
                <a:latin typeface="Arial" panose="020B0604020202020204" pitchFamily="34" charset="0"/>
                <a:ea typeface="MS PGothic" panose="020B0600070205080204" pitchFamily="34" charset="-128"/>
                <a:cs typeface="Arial" panose="020B0604020202020204" pitchFamily="34" charset="0"/>
              </a:rPr>
              <a:t> define requirements or objectives; </a:t>
            </a:r>
            <a:r>
              <a:rPr lang="en-US" altLang="fr-FR" sz="2800" b="1" dirty="0">
                <a:solidFill>
                  <a:schemeClr val="accent2"/>
                </a:solidFill>
                <a:latin typeface="Arial" panose="020B0604020202020204" pitchFamily="34" charset="0"/>
                <a:ea typeface="MS PGothic" panose="020B0600070205080204" pitchFamily="34" charset="-128"/>
                <a:cs typeface="Arial" panose="020B0604020202020204" pitchFamily="34" charset="0"/>
              </a:rPr>
              <a:t>standards</a:t>
            </a:r>
            <a:r>
              <a:rPr lang="en-US" altLang="fr-FR" sz="2800" dirty="0">
                <a:latin typeface="Arial" panose="020B0604020202020204" pitchFamily="34" charset="0"/>
                <a:ea typeface="MS PGothic" panose="020B0600070205080204" pitchFamily="34" charset="-128"/>
                <a:cs typeface="Arial" panose="020B0604020202020204" pitchFamily="34" charset="0"/>
              </a:rPr>
              <a:t> contain technical details that further specify these requirements. Standards may also contain details on how the requirements can be met and how compliance with them can be checked</a:t>
            </a:r>
          </a:p>
        </p:txBody>
      </p:sp>
    </p:spTree>
    <p:extLst>
      <p:ext uri="{BB962C8B-B14F-4D97-AF65-F5344CB8AC3E}">
        <p14:creationId xmlns:p14="http://schemas.microsoft.com/office/powerpoint/2010/main" val="2728068226"/>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392238" y="236538"/>
            <a:ext cx="8305800" cy="717550"/>
          </a:xfrm>
        </p:spPr>
        <p:txBody>
          <a:bodyPr>
            <a:normAutofit/>
          </a:bodyPr>
          <a:lstStyle/>
          <a:p>
            <a:pPr eaLnBrk="1" hangingPunct="1"/>
            <a:r>
              <a:rPr lang="en-US" altLang="fr-FR" sz="3200" dirty="0" smtClean="0">
                <a:solidFill>
                  <a:schemeClr val="tx1"/>
                </a:solidFill>
                <a:latin typeface="Arial" panose="020B0604020202020204" pitchFamily="34" charset="0"/>
                <a:cs typeface="Arial" panose="020B0604020202020204" pitchFamily="34" charset="0"/>
              </a:rPr>
              <a:t>References to standards</a:t>
            </a:r>
          </a:p>
        </p:txBody>
      </p:sp>
      <p:graphicFrame>
        <p:nvGraphicFramePr>
          <p:cNvPr id="3" name="Table 2"/>
          <p:cNvGraphicFramePr>
            <a:graphicFrameLocks noGrp="1"/>
          </p:cNvGraphicFramePr>
          <p:nvPr/>
        </p:nvGraphicFramePr>
        <p:xfrm>
          <a:off x="593725" y="2035175"/>
          <a:ext cx="2386013" cy="3268663"/>
        </p:xfrm>
        <a:graphic>
          <a:graphicData uri="http://schemas.openxmlformats.org/drawingml/2006/table">
            <a:tbl>
              <a:tblPr firstRow="1" bandRow="1">
                <a:tableStyleId>{5C22544A-7EE6-4342-B048-85BDC9FD1C3A}</a:tableStyleId>
              </a:tblPr>
              <a:tblGrid>
                <a:gridCol w="2386013"/>
              </a:tblGrid>
              <a:tr h="800208">
                <a:tc>
                  <a:txBody>
                    <a:bodyPr/>
                    <a:lstStyle/>
                    <a:p>
                      <a:pPr algn="ctr"/>
                      <a:r>
                        <a:rPr lang="en-US" sz="2000" dirty="0" smtClean="0"/>
                        <a:t>Laws/Regulations</a:t>
                      </a:r>
                      <a:endParaRPr lang="en-US" sz="2000" dirty="0"/>
                    </a:p>
                  </a:txBody>
                  <a:tcPr marL="91446" marR="91446" marT="45710" marB="45710"/>
                </a:tc>
              </a:tr>
              <a:tr h="681401">
                <a:tc>
                  <a:txBody>
                    <a:bodyPr/>
                    <a:lstStyle/>
                    <a:p>
                      <a:pPr algn="ctr"/>
                      <a:r>
                        <a:rPr lang="en-US" sz="1800" dirty="0" smtClean="0"/>
                        <a:t>National</a:t>
                      </a:r>
                      <a:endParaRPr lang="en-US" sz="1800" dirty="0"/>
                    </a:p>
                  </a:txBody>
                  <a:tcPr marL="91446" marR="91446" marT="45710" marB="45710"/>
                </a:tc>
              </a:tr>
              <a:tr h="1188699">
                <a:tc>
                  <a:txBody>
                    <a:bodyPr/>
                    <a:lstStyle/>
                    <a:p>
                      <a:pPr algn="ctr"/>
                      <a:r>
                        <a:rPr lang="en-US" sz="1800" dirty="0" smtClean="0"/>
                        <a:t>Sub-national levels, e.g.</a:t>
                      </a:r>
                    </a:p>
                    <a:p>
                      <a:pPr algn="ctr"/>
                      <a:r>
                        <a:rPr lang="en-US" sz="1800" dirty="0" smtClean="0"/>
                        <a:t>federal state, province, canton</a:t>
                      </a:r>
                      <a:endParaRPr lang="en-US" sz="1800" dirty="0"/>
                    </a:p>
                  </a:txBody>
                  <a:tcPr marL="91446" marR="91446" marT="45710" marB="45710"/>
                </a:tc>
              </a:tr>
              <a:tr h="598354">
                <a:tc>
                  <a:txBody>
                    <a:bodyPr/>
                    <a:lstStyle/>
                    <a:p>
                      <a:pPr algn="ctr"/>
                      <a:r>
                        <a:rPr lang="en-US" sz="1800" dirty="0" smtClean="0"/>
                        <a:t>County, etc.</a:t>
                      </a:r>
                      <a:endParaRPr lang="en-US" sz="1800" dirty="0"/>
                    </a:p>
                  </a:txBody>
                  <a:tcPr marL="91446" marR="91446" marT="45710" marB="45710"/>
                </a:tc>
              </a:tr>
            </a:tbl>
          </a:graphicData>
        </a:graphic>
      </p:graphicFrame>
      <p:graphicFrame>
        <p:nvGraphicFramePr>
          <p:cNvPr id="10" name="Table 9"/>
          <p:cNvGraphicFramePr>
            <a:graphicFrameLocks noGrp="1"/>
          </p:cNvGraphicFramePr>
          <p:nvPr/>
        </p:nvGraphicFramePr>
        <p:xfrm>
          <a:off x="5948363" y="893763"/>
          <a:ext cx="2386012" cy="4516435"/>
        </p:xfrm>
        <a:graphic>
          <a:graphicData uri="http://schemas.openxmlformats.org/drawingml/2006/table">
            <a:tbl>
              <a:tblPr/>
              <a:tblGrid>
                <a:gridCol w="2386012"/>
              </a:tblGrid>
              <a:tr h="903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FFFFFF"/>
                          </a:solidFill>
                          <a:effectLst/>
                          <a:latin typeface="Arial" charset="0"/>
                          <a:ea typeface="MS PGothic" pitchFamily="34" charset="-128"/>
                        </a:rPr>
                        <a:t>Standards</a:t>
                      </a:r>
                    </a:p>
                  </a:txBody>
                  <a:tcPr marL="91446" marR="91446" marT="45718" marB="4571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903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C3C3C"/>
                          </a:solidFill>
                          <a:effectLst/>
                          <a:latin typeface="Arial" charset="0"/>
                          <a:ea typeface="MS PGothic" pitchFamily="34" charset="-128"/>
                        </a:rPr>
                        <a:t>International</a:t>
                      </a:r>
                    </a:p>
                  </a:txBody>
                  <a:tcPr marL="91446" marR="91446" marT="45718" marB="4571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7E4"/>
                    </a:solidFill>
                  </a:tcPr>
                </a:tc>
              </a:tr>
              <a:tr h="903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C3C3C"/>
                          </a:solidFill>
                          <a:effectLst/>
                          <a:latin typeface="Arial" charset="0"/>
                          <a:ea typeface="MS PGothic" pitchFamily="34" charset="-128"/>
                        </a:rPr>
                        <a:t>Regional</a:t>
                      </a:r>
                    </a:p>
                  </a:txBody>
                  <a:tcPr marL="91446" marR="91446" marT="45718" marB="4571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CF2"/>
                    </a:solidFill>
                  </a:tcPr>
                </a:tc>
              </a:tr>
              <a:tr h="903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3C3C3C"/>
                          </a:solidFill>
                          <a:effectLst/>
                          <a:latin typeface="Arial" charset="0"/>
                          <a:ea typeface="MS PGothic" pitchFamily="34" charset="-128"/>
                        </a:rPr>
                        <a:t>National</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3C3C3C"/>
                        </a:solidFill>
                        <a:effectLst/>
                        <a:latin typeface="Arial" charset="0"/>
                        <a:ea typeface="MS PGothic" pitchFamily="34" charset="-128"/>
                      </a:endParaRPr>
                    </a:p>
                  </a:txBody>
                  <a:tcPr marL="91446" marR="91446" marT="45718" marB="4571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7E4"/>
                    </a:solidFill>
                  </a:tcPr>
                </a:tc>
              </a:tr>
              <a:tr h="903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3C3C3C"/>
                          </a:solidFill>
                          <a:effectLst/>
                          <a:latin typeface="Arial" charset="0"/>
                          <a:ea typeface="MS PGothic" pitchFamily="34" charset="-128"/>
                        </a:rPr>
                        <a:t>SDOs,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3C3C3C"/>
                          </a:solidFill>
                          <a:effectLst/>
                          <a:latin typeface="Arial" charset="0"/>
                          <a:ea typeface="MS PGothic" pitchFamily="34" charset="-128"/>
                        </a:rPr>
                        <a:t>sub-national</a:t>
                      </a:r>
                    </a:p>
                  </a:txBody>
                  <a:tcPr marL="91446" marR="91446" marT="45718" marB="4571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CF2"/>
                    </a:solidFill>
                  </a:tcPr>
                </a:tc>
              </a:tr>
            </a:tbl>
          </a:graphicData>
        </a:graphic>
      </p:graphicFrame>
      <p:cxnSp>
        <p:nvCxnSpPr>
          <p:cNvPr id="31773" name="Straight Connector 6"/>
          <p:cNvCxnSpPr>
            <a:cxnSpLocks noChangeShapeType="1"/>
          </p:cNvCxnSpPr>
          <p:nvPr/>
        </p:nvCxnSpPr>
        <p:spPr bwMode="auto">
          <a:xfrm>
            <a:off x="2979738" y="3170238"/>
            <a:ext cx="441325"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1774" name="Straight Connector 14"/>
          <p:cNvCxnSpPr>
            <a:cxnSpLocks noChangeShapeType="1"/>
          </p:cNvCxnSpPr>
          <p:nvPr/>
        </p:nvCxnSpPr>
        <p:spPr bwMode="auto">
          <a:xfrm>
            <a:off x="2979738" y="4945063"/>
            <a:ext cx="441325"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1775" name="Straight Connector 17"/>
          <p:cNvCxnSpPr>
            <a:cxnSpLocks noChangeShapeType="1"/>
          </p:cNvCxnSpPr>
          <p:nvPr/>
        </p:nvCxnSpPr>
        <p:spPr bwMode="auto">
          <a:xfrm>
            <a:off x="2963863" y="4057650"/>
            <a:ext cx="441325"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1776" name="Straight Connector 11"/>
          <p:cNvCxnSpPr>
            <a:cxnSpLocks noChangeShapeType="1"/>
          </p:cNvCxnSpPr>
          <p:nvPr/>
        </p:nvCxnSpPr>
        <p:spPr bwMode="auto">
          <a:xfrm>
            <a:off x="3421063" y="3170238"/>
            <a:ext cx="0" cy="177482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1777" name="Straight Arrow Connector 23"/>
          <p:cNvCxnSpPr>
            <a:cxnSpLocks noChangeShapeType="1"/>
          </p:cNvCxnSpPr>
          <p:nvPr/>
        </p:nvCxnSpPr>
        <p:spPr bwMode="auto">
          <a:xfrm>
            <a:off x="3421063" y="4057650"/>
            <a:ext cx="2527300"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778" name="Straight Arrow Connector 25"/>
          <p:cNvCxnSpPr>
            <a:cxnSpLocks noChangeShapeType="1"/>
          </p:cNvCxnSpPr>
          <p:nvPr/>
        </p:nvCxnSpPr>
        <p:spPr bwMode="auto">
          <a:xfrm>
            <a:off x="8334375" y="2192338"/>
            <a:ext cx="412750"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779" name="Straight Arrow Connector 27"/>
          <p:cNvCxnSpPr>
            <a:cxnSpLocks noChangeShapeType="1"/>
          </p:cNvCxnSpPr>
          <p:nvPr/>
        </p:nvCxnSpPr>
        <p:spPr bwMode="auto">
          <a:xfrm>
            <a:off x="8747125" y="2192338"/>
            <a:ext cx="0" cy="7874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780" name="Straight Arrow Connector 29"/>
          <p:cNvCxnSpPr>
            <a:cxnSpLocks noChangeShapeType="1"/>
          </p:cNvCxnSpPr>
          <p:nvPr/>
        </p:nvCxnSpPr>
        <p:spPr bwMode="auto">
          <a:xfrm flipH="1">
            <a:off x="8334375" y="4057650"/>
            <a:ext cx="412750"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781" name="Straight Arrow Connector 14335"/>
          <p:cNvCxnSpPr>
            <a:cxnSpLocks noChangeShapeType="1"/>
          </p:cNvCxnSpPr>
          <p:nvPr/>
        </p:nvCxnSpPr>
        <p:spPr bwMode="auto">
          <a:xfrm>
            <a:off x="8359775" y="3363913"/>
            <a:ext cx="411163"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782" name="Straight Arrow Connector 39"/>
          <p:cNvCxnSpPr>
            <a:cxnSpLocks noChangeShapeType="1"/>
          </p:cNvCxnSpPr>
          <p:nvPr/>
        </p:nvCxnSpPr>
        <p:spPr bwMode="auto">
          <a:xfrm flipH="1">
            <a:off x="8747125" y="2979738"/>
            <a:ext cx="7938" cy="1077912"/>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31783" name="Rectangle 14344"/>
          <p:cNvSpPr>
            <a:spLocks noChangeArrowheads="1"/>
          </p:cNvSpPr>
          <p:nvPr/>
        </p:nvSpPr>
        <p:spPr bwMode="auto">
          <a:xfrm>
            <a:off x="4060825" y="3687763"/>
            <a:ext cx="12493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eaLnBrk="1" hangingPunct="1"/>
            <a:r>
              <a:rPr lang="en-US" altLang="fr-FR" i="1">
                <a:latin typeface="Arial" panose="020B0604020202020204" pitchFamily="34" charset="0"/>
                <a:ea typeface="MS PGothic" panose="020B0600070205080204" pitchFamily="34" charset="-128"/>
                <a:cs typeface="Arial" panose="020B0604020202020204" pitchFamily="34" charset="0"/>
              </a:rPr>
              <a:t>Reference</a:t>
            </a:r>
          </a:p>
        </p:txBody>
      </p:sp>
      <p:cxnSp>
        <p:nvCxnSpPr>
          <p:cNvPr id="31784" name="Straight Arrow Connector 14346"/>
          <p:cNvCxnSpPr>
            <a:cxnSpLocks noChangeShapeType="1"/>
          </p:cNvCxnSpPr>
          <p:nvPr/>
        </p:nvCxnSpPr>
        <p:spPr bwMode="auto">
          <a:xfrm>
            <a:off x="3421063" y="4746625"/>
            <a:ext cx="2527300"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1785" name="Straight Arrow Connector 14348"/>
          <p:cNvCxnSpPr>
            <a:cxnSpLocks noChangeShapeType="1"/>
          </p:cNvCxnSpPr>
          <p:nvPr/>
        </p:nvCxnSpPr>
        <p:spPr bwMode="auto">
          <a:xfrm>
            <a:off x="3421063" y="3390900"/>
            <a:ext cx="2527300" cy="0"/>
          </a:xfrm>
          <a:prstGeom prst="straightConnector1">
            <a:avLst/>
          </a:prstGeom>
          <a:noFill/>
          <a:ln w="9525" algn="ctr">
            <a:solidFill>
              <a:schemeClr val="tx1"/>
            </a:solidFill>
            <a:prstDash val="dashDot"/>
            <a:round/>
            <a:headEnd/>
            <a:tailEnd type="arrow" w="med" len="med"/>
          </a:ln>
          <a:extLst>
            <a:ext uri="{909E8E84-426E-40DD-AFC4-6F175D3DCCD1}">
              <a14:hiddenFill xmlns:a14="http://schemas.microsoft.com/office/drawing/2010/main">
                <a:noFill/>
              </a14:hiddenFill>
            </a:ext>
          </a:extLst>
        </p:spPr>
      </p:cxnSp>
      <p:cxnSp>
        <p:nvCxnSpPr>
          <p:cNvPr id="31786" name="Straight Arrow Connector 14350"/>
          <p:cNvCxnSpPr>
            <a:cxnSpLocks noChangeShapeType="1"/>
          </p:cNvCxnSpPr>
          <p:nvPr/>
        </p:nvCxnSpPr>
        <p:spPr bwMode="auto">
          <a:xfrm flipV="1">
            <a:off x="3421063" y="2192338"/>
            <a:ext cx="2527300" cy="1182687"/>
          </a:xfrm>
          <a:prstGeom prst="straightConnector1">
            <a:avLst/>
          </a:prstGeom>
          <a:noFill/>
          <a:ln w="9525" algn="ctr">
            <a:solidFill>
              <a:schemeClr val="tx1"/>
            </a:solidFill>
            <a:prstDash val="dashDot"/>
            <a:round/>
            <a:headEnd/>
            <a:tailEnd type="arrow" w="med" len="med"/>
          </a:ln>
          <a:extLst>
            <a:ext uri="{909E8E84-426E-40DD-AFC4-6F175D3DCCD1}">
              <a14:hiddenFill xmlns:a14="http://schemas.microsoft.com/office/drawing/2010/main">
                <a:noFill/>
              </a14:hiddenFill>
            </a:ext>
          </a:extLst>
        </p:spPr>
      </p:cxnSp>
      <p:sp>
        <p:nvSpPr>
          <p:cNvPr id="31787" name="TextBox 14351"/>
          <p:cNvSpPr txBox="1">
            <a:spLocks noChangeArrowheads="1"/>
          </p:cNvSpPr>
          <p:nvPr/>
        </p:nvSpPr>
        <p:spPr bwMode="auto">
          <a:xfrm>
            <a:off x="8285163" y="2227263"/>
            <a:ext cx="461962" cy="116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eaLnBrk="1" hangingPunct="1"/>
            <a:r>
              <a:rPr lang="en-US" altLang="fr-FR" i="1">
                <a:latin typeface="Arial" panose="020B0604020202020204" pitchFamily="34" charset="0"/>
                <a:ea typeface="MS PGothic" panose="020B0600070205080204" pitchFamily="34" charset="-128"/>
                <a:cs typeface="Arial" panose="020B0604020202020204" pitchFamily="34" charset="0"/>
              </a:rPr>
              <a:t>Adoption</a:t>
            </a:r>
          </a:p>
        </p:txBody>
      </p:sp>
      <p:sp>
        <p:nvSpPr>
          <p:cNvPr id="31788" name="TextBox 1"/>
          <p:cNvSpPr txBox="1">
            <a:spLocks noChangeArrowheads="1"/>
          </p:cNvSpPr>
          <p:nvPr/>
        </p:nvSpPr>
        <p:spPr bwMode="auto">
          <a:xfrm>
            <a:off x="593725" y="5526088"/>
            <a:ext cx="73789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eaLnBrk="1" hangingPunct="1"/>
            <a:r>
              <a:rPr lang="en-US" altLang="fr-FR" dirty="0">
                <a:latin typeface="Arial" panose="020B0604020202020204" pitchFamily="34" charset="0"/>
                <a:ea typeface="MS PGothic" panose="020B0600070205080204" pitchFamily="34" charset="-128"/>
                <a:cs typeface="Arial" panose="020B0604020202020204" pitchFamily="34" charset="0"/>
              </a:rPr>
              <a:t>Standards are mostly referenced </a:t>
            </a:r>
            <a:r>
              <a:rPr lang="en-US" altLang="fr-FR" dirty="0" smtClean="0">
                <a:latin typeface="Arial" panose="020B0604020202020204" pitchFamily="34" charset="0"/>
                <a:ea typeface="MS PGothic" panose="020B0600070205080204" pitchFamily="34" charset="-128"/>
                <a:cs typeface="Arial" panose="020B0604020202020204" pitchFamily="34" charset="0"/>
              </a:rPr>
              <a:t>as national </a:t>
            </a:r>
            <a:r>
              <a:rPr lang="en-US" altLang="fr-FR" dirty="0">
                <a:latin typeface="Arial" panose="020B0604020202020204" pitchFamily="34" charset="0"/>
                <a:ea typeface="MS PGothic" panose="020B0600070205080204" pitchFamily="34" charset="-128"/>
                <a:cs typeface="Arial" panose="020B0604020202020204" pitchFamily="34" charset="0"/>
              </a:rPr>
              <a:t>or sub-national standards</a:t>
            </a:r>
          </a:p>
          <a:p>
            <a:pPr eaLnBrk="1" hangingPunct="1"/>
            <a:r>
              <a:rPr lang="en-US" altLang="fr-FR" dirty="0">
                <a:latin typeface="Arial" panose="020B0604020202020204" pitchFamily="34" charset="0"/>
                <a:ea typeface="MS PGothic" panose="020B0600070205080204" pitchFamily="34" charset="-128"/>
                <a:cs typeface="Arial" panose="020B0604020202020204" pitchFamily="34" charset="0"/>
              </a:rPr>
              <a:t>(which includes international/regional standards after their adoption)</a:t>
            </a:r>
          </a:p>
        </p:txBody>
      </p:sp>
    </p:spTree>
    <p:extLst>
      <p:ext uri="{BB962C8B-B14F-4D97-AF65-F5344CB8AC3E}">
        <p14:creationId xmlns:p14="http://schemas.microsoft.com/office/powerpoint/2010/main" val="1484950212"/>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bgerundetes Rechteck 6"/>
          <p:cNvSpPr/>
          <p:nvPr/>
        </p:nvSpPr>
        <p:spPr>
          <a:xfrm>
            <a:off x="1565469" y="3931355"/>
            <a:ext cx="6091881" cy="691979"/>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Abgerundetes Rechteck 7"/>
          <p:cNvSpPr/>
          <p:nvPr/>
        </p:nvSpPr>
        <p:spPr>
          <a:xfrm>
            <a:off x="1046488" y="5384777"/>
            <a:ext cx="7129849" cy="815546"/>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Abgerundetes Rechteck 5"/>
          <p:cNvSpPr/>
          <p:nvPr/>
        </p:nvSpPr>
        <p:spPr>
          <a:xfrm>
            <a:off x="1565469" y="2515004"/>
            <a:ext cx="6091881" cy="654908"/>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le 1"/>
          <p:cNvSpPr>
            <a:spLocks noGrp="1"/>
          </p:cNvSpPr>
          <p:nvPr>
            <p:ph type="title"/>
          </p:nvPr>
        </p:nvSpPr>
        <p:spPr>
          <a:xfrm>
            <a:off x="902576" y="204569"/>
            <a:ext cx="8001000" cy="864111"/>
          </a:xfrm>
        </p:spPr>
        <p:txBody>
          <a:bodyPr>
            <a:normAutofit/>
          </a:bodyPr>
          <a:lstStyle/>
          <a:p>
            <a:r>
              <a:rPr lang="en-GB" sz="2800" b="1" dirty="0"/>
              <a:t>R</a:t>
            </a:r>
            <a:r>
              <a:rPr lang="en-GB" sz="2800" b="1" dirty="0" smtClean="0"/>
              <a:t>eferencing standards in legislation</a:t>
            </a:r>
            <a:endParaRPr lang="en-GB" sz="2800" b="1" dirty="0"/>
          </a:p>
        </p:txBody>
      </p:sp>
      <p:sp>
        <p:nvSpPr>
          <p:cNvPr id="3" name="Content Placeholder 2"/>
          <p:cNvSpPr>
            <a:spLocks noGrp="1"/>
          </p:cNvSpPr>
          <p:nvPr>
            <p:ph idx="1"/>
          </p:nvPr>
        </p:nvSpPr>
        <p:spPr>
          <a:xfrm>
            <a:off x="564023" y="1068680"/>
            <a:ext cx="8276895" cy="5347886"/>
          </a:xfrm>
        </p:spPr>
        <p:txBody>
          <a:bodyPr>
            <a:noAutofit/>
          </a:bodyPr>
          <a:lstStyle/>
          <a:p>
            <a:r>
              <a:rPr lang="de-DE" sz="2800" dirty="0" smtClean="0"/>
              <a:t>The major choices that need to be made when referencing standards in legislation concern:</a:t>
            </a:r>
          </a:p>
          <a:p>
            <a:pPr algn="ctr"/>
            <a:endParaRPr lang="de-DE" sz="2800" b="1" dirty="0" smtClean="0"/>
          </a:p>
          <a:p>
            <a:pPr algn="ctr"/>
            <a:r>
              <a:rPr lang="de-DE" sz="2800" dirty="0" smtClean="0"/>
              <a:t>DIRECT versus INDIRECT </a:t>
            </a:r>
            <a:r>
              <a:rPr lang="de-DE" sz="2800" dirty="0" err="1" smtClean="0"/>
              <a:t>reference</a:t>
            </a:r>
            <a:endParaRPr lang="de-DE" sz="2800" dirty="0" smtClean="0"/>
          </a:p>
          <a:p>
            <a:pPr algn="ctr"/>
            <a:r>
              <a:rPr lang="de-DE" sz="2800" dirty="0" smtClean="0"/>
              <a:t> </a:t>
            </a:r>
          </a:p>
          <a:p>
            <a:pPr algn="ctr"/>
            <a:r>
              <a:rPr lang="de-DE" sz="2800" dirty="0" smtClean="0"/>
              <a:t/>
            </a:r>
            <a:br>
              <a:rPr lang="de-DE" sz="2800" dirty="0" smtClean="0"/>
            </a:br>
            <a:r>
              <a:rPr lang="de-DE" sz="2800" dirty="0" smtClean="0"/>
              <a:t>DATED versus UNDATED reference</a:t>
            </a:r>
          </a:p>
          <a:p>
            <a:pPr algn="ctr"/>
            <a:endParaRPr lang="de-DE" sz="2800" dirty="0" smtClean="0"/>
          </a:p>
          <a:p>
            <a:pPr algn="ctr"/>
            <a:endParaRPr lang="de-DE" sz="2800" dirty="0" smtClean="0"/>
          </a:p>
          <a:p>
            <a:pPr algn="ctr"/>
            <a:r>
              <a:rPr lang="de-DE" sz="2800" dirty="0" smtClean="0"/>
              <a:t>EXCLUSIVE versus INDICATIVE </a:t>
            </a:r>
            <a:r>
              <a:rPr lang="de-DE" sz="2800" dirty="0" err="1" smtClean="0"/>
              <a:t>reference</a:t>
            </a:r>
            <a:endParaRPr lang="de-DE" sz="2800" dirty="0" smtClean="0"/>
          </a:p>
          <a:p>
            <a:pPr algn="ctr"/>
            <a:endParaRPr lang="de-DE" sz="2800" dirty="0" smtClean="0"/>
          </a:p>
          <a:p>
            <a:pPr algn="ctr"/>
            <a:endParaRPr lang="de-DE" sz="2800" dirty="0"/>
          </a:p>
          <a:p>
            <a:endParaRPr lang="de-DE" sz="2400" dirty="0" smtClean="0"/>
          </a:p>
          <a:p>
            <a:endParaRPr lang="de-DE" sz="1600" dirty="0" smtClean="0"/>
          </a:p>
          <a:p>
            <a:r>
              <a:rPr lang="en-US" sz="2400" dirty="0" smtClean="0"/>
              <a:t>   </a:t>
            </a:r>
            <a:endParaRPr lang="en-US" sz="2400" dirty="0"/>
          </a:p>
          <a:p>
            <a:endParaRPr lang="en-GB" sz="1600" dirty="0"/>
          </a:p>
        </p:txBody>
      </p:sp>
    </p:spTree>
    <p:extLst>
      <p:ext uri="{BB962C8B-B14F-4D97-AF65-F5344CB8AC3E}">
        <p14:creationId xmlns:p14="http://schemas.microsoft.com/office/powerpoint/2010/main" val="362412427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2966" y="1068680"/>
            <a:ext cx="8276895" cy="5347886"/>
          </a:xfrm>
        </p:spPr>
        <p:txBody>
          <a:bodyPr>
            <a:noAutofit/>
          </a:bodyPr>
          <a:lstStyle/>
          <a:p>
            <a:endParaRPr lang="de-DE" sz="2800" dirty="0" smtClean="0"/>
          </a:p>
          <a:p>
            <a:endParaRPr lang="de-DE" sz="2800" dirty="0" smtClean="0"/>
          </a:p>
          <a:p>
            <a:pPr algn="ctr"/>
            <a:endParaRPr lang="de-DE" sz="2800" dirty="0" smtClean="0"/>
          </a:p>
          <a:p>
            <a:pPr algn="ctr"/>
            <a:endParaRPr lang="de-DE" sz="2800" dirty="0"/>
          </a:p>
          <a:p>
            <a:endParaRPr lang="de-DE" sz="2400" dirty="0" smtClean="0"/>
          </a:p>
          <a:p>
            <a:endParaRPr lang="de-DE" sz="1600" dirty="0" smtClean="0"/>
          </a:p>
          <a:p>
            <a:r>
              <a:rPr lang="en-US" sz="2400" dirty="0" smtClean="0"/>
              <a:t>   </a:t>
            </a:r>
            <a:endParaRPr lang="en-US" sz="2400" dirty="0"/>
          </a:p>
          <a:p>
            <a:endParaRPr lang="en-GB" sz="1600" dirty="0"/>
          </a:p>
        </p:txBody>
      </p:sp>
      <p:sp>
        <p:nvSpPr>
          <p:cNvPr id="2" name="Title 1"/>
          <p:cNvSpPr>
            <a:spLocks noGrp="1"/>
          </p:cNvSpPr>
          <p:nvPr>
            <p:ph type="title"/>
          </p:nvPr>
        </p:nvSpPr>
        <p:spPr>
          <a:xfrm>
            <a:off x="1422833" y="210455"/>
            <a:ext cx="7439542" cy="667332"/>
          </a:xfrm>
        </p:spPr>
        <p:txBody>
          <a:bodyPr>
            <a:noAutofit/>
          </a:bodyPr>
          <a:lstStyle/>
          <a:p>
            <a:pPr algn="l"/>
            <a:r>
              <a:rPr lang="en-GB" sz="2800" b="1" dirty="0" smtClean="0">
                <a:latin typeface="Arial" panose="020B0604020202020204" pitchFamily="34" charset="0"/>
                <a:cs typeface="Arial" panose="020B0604020202020204" pitchFamily="34" charset="0"/>
              </a:rPr>
              <a:t>Summary: Three approaches to using standards in support of regulation</a:t>
            </a:r>
            <a:endParaRPr lang="en-GB" sz="2800" b="1"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2"/>
          <a:srcRect t="2354"/>
          <a:stretch/>
        </p:blipFill>
        <p:spPr>
          <a:xfrm>
            <a:off x="416984" y="1083123"/>
            <a:ext cx="8501925" cy="5774877"/>
          </a:xfrm>
          <a:prstGeom prst="rect">
            <a:avLst/>
          </a:prstGeom>
        </p:spPr>
      </p:pic>
    </p:spTree>
    <p:extLst>
      <p:ext uri="{BB962C8B-B14F-4D97-AF65-F5344CB8AC3E}">
        <p14:creationId xmlns:p14="http://schemas.microsoft.com/office/powerpoint/2010/main" val="27160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idx="4294967295"/>
          </p:nvPr>
        </p:nvSpPr>
        <p:spPr>
          <a:xfrm>
            <a:off x="125413" y="244475"/>
            <a:ext cx="8686800" cy="719138"/>
          </a:xfrm>
        </p:spPr>
        <p:txBody>
          <a:bodyPr/>
          <a:lstStyle/>
          <a:p>
            <a:r>
              <a:rPr lang="fr-FR" altLang="fr-FR" sz="3600" b="1" dirty="0" smtClean="0"/>
              <a:t>More information</a:t>
            </a:r>
            <a:endParaRPr lang="en-US" altLang="fr-FR" sz="3600" b="1" dirty="0" smtClean="0"/>
          </a:p>
        </p:txBody>
      </p:sp>
      <p:pic>
        <p:nvPicPr>
          <p:cNvPr id="2" name="Picture 1"/>
          <p:cNvPicPr>
            <a:picLocks noChangeAspect="1"/>
          </p:cNvPicPr>
          <p:nvPr/>
        </p:nvPicPr>
        <p:blipFill>
          <a:blip r:embed="rId3"/>
          <a:stretch>
            <a:fillRect/>
          </a:stretch>
        </p:blipFill>
        <p:spPr>
          <a:xfrm>
            <a:off x="644534" y="1129552"/>
            <a:ext cx="3824279" cy="5426687"/>
          </a:xfrm>
          <a:prstGeom prst="rect">
            <a:avLst/>
          </a:prstGeom>
        </p:spPr>
      </p:pic>
      <p:pic>
        <p:nvPicPr>
          <p:cNvPr id="3" name="Picture 2"/>
          <p:cNvPicPr>
            <a:picLocks noChangeAspect="1"/>
          </p:cNvPicPr>
          <p:nvPr/>
        </p:nvPicPr>
        <p:blipFill>
          <a:blip r:embed="rId4"/>
          <a:stretch>
            <a:fillRect/>
          </a:stretch>
        </p:blipFill>
        <p:spPr>
          <a:xfrm>
            <a:off x="4840410" y="1129552"/>
            <a:ext cx="3802754" cy="5426687"/>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48983"/>
            <a:ext cx="8305800" cy="719138"/>
          </a:xfrm>
        </p:spPr>
        <p:txBody>
          <a:bodyPr/>
          <a:lstStyle/>
          <a:p>
            <a:r>
              <a:rPr lang="en-US" sz="3200" dirty="0" smtClean="0">
                <a:solidFill>
                  <a:schemeClr val="tx1"/>
                </a:solidFill>
              </a:rPr>
              <a:t>Support from ISO </a:t>
            </a:r>
            <a:endParaRPr lang="en-US" sz="3200" dirty="0">
              <a:solidFill>
                <a:schemeClr val="tx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3046" y="1452282"/>
            <a:ext cx="2993666" cy="4251005"/>
          </a:xfrm>
        </p:spPr>
      </p:pic>
      <p:pic>
        <p:nvPicPr>
          <p:cNvPr id="6" name="Picture 5"/>
          <p:cNvPicPr>
            <a:picLocks noChangeAspect="1"/>
          </p:cNvPicPr>
          <p:nvPr/>
        </p:nvPicPr>
        <p:blipFill rotWithShape="1">
          <a:blip r:embed="rId3"/>
          <a:srcRect l="2595"/>
          <a:stretch/>
        </p:blipFill>
        <p:spPr>
          <a:xfrm>
            <a:off x="3353250" y="1452283"/>
            <a:ext cx="2876976" cy="4251005"/>
          </a:xfrm>
          <a:prstGeom prst="rect">
            <a:avLst/>
          </a:prstGeom>
          <a:ln>
            <a:noFill/>
          </a:ln>
          <a:effectLst>
            <a:outerShdw blurRad="190500" algn="tl" rotWithShape="0">
              <a:srgbClr val="000000">
                <a:alpha val="70000"/>
              </a:srgbClr>
            </a:outerShdw>
          </a:effectLst>
        </p:spPr>
      </p:pic>
      <p:sp>
        <p:nvSpPr>
          <p:cNvPr id="7" name="Rectangle 6"/>
          <p:cNvSpPr/>
          <p:nvPr/>
        </p:nvSpPr>
        <p:spPr>
          <a:xfrm>
            <a:off x="3353250" y="3688336"/>
            <a:ext cx="2876976" cy="338097"/>
          </a:xfrm>
          <a:prstGeom prst="rect">
            <a:avLst/>
          </a:prstGeom>
          <a:noFill/>
          <a:ln cmpd="sng">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350"/>
          </a:p>
        </p:txBody>
      </p:sp>
      <p:cxnSp>
        <p:nvCxnSpPr>
          <p:cNvPr id="8" name="Straight Arrow Connector 7"/>
          <p:cNvCxnSpPr/>
          <p:nvPr/>
        </p:nvCxnSpPr>
        <p:spPr>
          <a:xfrm flipV="1">
            <a:off x="6285539" y="3588444"/>
            <a:ext cx="491779" cy="33041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832631" y="2349508"/>
            <a:ext cx="2105839" cy="1338828"/>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SG" sz="1350" b="1" dirty="0" smtClean="0"/>
              <a:t>Regional workshop on Standards and Public Policy – Central Asia and Eastern Europe</a:t>
            </a:r>
          </a:p>
          <a:p>
            <a:endParaRPr lang="en-SG" sz="1350" b="1" dirty="0" smtClean="0"/>
          </a:p>
          <a:p>
            <a:r>
              <a:rPr lang="en-SG" sz="1350" b="1" dirty="0" smtClean="0">
                <a:solidFill>
                  <a:srgbClr val="FF0000"/>
                </a:solidFill>
              </a:rPr>
              <a:t>Planned in Q3 2018</a:t>
            </a:r>
          </a:p>
        </p:txBody>
      </p:sp>
    </p:spTree>
    <p:extLst>
      <p:ext uri="{BB962C8B-B14F-4D97-AF65-F5344CB8AC3E}">
        <p14:creationId xmlns:p14="http://schemas.microsoft.com/office/powerpoint/2010/main" val="3072655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ctrTitle"/>
          </p:nvPr>
        </p:nvSpPr>
        <p:spPr>
          <a:xfrm>
            <a:off x="731838" y="385763"/>
            <a:ext cx="8001000" cy="1104900"/>
          </a:xfrm>
        </p:spPr>
        <p:txBody>
          <a:bodyPr/>
          <a:lstStyle/>
          <a:p>
            <a:r>
              <a:rPr lang="en-US" altLang="en-US" sz="3700" b="1" smtClean="0"/>
              <a:t>Thank you!</a:t>
            </a:r>
            <a:endParaRPr lang="en-GB" altLang="en-US" smtClean="0">
              <a:solidFill>
                <a:srgbClr val="FF0000"/>
              </a:solidFill>
            </a:endParaRPr>
          </a:p>
        </p:txBody>
      </p:sp>
      <p:pic>
        <p:nvPicPr>
          <p:cNvPr id="60419"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27225" y="1817688"/>
            <a:ext cx="4910138" cy="483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837363" y="5822950"/>
            <a:ext cx="2306637" cy="660400"/>
          </a:xfrm>
          <a:prstGeom prst="rect">
            <a:avLst/>
          </a:prstGeom>
          <a:noFill/>
        </p:spPr>
        <p:txBody>
          <a:bodyPr>
            <a:spAutoFit/>
          </a:bodyPr>
          <a:lstStyle/>
          <a:p>
            <a:pPr algn="ctr">
              <a:defRPr/>
            </a:pPr>
            <a:r>
              <a:rPr lang="fr-CH" sz="3700" b="1" dirty="0" err="1">
                <a:solidFill>
                  <a:srgbClr val="E4000F"/>
                </a:solidFill>
                <a:latin typeface="+mj-lt"/>
                <a:ea typeface="+mj-ea"/>
                <a:cs typeface="+mj-cs"/>
              </a:rPr>
              <a:t>iso.org</a:t>
            </a:r>
            <a:endParaRPr lang="en-US" sz="3700" b="1" dirty="0">
              <a:solidFill>
                <a:srgbClr val="E4000F"/>
              </a:solidFill>
              <a:latin typeface="+mj-lt"/>
              <a:ea typeface="+mj-ea"/>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592263" y="188913"/>
            <a:ext cx="6742112" cy="717550"/>
          </a:xfrm>
        </p:spPr>
        <p:txBody>
          <a:bodyPr/>
          <a:lstStyle/>
          <a:p>
            <a:pPr eaLnBrk="1" hangingPunct="1"/>
            <a:r>
              <a:rPr lang="en-US" altLang="fr-FR" sz="2800" b="1" dirty="0" smtClean="0">
                <a:solidFill>
                  <a:schemeClr val="tx1"/>
                </a:solidFill>
                <a:latin typeface="Arial" panose="020B0604020202020204" pitchFamily="34" charset="0"/>
                <a:cs typeface="Arial" panose="020B0604020202020204" pitchFamily="34" charset="0"/>
              </a:rPr>
              <a:t>Public policy – A model (OECD, 2010)</a:t>
            </a:r>
          </a:p>
        </p:txBody>
      </p:sp>
      <p:sp>
        <p:nvSpPr>
          <p:cNvPr id="52227" name="Rectangle 2"/>
          <p:cNvSpPr>
            <a:spLocks noGrp="1" noChangeArrowheads="1"/>
          </p:cNvSpPr>
          <p:nvPr>
            <p:ph type="body" idx="1"/>
          </p:nvPr>
        </p:nvSpPr>
        <p:spPr>
          <a:xfrm>
            <a:off x="338138" y="1031875"/>
            <a:ext cx="8543925" cy="4283075"/>
          </a:xfrm>
          <a:solidFill>
            <a:srgbClr val="FFC000"/>
          </a:solidFill>
          <a:ln algn="ctr">
            <a:solidFill>
              <a:schemeClr val="tx1"/>
            </a:solidFill>
            <a:round/>
            <a:headEnd/>
            <a:tailEnd/>
          </a:ln>
        </p:spPr>
        <p:txBody>
          <a:bodyPr vert="horz" wrap="square" numCol="1" anchor="t" anchorCtr="0" compatLnSpc="1">
            <a:prstTxWarp prst="textNoShape">
              <a:avLst/>
            </a:prstTxWarp>
          </a:bodyPr>
          <a:lstStyle/>
          <a:p>
            <a:pPr algn="ctr" eaLnBrk="1" hangingPunct="1">
              <a:buFont typeface="Wingdings" panose="05000000000000000000" pitchFamily="2" charset="2"/>
              <a:buNone/>
            </a:pPr>
            <a:r>
              <a:rPr lang="en-US" altLang="fr-FR" sz="2400" smtClean="0">
                <a:latin typeface="Arial" panose="020B0604020202020204" pitchFamily="34" charset="0"/>
                <a:cs typeface="Arial" panose="020B0604020202020204" pitchFamily="34" charset="0"/>
              </a:rPr>
              <a:t> </a:t>
            </a:r>
            <a:br>
              <a:rPr lang="en-US" altLang="fr-FR" sz="2400" smtClean="0">
                <a:latin typeface="Arial" panose="020B0604020202020204" pitchFamily="34" charset="0"/>
                <a:cs typeface="Arial" panose="020B0604020202020204" pitchFamily="34" charset="0"/>
              </a:rPr>
            </a:br>
            <a:r>
              <a:rPr lang="en-US" altLang="fr-FR" sz="2800" b="1" smtClean="0">
                <a:latin typeface="Arial" panose="020B0604020202020204" pitchFamily="34" charset="0"/>
                <a:cs typeface="Arial" panose="020B0604020202020204" pitchFamily="34" charset="0"/>
              </a:rPr>
              <a:t>Fundamental powers of the state</a:t>
            </a:r>
            <a:r>
              <a:rPr lang="en-US" altLang="fr-FR" sz="2400" b="1" smtClean="0">
                <a:latin typeface="Arial" panose="020B0604020202020204" pitchFamily="34" charset="0"/>
                <a:cs typeface="Arial" panose="020B0604020202020204" pitchFamily="34" charset="0"/>
              </a:rPr>
              <a:t/>
            </a:r>
            <a:br>
              <a:rPr lang="en-US" altLang="fr-FR" sz="2400" b="1" smtClean="0">
                <a:latin typeface="Arial" panose="020B0604020202020204" pitchFamily="34" charset="0"/>
                <a:cs typeface="Arial" panose="020B0604020202020204" pitchFamily="34" charset="0"/>
              </a:rPr>
            </a:br>
            <a:endParaRPr lang="en-US" altLang="fr-FR" sz="1600" b="1" smtClean="0">
              <a:latin typeface="Arial" panose="020B0604020202020204" pitchFamily="34" charset="0"/>
              <a:cs typeface="Arial" panose="020B0604020202020204" pitchFamily="34" charset="0"/>
            </a:endParaRPr>
          </a:p>
        </p:txBody>
      </p:sp>
      <p:cxnSp>
        <p:nvCxnSpPr>
          <p:cNvPr id="10244" name="Straight Connector 2"/>
          <p:cNvCxnSpPr>
            <a:cxnSpLocks noChangeShapeType="1"/>
          </p:cNvCxnSpPr>
          <p:nvPr/>
        </p:nvCxnSpPr>
        <p:spPr bwMode="auto">
          <a:xfrm>
            <a:off x="866775" y="2001838"/>
            <a:ext cx="7694613" cy="15875"/>
          </a:xfrm>
          <a:prstGeom prst="line">
            <a:avLst/>
          </a:prstGeom>
          <a:noFill/>
          <a:ln w="31750" algn="ctr">
            <a:solidFill>
              <a:srgbClr val="C00000"/>
            </a:solidFill>
            <a:round/>
            <a:headEnd/>
            <a:tailEnd/>
          </a:ln>
          <a:extLst>
            <a:ext uri="{909E8E84-426E-40DD-AFC4-6F175D3DCCD1}">
              <a14:hiddenFill xmlns:a14="http://schemas.microsoft.com/office/drawing/2010/main">
                <a:noFill/>
              </a14:hiddenFill>
            </a:ext>
          </a:extLst>
        </p:spPr>
      </p:cxnSp>
      <p:cxnSp>
        <p:nvCxnSpPr>
          <p:cNvPr id="10245" name="Straight Arrow Connector 4"/>
          <p:cNvCxnSpPr>
            <a:cxnSpLocks noChangeShapeType="1"/>
          </p:cNvCxnSpPr>
          <p:nvPr/>
        </p:nvCxnSpPr>
        <p:spPr bwMode="auto">
          <a:xfrm flipH="1">
            <a:off x="1860550" y="2017713"/>
            <a:ext cx="15875" cy="1876425"/>
          </a:xfrm>
          <a:prstGeom prst="straightConnector1">
            <a:avLst/>
          </a:prstGeom>
          <a:noFill/>
          <a:ln w="31750"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10246" name="Straight Arrow Connector 11"/>
          <p:cNvCxnSpPr>
            <a:cxnSpLocks noChangeShapeType="1"/>
          </p:cNvCxnSpPr>
          <p:nvPr/>
        </p:nvCxnSpPr>
        <p:spPr bwMode="auto">
          <a:xfrm flipH="1">
            <a:off x="4835525" y="2017713"/>
            <a:ext cx="14288" cy="1876425"/>
          </a:xfrm>
          <a:prstGeom prst="straightConnector1">
            <a:avLst/>
          </a:prstGeom>
          <a:noFill/>
          <a:ln w="31750"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10247" name="Straight Arrow Connector 12"/>
          <p:cNvCxnSpPr>
            <a:cxnSpLocks noChangeShapeType="1"/>
          </p:cNvCxnSpPr>
          <p:nvPr/>
        </p:nvCxnSpPr>
        <p:spPr bwMode="auto">
          <a:xfrm flipH="1">
            <a:off x="7604125" y="2017713"/>
            <a:ext cx="15875" cy="1876425"/>
          </a:xfrm>
          <a:prstGeom prst="straightConnector1">
            <a:avLst/>
          </a:prstGeom>
          <a:noFill/>
          <a:ln w="31750" algn="ctr">
            <a:solidFill>
              <a:srgbClr val="C00000"/>
            </a:solidFill>
            <a:round/>
            <a:headEnd/>
            <a:tailEnd type="arrow" w="med" len="med"/>
          </a:ln>
          <a:extLst>
            <a:ext uri="{909E8E84-426E-40DD-AFC4-6F175D3DCCD1}">
              <a14:hiddenFill xmlns:a14="http://schemas.microsoft.com/office/drawing/2010/main">
                <a:noFill/>
              </a14:hiddenFill>
            </a:ext>
          </a:extLst>
        </p:spPr>
      </p:cxnSp>
      <p:sp>
        <p:nvSpPr>
          <p:cNvPr id="10248" name="TextBox 5"/>
          <p:cNvSpPr txBox="1">
            <a:spLocks noChangeArrowheads="1"/>
          </p:cNvSpPr>
          <p:nvPr/>
        </p:nvSpPr>
        <p:spPr bwMode="auto">
          <a:xfrm>
            <a:off x="1108075" y="4067175"/>
            <a:ext cx="1536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eaLnBrk="1" hangingPunct="1"/>
            <a:r>
              <a:rPr lang="en-US" altLang="fr-FR" sz="2400" b="1">
                <a:latin typeface="Arial" panose="020B0604020202020204" pitchFamily="34" charset="0"/>
                <a:ea typeface="MS PGothic" panose="020B0600070205080204" pitchFamily="34" charset="-128"/>
                <a:cs typeface="Arial" panose="020B0604020202020204" pitchFamily="34" charset="0"/>
              </a:rPr>
              <a:t>Currency</a:t>
            </a:r>
          </a:p>
        </p:txBody>
      </p:sp>
      <p:sp>
        <p:nvSpPr>
          <p:cNvPr id="10249" name="TextBox 14"/>
          <p:cNvSpPr txBox="1">
            <a:spLocks noChangeArrowheads="1"/>
          </p:cNvSpPr>
          <p:nvPr/>
        </p:nvSpPr>
        <p:spPr bwMode="auto">
          <a:xfrm>
            <a:off x="4065588" y="4078288"/>
            <a:ext cx="1773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eaLnBrk="1" hangingPunct="1"/>
            <a:r>
              <a:rPr lang="en-US" altLang="fr-FR" sz="2400" b="1">
                <a:latin typeface="Arial" panose="020B0604020202020204" pitchFamily="34" charset="0"/>
                <a:ea typeface="MS PGothic" panose="020B0600070205080204" pitchFamily="34" charset="-128"/>
                <a:cs typeface="Arial" panose="020B0604020202020204" pitchFamily="34" charset="0"/>
              </a:rPr>
              <a:t>Regulation</a:t>
            </a:r>
          </a:p>
        </p:txBody>
      </p:sp>
      <p:sp>
        <p:nvSpPr>
          <p:cNvPr id="10250" name="TextBox 15"/>
          <p:cNvSpPr txBox="1">
            <a:spLocks noChangeArrowheads="1"/>
          </p:cNvSpPr>
          <p:nvPr/>
        </p:nvSpPr>
        <p:spPr bwMode="auto">
          <a:xfrm>
            <a:off x="6042025" y="4067175"/>
            <a:ext cx="2897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eaLnBrk="1" hangingPunct="1"/>
            <a:r>
              <a:rPr lang="en-US" altLang="fr-FR" sz="2400" b="1">
                <a:latin typeface="Arial" panose="020B0604020202020204" pitchFamily="34" charset="0"/>
                <a:ea typeface="MS PGothic" panose="020B0600070205080204" pitchFamily="34" charset="-128"/>
                <a:cs typeface="Arial" panose="020B0604020202020204" pitchFamily="34" charset="0"/>
              </a:rPr>
              <a:t>Taxes/Expenditure</a:t>
            </a:r>
          </a:p>
        </p:txBody>
      </p:sp>
      <p:sp>
        <p:nvSpPr>
          <p:cNvPr id="10251" name="TextBox 6"/>
          <p:cNvSpPr txBox="1">
            <a:spLocks noChangeArrowheads="1"/>
          </p:cNvSpPr>
          <p:nvPr/>
        </p:nvSpPr>
        <p:spPr bwMode="auto">
          <a:xfrm>
            <a:off x="869950" y="4581525"/>
            <a:ext cx="1979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eaLnBrk="1" hangingPunct="1"/>
            <a:r>
              <a:rPr lang="en-US" altLang="fr-FR" sz="2000" i="1">
                <a:latin typeface="Arial" panose="020B0604020202020204" pitchFamily="34" charset="0"/>
                <a:ea typeface="MS PGothic" panose="020B0600070205080204" pitchFamily="34" charset="-128"/>
                <a:cs typeface="Arial" panose="020B0604020202020204" pitchFamily="34" charset="0"/>
              </a:rPr>
              <a:t>Monetary policy</a:t>
            </a:r>
          </a:p>
        </p:txBody>
      </p:sp>
      <p:sp>
        <p:nvSpPr>
          <p:cNvPr id="10252" name="TextBox 19"/>
          <p:cNvSpPr txBox="1">
            <a:spLocks noChangeArrowheads="1"/>
          </p:cNvSpPr>
          <p:nvPr/>
        </p:nvSpPr>
        <p:spPr bwMode="auto">
          <a:xfrm>
            <a:off x="3974656" y="4581525"/>
            <a:ext cx="21542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eaLnBrk="1" hangingPunct="1"/>
            <a:r>
              <a:rPr lang="en-US" altLang="fr-FR" sz="2000" i="1" dirty="0">
                <a:latin typeface="Arial" panose="020B0604020202020204" pitchFamily="34" charset="0"/>
                <a:ea typeface="MS PGothic" panose="020B0600070205080204" pitchFamily="34" charset="-128"/>
                <a:cs typeface="Arial" panose="020B0604020202020204" pitchFamily="34" charset="0"/>
              </a:rPr>
              <a:t>Regulatory policy</a:t>
            </a:r>
          </a:p>
        </p:txBody>
      </p:sp>
      <p:sp>
        <p:nvSpPr>
          <p:cNvPr id="10253" name="TextBox 20"/>
          <p:cNvSpPr txBox="1">
            <a:spLocks noChangeArrowheads="1"/>
          </p:cNvSpPr>
          <p:nvPr/>
        </p:nvSpPr>
        <p:spPr bwMode="auto">
          <a:xfrm>
            <a:off x="6827838" y="4581525"/>
            <a:ext cx="1584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eaLnBrk="1" hangingPunct="1"/>
            <a:r>
              <a:rPr lang="en-US" altLang="fr-FR" sz="2000" i="1" dirty="0">
                <a:latin typeface="Arial" panose="020B0604020202020204" pitchFamily="34" charset="0"/>
                <a:ea typeface="MS PGothic" panose="020B0600070205080204" pitchFamily="34" charset="-128"/>
                <a:cs typeface="Arial" panose="020B0604020202020204" pitchFamily="34" charset="0"/>
              </a:rPr>
              <a:t>Fiscal policy</a:t>
            </a:r>
          </a:p>
        </p:txBody>
      </p:sp>
      <p:sp>
        <p:nvSpPr>
          <p:cNvPr id="10254" name="TextBox 8"/>
          <p:cNvSpPr txBox="1">
            <a:spLocks noChangeArrowheads="1"/>
          </p:cNvSpPr>
          <p:nvPr/>
        </p:nvSpPr>
        <p:spPr bwMode="auto">
          <a:xfrm>
            <a:off x="509588" y="5487988"/>
            <a:ext cx="84820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a:spcBef>
                <a:spcPct val="50000"/>
              </a:spcBef>
              <a:buFont typeface="Wingdings" panose="05000000000000000000" pitchFamily="2" charset="2"/>
              <a:buNone/>
            </a:pPr>
            <a:r>
              <a:rPr lang="en-US" altLang="en-US" dirty="0">
                <a:solidFill>
                  <a:srgbClr val="3B3D3C"/>
                </a:solidFill>
                <a:latin typeface="Arial" panose="020B0604020202020204" pitchFamily="34" charset="0"/>
                <a:ea typeface="MS PGothic" panose="020B0600070205080204" pitchFamily="34" charset="-128"/>
                <a:cs typeface="Arial" panose="020B0604020202020204" pitchFamily="34" charset="0"/>
              </a:rPr>
              <a:t>Three core levers at the disposal of governments for managing the economy and society, implementing policy and influencing behavior. </a:t>
            </a:r>
            <a:r>
              <a:rPr lang="en-US" altLang="en-US" dirty="0" smtClean="0">
                <a:solidFill>
                  <a:srgbClr val="3B3D3C"/>
                </a:solidFill>
                <a:latin typeface="Arial" panose="020B0604020202020204" pitchFamily="34" charset="0"/>
                <a:ea typeface="MS PGothic" panose="020B0600070205080204" pitchFamily="34" charset="-128"/>
                <a:cs typeface="Arial" panose="020B0604020202020204" pitchFamily="34" charset="0"/>
              </a:rPr>
              <a:t/>
            </a:r>
            <a:br>
              <a:rPr lang="en-US" altLang="en-US" dirty="0" smtClean="0">
                <a:solidFill>
                  <a:srgbClr val="3B3D3C"/>
                </a:solidFill>
                <a:latin typeface="Arial" panose="020B0604020202020204" pitchFamily="34" charset="0"/>
                <a:ea typeface="MS PGothic" panose="020B0600070205080204" pitchFamily="34" charset="-128"/>
                <a:cs typeface="Arial" panose="020B0604020202020204" pitchFamily="34" charset="0"/>
              </a:rPr>
            </a:br>
            <a:r>
              <a:rPr lang="en-US" altLang="en-US" sz="1200" dirty="0" smtClean="0">
                <a:solidFill>
                  <a:srgbClr val="3B3D3C"/>
                </a:solidFill>
                <a:latin typeface="Arial" panose="020B0604020202020204" pitchFamily="34" charset="0"/>
                <a:ea typeface="MS PGothic" panose="020B0600070205080204" pitchFamily="34" charset="-128"/>
                <a:cs typeface="Arial" panose="020B0604020202020204" pitchFamily="34" charset="0"/>
              </a:rPr>
              <a:t>[Note: The </a:t>
            </a:r>
            <a:r>
              <a:rPr lang="en-US" altLang="en-US" sz="1200" dirty="0">
                <a:solidFill>
                  <a:srgbClr val="3B3D3C"/>
                </a:solidFill>
                <a:latin typeface="Arial" panose="020B0604020202020204" pitchFamily="34" charset="0"/>
                <a:ea typeface="MS PGothic" panose="020B0600070205080204" pitchFamily="34" charset="-128"/>
                <a:cs typeface="Arial" panose="020B0604020202020204" pitchFamily="34" charset="0"/>
              </a:rPr>
              <a:t>most fundamental power of the state is its military and administrative control of territory, without which the other powers cannot be exercised]</a:t>
            </a:r>
            <a:endParaRPr lang="en-US" altLang="fr-FR" sz="1200" dirty="0">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37595366"/>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592263" y="188913"/>
            <a:ext cx="6742112" cy="717550"/>
          </a:xfrm>
        </p:spPr>
        <p:txBody>
          <a:bodyPr/>
          <a:lstStyle/>
          <a:p>
            <a:pPr eaLnBrk="1" hangingPunct="1"/>
            <a:r>
              <a:rPr lang="en-US" altLang="fr-FR" sz="2800" b="1" dirty="0" smtClean="0">
                <a:solidFill>
                  <a:schemeClr val="tx1"/>
                </a:solidFill>
                <a:latin typeface="Arial" panose="020B0604020202020204" pitchFamily="34" charset="0"/>
                <a:cs typeface="Arial" panose="020B0604020202020204" pitchFamily="34" charset="0"/>
              </a:rPr>
              <a:t>Public policy – A model (OECD, 2010)</a:t>
            </a:r>
          </a:p>
        </p:txBody>
      </p:sp>
      <p:sp>
        <p:nvSpPr>
          <p:cNvPr id="52227" name="Rectangle 2"/>
          <p:cNvSpPr>
            <a:spLocks noGrp="1" noChangeArrowheads="1"/>
          </p:cNvSpPr>
          <p:nvPr>
            <p:ph type="body" idx="1"/>
          </p:nvPr>
        </p:nvSpPr>
        <p:spPr>
          <a:xfrm>
            <a:off x="338138" y="1031875"/>
            <a:ext cx="8543925" cy="4283075"/>
          </a:xfrm>
          <a:solidFill>
            <a:srgbClr val="FFC000"/>
          </a:solidFill>
          <a:ln algn="ctr">
            <a:solidFill>
              <a:schemeClr val="tx1"/>
            </a:solidFill>
            <a:round/>
            <a:headEnd/>
            <a:tailEnd/>
          </a:ln>
        </p:spPr>
        <p:txBody>
          <a:bodyPr vert="horz" wrap="square" numCol="1" anchor="t" anchorCtr="0" compatLnSpc="1">
            <a:prstTxWarp prst="textNoShape">
              <a:avLst/>
            </a:prstTxWarp>
          </a:bodyPr>
          <a:lstStyle/>
          <a:p>
            <a:pPr algn="ctr" eaLnBrk="1" hangingPunct="1">
              <a:buFont typeface="Wingdings" panose="05000000000000000000" pitchFamily="2" charset="2"/>
              <a:buNone/>
            </a:pPr>
            <a:r>
              <a:rPr lang="en-US" altLang="fr-FR" sz="2400" smtClean="0">
                <a:latin typeface="Arial" panose="020B0604020202020204" pitchFamily="34" charset="0"/>
                <a:cs typeface="Arial" panose="020B0604020202020204" pitchFamily="34" charset="0"/>
              </a:rPr>
              <a:t> </a:t>
            </a:r>
            <a:br>
              <a:rPr lang="en-US" altLang="fr-FR" sz="2400" smtClean="0">
                <a:latin typeface="Arial" panose="020B0604020202020204" pitchFamily="34" charset="0"/>
                <a:cs typeface="Arial" panose="020B0604020202020204" pitchFamily="34" charset="0"/>
              </a:rPr>
            </a:br>
            <a:r>
              <a:rPr lang="en-US" altLang="fr-FR" sz="2800" b="1" smtClean="0">
                <a:latin typeface="Arial" panose="020B0604020202020204" pitchFamily="34" charset="0"/>
                <a:cs typeface="Arial" panose="020B0604020202020204" pitchFamily="34" charset="0"/>
              </a:rPr>
              <a:t>Fundamental powers of the state</a:t>
            </a:r>
            <a:r>
              <a:rPr lang="en-US" altLang="fr-FR" sz="2400" b="1" smtClean="0">
                <a:latin typeface="Arial" panose="020B0604020202020204" pitchFamily="34" charset="0"/>
                <a:cs typeface="Arial" panose="020B0604020202020204" pitchFamily="34" charset="0"/>
              </a:rPr>
              <a:t/>
            </a:r>
            <a:br>
              <a:rPr lang="en-US" altLang="fr-FR" sz="2400" b="1" smtClean="0">
                <a:latin typeface="Arial" panose="020B0604020202020204" pitchFamily="34" charset="0"/>
                <a:cs typeface="Arial" panose="020B0604020202020204" pitchFamily="34" charset="0"/>
              </a:rPr>
            </a:br>
            <a:endParaRPr lang="en-US" altLang="fr-FR" sz="1600" b="1" smtClean="0">
              <a:latin typeface="Arial" panose="020B0604020202020204" pitchFamily="34" charset="0"/>
              <a:cs typeface="Arial" panose="020B0604020202020204" pitchFamily="34" charset="0"/>
            </a:endParaRPr>
          </a:p>
        </p:txBody>
      </p:sp>
      <p:cxnSp>
        <p:nvCxnSpPr>
          <p:cNvPr id="10244" name="Straight Connector 2"/>
          <p:cNvCxnSpPr>
            <a:cxnSpLocks noChangeShapeType="1"/>
          </p:cNvCxnSpPr>
          <p:nvPr/>
        </p:nvCxnSpPr>
        <p:spPr bwMode="auto">
          <a:xfrm>
            <a:off x="866775" y="2001838"/>
            <a:ext cx="7694613" cy="15875"/>
          </a:xfrm>
          <a:prstGeom prst="line">
            <a:avLst/>
          </a:prstGeom>
          <a:noFill/>
          <a:ln w="31750" algn="ctr">
            <a:solidFill>
              <a:srgbClr val="C00000"/>
            </a:solidFill>
            <a:round/>
            <a:headEnd/>
            <a:tailEnd/>
          </a:ln>
          <a:extLst>
            <a:ext uri="{909E8E84-426E-40DD-AFC4-6F175D3DCCD1}">
              <a14:hiddenFill xmlns:a14="http://schemas.microsoft.com/office/drawing/2010/main">
                <a:noFill/>
              </a14:hiddenFill>
            </a:ext>
          </a:extLst>
        </p:spPr>
      </p:cxnSp>
      <p:cxnSp>
        <p:nvCxnSpPr>
          <p:cNvPr id="10245" name="Straight Arrow Connector 4"/>
          <p:cNvCxnSpPr>
            <a:cxnSpLocks noChangeShapeType="1"/>
          </p:cNvCxnSpPr>
          <p:nvPr/>
        </p:nvCxnSpPr>
        <p:spPr bwMode="auto">
          <a:xfrm flipH="1">
            <a:off x="1860550" y="2017713"/>
            <a:ext cx="15875" cy="1876425"/>
          </a:xfrm>
          <a:prstGeom prst="straightConnector1">
            <a:avLst/>
          </a:prstGeom>
          <a:noFill/>
          <a:ln w="31750"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10246" name="Straight Arrow Connector 11"/>
          <p:cNvCxnSpPr>
            <a:cxnSpLocks noChangeShapeType="1"/>
          </p:cNvCxnSpPr>
          <p:nvPr/>
        </p:nvCxnSpPr>
        <p:spPr bwMode="auto">
          <a:xfrm flipH="1">
            <a:off x="4835525" y="2017713"/>
            <a:ext cx="14288" cy="1876425"/>
          </a:xfrm>
          <a:prstGeom prst="straightConnector1">
            <a:avLst/>
          </a:prstGeom>
          <a:noFill/>
          <a:ln w="31750"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10247" name="Straight Arrow Connector 12"/>
          <p:cNvCxnSpPr>
            <a:cxnSpLocks noChangeShapeType="1"/>
          </p:cNvCxnSpPr>
          <p:nvPr/>
        </p:nvCxnSpPr>
        <p:spPr bwMode="auto">
          <a:xfrm flipH="1">
            <a:off x="7604125" y="2017713"/>
            <a:ext cx="15875" cy="1876425"/>
          </a:xfrm>
          <a:prstGeom prst="straightConnector1">
            <a:avLst/>
          </a:prstGeom>
          <a:noFill/>
          <a:ln w="31750" algn="ctr">
            <a:solidFill>
              <a:srgbClr val="C00000"/>
            </a:solidFill>
            <a:round/>
            <a:headEnd/>
            <a:tailEnd type="arrow" w="med" len="med"/>
          </a:ln>
          <a:extLst>
            <a:ext uri="{909E8E84-426E-40DD-AFC4-6F175D3DCCD1}">
              <a14:hiddenFill xmlns:a14="http://schemas.microsoft.com/office/drawing/2010/main">
                <a:noFill/>
              </a14:hiddenFill>
            </a:ext>
          </a:extLst>
        </p:spPr>
      </p:cxnSp>
      <p:sp>
        <p:nvSpPr>
          <p:cNvPr id="10248" name="TextBox 5"/>
          <p:cNvSpPr txBox="1">
            <a:spLocks noChangeArrowheads="1"/>
          </p:cNvSpPr>
          <p:nvPr/>
        </p:nvSpPr>
        <p:spPr bwMode="auto">
          <a:xfrm>
            <a:off x="1108075" y="4067175"/>
            <a:ext cx="1536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eaLnBrk="1" hangingPunct="1"/>
            <a:r>
              <a:rPr lang="en-US" altLang="fr-FR" sz="2400" b="1">
                <a:latin typeface="Arial" panose="020B0604020202020204" pitchFamily="34" charset="0"/>
                <a:ea typeface="MS PGothic" panose="020B0600070205080204" pitchFamily="34" charset="-128"/>
                <a:cs typeface="Arial" panose="020B0604020202020204" pitchFamily="34" charset="0"/>
              </a:rPr>
              <a:t>Currency</a:t>
            </a:r>
          </a:p>
        </p:txBody>
      </p:sp>
      <p:sp>
        <p:nvSpPr>
          <p:cNvPr id="10249" name="TextBox 14"/>
          <p:cNvSpPr txBox="1">
            <a:spLocks noChangeArrowheads="1"/>
          </p:cNvSpPr>
          <p:nvPr/>
        </p:nvSpPr>
        <p:spPr bwMode="auto">
          <a:xfrm>
            <a:off x="4065588" y="4078288"/>
            <a:ext cx="1773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eaLnBrk="1" hangingPunct="1"/>
            <a:r>
              <a:rPr lang="en-US" altLang="fr-FR" sz="2400" b="1">
                <a:latin typeface="Arial" panose="020B0604020202020204" pitchFamily="34" charset="0"/>
                <a:ea typeface="MS PGothic" panose="020B0600070205080204" pitchFamily="34" charset="-128"/>
                <a:cs typeface="Arial" panose="020B0604020202020204" pitchFamily="34" charset="0"/>
              </a:rPr>
              <a:t>Regulation</a:t>
            </a:r>
          </a:p>
        </p:txBody>
      </p:sp>
      <p:sp>
        <p:nvSpPr>
          <p:cNvPr id="10250" name="TextBox 15"/>
          <p:cNvSpPr txBox="1">
            <a:spLocks noChangeArrowheads="1"/>
          </p:cNvSpPr>
          <p:nvPr/>
        </p:nvSpPr>
        <p:spPr bwMode="auto">
          <a:xfrm>
            <a:off x="6042025" y="4067175"/>
            <a:ext cx="2897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eaLnBrk="1" hangingPunct="1"/>
            <a:r>
              <a:rPr lang="en-US" altLang="fr-FR" sz="2400" b="1">
                <a:latin typeface="Arial" panose="020B0604020202020204" pitchFamily="34" charset="0"/>
                <a:ea typeface="MS PGothic" panose="020B0600070205080204" pitchFamily="34" charset="-128"/>
                <a:cs typeface="Arial" panose="020B0604020202020204" pitchFamily="34" charset="0"/>
              </a:rPr>
              <a:t>Taxes/Expenditure</a:t>
            </a:r>
          </a:p>
        </p:txBody>
      </p:sp>
      <p:sp>
        <p:nvSpPr>
          <p:cNvPr id="10251" name="TextBox 6"/>
          <p:cNvSpPr txBox="1">
            <a:spLocks noChangeArrowheads="1"/>
          </p:cNvSpPr>
          <p:nvPr/>
        </p:nvSpPr>
        <p:spPr bwMode="auto">
          <a:xfrm>
            <a:off x="869950" y="4581525"/>
            <a:ext cx="1979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eaLnBrk="1" hangingPunct="1"/>
            <a:r>
              <a:rPr lang="en-US" altLang="fr-FR" sz="2000" i="1">
                <a:latin typeface="Arial" panose="020B0604020202020204" pitchFamily="34" charset="0"/>
                <a:ea typeface="MS PGothic" panose="020B0600070205080204" pitchFamily="34" charset="-128"/>
                <a:cs typeface="Arial" panose="020B0604020202020204" pitchFamily="34" charset="0"/>
              </a:rPr>
              <a:t>Monetary policy</a:t>
            </a:r>
          </a:p>
        </p:txBody>
      </p:sp>
      <p:sp>
        <p:nvSpPr>
          <p:cNvPr id="10252" name="TextBox 19"/>
          <p:cNvSpPr txBox="1">
            <a:spLocks noChangeArrowheads="1"/>
          </p:cNvSpPr>
          <p:nvPr/>
        </p:nvSpPr>
        <p:spPr bwMode="auto">
          <a:xfrm>
            <a:off x="3974656" y="4581525"/>
            <a:ext cx="21542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eaLnBrk="1" hangingPunct="1"/>
            <a:r>
              <a:rPr lang="en-US" altLang="fr-FR" sz="2000" i="1" dirty="0">
                <a:latin typeface="Arial" panose="020B0604020202020204" pitchFamily="34" charset="0"/>
                <a:ea typeface="MS PGothic" panose="020B0600070205080204" pitchFamily="34" charset="-128"/>
                <a:cs typeface="Arial" panose="020B0604020202020204" pitchFamily="34" charset="0"/>
              </a:rPr>
              <a:t>Regulatory policy</a:t>
            </a:r>
          </a:p>
        </p:txBody>
      </p:sp>
      <p:sp>
        <p:nvSpPr>
          <p:cNvPr id="10253" name="TextBox 20"/>
          <p:cNvSpPr txBox="1">
            <a:spLocks noChangeArrowheads="1"/>
          </p:cNvSpPr>
          <p:nvPr/>
        </p:nvSpPr>
        <p:spPr bwMode="auto">
          <a:xfrm>
            <a:off x="6827838" y="4581525"/>
            <a:ext cx="1584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eaLnBrk="1" hangingPunct="1"/>
            <a:r>
              <a:rPr lang="en-US" altLang="fr-FR" sz="2000" i="1" dirty="0">
                <a:latin typeface="Arial" panose="020B0604020202020204" pitchFamily="34" charset="0"/>
                <a:ea typeface="MS PGothic" panose="020B0600070205080204" pitchFamily="34" charset="-128"/>
                <a:cs typeface="Arial" panose="020B0604020202020204" pitchFamily="34" charset="0"/>
              </a:rPr>
              <a:t>Fiscal policy</a:t>
            </a:r>
          </a:p>
        </p:txBody>
      </p:sp>
      <p:sp>
        <p:nvSpPr>
          <p:cNvPr id="10254" name="TextBox 8"/>
          <p:cNvSpPr txBox="1">
            <a:spLocks noChangeArrowheads="1"/>
          </p:cNvSpPr>
          <p:nvPr/>
        </p:nvSpPr>
        <p:spPr bwMode="auto">
          <a:xfrm>
            <a:off x="509588" y="5487988"/>
            <a:ext cx="84820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MetaPro-Book" pitchFamily="34" charset="0"/>
              </a:defRPr>
            </a:lvl1pPr>
            <a:lvl2pPr marL="742950" indent="-285750">
              <a:defRPr>
                <a:solidFill>
                  <a:schemeClr val="tx1"/>
                </a:solidFill>
                <a:latin typeface="MetaPro-Book" pitchFamily="34" charset="0"/>
              </a:defRPr>
            </a:lvl2pPr>
            <a:lvl3pPr marL="1143000" indent="-228600">
              <a:defRPr>
                <a:solidFill>
                  <a:schemeClr val="tx1"/>
                </a:solidFill>
                <a:latin typeface="MetaPro-Book" pitchFamily="34" charset="0"/>
              </a:defRPr>
            </a:lvl3pPr>
            <a:lvl4pPr marL="1600200" indent="-228600">
              <a:defRPr>
                <a:solidFill>
                  <a:schemeClr val="tx1"/>
                </a:solidFill>
                <a:latin typeface="MetaPro-Book" pitchFamily="34" charset="0"/>
              </a:defRPr>
            </a:lvl4pPr>
            <a:lvl5pPr marL="2057400" indent="-228600">
              <a:defRPr>
                <a:solidFill>
                  <a:schemeClr val="tx1"/>
                </a:solidFill>
                <a:latin typeface="MetaPro-Book" pitchFamily="34" charset="0"/>
              </a:defRPr>
            </a:lvl5pPr>
            <a:lvl6pPr marL="2514600" indent="-228600" eaLnBrk="0" fontAlgn="base" hangingPunct="0">
              <a:spcBef>
                <a:spcPct val="0"/>
              </a:spcBef>
              <a:spcAft>
                <a:spcPct val="0"/>
              </a:spcAft>
              <a:defRPr>
                <a:solidFill>
                  <a:schemeClr val="tx1"/>
                </a:solidFill>
                <a:latin typeface="MetaPro-Book" pitchFamily="34" charset="0"/>
              </a:defRPr>
            </a:lvl6pPr>
            <a:lvl7pPr marL="2971800" indent="-228600" eaLnBrk="0" fontAlgn="base" hangingPunct="0">
              <a:spcBef>
                <a:spcPct val="0"/>
              </a:spcBef>
              <a:spcAft>
                <a:spcPct val="0"/>
              </a:spcAft>
              <a:defRPr>
                <a:solidFill>
                  <a:schemeClr val="tx1"/>
                </a:solidFill>
                <a:latin typeface="MetaPro-Book" pitchFamily="34" charset="0"/>
              </a:defRPr>
            </a:lvl7pPr>
            <a:lvl8pPr marL="3429000" indent="-228600" eaLnBrk="0" fontAlgn="base" hangingPunct="0">
              <a:spcBef>
                <a:spcPct val="0"/>
              </a:spcBef>
              <a:spcAft>
                <a:spcPct val="0"/>
              </a:spcAft>
              <a:defRPr>
                <a:solidFill>
                  <a:schemeClr val="tx1"/>
                </a:solidFill>
                <a:latin typeface="MetaPro-Book" pitchFamily="34" charset="0"/>
              </a:defRPr>
            </a:lvl8pPr>
            <a:lvl9pPr marL="3886200" indent="-228600" eaLnBrk="0" fontAlgn="base" hangingPunct="0">
              <a:spcBef>
                <a:spcPct val="0"/>
              </a:spcBef>
              <a:spcAft>
                <a:spcPct val="0"/>
              </a:spcAft>
              <a:defRPr>
                <a:solidFill>
                  <a:schemeClr val="tx1"/>
                </a:solidFill>
                <a:latin typeface="MetaPro-Book" pitchFamily="34" charset="0"/>
              </a:defRPr>
            </a:lvl9pPr>
          </a:lstStyle>
          <a:p>
            <a:pPr>
              <a:spcBef>
                <a:spcPct val="50000"/>
              </a:spcBef>
              <a:buFont typeface="Wingdings" panose="05000000000000000000" pitchFamily="2" charset="2"/>
              <a:buNone/>
            </a:pPr>
            <a:r>
              <a:rPr lang="en-US" altLang="en-US" dirty="0">
                <a:solidFill>
                  <a:srgbClr val="3B3D3C"/>
                </a:solidFill>
                <a:latin typeface="Arial" panose="020B0604020202020204" pitchFamily="34" charset="0"/>
                <a:ea typeface="MS PGothic" panose="020B0600070205080204" pitchFamily="34" charset="-128"/>
                <a:cs typeface="Arial" panose="020B0604020202020204" pitchFamily="34" charset="0"/>
              </a:rPr>
              <a:t>Three core levers at the disposal of governments for managing the economy and society, implementing policy and influencing behavior. </a:t>
            </a:r>
            <a:r>
              <a:rPr lang="en-US" altLang="en-US" dirty="0" smtClean="0">
                <a:solidFill>
                  <a:srgbClr val="3B3D3C"/>
                </a:solidFill>
                <a:latin typeface="Arial" panose="020B0604020202020204" pitchFamily="34" charset="0"/>
                <a:ea typeface="MS PGothic" panose="020B0600070205080204" pitchFamily="34" charset="-128"/>
                <a:cs typeface="Arial" panose="020B0604020202020204" pitchFamily="34" charset="0"/>
              </a:rPr>
              <a:t/>
            </a:r>
            <a:br>
              <a:rPr lang="en-US" altLang="en-US" dirty="0" smtClean="0">
                <a:solidFill>
                  <a:srgbClr val="3B3D3C"/>
                </a:solidFill>
                <a:latin typeface="Arial" panose="020B0604020202020204" pitchFamily="34" charset="0"/>
                <a:ea typeface="MS PGothic" panose="020B0600070205080204" pitchFamily="34" charset="-128"/>
                <a:cs typeface="Arial" panose="020B0604020202020204" pitchFamily="34" charset="0"/>
              </a:rPr>
            </a:br>
            <a:r>
              <a:rPr lang="en-US" altLang="en-US" sz="1200" dirty="0" smtClean="0">
                <a:solidFill>
                  <a:srgbClr val="3B3D3C"/>
                </a:solidFill>
                <a:latin typeface="Arial" panose="020B0604020202020204" pitchFamily="34" charset="0"/>
                <a:ea typeface="MS PGothic" panose="020B0600070205080204" pitchFamily="34" charset="-128"/>
                <a:cs typeface="Arial" panose="020B0604020202020204" pitchFamily="34" charset="0"/>
              </a:rPr>
              <a:t>[Note: The </a:t>
            </a:r>
            <a:r>
              <a:rPr lang="en-US" altLang="en-US" sz="1200" dirty="0">
                <a:solidFill>
                  <a:srgbClr val="3B3D3C"/>
                </a:solidFill>
                <a:latin typeface="Arial" panose="020B0604020202020204" pitchFamily="34" charset="0"/>
                <a:ea typeface="MS PGothic" panose="020B0600070205080204" pitchFamily="34" charset="-128"/>
                <a:cs typeface="Arial" panose="020B0604020202020204" pitchFamily="34" charset="0"/>
              </a:rPr>
              <a:t>most fundamental power of the state is its military and administrative control of territory, without which the other powers cannot be exercised]</a:t>
            </a:r>
            <a:endParaRPr lang="en-US" altLang="fr-FR" sz="1200" dirty="0">
              <a:latin typeface="Arial" panose="020B0604020202020204" pitchFamily="34" charset="0"/>
              <a:ea typeface="MS PGothic" panose="020B0600070205080204" pitchFamily="34" charset="-128"/>
              <a:cs typeface="Arial" panose="020B0604020202020204" pitchFamily="34" charset="0"/>
            </a:endParaRPr>
          </a:p>
        </p:txBody>
      </p:sp>
      <p:sp>
        <p:nvSpPr>
          <p:cNvPr id="2" name="Oval 1"/>
          <p:cNvSpPr/>
          <p:nvPr/>
        </p:nvSpPr>
        <p:spPr>
          <a:xfrm>
            <a:off x="3553026" y="3910013"/>
            <a:ext cx="2693787" cy="1648450"/>
          </a:xfrm>
          <a:prstGeom prst="ellipse">
            <a:avLst/>
          </a:prstGeom>
          <a:noFill/>
          <a:ln w="57150">
            <a:solidFill>
              <a:srgbClr val="E400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2656328" y="3429367"/>
            <a:ext cx="1954381" cy="369332"/>
          </a:xfrm>
          <a:prstGeom prst="rect">
            <a:avLst/>
          </a:prstGeom>
        </p:spPr>
        <p:txBody>
          <a:bodyPr wrap="none">
            <a:spAutoFit/>
          </a:bodyPr>
          <a:lstStyle/>
          <a:p>
            <a:r>
              <a:rPr lang="en-US" altLang="fr-FR" b="1" dirty="0" smtClean="0">
                <a:latin typeface="Arial" panose="020B0604020202020204" pitchFamily="34" charset="0"/>
                <a:cs typeface="Arial" panose="020B0604020202020204" pitchFamily="34" charset="0"/>
              </a:rPr>
              <a:t>Our focus today</a:t>
            </a:r>
            <a:endParaRPr lang="en-US" dirty="0"/>
          </a:p>
        </p:txBody>
      </p:sp>
      <p:cxnSp>
        <p:nvCxnSpPr>
          <p:cNvPr id="5" name="Straight Arrow Connector 4"/>
          <p:cNvCxnSpPr/>
          <p:nvPr/>
        </p:nvCxnSpPr>
        <p:spPr>
          <a:xfrm>
            <a:off x="3124724" y="3803681"/>
            <a:ext cx="508794" cy="33611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743086"/>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5613" y="1298575"/>
            <a:ext cx="8619231" cy="4568825"/>
          </a:xfrm>
        </p:spPr>
        <p:txBody>
          <a:bodyPr/>
          <a:lstStyle/>
          <a:p>
            <a:pPr marL="381000" indent="0" defTabSz="190500" fontAlgn="auto">
              <a:lnSpc>
                <a:spcPct val="80000"/>
              </a:lnSpc>
              <a:spcAft>
                <a:spcPts val="0"/>
              </a:spcAft>
              <a:buFont typeface="Arial" pitchFamily="34" charset="0"/>
              <a:buNone/>
              <a:defRPr/>
            </a:pPr>
            <a:r>
              <a:rPr lang="en-US" sz="2000" i="1" dirty="0" smtClean="0">
                <a:solidFill>
                  <a:prstClr val="black"/>
                </a:solidFill>
              </a:rPr>
              <a:t> </a:t>
            </a:r>
            <a:endParaRPr lang="en-GB" sz="2000" b="1" dirty="0">
              <a:solidFill>
                <a:prstClr val="black"/>
              </a:solidFill>
              <a:effectLst>
                <a:outerShdw blurRad="38100" dist="38100" dir="2700000" algn="tl">
                  <a:srgbClr val="C0C0C0"/>
                </a:outerShdw>
              </a:effectLst>
            </a:endParaRPr>
          </a:p>
          <a:p>
            <a:pPr indent="0" eaLnBrk="1" hangingPunct="1">
              <a:lnSpc>
                <a:spcPct val="90000"/>
              </a:lnSpc>
              <a:buNone/>
            </a:pPr>
            <a:r>
              <a:rPr lang="en-GB" altLang="de-DE" sz="2400" b="1" dirty="0" smtClean="0">
                <a:solidFill>
                  <a:schemeClr val="tx1">
                    <a:lumMod val="50000"/>
                  </a:schemeClr>
                </a:solidFill>
              </a:rPr>
              <a:t>WTO TBT Agreement, Annex 1, par. 1</a:t>
            </a:r>
          </a:p>
          <a:p>
            <a:pPr indent="0" eaLnBrk="1" hangingPunct="1">
              <a:lnSpc>
                <a:spcPct val="90000"/>
              </a:lnSpc>
              <a:buNone/>
            </a:pPr>
            <a:endParaRPr lang="en-GB" altLang="de-DE" sz="2400" b="1" dirty="0" smtClean="0">
              <a:solidFill>
                <a:srgbClr val="FF0000"/>
              </a:solidFill>
            </a:endParaRPr>
          </a:p>
          <a:p>
            <a:pPr indent="0" eaLnBrk="1" hangingPunct="1">
              <a:lnSpc>
                <a:spcPct val="90000"/>
              </a:lnSpc>
              <a:buNone/>
            </a:pPr>
            <a:r>
              <a:rPr lang="en-GB" altLang="de-DE" sz="2800" b="1" dirty="0" smtClean="0">
                <a:solidFill>
                  <a:schemeClr val="tx1"/>
                </a:solidFill>
              </a:rPr>
              <a:t>Technical </a:t>
            </a:r>
            <a:r>
              <a:rPr lang="en-GB" altLang="de-DE" sz="2800" b="1" dirty="0">
                <a:solidFill>
                  <a:schemeClr val="tx1"/>
                </a:solidFill>
              </a:rPr>
              <a:t>regulation</a:t>
            </a:r>
          </a:p>
          <a:p>
            <a:pPr indent="0" eaLnBrk="1" hangingPunct="1">
              <a:lnSpc>
                <a:spcPct val="90000"/>
              </a:lnSpc>
              <a:buNone/>
            </a:pPr>
            <a:endParaRPr lang="en-GB" altLang="de-DE" sz="2800" dirty="0" smtClean="0"/>
          </a:p>
          <a:p>
            <a:pPr indent="0" eaLnBrk="1" hangingPunct="1">
              <a:lnSpc>
                <a:spcPct val="90000"/>
              </a:lnSpc>
              <a:buNone/>
            </a:pPr>
            <a:r>
              <a:rPr lang="en-GB" altLang="de-DE" sz="2800" dirty="0"/>
              <a:t>D</a:t>
            </a:r>
            <a:r>
              <a:rPr lang="en-GB" altLang="de-DE" sz="2800" dirty="0" smtClean="0"/>
              <a:t>ocument </a:t>
            </a:r>
            <a:r>
              <a:rPr lang="en-GB" altLang="de-DE" sz="2800" dirty="0"/>
              <a:t>which lays down </a:t>
            </a:r>
            <a:r>
              <a:rPr lang="en-GB" altLang="de-DE" sz="2800" dirty="0" smtClean="0"/>
              <a:t>[</a:t>
            </a:r>
            <a:r>
              <a:rPr lang="en-GB" altLang="de-DE" sz="2800" i="1" dirty="0" smtClean="0"/>
              <a:t>product] </a:t>
            </a:r>
            <a:r>
              <a:rPr lang="en-GB" altLang="de-DE" sz="2800" dirty="0" smtClean="0"/>
              <a:t>characteristics </a:t>
            </a:r>
            <a:r>
              <a:rPr lang="en-GB" altLang="de-DE" sz="2800" dirty="0"/>
              <a:t>(shape, labelling, design, performance etc.) or their related processes and production methods with which compliance is </a:t>
            </a:r>
            <a:r>
              <a:rPr lang="en-GB" altLang="de-DE" sz="2800" b="1" dirty="0"/>
              <a:t>mandatory</a:t>
            </a:r>
          </a:p>
          <a:p>
            <a:endParaRPr lang="de-DE" sz="3200" dirty="0"/>
          </a:p>
        </p:txBody>
      </p:sp>
      <p:sp>
        <p:nvSpPr>
          <p:cNvPr id="4" name="Foliennummernplatzhalter 3"/>
          <p:cNvSpPr>
            <a:spLocks noGrp="1"/>
          </p:cNvSpPr>
          <p:nvPr>
            <p:ph type="sldNum" sz="quarter" idx="11"/>
          </p:nvPr>
        </p:nvSpPr>
        <p:spPr/>
        <p:txBody>
          <a:bodyPr/>
          <a:lstStyle/>
          <a:p>
            <a:fld id="{81828EA6-E9AF-4E31-B69B-C880B4F8F20C}" type="slidenum">
              <a:rPr lang="en-GB" altLang="en-US" smtClean="0"/>
              <a:pPr/>
              <a:t>6</a:t>
            </a:fld>
            <a:endParaRPr lang="en-GB" altLang="en-US"/>
          </a:p>
        </p:txBody>
      </p:sp>
      <p:sp>
        <p:nvSpPr>
          <p:cNvPr id="5" name="Titel 4"/>
          <p:cNvSpPr>
            <a:spLocks noGrp="1"/>
          </p:cNvSpPr>
          <p:nvPr>
            <p:ph type="title"/>
          </p:nvPr>
        </p:nvSpPr>
        <p:spPr>
          <a:xfrm>
            <a:off x="2346439" y="380206"/>
            <a:ext cx="5848236" cy="719138"/>
          </a:xfrm>
        </p:spPr>
        <p:txBody>
          <a:bodyPr/>
          <a:lstStyle/>
          <a:p>
            <a:pPr algn="l"/>
            <a:r>
              <a:rPr lang="de-DE" sz="3600" dirty="0" smtClean="0">
                <a:solidFill>
                  <a:schemeClr val="tx1"/>
                </a:solidFill>
              </a:rPr>
              <a:t>Technical regulations</a:t>
            </a:r>
            <a:endParaRPr lang="de-DE" sz="3600" dirty="0">
              <a:solidFill>
                <a:schemeClr val="tx1"/>
              </a:solidFill>
            </a:endParaRPr>
          </a:p>
        </p:txBody>
      </p:sp>
    </p:spTree>
    <p:extLst>
      <p:ext uri="{BB962C8B-B14F-4D97-AF65-F5344CB8AC3E}">
        <p14:creationId xmlns:p14="http://schemas.microsoft.com/office/powerpoint/2010/main" val="23163296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22084" y="387956"/>
            <a:ext cx="7963860" cy="719138"/>
          </a:xfrm>
        </p:spPr>
        <p:txBody>
          <a:bodyPr>
            <a:noAutofit/>
          </a:bodyPr>
          <a:lstStyle/>
          <a:p>
            <a:r>
              <a:rPr lang="de-DE" sz="3000" dirty="0" smtClean="0">
                <a:solidFill>
                  <a:schemeClr val="tx1"/>
                </a:solidFill>
              </a:rPr>
              <a:t>Example of areas addressed by regulations</a:t>
            </a:r>
            <a:endParaRPr lang="de-DE" sz="3000" dirty="0">
              <a:solidFill>
                <a:schemeClr val="tx1"/>
              </a:solidFill>
            </a:endParaRPr>
          </a:p>
        </p:txBody>
      </p:sp>
      <p:sp>
        <p:nvSpPr>
          <p:cNvPr id="3" name="Inhaltsplatzhalter 2"/>
          <p:cNvSpPr>
            <a:spLocks noGrp="1"/>
          </p:cNvSpPr>
          <p:nvPr>
            <p:ph idx="1"/>
          </p:nvPr>
        </p:nvSpPr>
        <p:spPr>
          <a:xfrm>
            <a:off x="432561" y="1529096"/>
            <a:ext cx="8307387" cy="4568825"/>
          </a:xfrm>
        </p:spPr>
        <p:txBody>
          <a:bodyPr/>
          <a:lstStyle/>
          <a:p>
            <a:r>
              <a:rPr lang="en-GB" sz="2800" dirty="0"/>
              <a:t>Building and </a:t>
            </a:r>
            <a:r>
              <a:rPr lang="en-GB" sz="2800" dirty="0" smtClean="0"/>
              <a:t>construction </a:t>
            </a:r>
            <a:r>
              <a:rPr lang="fr-FR" altLang="en-US" sz="2800" i="1" dirty="0"/>
              <a:t>(structural </a:t>
            </a:r>
            <a:r>
              <a:rPr lang="fr-FR" altLang="en-US" sz="2800" i="1" dirty="0" err="1"/>
              <a:t>stability</a:t>
            </a:r>
            <a:r>
              <a:rPr lang="fr-FR" altLang="en-US" sz="2800" i="1" dirty="0"/>
              <a:t>, </a:t>
            </a:r>
            <a:r>
              <a:rPr lang="fr-FR" altLang="en-US" sz="2800" i="1" dirty="0" err="1"/>
              <a:t>resistance</a:t>
            </a:r>
            <a:r>
              <a:rPr lang="fr-FR" altLang="en-US" sz="2800" i="1" dirty="0"/>
              <a:t> to </a:t>
            </a:r>
            <a:r>
              <a:rPr lang="fr-FR" altLang="en-US" sz="2800" i="1" dirty="0" err="1"/>
              <a:t>earthquakes</a:t>
            </a:r>
            <a:r>
              <a:rPr lang="fr-FR" altLang="en-US" sz="2800" i="1" dirty="0"/>
              <a:t>, </a:t>
            </a:r>
            <a:r>
              <a:rPr lang="fr-FR" altLang="en-US" sz="2800" i="1" dirty="0" err="1"/>
              <a:t>energy</a:t>
            </a:r>
            <a:r>
              <a:rPr lang="fr-FR" altLang="en-US" sz="2800" i="1" dirty="0"/>
              <a:t> </a:t>
            </a:r>
            <a:r>
              <a:rPr lang="fr-FR" altLang="en-US" sz="2800" i="1" dirty="0" err="1"/>
              <a:t>efficiency</a:t>
            </a:r>
            <a:r>
              <a:rPr lang="fr-FR" altLang="en-US" sz="2800" i="1" dirty="0"/>
              <a:t>, …)</a:t>
            </a:r>
          </a:p>
          <a:p>
            <a:r>
              <a:rPr lang="de-DE" sz="2800" dirty="0"/>
              <a:t>Fire-prevention and </a:t>
            </a:r>
            <a:r>
              <a:rPr lang="de-DE" sz="2800" dirty="0" smtClean="0"/>
              <a:t>fighting</a:t>
            </a:r>
          </a:p>
          <a:p>
            <a:r>
              <a:rPr lang="en-GB" sz="2800" dirty="0" smtClean="0"/>
              <a:t>Product </a:t>
            </a:r>
            <a:r>
              <a:rPr lang="en-GB" sz="2800" dirty="0"/>
              <a:t>safety </a:t>
            </a:r>
            <a:endParaRPr lang="en-GB" sz="2800" dirty="0" smtClean="0"/>
          </a:p>
          <a:p>
            <a:r>
              <a:rPr lang="en-GB" sz="2800" dirty="0" smtClean="0"/>
              <a:t>Food safety </a:t>
            </a:r>
          </a:p>
          <a:p>
            <a:r>
              <a:rPr lang="en-GB" sz="2800" dirty="0"/>
              <a:t>Transport of hazardous </a:t>
            </a:r>
            <a:r>
              <a:rPr lang="en-GB" sz="2800" dirty="0" smtClean="0"/>
              <a:t>goods</a:t>
            </a:r>
          </a:p>
          <a:p>
            <a:r>
              <a:rPr lang="en-GB" sz="2800" dirty="0"/>
              <a:t>S</a:t>
            </a:r>
            <a:r>
              <a:rPr lang="en-GB" sz="2800" dirty="0" smtClean="0"/>
              <a:t>afety of electrical and gas appliances</a:t>
            </a:r>
            <a:endParaRPr lang="en-GB" sz="2800" dirty="0"/>
          </a:p>
          <a:p>
            <a:r>
              <a:rPr lang="en-GB" sz="2800" dirty="0"/>
              <a:t>Occupational health </a:t>
            </a:r>
            <a:r>
              <a:rPr lang="en-GB" sz="2800" dirty="0" smtClean="0"/>
              <a:t>and safety</a:t>
            </a:r>
            <a:endParaRPr lang="de-DE" sz="2800" dirty="0"/>
          </a:p>
          <a:p>
            <a:r>
              <a:rPr lang="en-GB" sz="2800" dirty="0"/>
              <a:t>Environmental </a:t>
            </a:r>
            <a:r>
              <a:rPr lang="en-GB" sz="2800" dirty="0" smtClean="0"/>
              <a:t>protection (</a:t>
            </a:r>
            <a:r>
              <a:rPr lang="en-GB" sz="2800" i="1" dirty="0" smtClean="0"/>
              <a:t>in a broad variety of areas</a:t>
            </a:r>
            <a:r>
              <a:rPr lang="en-GB" sz="2800" dirty="0" smtClean="0"/>
              <a:t>)</a:t>
            </a:r>
          </a:p>
          <a:p>
            <a:r>
              <a:rPr lang="en-GB" sz="2800" dirty="0" smtClean="0"/>
              <a:t>Consumer protection </a:t>
            </a:r>
          </a:p>
          <a:p>
            <a:pPr indent="0">
              <a:buNone/>
            </a:pPr>
            <a:r>
              <a:rPr lang="en-GB" dirty="0"/>
              <a:t/>
            </a:r>
            <a:br>
              <a:rPr lang="en-GB" dirty="0"/>
            </a:br>
            <a:endParaRPr lang="de-DE" dirty="0"/>
          </a:p>
          <a:p>
            <a:endParaRPr lang="de-DE" dirty="0" smtClean="0"/>
          </a:p>
          <a:p>
            <a:endParaRPr lang="de-DE" dirty="0"/>
          </a:p>
        </p:txBody>
      </p:sp>
    </p:spTree>
    <p:extLst>
      <p:ext uri="{BB962C8B-B14F-4D97-AF65-F5344CB8AC3E}">
        <p14:creationId xmlns:p14="http://schemas.microsoft.com/office/powerpoint/2010/main" val="7921227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1191024" y="247650"/>
            <a:ext cx="8049893" cy="949325"/>
          </a:xfrm>
        </p:spPr>
        <p:txBody>
          <a:bodyPr>
            <a:noAutofit/>
          </a:bodyPr>
          <a:lstStyle/>
          <a:p>
            <a:r>
              <a:rPr lang="en-US" altLang="fr-FR" sz="3200" b="1" dirty="0" smtClean="0"/>
              <a:t>Safety – Gas cylinders – Transport of dangerous goods</a:t>
            </a:r>
          </a:p>
        </p:txBody>
      </p:sp>
      <p:pic>
        <p:nvPicPr>
          <p:cNvPr id="58371"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7131" y="1571198"/>
            <a:ext cx="4856162" cy="488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2" name="Content Placeholder 2"/>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961518" y="1509286"/>
            <a:ext cx="2254250" cy="2995612"/>
          </a:xfrm>
        </p:spPr>
      </p:pic>
      <p:pic>
        <p:nvPicPr>
          <p:cNvPr id="58373"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48831" y="4622373"/>
            <a:ext cx="2025650" cy="202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8431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555506" y="564924"/>
            <a:ext cx="8467725" cy="717550"/>
          </a:xfrm>
        </p:spPr>
        <p:txBody>
          <a:bodyPr>
            <a:noAutofit/>
          </a:bodyPr>
          <a:lstStyle/>
          <a:p>
            <a:r>
              <a:rPr lang="en-US" altLang="fr-FR" sz="3200" b="1" dirty="0" smtClean="0"/>
              <a:t>Fire safety – Electrical wires &amp; construction materials</a:t>
            </a:r>
          </a:p>
        </p:txBody>
      </p:sp>
      <p:sp>
        <p:nvSpPr>
          <p:cNvPr id="59395" name="TextBox 6"/>
          <p:cNvSpPr txBox="1">
            <a:spLocks noChangeArrowheads="1"/>
          </p:cNvSpPr>
          <p:nvPr/>
        </p:nvSpPr>
        <p:spPr bwMode="auto">
          <a:xfrm>
            <a:off x="946150" y="5895975"/>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50000"/>
              </a:spcBef>
              <a:buFont typeface="Wingdings" panose="05000000000000000000" pitchFamily="2" charset="2"/>
              <a:buChar char="§"/>
              <a:defRPr>
                <a:solidFill>
                  <a:srgbClr val="3B3D3C"/>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buFont typeface="Arial" panose="020B0604020202020204" pitchFamily="34" charset="0"/>
              <a:buChar char="‒"/>
              <a:defRPr>
                <a:solidFill>
                  <a:schemeClr val="tx1"/>
                </a:solidFill>
                <a:latin typeface="Arial" panose="020B0604020202020204" pitchFamily="34" charset="0"/>
                <a:ea typeface="MS PGothic" panose="020B0600070205080204" pitchFamily="34" charset="-128"/>
                <a:cs typeface="MS PGothic" panose="020B0600070205080204" pitchFamily="34" charset="-128"/>
              </a:defRPr>
            </a:lvl2pPr>
            <a:lvl3pPr marL="1143000" indent="-228600" eaLnBrk="0" hangingPunct="0">
              <a:buFont typeface="Arial" panose="020B0604020202020204" pitchFamily="34" charset="0"/>
              <a:buChar char="‒"/>
              <a:defRPr>
                <a:solidFill>
                  <a:schemeClr val="tx1"/>
                </a:solidFill>
                <a:latin typeface="Arial" panose="020B0604020202020204" pitchFamily="34" charset="0"/>
                <a:ea typeface="MS PGothic" panose="020B0600070205080204" pitchFamily="34" charset="-128"/>
                <a:cs typeface="MS PGothic"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cs typeface="MS PGothic" panose="020B0600070205080204" pitchFamily="34" charset="-128"/>
              </a:defRPr>
            </a:lvl9pPr>
          </a:lstStyle>
          <a:p>
            <a:pPr eaLnBrk="1" hangingPunct="1">
              <a:spcBef>
                <a:spcPct val="0"/>
              </a:spcBef>
              <a:buFontTx/>
              <a:buNone/>
            </a:pPr>
            <a:endParaRPr lang="en-US" altLang="fr-FR">
              <a:solidFill>
                <a:schemeClr val="tx1"/>
              </a:solidFill>
            </a:endParaRPr>
          </a:p>
        </p:txBody>
      </p:sp>
      <p:pic>
        <p:nvPicPr>
          <p:cNvPr id="5939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10462" y="1858963"/>
            <a:ext cx="6558025" cy="440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94648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theme1.xml><?xml version="1.0" encoding="utf-8"?>
<a:theme xmlns:a="http://schemas.openxmlformats.org/drawingml/2006/main" name="IS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eta Pro 1">
      <a:majorFont>
        <a:latin typeface="MetaPro-Black"/>
        <a:ea typeface=""/>
        <a:cs typeface=""/>
      </a:majorFont>
      <a:minorFont>
        <a:latin typeface="MetaPro-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SO Sans Images 13">
    <a:dk1>
      <a:srgbClr val="3C3C3C"/>
    </a:dk1>
    <a:lt1>
      <a:srgbClr val="FFFFFF"/>
    </a:lt1>
    <a:dk2>
      <a:srgbClr val="3C3C3C"/>
    </a:dk2>
    <a:lt2>
      <a:srgbClr val="808080"/>
    </a:lt2>
    <a:accent1>
      <a:srgbClr val="4F7DB2"/>
    </a:accent1>
    <a:accent2>
      <a:srgbClr val="3366FF"/>
    </a:accent2>
    <a:accent3>
      <a:srgbClr val="FFFFFF"/>
    </a:accent3>
    <a:accent4>
      <a:srgbClr val="323232"/>
    </a:accent4>
    <a:accent5>
      <a:srgbClr val="B2BFD5"/>
    </a:accent5>
    <a:accent6>
      <a:srgbClr val="2D5CE7"/>
    </a:accent6>
    <a:hlink>
      <a:srgbClr val="CCCC00"/>
    </a:hlink>
    <a:folHlink>
      <a:srgbClr val="FF5050"/>
    </a:folHlink>
  </a:clrScheme>
</a:themeOverride>
</file>

<file path=docProps/app.xml><?xml version="1.0" encoding="utf-8"?>
<Properties xmlns="http://schemas.openxmlformats.org/officeDocument/2006/extended-properties" xmlns:vt="http://schemas.openxmlformats.org/officeDocument/2006/docPropsVTypes">
  <TotalTime>0</TotalTime>
  <Words>1800</Words>
  <Application>Microsoft Office PowerPoint</Application>
  <PresentationFormat>On-screen Show (4:3)</PresentationFormat>
  <Paragraphs>286</Paragraphs>
  <Slides>36</Slides>
  <Notes>11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36</vt:i4>
      </vt:variant>
    </vt:vector>
  </HeadingPairs>
  <TitlesOfParts>
    <vt:vector size="50" baseType="lpstr">
      <vt:lpstr>MS PGothic</vt:lpstr>
      <vt:lpstr>MS PGothic</vt:lpstr>
      <vt:lpstr>Arial</vt:lpstr>
      <vt:lpstr>BundesSans Office</vt:lpstr>
      <vt:lpstr>Calibri</vt:lpstr>
      <vt:lpstr>Helvetica</vt:lpstr>
      <vt:lpstr>Lucida Grande</vt:lpstr>
      <vt:lpstr>MetaPro-Black</vt:lpstr>
      <vt:lpstr>MetaPro-Book</vt:lpstr>
      <vt:lpstr>Tahoma</vt:lpstr>
      <vt:lpstr>Times New Roman</vt:lpstr>
      <vt:lpstr>Verdana</vt:lpstr>
      <vt:lpstr>Wingdings</vt:lpstr>
      <vt:lpstr>ISO</vt:lpstr>
      <vt:lpstr> International Standards and technical regulations 25 years of the Interstate Council for Standardization, Metrology and Certification   Daniele Gerundino – Director, ISO Academy Baku, Azerbaijan, 30 May 2017</vt:lpstr>
      <vt:lpstr>Public Policy – Definitions</vt:lpstr>
      <vt:lpstr>Public Policy – from our perspective </vt:lpstr>
      <vt:lpstr>Public policy – A model (OECD, 2010)</vt:lpstr>
      <vt:lpstr>Public policy – A model (OECD, 2010)</vt:lpstr>
      <vt:lpstr>Technical regulations</vt:lpstr>
      <vt:lpstr>Example of areas addressed by regulations</vt:lpstr>
      <vt:lpstr>Safety – Gas cylinders – Transport of dangerous goods</vt:lpstr>
      <vt:lpstr>Fire safety – Electrical wires &amp; construction materials</vt:lpstr>
      <vt:lpstr>Medical devices</vt:lpstr>
      <vt:lpstr>Earthquakes – Enforcement of construction codes</vt:lpstr>
      <vt:lpstr>Regulatory Policy</vt:lpstr>
      <vt:lpstr>Regulatory Impact Assessment (RIA)</vt:lpstr>
      <vt:lpstr>Principles of Good Regulatory Practice (GRP) in Technical Regulation</vt:lpstr>
      <vt:lpstr>GRP in Technical Regulation:  Practical Guidance</vt:lpstr>
      <vt:lpstr>Definitions of standard</vt:lpstr>
      <vt:lpstr>PowerPoint Presentation</vt:lpstr>
      <vt:lpstr>What are standards for? </vt:lpstr>
      <vt:lpstr>Standards bring substantial benefits to stakeholders</vt:lpstr>
      <vt:lpstr>Benefits of standards for SMEs</vt:lpstr>
      <vt:lpstr> Technical regulations versus standards (using principles for ISO standards as a basis)</vt:lpstr>
      <vt:lpstr>  </vt:lpstr>
      <vt:lpstr>  </vt:lpstr>
      <vt:lpstr>Standards in support of public policy</vt:lpstr>
      <vt:lpstr>Why international standards can be powerful instruments supporting governance</vt:lpstr>
      <vt:lpstr>Good practice in standards development and policy making</vt:lpstr>
      <vt:lpstr>How standards can support public policy</vt:lpstr>
      <vt:lpstr>Examples for legislative and non-legislative actions</vt:lpstr>
      <vt:lpstr>  Using standards in support of technical regulations</vt:lpstr>
      <vt:lpstr>Referencing standard(s) in regulations – The principle</vt:lpstr>
      <vt:lpstr>References to standards</vt:lpstr>
      <vt:lpstr>Referencing standards in legislation</vt:lpstr>
      <vt:lpstr>Summary: Three approaches to using standards in support of regulation</vt:lpstr>
      <vt:lpstr>More information</vt:lpstr>
      <vt:lpstr>Support from ISO </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PPT</dc:title>
  <dc:creator/>
  <cp:lastModifiedBy/>
  <cp:revision>1</cp:revision>
  <dcterms:created xsi:type="dcterms:W3CDTF">2016-07-01T16:22:52Z</dcterms:created>
  <dcterms:modified xsi:type="dcterms:W3CDTF">2017-05-22T11:38:54Z</dcterms:modified>
</cp:coreProperties>
</file>