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3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1" r:id="rId1"/>
    <p:sldMasterId id="2147483763" r:id="rId2"/>
    <p:sldMasterId id="2147483786" r:id="rId3"/>
  </p:sldMasterIdLst>
  <p:notesMasterIdLst>
    <p:notesMasterId r:id="rId60"/>
  </p:notesMasterIdLst>
  <p:handoutMasterIdLst>
    <p:handoutMasterId r:id="rId61"/>
  </p:handoutMasterIdLst>
  <p:sldIdLst>
    <p:sldId id="720" r:id="rId4"/>
    <p:sldId id="721" r:id="rId5"/>
    <p:sldId id="722" r:id="rId6"/>
    <p:sldId id="774" r:id="rId7"/>
    <p:sldId id="791" r:id="rId8"/>
    <p:sldId id="723" r:id="rId9"/>
    <p:sldId id="794" r:id="rId10"/>
    <p:sldId id="724" r:id="rId11"/>
    <p:sldId id="738" r:id="rId12"/>
    <p:sldId id="740" r:id="rId13"/>
    <p:sldId id="729" r:id="rId14"/>
    <p:sldId id="781" r:id="rId15"/>
    <p:sldId id="761" r:id="rId16"/>
    <p:sldId id="790" r:id="rId17"/>
    <p:sldId id="733" r:id="rId18"/>
    <p:sldId id="777" r:id="rId19"/>
    <p:sldId id="778" r:id="rId20"/>
    <p:sldId id="704" r:id="rId21"/>
    <p:sldId id="795" r:id="rId22"/>
    <p:sldId id="796" r:id="rId23"/>
    <p:sldId id="798" r:id="rId24"/>
    <p:sldId id="799" r:id="rId25"/>
    <p:sldId id="801" r:id="rId26"/>
    <p:sldId id="802" r:id="rId27"/>
    <p:sldId id="800" r:id="rId28"/>
    <p:sldId id="797" r:id="rId29"/>
    <p:sldId id="803" r:id="rId30"/>
    <p:sldId id="804" r:id="rId31"/>
    <p:sldId id="805" r:id="rId32"/>
    <p:sldId id="806" r:id="rId33"/>
    <p:sldId id="807" r:id="rId34"/>
    <p:sldId id="809" r:id="rId35"/>
    <p:sldId id="708" r:id="rId36"/>
    <p:sldId id="775" r:id="rId37"/>
    <p:sldId id="792" r:id="rId38"/>
    <p:sldId id="825" r:id="rId39"/>
    <p:sldId id="826" r:id="rId40"/>
    <p:sldId id="820" r:id="rId41"/>
    <p:sldId id="712" r:id="rId42"/>
    <p:sldId id="779" r:id="rId43"/>
    <p:sldId id="812" r:id="rId44"/>
    <p:sldId id="811" r:id="rId45"/>
    <p:sldId id="813" r:id="rId46"/>
    <p:sldId id="814" r:id="rId47"/>
    <p:sldId id="815" r:id="rId48"/>
    <p:sldId id="816" r:id="rId49"/>
    <p:sldId id="758" r:id="rId50"/>
    <p:sldId id="819" r:id="rId51"/>
    <p:sldId id="818" r:id="rId52"/>
    <p:sldId id="817" r:id="rId53"/>
    <p:sldId id="827" r:id="rId54"/>
    <p:sldId id="821" r:id="rId55"/>
    <p:sldId id="822" r:id="rId56"/>
    <p:sldId id="823" r:id="rId57"/>
    <p:sldId id="824" r:id="rId58"/>
    <p:sldId id="754" r:id="rId59"/>
  </p:sldIdLst>
  <p:sldSz cx="9144000" cy="6858000" type="screen4x3"/>
  <p:notesSz cx="6735763" cy="9866313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1F2F3"/>
    <a:srgbClr val="C9F3D0"/>
    <a:srgbClr val="D5EEEF"/>
    <a:srgbClr val="800000"/>
    <a:srgbClr val="F1BBA5"/>
    <a:srgbClr val="A50021"/>
    <a:srgbClr val="9C1D22"/>
    <a:srgbClr val="41A8AD"/>
    <a:srgbClr val="00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049" autoAdjust="0"/>
    <p:restoredTop sz="99269" autoAdjust="0"/>
  </p:normalViewPr>
  <p:slideViewPr>
    <p:cSldViewPr>
      <p:cViewPr varScale="1">
        <p:scale>
          <a:sx n="109" d="100"/>
          <a:sy n="109" d="100"/>
        </p:scale>
        <p:origin x="156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702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470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63" Type="http://schemas.openxmlformats.org/officeDocument/2006/relationships/viewProps" Target="viewProp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5" Type="http://schemas.openxmlformats.org/officeDocument/2006/relationships/slide" Target="slides/slide2.xml"/><Relationship Id="rId61" Type="http://schemas.openxmlformats.org/officeDocument/2006/relationships/handoutMaster" Target="handoutMasters/handoutMaster1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theme" Target="theme/theme1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notesMaster" Target="notesMasters/notesMaster1.xml"/><Relationship Id="rId65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17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0368938388602113"/>
          <c:y val="0"/>
          <c:w val="0.79665769583000612"/>
          <c:h val="0.7709967083970307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Всего - 295</c:v>
                </c:pt>
              </c:strCache>
            </c:strRef>
          </c:tx>
          <c:explosion val="25"/>
          <c:dPt>
            <c:idx val="0"/>
            <c:bubble3D val="0"/>
          </c:dPt>
          <c:dPt>
            <c:idx val="1"/>
            <c:bubble3D val="0"/>
          </c:dPt>
          <c:dPt>
            <c:idx val="2"/>
            <c:bubble3D val="0"/>
          </c:dPt>
          <c:dPt>
            <c:idx val="3"/>
            <c:bubble3D val="0"/>
          </c:dPt>
          <c:dLbls>
            <c:dLbl>
              <c:idx val="0"/>
              <c:layout>
                <c:manualLayout>
                  <c:x val="-6.2745504068654243E-2"/>
                  <c:y val="0.10542058389601439"/>
                </c:manualLayout>
              </c:layout>
              <c:tx>
                <c:rich>
                  <a:bodyPr/>
                  <a:lstStyle/>
                  <a:p>
                    <a:r>
                      <a:rPr lang="en-US" sz="1400" b="1" dirty="0" smtClean="0">
                        <a:solidFill>
                          <a:srgbClr val="002060"/>
                        </a:solidFill>
                        <a:latin typeface="+mn-lt"/>
                        <a:cs typeface="Arial" pitchFamily="34" charset="0"/>
                      </a:rPr>
                      <a:t>171</a:t>
                    </a:r>
                  </a:p>
                  <a:p>
                    <a:r>
                      <a:rPr lang="en-US" sz="1400" b="1" dirty="0" smtClean="0">
                        <a:solidFill>
                          <a:srgbClr val="002060"/>
                        </a:solidFill>
                        <a:latin typeface="+mn-lt"/>
                        <a:cs typeface="Arial" pitchFamily="34" charset="0"/>
                      </a:rPr>
                      <a:t>ISO/TC/SC</a:t>
                    </a:r>
                    <a:r>
                      <a:rPr lang="en-US" sz="1400" b="1" dirty="0">
                        <a:solidFill>
                          <a:srgbClr val="002060"/>
                        </a:solidFill>
                        <a:latin typeface="+mn-lt"/>
                        <a:cs typeface="Arial" pitchFamily="34" charset="0"/>
                      </a:rPr>
                      <a:t>
</a:t>
                    </a:r>
                    <a:endParaRPr lang="en-US" b="1" dirty="0"/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7.6610403076906794E-2"/>
                  <c:y val="1.51200223676725E-2"/>
                </c:manualLayout>
              </c:layout>
              <c:tx>
                <c:rich>
                  <a:bodyPr/>
                  <a:lstStyle/>
                  <a:p>
                    <a:r>
                      <a:rPr lang="en-US" sz="1400" b="1" dirty="0" smtClean="0">
                        <a:solidFill>
                          <a:srgbClr val="002060"/>
                        </a:solidFill>
                        <a:latin typeface="+mn-lt"/>
                        <a:cs typeface="Arial" pitchFamily="34" charset="0"/>
                      </a:rPr>
                      <a:t>92 </a:t>
                    </a:r>
                  </a:p>
                  <a:p>
                    <a:r>
                      <a:rPr lang="en-US" sz="1400" b="1" dirty="0" smtClean="0">
                        <a:solidFill>
                          <a:srgbClr val="002060"/>
                        </a:solidFill>
                        <a:latin typeface="+mn-lt"/>
                        <a:cs typeface="Arial" pitchFamily="34" charset="0"/>
                      </a:rPr>
                      <a:t>IEC/TC/SC</a:t>
                    </a:r>
                    <a:endParaRPr lang="en-US" dirty="0"/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9.3739981271922165E-2"/>
                  <c:y val="-4.0464954400625981E-2"/>
                </c:manualLayout>
              </c:layout>
              <c:tx>
                <c:rich>
                  <a:bodyPr/>
                  <a:lstStyle/>
                  <a:p>
                    <a:r>
                      <a:rPr lang="en-US" sz="1400" b="1" dirty="0" smtClean="0">
                        <a:solidFill>
                          <a:srgbClr val="002060"/>
                        </a:solidFill>
                        <a:latin typeface="+mn-lt"/>
                        <a:cs typeface="Arial" pitchFamily="34" charset="0"/>
                      </a:rPr>
                      <a:t>20</a:t>
                    </a:r>
                  </a:p>
                  <a:p>
                    <a:r>
                      <a:rPr lang="en-US" sz="1400" b="1" dirty="0" smtClean="0">
                        <a:solidFill>
                          <a:srgbClr val="002060"/>
                        </a:solidFill>
                        <a:latin typeface="+mn-lt"/>
                        <a:cs typeface="Arial" pitchFamily="34" charset="0"/>
                      </a:rPr>
                      <a:t>CEN/TC</a:t>
                    </a:r>
                    <a:endParaRPr lang="en-US" dirty="0"/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0.22838996725231589"/>
                  <c:y val="-1.2261445472002547E-3"/>
                </c:manualLayout>
              </c:layout>
              <c:tx>
                <c:rich>
                  <a:bodyPr/>
                  <a:lstStyle/>
                  <a:p>
                    <a:r>
                      <a:rPr lang="en-US" sz="1400" b="1" dirty="0" smtClean="0">
                        <a:solidFill>
                          <a:srgbClr val="002060"/>
                        </a:solidFill>
                        <a:latin typeface="+mn-lt"/>
                        <a:cs typeface="Arial" pitchFamily="34" charset="0"/>
                      </a:rPr>
                      <a:t>3 </a:t>
                    </a:r>
                  </a:p>
                  <a:p>
                    <a:r>
                      <a:rPr lang="en-US" sz="1400" b="1" dirty="0" smtClean="0">
                        <a:solidFill>
                          <a:srgbClr val="002060"/>
                        </a:solidFill>
                        <a:latin typeface="+mn-lt"/>
                        <a:cs typeface="Arial" pitchFamily="34" charset="0"/>
                      </a:rPr>
                      <a:t>CLC/TC</a:t>
                    </a:r>
                    <a:endParaRPr lang="en-US" dirty="0"/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rgbClr val="002060"/>
                    </a:solidFill>
                    <a:latin typeface="+mn-lt"/>
                  </a:defRPr>
                </a:pPr>
                <a:endParaRPr lang="ru-RU"/>
              </a:p>
            </c:txPr>
            <c:dLblPos val="bestFit"/>
            <c:showLegendKey val="0"/>
            <c:showVal val="1"/>
            <c:showCatName val="1"/>
            <c:showSerName val="0"/>
            <c:showPercent val="0"/>
            <c:showBubbleSize val="0"/>
            <c:separator>
</c:separator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ISO/TC/SC</c:v>
                </c:pt>
                <c:pt idx="1">
                  <c:v>IEC/TC/SC</c:v>
                </c:pt>
                <c:pt idx="2">
                  <c:v>CEN/TC</c:v>
                </c:pt>
                <c:pt idx="3">
                  <c:v>CENELEC/TC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179</c:v>
                </c:pt>
                <c:pt idx="1">
                  <c:v>92</c:v>
                </c:pt>
                <c:pt idx="2">
                  <c:v>21</c:v>
                </c:pt>
                <c:pt idx="3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392">
          <a:noFill/>
        </a:ln>
      </c:spPr>
    </c:plotArea>
    <c:plotVisOnly val="1"/>
    <c:dispBlanksAs val="gap"/>
    <c:showDLblsOverMax val="0"/>
  </c:chart>
  <c:txPr>
    <a:bodyPr/>
    <a:lstStyle/>
    <a:p>
      <a:pPr>
        <a:defRPr sz="1799"/>
      </a:pPr>
      <a:endParaRPr lang="ru-RU"/>
    </a:p>
  </c:txPr>
  <c:externalData r:id="rId1">
    <c:autoUpdate val="0"/>
  </c:externalData>
</c:chartSpace>
</file>

<file path=ppt/diagrams/_rels/data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g"/><Relationship Id="rId3" Type="http://schemas.openxmlformats.org/officeDocument/2006/relationships/image" Target="../media/image48.jpeg"/><Relationship Id="rId7" Type="http://schemas.openxmlformats.org/officeDocument/2006/relationships/image" Target="../media/image52.jpeg"/><Relationship Id="rId2" Type="http://schemas.openxmlformats.org/officeDocument/2006/relationships/image" Target="../media/image47.png"/><Relationship Id="rId1" Type="http://schemas.openxmlformats.org/officeDocument/2006/relationships/image" Target="../media/image46.png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diagrams/_rels/drawing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g"/><Relationship Id="rId3" Type="http://schemas.openxmlformats.org/officeDocument/2006/relationships/image" Target="../media/image48.jpeg"/><Relationship Id="rId7" Type="http://schemas.openxmlformats.org/officeDocument/2006/relationships/image" Target="../media/image52.jpeg"/><Relationship Id="rId2" Type="http://schemas.openxmlformats.org/officeDocument/2006/relationships/image" Target="../media/image47.png"/><Relationship Id="rId1" Type="http://schemas.openxmlformats.org/officeDocument/2006/relationships/image" Target="../media/image46.png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5_3">
  <dgm:title val=""/>
  <dgm:desc val=""/>
  <dgm:catLst>
    <dgm:cat type="accent5" pri="11300"/>
  </dgm:catLst>
  <dgm:styleLbl name="node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shade val="80000"/>
      </a:schemeClr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shade val="80000"/>
      </a:schemeClr>
      <a:schemeClr val="accent5">
        <a:tint val="7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/>
    <dgm:txEffectClrLst/>
  </dgm:styleLbl>
  <dgm:styleLbl name="lnNode1">
    <dgm:fillClrLst>
      <a:schemeClr val="accent5">
        <a:shade val="80000"/>
      </a:schemeClr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9000"/>
      </a:schemeClr>
    </dgm:fillClrLst>
    <dgm:linClrLst meth="repeat">
      <a:schemeClr val="accent5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80000"/>
      </a:schemeClr>
    </dgm:fillClrLst>
    <dgm:linClrLst meth="repeat">
      <a:schemeClr val="accent5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0A9C74D-2C08-4B1B-B412-ADA5171E7AC3}" type="doc">
      <dgm:prSet loTypeId="urn:microsoft.com/office/officeart/2008/layout/VerticalCurvedList" loCatId="list" qsTypeId="urn:microsoft.com/office/officeart/2005/8/quickstyle/simple2" qsCatId="simple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14D0A9F9-7912-4891-9422-06FA1EA67758}">
      <dgm:prSet phldrT="[Текст]" custT="1"/>
      <dgm:spPr>
        <a:xfrm>
          <a:off x="421673" y="276811"/>
          <a:ext cx="5074119" cy="553413"/>
        </a:xfrm>
        <a:solidFill>
          <a:schemeClr val="accent5">
            <a:lumMod val="20000"/>
            <a:lumOff val="80000"/>
          </a:schemeClr>
        </a:solidFill>
        <a:ln w="38100" cap="flat" cmpd="sng" algn="ctr">
          <a:solidFill>
            <a:srgbClr val="333399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r>
            <a:rPr lang="ru-RU" sz="1800" b="1" dirty="0" smtClean="0">
              <a:solidFill>
                <a:srgbClr val="9C1D22"/>
              </a:solidFill>
              <a:latin typeface="Calibri" pitchFamily="34" charset="0"/>
              <a:ea typeface="+mn-ea"/>
              <a:cs typeface="Calibri" pitchFamily="34" charset="0"/>
            </a:rPr>
            <a:t>Национальная полнотекстовая ИПС </a:t>
          </a:r>
          <a:endParaRPr lang="ru-RU" sz="1800" dirty="0">
            <a:solidFill>
              <a:srgbClr val="9C1D22"/>
            </a:solidFill>
            <a:latin typeface="Calibri" pitchFamily="34" charset="0"/>
            <a:ea typeface="+mn-ea"/>
            <a:cs typeface="Calibri" pitchFamily="34" charset="0"/>
          </a:endParaRPr>
        </a:p>
      </dgm:t>
    </dgm:pt>
    <dgm:pt modelId="{8CEB0C36-B444-49F7-BCA1-F910CAAD0D67}" type="parTrans" cxnId="{FEFE3B2A-0661-4E36-AAC9-3AAE6BD7BFDC}">
      <dgm:prSet/>
      <dgm:spPr/>
      <dgm:t>
        <a:bodyPr/>
        <a:lstStyle/>
        <a:p>
          <a:endParaRPr lang="ru-RU">
            <a:latin typeface="Calibri" pitchFamily="34" charset="0"/>
            <a:cs typeface="Calibri" pitchFamily="34" charset="0"/>
          </a:endParaRPr>
        </a:p>
      </dgm:t>
    </dgm:pt>
    <dgm:pt modelId="{2383AE0A-9BC6-43E6-8179-CD3CA78D8B71}" type="sibTrans" cxnId="{FEFE3B2A-0661-4E36-AAC9-3AAE6BD7BFDC}">
      <dgm:prSet/>
      <dgm:spPr>
        <a:xfrm>
          <a:off x="-5943603" y="-909532"/>
          <a:ext cx="7075648" cy="7075648"/>
        </a:xfrm>
        <a:noFill/>
        <a:ln w="25400" cap="flat" cmpd="sng" algn="ctr">
          <a:solidFill>
            <a:srgbClr val="333399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ru-RU">
            <a:latin typeface="Calibri" pitchFamily="34" charset="0"/>
            <a:cs typeface="Calibri" pitchFamily="34" charset="0"/>
          </a:endParaRPr>
        </a:p>
      </dgm:t>
    </dgm:pt>
    <dgm:pt modelId="{20112F99-D921-485C-BD2E-D18AAC64A69C}">
      <dgm:prSet phldrT="[Текст]" custT="1"/>
      <dgm:spPr>
        <a:xfrm>
          <a:off x="876893" y="1106826"/>
          <a:ext cx="4618898" cy="553413"/>
        </a:xfrm>
        <a:solidFill>
          <a:srgbClr val="C9F3D0"/>
        </a:solidFill>
        <a:ln w="38100" cap="flat" cmpd="sng" algn="ctr">
          <a:solidFill>
            <a:srgbClr val="333399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r>
            <a:rPr lang="ru-RU" sz="1800" b="1" dirty="0" smtClean="0">
              <a:solidFill>
                <a:srgbClr val="9C1D22"/>
              </a:solidFill>
              <a:latin typeface="Calibri" pitchFamily="34" charset="0"/>
              <a:ea typeface="+mn-ea"/>
              <a:cs typeface="Calibri" pitchFamily="34" charset="0"/>
            </a:rPr>
            <a:t>Межгосударственная полнотекстовая ИПС</a:t>
          </a:r>
          <a:endParaRPr lang="ru-RU" sz="1800" dirty="0">
            <a:solidFill>
              <a:srgbClr val="9C1D22"/>
            </a:solidFill>
            <a:latin typeface="Calibri" pitchFamily="34" charset="0"/>
            <a:ea typeface="+mn-ea"/>
            <a:cs typeface="Calibri" pitchFamily="34" charset="0"/>
          </a:endParaRPr>
        </a:p>
      </dgm:t>
    </dgm:pt>
    <dgm:pt modelId="{90FA8CD5-6663-4F3D-AFFA-63DA6EA255BE}" type="parTrans" cxnId="{72CFD636-84F1-4F99-B175-E6D66B3F2C01}">
      <dgm:prSet/>
      <dgm:spPr/>
      <dgm:t>
        <a:bodyPr/>
        <a:lstStyle/>
        <a:p>
          <a:endParaRPr lang="ru-RU">
            <a:latin typeface="Calibri" pitchFamily="34" charset="0"/>
            <a:cs typeface="Calibri" pitchFamily="34" charset="0"/>
          </a:endParaRPr>
        </a:p>
      </dgm:t>
    </dgm:pt>
    <dgm:pt modelId="{20F69689-54A3-455A-992B-B33135AEB7BE}" type="sibTrans" cxnId="{72CFD636-84F1-4F99-B175-E6D66B3F2C01}">
      <dgm:prSet/>
      <dgm:spPr/>
      <dgm:t>
        <a:bodyPr/>
        <a:lstStyle/>
        <a:p>
          <a:endParaRPr lang="ru-RU">
            <a:latin typeface="Calibri" pitchFamily="34" charset="0"/>
            <a:cs typeface="Calibri" pitchFamily="34" charset="0"/>
          </a:endParaRPr>
        </a:p>
      </dgm:t>
    </dgm:pt>
    <dgm:pt modelId="{E9CBA510-54C6-4387-8984-6385A0EA824F}">
      <dgm:prSet phldrT="[Текст]" custT="1"/>
      <dgm:spPr>
        <a:xfrm>
          <a:off x="1085054" y="1936840"/>
          <a:ext cx="4410738" cy="553413"/>
        </a:xfrm>
        <a:solidFill>
          <a:srgbClr val="E1F2F3"/>
        </a:solidFill>
        <a:ln w="38100" cap="flat" cmpd="sng" algn="ctr">
          <a:solidFill>
            <a:srgbClr val="333399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r>
            <a:rPr lang="ru-RU" sz="1800" b="1" dirty="0" smtClean="0">
              <a:solidFill>
                <a:srgbClr val="9C1D22"/>
              </a:solidFill>
              <a:latin typeface="Calibri" pitchFamily="34" charset="0"/>
              <a:ea typeface="+mn-ea"/>
              <a:cs typeface="Calibri" pitchFamily="34" charset="0"/>
            </a:rPr>
            <a:t>Подписка на отдельные документы </a:t>
          </a:r>
          <a:endParaRPr lang="ru-RU" sz="1800" dirty="0">
            <a:solidFill>
              <a:srgbClr val="9C1D22"/>
            </a:solidFill>
            <a:latin typeface="Calibri" pitchFamily="34" charset="0"/>
            <a:ea typeface="+mn-ea"/>
            <a:cs typeface="Calibri" pitchFamily="34" charset="0"/>
          </a:endParaRPr>
        </a:p>
      </dgm:t>
    </dgm:pt>
    <dgm:pt modelId="{3C615DB0-F77E-4366-9021-D0BABCE261DD}" type="parTrans" cxnId="{F7E5C594-24D2-4FBF-869A-9D9D76CC6C97}">
      <dgm:prSet/>
      <dgm:spPr/>
      <dgm:t>
        <a:bodyPr/>
        <a:lstStyle/>
        <a:p>
          <a:endParaRPr lang="ru-RU">
            <a:latin typeface="Calibri" pitchFamily="34" charset="0"/>
            <a:cs typeface="Calibri" pitchFamily="34" charset="0"/>
          </a:endParaRPr>
        </a:p>
      </dgm:t>
    </dgm:pt>
    <dgm:pt modelId="{DBE2392A-FFA1-48D2-AD3E-8AC65554086C}" type="sibTrans" cxnId="{F7E5C594-24D2-4FBF-869A-9D9D76CC6C97}">
      <dgm:prSet/>
      <dgm:spPr/>
      <dgm:t>
        <a:bodyPr/>
        <a:lstStyle/>
        <a:p>
          <a:endParaRPr lang="ru-RU">
            <a:latin typeface="Calibri" pitchFamily="34" charset="0"/>
            <a:cs typeface="Calibri" pitchFamily="34" charset="0"/>
          </a:endParaRPr>
        </a:p>
      </dgm:t>
    </dgm:pt>
    <dgm:pt modelId="{326876F0-BF2B-4BC6-B28D-3DBE68993CD1}">
      <dgm:prSet phldrT="[Текст]" custT="1"/>
      <dgm:spPr>
        <a:xfrm>
          <a:off x="1085054" y="2766329"/>
          <a:ext cx="4410738" cy="553413"/>
        </a:xfrm>
        <a:solidFill>
          <a:schemeClr val="accent6">
            <a:lumMod val="40000"/>
            <a:lumOff val="60000"/>
          </a:schemeClr>
        </a:solidFill>
        <a:ln w="38100" cap="flat" cmpd="sng" algn="ctr">
          <a:solidFill>
            <a:srgbClr val="333399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r>
            <a:rPr lang="ru-RU" sz="1800" b="1" dirty="0" smtClean="0">
              <a:solidFill>
                <a:srgbClr val="9C1D22"/>
              </a:solidFill>
              <a:latin typeface="Calibri" pitchFamily="34" charset="0"/>
              <a:ea typeface="+mn-ea"/>
              <a:cs typeface="Calibri" pitchFamily="34" charset="0"/>
            </a:rPr>
            <a:t>Электронные технические комитеты</a:t>
          </a:r>
          <a:endParaRPr lang="ru-RU" sz="1800" b="1" dirty="0">
            <a:solidFill>
              <a:srgbClr val="9C1D22"/>
            </a:solidFill>
            <a:latin typeface="Calibri" pitchFamily="34" charset="0"/>
            <a:ea typeface="+mn-ea"/>
            <a:cs typeface="Calibri" pitchFamily="34" charset="0"/>
          </a:endParaRPr>
        </a:p>
      </dgm:t>
    </dgm:pt>
    <dgm:pt modelId="{61C294A0-2A32-46CC-A178-577202A3BA48}" type="parTrans" cxnId="{9BEE03C3-5B42-4C8F-A8C7-BD6F336E2976}">
      <dgm:prSet/>
      <dgm:spPr/>
      <dgm:t>
        <a:bodyPr/>
        <a:lstStyle/>
        <a:p>
          <a:endParaRPr lang="ru-RU">
            <a:latin typeface="Calibri" pitchFamily="34" charset="0"/>
            <a:cs typeface="Calibri" pitchFamily="34" charset="0"/>
          </a:endParaRPr>
        </a:p>
      </dgm:t>
    </dgm:pt>
    <dgm:pt modelId="{2D1D67AE-BF8D-4F7C-97B1-C5919E930428}" type="sibTrans" cxnId="{9BEE03C3-5B42-4C8F-A8C7-BD6F336E2976}">
      <dgm:prSet/>
      <dgm:spPr/>
      <dgm:t>
        <a:bodyPr/>
        <a:lstStyle/>
        <a:p>
          <a:endParaRPr lang="ru-RU">
            <a:latin typeface="Calibri" pitchFamily="34" charset="0"/>
            <a:cs typeface="Calibri" pitchFamily="34" charset="0"/>
          </a:endParaRPr>
        </a:p>
      </dgm:t>
    </dgm:pt>
    <dgm:pt modelId="{0430A617-93E4-4DAB-BC46-3C0A96798C2C}">
      <dgm:prSet phldrT="[Текст]" custT="1"/>
      <dgm:spPr>
        <a:xfrm>
          <a:off x="876893" y="3596344"/>
          <a:ext cx="4618898" cy="553413"/>
        </a:xfrm>
        <a:solidFill>
          <a:schemeClr val="accent2">
            <a:lumMod val="20000"/>
            <a:lumOff val="80000"/>
          </a:schemeClr>
        </a:solidFill>
        <a:ln w="38100" cap="flat" cmpd="sng" algn="ctr">
          <a:solidFill>
            <a:srgbClr val="333399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r>
            <a:rPr lang="ru-RU" sz="1800" b="1" dirty="0" smtClean="0">
              <a:solidFill>
                <a:srgbClr val="9C1D22"/>
              </a:solidFill>
              <a:latin typeface="Calibri" pitchFamily="34" charset="0"/>
              <a:ea typeface="+mn-ea"/>
              <a:cs typeface="Calibri" pitchFamily="34" charset="0"/>
            </a:rPr>
            <a:t>Система автоматизированного распространения стандартов </a:t>
          </a:r>
          <a:endParaRPr lang="ru-RU" sz="1800" b="1" dirty="0">
            <a:solidFill>
              <a:srgbClr val="9C1D22"/>
            </a:solidFill>
            <a:latin typeface="Calibri" pitchFamily="34" charset="0"/>
            <a:ea typeface="+mn-ea"/>
            <a:cs typeface="Calibri" pitchFamily="34" charset="0"/>
          </a:endParaRPr>
        </a:p>
      </dgm:t>
    </dgm:pt>
    <dgm:pt modelId="{1914A619-9670-40EC-B6A6-DAF137B90651}" type="parTrans" cxnId="{D9565F0B-1B94-4F0F-A037-6DA95DE741DB}">
      <dgm:prSet/>
      <dgm:spPr/>
      <dgm:t>
        <a:bodyPr/>
        <a:lstStyle/>
        <a:p>
          <a:endParaRPr lang="ru-RU">
            <a:latin typeface="Calibri" pitchFamily="34" charset="0"/>
            <a:cs typeface="Calibri" pitchFamily="34" charset="0"/>
          </a:endParaRPr>
        </a:p>
      </dgm:t>
    </dgm:pt>
    <dgm:pt modelId="{B718A07D-C5A3-4C39-A870-76A3843849D7}" type="sibTrans" cxnId="{D9565F0B-1B94-4F0F-A037-6DA95DE741DB}">
      <dgm:prSet/>
      <dgm:spPr/>
      <dgm:t>
        <a:bodyPr/>
        <a:lstStyle/>
        <a:p>
          <a:endParaRPr lang="ru-RU">
            <a:latin typeface="Calibri" pitchFamily="34" charset="0"/>
            <a:cs typeface="Calibri" pitchFamily="34" charset="0"/>
          </a:endParaRPr>
        </a:p>
      </dgm:t>
    </dgm:pt>
    <dgm:pt modelId="{ADBFED90-ADD0-442A-96B9-C7CE36E66186}">
      <dgm:prSet phldrT="[Текст]" custT="1"/>
      <dgm:spPr>
        <a:xfrm>
          <a:off x="421673" y="4426359"/>
          <a:ext cx="5074119" cy="553413"/>
        </a:xfrm>
        <a:solidFill>
          <a:schemeClr val="tx2">
            <a:lumMod val="20000"/>
            <a:lumOff val="80000"/>
          </a:schemeClr>
        </a:solidFill>
        <a:ln w="38100" cap="flat" cmpd="sng" algn="ctr">
          <a:solidFill>
            <a:srgbClr val="333399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r>
            <a:rPr lang="ru-RU" sz="1700" b="1" dirty="0" smtClean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libri" pitchFamily="34" charset="0"/>
              <a:ea typeface="+mn-ea"/>
              <a:cs typeface="Calibri" pitchFamily="34" charset="0"/>
            </a:rPr>
            <a:t> </a:t>
          </a:r>
          <a:r>
            <a:rPr lang="ru-RU" sz="1800" b="1" dirty="0" smtClean="0">
              <a:solidFill>
                <a:srgbClr val="9C1D22"/>
              </a:solidFill>
              <a:latin typeface="Calibri" pitchFamily="34" charset="0"/>
              <a:ea typeface="+mn-ea"/>
              <a:cs typeface="Calibri" pitchFamily="34" charset="0"/>
            </a:rPr>
            <a:t>Межгосударственное информационное взаимодействие</a:t>
          </a:r>
          <a:endParaRPr lang="ru-RU" sz="1800" b="1" dirty="0">
            <a:solidFill>
              <a:srgbClr val="9C1D22"/>
            </a:solidFill>
            <a:latin typeface="Calibri" pitchFamily="34" charset="0"/>
            <a:ea typeface="+mn-ea"/>
            <a:cs typeface="Calibri" pitchFamily="34" charset="0"/>
          </a:endParaRPr>
        </a:p>
      </dgm:t>
    </dgm:pt>
    <dgm:pt modelId="{0D9DFA09-DC39-49C6-9092-077F1E402D56}" type="parTrans" cxnId="{4130EA49-8048-42D4-BEA1-A5A87BDF2A9B}">
      <dgm:prSet/>
      <dgm:spPr/>
      <dgm:t>
        <a:bodyPr/>
        <a:lstStyle/>
        <a:p>
          <a:endParaRPr lang="ru-RU">
            <a:latin typeface="Calibri" pitchFamily="34" charset="0"/>
            <a:cs typeface="Calibri" pitchFamily="34" charset="0"/>
          </a:endParaRPr>
        </a:p>
      </dgm:t>
    </dgm:pt>
    <dgm:pt modelId="{B684CD95-A770-4FE8-8766-F5B171FE2B97}" type="sibTrans" cxnId="{4130EA49-8048-42D4-BEA1-A5A87BDF2A9B}">
      <dgm:prSet/>
      <dgm:spPr/>
      <dgm:t>
        <a:bodyPr/>
        <a:lstStyle/>
        <a:p>
          <a:endParaRPr lang="ru-RU">
            <a:latin typeface="Calibri" pitchFamily="34" charset="0"/>
            <a:cs typeface="Calibri" pitchFamily="34" charset="0"/>
          </a:endParaRPr>
        </a:p>
      </dgm:t>
    </dgm:pt>
    <dgm:pt modelId="{EDC81258-FBD6-4822-86DA-6F67F052114A}" type="pres">
      <dgm:prSet presAssocID="{10A9C74D-2C08-4B1B-B412-ADA5171E7AC3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5B240BA4-C288-4482-BFF3-3E7C775DBA27}" type="pres">
      <dgm:prSet presAssocID="{10A9C74D-2C08-4B1B-B412-ADA5171E7AC3}" presName="Name1" presStyleCnt="0"/>
      <dgm:spPr/>
      <dgm:t>
        <a:bodyPr/>
        <a:lstStyle/>
        <a:p>
          <a:endParaRPr lang="ru-RU"/>
        </a:p>
      </dgm:t>
    </dgm:pt>
    <dgm:pt modelId="{8DE8309E-86EB-4FE8-8928-9F6A3B7845A5}" type="pres">
      <dgm:prSet presAssocID="{10A9C74D-2C08-4B1B-B412-ADA5171E7AC3}" presName="cycle" presStyleCnt="0"/>
      <dgm:spPr/>
      <dgm:t>
        <a:bodyPr/>
        <a:lstStyle/>
        <a:p>
          <a:endParaRPr lang="ru-RU"/>
        </a:p>
      </dgm:t>
    </dgm:pt>
    <dgm:pt modelId="{347D06F2-12A3-4D9A-A48D-570C8F386783}" type="pres">
      <dgm:prSet presAssocID="{10A9C74D-2C08-4B1B-B412-ADA5171E7AC3}" presName="srcNode" presStyleLbl="node1" presStyleIdx="0" presStyleCnt="6"/>
      <dgm:spPr/>
      <dgm:t>
        <a:bodyPr/>
        <a:lstStyle/>
        <a:p>
          <a:endParaRPr lang="ru-RU"/>
        </a:p>
      </dgm:t>
    </dgm:pt>
    <dgm:pt modelId="{4E6EAC77-049B-4D37-8972-27A31FFB806D}" type="pres">
      <dgm:prSet presAssocID="{10A9C74D-2C08-4B1B-B412-ADA5171E7AC3}" presName="conn" presStyleLbl="parChTrans1D2" presStyleIdx="0" presStyleCnt="1"/>
      <dgm:spPr>
        <a:prstGeom prst="blockArc">
          <a:avLst>
            <a:gd name="adj1" fmla="val 18900000"/>
            <a:gd name="adj2" fmla="val 2700000"/>
            <a:gd name="adj3" fmla="val 305"/>
          </a:avLst>
        </a:prstGeom>
      </dgm:spPr>
      <dgm:t>
        <a:bodyPr/>
        <a:lstStyle/>
        <a:p>
          <a:endParaRPr lang="ru-RU"/>
        </a:p>
      </dgm:t>
    </dgm:pt>
    <dgm:pt modelId="{D5F531DC-3DEF-4326-BC7F-98A542209917}" type="pres">
      <dgm:prSet presAssocID="{10A9C74D-2C08-4B1B-B412-ADA5171E7AC3}" presName="extraNode" presStyleLbl="node1" presStyleIdx="0" presStyleCnt="6"/>
      <dgm:spPr/>
      <dgm:t>
        <a:bodyPr/>
        <a:lstStyle/>
        <a:p>
          <a:endParaRPr lang="ru-RU"/>
        </a:p>
      </dgm:t>
    </dgm:pt>
    <dgm:pt modelId="{D81F7160-D2BF-4B66-BDB5-B8D16546E674}" type="pres">
      <dgm:prSet presAssocID="{10A9C74D-2C08-4B1B-B412-ADA5171E7AC3}" presName="dstNode" presStyleLbl="node1" presStyleIdx="0" presStyleCnt="6"/>
      <dgm:spPr/>
      <dgm:t>
        <a:bodyPr/>
        <a:lstStyle/>
        <a:p>
          <a:endParaRPr lang="ru-RU"/>
        </a:p>
      </dgm:t>
    </dgm:pt>
    <dgm:pt modelId="{966A9EAB-3168-4613-95FF-9A7419B4514F}" type="pres">
      <dgm:prSet presAssocID="{14D0A9F9-7912-4891-9422-06FA1EA67758}" presName="text_1" presStyleLbl="node1" presStyleIdx="0" presStyleCnt="6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38337451-797B-4687-8244-62FDA47D22A3}" type="pres">
      <dgm:prSet presAssocID="{14D0A9F9-7912-4891-9422-06FA1EA67758}" presName="accent_1" presStyleCnt="0"/>
      <dgm:spPr/>
      <dgm:t>
        <a:bodyPr/>
        <a:lstStyle/>
        <a:p>
          <a:endParaRPr lang="ru-RU"/>
        </a:p>
      </dgm:t>
    </dgm:pt>
    <dgm:pt modelId="{3D19AF0F-D429-43AA-8A19-D58A536786AE}" type="pres">
      <dgm:prSet presAssocID="{14D0A9F9-7912-4891-9422-06FA1EA67758}" presName="accentRepeatNode" presStyleLbl="solidFgAcc1" presStyleIdx="0" presStyleCnt="6"/>
      <dgm:spPr>
        <a:xfrm>
          <a:off x="75790" y="207635"/>
          <a:ext cx="691766" cy="691766"/>
        </a:xfrm>
        <a:prstGeom prst="ellipse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333399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ru-RU"/>
        </a:p>
      </dgm:t>
    </dgm:pt>
    <dgm:pt modelId="{59D0F602-25A2-4306-A5DE-678A2CF7F128}" type="pres">
      <dgm:prSet presAssocID="{20112F99-D921-485C-BD2E-D18AAC64A69C}" presName="text_2" presStyleLbl="node1" presStyleIdx="1" presStyleCnt="6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A05AD4E0-DBC3-4640-8DB5-6A44300E1DD3}" type="pres">
      <dgm:prSet presAssocID="{20112F99-D921-485C-BD2E-D18AAC64A69C}" presName="accent_2" presStyleCnt="0"/>
      <dgm:spPr/>
      <dgm:t>
        <a:bodyPr/>
        <a:lstStyle/>
        <a:p>
          <a:endParaRPr lang="ru-RU"/>
        </a:p>
      </dgm:t>
    </dgm:pt>
    <dgm:pt modelId="{6CC7AC20-2D1A-4A82-A918-87ADB0C71056}" type="pres">
      <dgm:prSet presAssocID="{20112F99-D921-485C-BD2E-D18AAC64A69C}" presName="accentRepeatNode" presStyleLbl="solidFgAcc1" presStyleIdx="1" presStyleCnt="6"/>
      <dgm:spPr>
        <a:xfrm>
          <a:off x="531010" y="1037649"/>
          <a:ext cx="691766" cy="691766"/>
        </a:xfrm>
        <a:prstGeom prst="ellipse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333399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ru-RU"/>
        </a:p>
      </dgm:t>
    </dgm:pt>
    <dgm:pt modelId="{C1604260-2EA8-4C11-8757-B486669F7FE4}" type="pres">
      <dgm:prSet presAssocID="{E9CBA510-54C6-4387-8984-6385A0EA824F}" presName="text_3" presStyleLbl="node1" presStyleIdx="2" presStyleCnt="6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4C897215-77B8-4DBD-9A71-7C9DB36A2DDC}" type="pres">
      <dgm:prSet presAssocID="{E9CBA510-54C6-4387-8984-6385A0EA824F}" presName="accent_3" presStyleCnt="0"/>
      <dgm:spPr/>
      <dgm:t>
        <a:bodyPr/>
        <a:lstStyle/>
        <a:p>
          <a:endParaRPr lang="ru-RU"/>
        </a:p>
      </dgm:t>
    </dgm:pt>
    <dgm:pt modelId="{A88B27BE-2E3C-4023-B10F-94C578C9D7F3}" type="pres">
      <dgm:prSet presAssocID="{E9CBA510-54C6-4387-8984-6385A0EA824F}" presName="accentRepeatNode" presStyleLbl="solidFgAcc1" presStyleIdx="2" presStyleCnt="6"/>
      <dgm:spPr>
        <a:xfrm>
          <a:off x="739171" y="1867664"/>
          <a:ext cx="691766" cy="691766"/>
        </a:xfrm>
        <a:prstGeom prst="ellipse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333399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ru-RU"/>
        </a:p>
      </dgm:t>
    </dgm:pt>
    <dgm:pt modelId="{787EF6F9-DE61-4746-AA17-EA42F536D52A}" type="pres">
      <dgm:prSet presAssocID="{326876F0-BF2B-4BC6-B28D-3DBE68993CD1}" presName="text_4" presStyleLbl="node1" presStyleIdx="3" presStyleCnt="6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A1A9BD07-FA2A-4991-A1E3-7EDC4D985D8F}" type="pres">
      <dgm:prSet presAssocID="{326876F0-BF2B-4BC6-B28D-3DBE68993CD1}" presName="accent_4" presStyleCnt="0"/>
      <dgm:spPr/>
      <dgm:t>
        <a:bodyPr/>
        <a:lstStyle/>
        <a:p>
          <a:endParaRPr lang="ru-RU"/>
        </a:p>
      </dgm:t>
    </dgm:pt>
    <dgm:pt modelId="{C41897D1-ED74-4421-908E-A3A1B88CAD8E}" type="pres">
      <dgm:prSet presAssocID="{326876F0-BF2B-4BC6-B28D-3DBE68993CD1}" presName="accentRepeatNode" presStyleLbl="solidFgAcc1" presStyleIdx="3" presStyleCnt="6"/>
      <dgm:spPr>
        <a:xfrm>
          <a:off x="739171" y="2697153"/>
          <a:ext cx="691766" cy="691766"/>
        </a:xfrm>
        <a:prstGeom prst="ellipse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333399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ru-RU"/>
        </a:p>
      </dgm:t>
    </dgm:pt>
    <dgm:pt modelId="{AA476122-AFF7-42E1-BEBC-B3560F6FBB63}" type="pres">
      <dgm:prSet presAssocID="{0430A617-93E4-4DAB-BC46-3C0A96798C2C}" presName="text_5" presStyleLbl="node1" presStyleIdx="4" presStyleCnt="6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7F49D06F-CD87-4F5B-B4D6-90BE25553006}" type="pres">
      <dgm:prSet presAssocID="{0430A617-93E4-4DAB-BC46-3C0A96798C2C}" presName="accent_5" presStyleCnt="0"/>
      <dgm:spPr/>
      <dgm:t>
        <a:bodyPr/>
        <a:lstStyle/>
        <a:p>
          <a:endParaRPr lang="ru-RU"/>
        </a:p>
      </dgm:t>
    </dgm:pt>
    <dgm:pt modelId="{EA049EEF-4B62-4BE7-BA5A-D9B708E4E3FC}" type="pres">
      <dgm:prSet presAssocID="{0430A617-93E4-4DAB-BC46-3C0A96798C2C}" presName="accentRepeatNode" presStyleLbl="solidFgAcc1" presStyleIdx="4" presStyleCnt="6" custAng="2693334" custScaleX="82745" custScaleY="82756"/>
      <dgm:spPr>
        <a:xfrm rot="2693334">
          <a:off x="590692" y="3586811"/>
          <a:ext cx="572402" cy="572478"/>
        </a:xfrm>
        <a:prstGeom prst="rect">
          <a:avLst/>
        </a:prstGeom>
        <a:solidFill>
          <a:srgbClr val="002060"/>
        </a:solidFill>
        <a:ln w="25400" cap="flat" cmpd="sng" algn="ctr">
          <a:noFill/>
          <a:prstDash val="solid"/>
        </a:ln>
        <a:effectLst/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endParaRPr lang="ru-RU"/>
        </a:p>
      </dgm:t>
    </dgm:pt>
    <dgm:pt modelId="{27138C8F-F873-4DD8-BF23-513A5647EC58}" type="pres">
      <dgm:prSet presAssocID="{ADBFED90-ADD0-442A-96B9-C7CE36E66186}" presName="text_6" presStyleLbl="node1" presStyleIdx="5" presStyleCnt="6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C080CC63-BB8C-4809-976D-76B4B4FB6194}" type="pres">
      <dgm:prSet presAssocID="{ADBFED90-ADD0-442A-96B9-C7CE36E66186}" presName="accent_6" presStyleCnt="0"/>
      <dgm:spPr/>
      <dgm:t>
        <a:bodyPr/>
        <a:lstStyle/>
        <a:p>
          <a:endParaRPr lang="ru-RU"/>
        </a:p>
      </dgm:t>
    </dgm:pt>
    <dgm:pt modelId="{681BD151-5079-4D64-A71B-E7DE7312BC33}" type="pres">
      <dgm:prSet presAssocID="{ADBFED90-ADD0-442A-96B9-C7CE36E66186}" presName="accentRepeatNode" presStyleLbl="solidFgAcc1" presStyleIdx="5" presStyleCnt="6" custAng="2665835" custScaleX="82745" custScaleY="82745"/>
      <dgm:spPr>
        <a:xfrm rot="2665835">
          <a:off x="135472" y="4416864"/>
          <a:ext cx="572402" cy="572402"/>
        </a:xfrm>
        <a:prstGeom prst="rect">
          <a:avLst/>
        </a:prstGeom>
        <a:solidFill>
          <a:srgbClr val="002060"/>
        </a:solidFill>
        <a:ln w="25400" cap="flat" cmpd="sng" algn="ctr">
          <a:noFill/>
          <a:prstDash val="solid"/>
        </a:ln>
        <a:effectLst/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endParaRPr lang="ru-RU"/>
        </a:p>
      </dgm:t>
    </dgm:pt>
  </dgm:ptLst>
  <dgm:cxnLst>
    <dgm:cxn modelId="{1D27ECA3-6F29-42B7-A947-2795172F3F59}" type="presOf" srcId="{14D0A9F9-7912-4891-9422-06FA1EA67758}" destId="{966A9EAB-3168-4613-95FF-9A7419B4514F}" srcOrd="0" destOrd="0" presId="urn:microsoft.com/office/officeart/2008/layout/VerticalCurvedList"/>
    <dgm:cxn modelId="{0C07EAC6-A4FD-46A4-B2D2-4BE3740939CD}" type="presOf" srcId="{0430A617-93E4-4DAB-BC46-3C0A96798C2C}" destId="{AA476122-AFF7-42E1-BEBC-B3560F6FBB63}" srcOrd="0" destOrd="0" presId="urn:microsoft.com/office/officeart/2008/layout/VerticalCurvedList"/>
    <dgm:cxn modelId="{4130EA49-8048-42D4-BEA1-A5A87BDF2A9B}" srcId="{10A9C74D-2C08-4B1B-B412-ADA5171E7AC3}" destId="{ADBFED90-ADD0-442A-96B9-C7CE36E66186}" srcOrd="5" destOrd="0" parTransId="{0D9DFA09-DC39-49C6-9092-077F1E402D56}" sibTransId="{B684CD95-A770-4FE8-8766-F5B171FE2B97}"/>
    <dgm:cxn modelId="{77E47ED9-9813-48F6-83EA-002E928CB767}" type="presOf" srcId="{ADBFED90-ADD0-442A-96B9-C7CE36E66186}" destId="{27138C8F-F873-4DD8-BF23-513A5647EC58}" srcOrd="0" destOrd="0" presId="urn:microsoft.com/office/officeart/2008/layout/VerticalCurvedList"/>
    <dgm:cxn modelId="{8E9E310C-CD6B-4D1E-A4C6-83119BDE72CA}" type="presOf" srcId="{2383AE0A-9BC6-43E6-8179-CD3CA78D8B71}" destId="{4E6EAC77-049B-4D37-8972-27A31FFB806D}" srcOrd="0" destOrd="0" presId="urn:microsoft.com/office/officeart/2008/layout/VerticalCurvedList"/>
    <dgm:cxn modelId="{72CFD636-84F1-4F99-B175-E6D66B3F2C01}" srcId="{10A9C74D-2C08-4B1B-B412-ADA5171E7AC3}" destId="{20112F99-D921-485C-BD2E-D18AAC64A69C}" srcOrd="1" destOrd="0" parTransId="{90FA8CD5-6663-4F3D-AFFA-63DA6EA255BE}" sibTransId="{20F69689-54A3-455A-992B-B33135AEB7BE}"/>
    <dgm:cxn modelId="{EB31803F-8C87-46C3-AC8F-B20B07B3215F}" type="presOf" srcId="{10A9C74D-2C08-4B1B-B412-ADA5171E7AC3}" destId="{EDC81258-FBD6-4822-86DA-6F67F052114A}" srcOrd="0" destOrd="0" presId="urn:microsoft.com/office/officeart/2008/layout/VerticalCurvedList"/>
    <dgm:cxn modelId="{E54692B6-F02A-48AA-A910-7BF446F061AF}" type="presOf" srcId="{20112F99-D921-485C-BD2E-D18AAC64A69C}" destId="{59D0F602-25A2-4306-A5DE-678A2CF7F128}" srcOrd="0" destOrd="0" presId="urn:microsoft.com/office/officeart/2008/layout/VerticalCurvedList"/>
    <dgm:cxn modelId="{D9565F0B-1B94-4F0F-A037-6DA95DE741DB}" srcId="{10A9C74D-2C08-4B1B-B412-ADA5171E7AC3}" destId="{0430A617-93E4-4DAB-BC46-3C0A96798C2C}" srcOrd="4" destOrd="0" parTransId="{1914A619-9670-40EC-B6A6-DAF137B90651}" sibTransId="{B718A07D-C5A3-4C39-A870-76A3843849D7}"/>
    <dgm:cxn modelId="{C5EB9BEE-2127-44D5-B47E-A67A2C15BDED}" type="presOf" srcId="{E9CBA510-54C6-4387-8984-6385A0EA824F}" destId="{C1604260-2EA8-4C11-8757-B486669F7FE4}" srcOrd="0" destOrd="0" presId="urn:microsoft.com/office/officeart/2008/layout/VerticalCurvedList"/>
    <dgm:cxn modelId="{FEFE3B2A-0661-4E36-AAC9-3AAE6BD7BFDC}" srcId="{10A9C74D-2C08-4B1B-B412-ADA5171E7AC3}" destId="{14D0A9F9-7912-4891-9422-06FA1EA67758}" srcOrd="0" destOrd="0" parTransId="{8CEB0C36-B444-49F7-BCA1-F910CAAD0D67}" sibTransId="{2383AE0A-9BC6-43E6-8179-CD3CA78D8B71}"/>
    <dgm:cxn modelId="{F7E5C594-24D2-4FBF-869A-9D9D76CC6C97}" srcId="{10A9C74D-2C08-4B1B-B412-ADA5171E7AC3}" destId="{E9CBA510-54C6-4387-8984-6385A0EA824F}" srcOrd="2" destOrd="0" parTransId="{3C615DB0-F77E-4366-9021-D0BABCE261DD}" sibTransId="{DBE2392A-FFA1-48D2-AD3E-8AC65554086C}"/>
    <dgm:cxn modelId="{9BEE03C3-5B42-4C8F-A8C7-BD6F336E2976}" srcId="{10A9C74D-2C08-4B1B-B412-ADA5171E7AC3}" destId="{326876F0-BF2B-4BC6-B28D-3DBE68993CD1}" srcOrd="3" destOrd="0" parTransId="{61C294A0-2A32-46CC-A178-577202A3BA48}" sibTransId="{2D1D67AE-BF8D-4F7C-97B1-C5919E930428}"/>
    <dgm:cxn modelId="{DA040FC8-8BDC-4A1F-896D-90DE315B7809}" type="presOf" srcId="{326876F0-BF2B-4BC6-B28D-3DBE68993CD1}" destId="{787EF6F9-DE61-4746-AA17-EA42F536D52A}" srcOrd="0" destOrd="0" presId="urn:microsoft.com/office/officeart/2008/layout/VerticalCurvedList"/>
    <dgm:cxn modelId="{C8A14D69-7100-4553-9A3A-816787CAE938}" type="presParOf" srcId="{EDC81258-FBD6-4822-86DA-6F67F052114A}" destId="{5B240BA4-C288-4482-BFF3-3E7C775DBA27}" srcOrd="0" destOrd="0" presId="urn:microsoft.com/office/officeart/2008/layout/VerticalCurvedList"/>
    <dgm:cxn modelId="{CCAF0BC5-691B-47BD-8C6D-9BA6DF9F89D1}" type="presParOf" srcId="{5B240BA4-C288-4482-BFF3-3E7C775DBA27}" destId="{8DE8309E-86EB-4FE8-8928-9F6A3B7845A5}" srcOrd="0" destOrd="0" presId="urn:microsoft.com/office/officeart/2008/layout/VerticalCurvedList"/>
    <dgm:cxn modelId="{AA3BB39D-1E93-489C-AAED-53628194AC26}" type="presParOf" srcId="{8DE8309E-86EB-4FE8-8928-9F6A3B7845A5}" destId="{347D06F2-12A3-4D9A-A48D-570C8F386783}" srcOrd="0" destOrd="0" presId="urn:microsoft.com/office/officeart/2008/layout/VerticalCurvedList"/>
    <dgm:cxn modelId="{C609F708-5696-436D-97A8-56DEB393CAF2}" type="presParOf" srcId="{8DE8309E-86EB-4FE8-8928-9F6A3B7845A5}" destId="{4E6EAC77-049B-4D37-8972-27A31FFB806D}" srcOrd="1" destOrd="0" presId="urn:microsoft.com/office/officeart/2008/layout/VerticalCurvedList"/>
    <dgm:cxn modelId="{D23B2A16-A665-4859-B782-8D2737175E60}" type="presParOf" srcId="{8DE8309E-86EB-4FE8-8928-9F6A3B7845A5}" destId="{D5F531DC-3DEF-4326-BC7F-98A542209917}" srcOrd="2" destOrd="0" presId="urn:microsoft.com/office/officeart/2008/layout/VerticalCurvedList"/>
    <dgm:cxn modelId="{F03D507D-8364-4257-8CE2-7934862297D5}" type="presParOf" srcId="{8DE8309E-86EB-4FE8-8928-9F6A3B7845A5}" destId="{D81F7160-D2BF-4B66-BDB5-B8D16546E674}" srcOrd="3" destOrd="0" presId="urn:microsoft.com/office/officeart/2008/layout/VerticalCurvedList"/>
    <dgm:cxn modelId="{2F2BE426-F10A-4FA4-9D77-B582B8EA5B01}" type="presParOf" srcId="{5B240BA4-C288-4482-BFF3-3E7C775DBA27}" destId="{966A9EAB-3168-4613-95FF-9A7419B4514F}" srcOrd="1" destOrd="0" presId="urn:microsoft.com/office/officeart/2008/layout/VerticalCurvedList"/>
    <dgm:cxn modelId="{6002AA84-C2FC-4090-B709-303B90A6F96E}" type="presParOf" srcId="{5B240BA4-C288-4482-BFF3-3E7C775DBA27}" destId="{38337451-797B-4687-8244-62FDA47D22A3}" srcOrd="2" destOrd="0" presId="urn:microsoft.com/office/officeart/2008/layout/VerticalCurvedList"/>
    <dgm:cxn modelId="{791C58AF-7C10-4F90-8966-98CCDDECC36E}" type="presParOf" srcId="{38337451-797B-4687-8244-62FDA47D22A3}" destId="{3D19AF0F-D429-43AA-8A19-D58A536786AE}" srcOrd="0" destOrd="0" presId="urn:microsoft.com/office/officeart/2008/layout/VerticalCurvedList"/>
    <dgm:cxn modelId="{BA3CE812-4D27-42D6-9C3B-5410F96AE710}" type="presParOf" srcId="{5B240BA4-C288-4482-BFF3-3E7C775DBA27}" destId="{59D0F602-25A2-4306-A5DE-678A2CF7F128}" srcOrd="3" destOrd="0" presId="urn:microsoft.com/office/officeart/2008/layout/VerticalCurvedList"/>
    <dgm:cxn modelId="{219277FF-A67A-4215-AE8F-354EEAE6735E}" type="presParOf" srcId="{5B240BA4-C288-4482-BFF3-3E7C775DBA27}" destId="{A05AD4E0-DBC3-4640-8DB5-6A44300E1DD3}" srcOrd="4" destOrd="0" presId="urn:microsoft.com/office/officeart/2008/layout/VerticalCurvedList"/>
    <dgm:cxn modelId="{86934EF5-514A-4CA0-881E-90AAC206B5E0}" type="presParOf" srcId="{A05AD4E0-DBC3-4640-8DB5-6A44300E1DD3}" destId="{6CC7AC20-2D1A-4A82-A918-87ADB0C71056}" srcOrd="0" destOrd="0" presId="urn:microsoft.com/office/officeart/2008/layout/VerticalCurvedList"/>
    <dgm:cxn modelId="{32CAE25F-CD1A-48D0-A56A-87C91E282534}" type="presParOf" srcId="{5B240BA4-C288-4482-BFF3-3E7C775DBA27}" destId="{C1604260-2EA8-4C11-8757-B486669F7FE4}" srcOrd="5" destOrd="0" presId="urn:microsoft.com/office/officeart/2008/layout/VerticalCurvedList"/>
    <dgm:cxn modelId="{AB8CBE3C-A105-4A08-836F-DFC7C1191EA8}" type="presParOf" srcId="{5B240BA4-C288-4482-BFF3-3E7C775DBA27}" destId="{4C897215-77B8-4DBD-9A71-7C9DB36A2DDC}" srcOrd="6" destOrd="0" presId="urn:microsoft.com/office/officeart/2008/layout/VerticalCurvedList"/>
    <dgm:cxn modelId="{A21CB97C-C1A0-4D39-90BF-4CF9792AD329}" type="presParOf" srcId="{4C897215-77B8-4DBD-9A71-7C9DB36A2DDC}" destId="{A88B27BE-2E3C-4023-B10F-94C578C9D7F3}" srcOrd="0" destOrd="0" presId="urn:microsoft.com/office/officeart/2008/layout/VerticalCurvedList"/>
    <dgm:cxn modelId="{8E4FEAEA-D4E2-4F09-B93E-EC53DAD03921}" type="presParOf" srcId="{5B240BA4-C288-4482-BFF3-3E7C775DBA27}" destId="{787EF6F9-DE61-4746-AA17-EA42F536D52A}" srcOrd="7" destOrd="0" presId="urn:microsoft.com/office/officeart/2008/layout/VerticalCurvedList"/>
    <dgm:cxn modelId="{982A86FE-0D08-4F15-BD8B-6B93566CC227}" type="presParOf" srcId="{5B240BA4-C288-4482-BFF3-3E7C775DBA27}" destId="{A1A9BD07-FA2A-4991-A1E3-7EDC4D985D8F}" srcOrd="8" destOrd="0" presId="urn:microsoft.com/office/officeart/2008/layout/VerticalCurvedList"/>
    <dgm:cxn modelId="{41AAAA0B-A699-4C3B-960A-B1C0B91008A5}" type="presParOf" srcId="{A1A9BD07-FA2A-4991-A1E3-7EDC4D985D8F}" destId="{C41897D1-ED74-4421-908E-A3A1B88CAD8E}" srcOrd="0" destOrd="0" presId="urn:microsoft.com/office/officeart/2008/layout/VerticalCurvedList"/>
    <dgm:cxn modelId="{94129E90-CE86-4FA6-8EB2-425F80647121}" type="presParOf" srcId="{5B240BA4-C288-4482-BFF3-3E7C775DBA27}" destId="{AA476122-AFF7-42E1-BEBC-B3560F6FBB63}" srcOrd="9" destOrd="0" presId="urn:microsoft.com/office/officeart/2008/layout/VerticalCurvedList"/>
    <dgm:cxn modelId="{CEB06C5D-BB47-492D-A702-F61B69BA0229}" type="presParOf" srcId="{5B240BA4-C288-4482-BFF3-3E7C775DBA27}" destId="{7F49D06F-CD87-4F5B-B4D6-90BE25553006}" srcOrd="10" destOrd="0" presId="urn:microsoft.com/office/officeart/2008/layout/VerticalCurvedList"/>
    <dgm:cxn modelId="{16718A84-E686-4134-8621-6E1893695B82}" type="presParOf" srcId="{7F49D06F-CD87-4F5B-B4D6-90BE25553006}" destId="{EA049EEF-4B62-4BE7-BA5A-D9B708E4E3FC}" srcOrd="0" destOrd="0" presId="urn:microsoft.com/office/officeart/2008/layout/VerticalCurvedList"/>
    <dgm:cxn modelId="{DB2177AF-FE5D-4014-A151-59CF4D42CDF7}" type="presParOf" srcId="{5B240BA4-C288-4482-BFF3-3E7C775DBA27}" destId="{27138C8F-F873-4DD8-BF23-513A5647EC58}" srcOrd="11" destOrd="0" presId="urn:microsoft.com/office/officeart/2008/layout/VerticalCurvedList"/>
    <dgm:cxn modelId="{1F8A03EE-2CFE-4AE2-A25B-B46A3F5E2DFF}" type="presParOf" srcId="{5B240BA4-C288-4482-BFF3-3E7C775DBA27}" destId="{C080CC63-BB8C-4809-976D-76B4B4FB6194}" srcOrd="12" destOrd="0" presId="urn:microsoft.com/office/officeart/2008/layout/VerticalCurvedList"/>
    <dgm:cxn modelId="{51453973-6D46-442C-A009-9837AAFCAEEA}" type="presParOf" srcId="{C080CC63-BB8C-4809-976D-76B4B4FB6194}" destId="{681BD151-5079-4D64-A71B-E7DE7312BC33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2C1C42D-0DD5-48AB-9D9A-99752063407C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FBCAD47-80C5-4A0C-96F3-1A4A2F230641}">
      <dgm:prSet phldrT="[Текст]"/>
      <dgm:spPr/>
      <dgm:t>
        <a:bodyPr/>
        <a:lstStyle/>
        <a:p>
          <a:pPr rtl="0"/>
          <a:r>
            <a:rPr lang="ru-RU" b="0" dirty="0" smtClean="0">
              <a:solidFill>
                <a:schemeClr val="bg1"/>
              </a:solidFill>
            </a:rPr>
            <a:t>Нормативные правовые акты</a:t>
          </a:r>
          <a:endParaRPr lang="ru-RU" dirty="0">
            <a:solidFill>
              <a:schemeClr val="bg1"/>
            </a:solidFill>
          </a:endParaRPr>
        </a:p>
      </dgm:t>
    </dgm:pt>
    <dgm:pt modelId="{AC201B8A-CB29-42F1-872C-242F9FB2E5F0}" type="parTrans" cxnId="{B3838A95-78E5-4439-8BE0-8108348AD252}">
      <dgm:prSet/>
      <dgm:spPr/>
      <dgm:t>
        <a:bodyPr/>
        <a:lstStyle/>
        <a:p>
          <a:endParaRPr lang="ru-RU"/>
        </a:p>
      </dgm:t>
    </dgm:pt>
    <dgm:pt modelId="{B87E2675-A7D8-4BDF-828E-1EE7D2EEA47E}" type="sibTrans" cxnId="{B3838A95-78E5-4439-8BE0-8108348AD252}">
      <dgm:prSet/>
      <dgm:spPr/>
      <dgm:t>
        <a:bodyPr/>
        <a:lstStyle/>
        <a:p>
          <a:endParaRPr lang="ru-RU"/>
        </a:p>
      </dgm:t>
    </dgm:pt>
    <dgm:pt modelId="{49C0F758-18B6-40FF-95A2-BFA25117BB9D}">
      <dgm:prSet phldrT="[Текст]" custT="1"/>
      <dgm:spPr/>
      <dgm:t>
        <a:bodyPr/>
        <a:lstStyle/>
        <a:p>
          <a:r>
            <a:rPr lang="ru-RU" sz="1400" dirty="0" smtClean="0">
              <a:solidFill>
                <a:srgbClr val="002060"/>
              </a:solidFill>
            </a:rPr>
            <a:t>Законы Республики Беларусь</a:t>
          </a:r>
          <a:endParaRPr lang="ru-RU" sz="1400" dirty="0">
            <a:solidFill>
              <a:srgbClr val="002060"/>
            </a:solidFill>
          </a:endParaRPr>
        </a:p>
      </dgm:t>
    </dgm:pt>
    <dgm:pt modelId="{57FE850B-5E7A-4097-94F5-24EE74DAFF77}" type="parTrans" cxnId="{753D02AC-168B-472B-8FF0-70F4A3B0A8B2}">
      <dgm:prSet/>
      <dgm:spPr/>
      <dgm:t>
        <a:bodyPr/>
        <a:lstStyle/>
        <a:p>
          <a:endParaRPr lang="ru-RU"/>
        </a:p>
      </dgm:t>
    </dgm:pt>
    <dgm:pt modelId="{8D937A81-CCC8-47F5-BF16-D0C37A53AAF8}" type="sibTrans" cxnId="{753D02AC-168B-472B-8FF0-70F4A3B0A8B2}">
      <dgm:prSet/>
      <dgm:spPr/>
      <dgm:t>
        <a:bodyPr/>
        <a:lstStyle/>
        <a:p>
          <a:endParaRPr lang="ru-RU"/>
        </a:p>
      </dgm:t>
    </dgm:pt>
    <dgm:pt modelId="{9818C23A-043E-4B77-912B-57678D932143}">
      <dgm:prSet phldrT="[Текст]" custT="1"/>
      <dgm:spPr/>
      <dgm:t>
        <a:bodyPr/>
        <a:lstStyle/>
        <a:p>
          <a:r>
            <a:rPr lang="ru-RU" sz="1400" dirty="0" smtClean="0">
              <a:solidFill>
                <a:srgbClr val="002060"/>
              </a:solidFill>
            </a:rPr>
            <a:t>Постановления Совета Министров Республики Беларусь, Госстандарта, органов </a:t>
          </a:r>
          <a:r>
            <a:rPr lang="ru-RU" sz="1400" dirty="0" err="1" smtClean="0">
              <a:solidFill>
                <a:srgbClr val="002060"/>
              </a:solidFill>
            </a:rPr>
            <a:t>госуправления</a:t>
          </a:r>
          <a:endParaRPr lang="ru-RU" sz="1400" dirty="0">
            <a:solidFill>
              <a:srgbClr val="002060"/>
            </a:solidFill>
          </a:endParaRPr>
        </a:p>
      </dgm:t>
    </dgm:pt>
    <dgm:pt modelId="{DA72BBF6-7EAA-4DCB-9FAE-6230577DCFD0}" type="parTrans" cxnId="{EDEC0465-DEB5-4A75-87EE-A629CF6FB766}">
      <dgm:prSet/>
      <dgm:spPr/>
      <dgm:t>
        <a:bodyPr/>
        <a:lstStyle/>
        <a:p>
          <a:endParaRPr lang="ru-RU"/>
        </a:p>
      </dgm:t>
    </dgm:pt>
    <dgm:pt modelId="{9008AB31-1574-4561-8471-838362C148FC}" type="sibTrans" cxnId="{EDEC0465-DEB5-4A75-87EE-A629CF6FB766}">
      <dgm:prSet/>
      <dgm:spPr/>
      <dgm:t>
        <a:bodyPr/>
        <a:lstStyle/>
        <a:p>
          <a:endParaRPr lang="ru-RU"/>
        </a:p>
      </dgm:t>
    </dgm:pt>
    <dgm:pt modelId="{AA5F6AA3-FD1C-408A-AEF0-AA9386BCB0FD}">
      <dgm:prSet phldrT="[Текст]"/>
      <dgm:spPr/>
      <dgm:t>
        <a:bodyPr/>
        <a:lstStyle/>
        <a:p>
          <a:pPr rtl="0"/>
          <a:r>
            <a:rPr lang="ru-RU" dirty="0" smtClean="0"/>
            <a:t>Организационная структура</a:t>
          </a:r>
          <a:endParaRPr lang="ru-RU" dirty="0"/>
        </a:p>
      </dgm:t>
    </dgm:pt>
    <dgm:pt modelId="{1702CFE9-6E9E-4CAE-9F71-88D7BC03DDB2}" type="parTrans" cxnId="{643A68CA-0B68-4E18-A174-D88C3077B0C3}">
      <dgm:prSet/>
      <dgm:spPr/>
      <dgm:t>
        <a:bodyPr/>
        <a:lstStyle/>
        <a:p>
          <a:endParaRPr lang="ru-RU"/>
        </a:p>
      </dgm:t>
    </dgm:pt>
    <dgm:pt modelId="{92763CB2-275D-4E91-AB40-6097588B856F}" type="sibTrans" cxnId="{643A68CA-0B68-4E18-A174-D88C3077B0C3}">
      <dgm:prSet/>
      <dgm:spPr/>
      <dgm:t>
        <a:bodyPr/>
        <a:lstStyle/>
        <a:p>
          <a:endParaRPr lang="ru-RU"/>
        </a:p>
      </dgm:t>
    </dgm:pt>
    <dgm:pt modelId="{0B2454D4-FB7E-458D-91E7-DD698C94992A}">
      <dgm:prSet phldrT="[Текст]" custT="1"/>
      <dgm:spPr/>
      <dgm:t>
        <a:bodyPr/>
        <a:lstStyle/>
        <a:p>
          <a:r>
            <a:rPr lang="ru-RU" sz="1400" dirty="0" smtClean="0">
              <a:solidFill>
                <a:srgbClr val="002060"/>
              </a:solidFill>
            </a:rPr>
            <a:t>Государственный комитет по стандартизации,</a:t>
          </a:r>
          <a:endParaRPr lang="ru-RU" sz="1400" dirty="0">
            <a:solidFill>
              <a:srgbClr val="002060"/>
            </a:solidFill>
          </a:endParaRPr>
        </a:p>
      </dgm:t>
    </dgm:pt>
    <dgm:pt modelId="{4B8B7379-D7D7-4F6E-BE6C-6822242E2425}" type="parTrans" cxnId="{75976572-F4C5-4C0E-AD95-0222A0856842}">
      <dgm:prSet/>
      <dgm:spPr/>
      <dgm:t>
        <a:bodyPr/>
        <a:lstStyle/>
        <a:p>
          <a:endParaRPr lang="ru-RU"/>
        </a:p>
      </dgm:t>
    </dgm:pt>
    <dgm:pt modelId="{31CFA217-1962-4AAA-B94B-783CD89C7474}" type="sibTrans" cxnId="{75976572-F4C5-4C0E-AD95-0222A0856842}">
      <dgm:prSet/>
      <dgm:spPr/>
      <dgm:t>
        <a:bodyPr/>
        <a:lstStyle/>
        <a:p>
          <a:endParaRPr lang="ru-RU"/>
        </a:p>
      </dgm:t>
    </dgm:pt>
    <dgm:pt modelId="{64C0BE95-B951-4E00-8F57-E567EDDE94F3}">
      <dgm:prSet phldrT="[Текст]" custT="1"/>
      <dgm:spPr/>
      <dgm:t>
        <a:bodyPr/>
        <a:lstStyle/>
        <a:p>
          <a:r>
            <a:rPr lang="ru-RU" sz="1400" dirty="0" smtClean="0">
              <a:solidFill>
                <a:srgbClr val="002060"/>
              </a:solidFill>
            </a:rPr>
            <a:t>Белорусский государственный институт метрологии</a:t>
          </a:r>
          <a:endParaRPr lang="ru-RU" sz="1400" dirty="0">
            <a:solidFill>
              <a:srgbClr val="002060"/>
            </a:solidFill>
          </a:endParaRPr>
        </a:p>
      </dgm:t>
    </dgm:pt>
    <dgm:pt modelId="{209DE30A-003F-4CD4-A44D-9449C9E2CE06}" type="parTrans" cxnId="{3FB368B2-F2D5-46E4-B376-8A50C307BE43}">
      <dgm:prSet/>
      <dgm:spPr/>
      <dgm:t>
        <a:bodyPr/>
        <a:lstStyle/>
        <a:p>
          <a:endParaRPr lang="ru-RU"/>
        </a:p>
      </dgm:t>
    </dgm:pt>
    <dgm:pt modelId="{C3BFEA8C-34D9-448E-9622-EEBE6B39C19D}" type="sibTrans" cxnId="{3FB368B2-F2D5-46E4-B376-8A50C307BE43}">
      <dgm:prSet/>
      <dgm:spPr/>
      <dgm:t>
        <a:bodyPr/>
        <a:lstStyle/>
        <a:p>
          <a:endParaRPr lang="ru-RU"/>
        </a:p>
      </dgm:t>
    </dgm:pt>
    <dgm:pt modelId="{15882B30-37CC-4E56-A080-9276B1920655}">
      <dgm:prSet phldrT="[Текст]"/>
      <dgm:spPr/>
      <dgm:t>
        <a:bodyPr/>
        <a:lstStyle/>
        <a:p>
          <a:pPr rtl="0"/>
          <a:r>
            <a:rPr lang="ru-RU" dirty="0" smtClean="0"/>
            <a:t>Техническая база</a:t>
          </a:r>
          <a:endParaRPr lang="ru-RU" dirty="0"/>
        </a:p>
      </dgm:t>
    </dgm:pt>
    <dgm:pt modelId="{6B2165B7-5BBC-44E6-BF75-B64980534A33}" type="parTrans" cxnId="{FCC7783A-A9D4-4C89-95CE-56D6212D8CD0}">
      <dgm:prSet/>
      <dgm:spPr/>
      <dgm:t>
        <a:bodyPr/>
        <a:lstStyle/>
        <a:p>
          <a:endParaRPr lang="ru-RU"/>
        </a:p>
      </dgm:t>
    </dgm:pt>
    <dgm:pt modelId="{1F34F136-A53E-4E70-85BA-4C31625E206F}" type="sibTrans" cxnId="{FCC7783A-A9D4-4C89-95CE-56D6212D8CD0}">
      <dgm:prSet/>
      <dgm:spPr/>
      <dgm:t>
        <a:bodyPr/>
        <a:lstStyle/>
        <a:p>
          <a:endParaRPr lang="ru-RU"/>
        </a:p>
      </dgm:t>
    </dgm:pt>
    <dgm:pt modelId="{A0317566-8C1E-4FE0-8BF2-A43EE37B54A7}">
      <dgm:prSet phldrT="[Текст]" custT="1"/>
      <dgm:spPr/>
      <dgm:t>
        <a:bodyPr/>
        <a:lstStyle/>
        <a:p>
          <a:r>
            <a:rPr lang="ru-RU" sz="1400" dirty="0" smtClean="0">
              <a:solidFill>
                <a:srgbClr val="002060"/>
              </a:solidFill>
            </a:rPr>
            <a:t>Национальные эталоны</a:t>
          </a:r>
          <a:endParaRPr lang="ru-RU" sz="1400" dirty="0">
            <a:solidFill>
              <a:srgbClr val="002060"/>
            </a:solidFill>
          </a:endParaRPr>
        </a:p>
      </dgm:t>
    </dgm:pt>
    <dgm:pt modelId="{4EF95535-990F-415F-8F57-681A1C249834}" type="parTrans" cxnId="{8C993DAF-3C16-4CC9-831F-6A93E6DA8B9B}">
      <dgm:prSet/>
      <dgm:spPr/>
      <dgm:t>
        <a:bodyPr/>
        <a:lstStyle/>
        <a:p>
          <a:endParaRPr lang="ru-RU"/>
        </a:p>
      </dgm:t>
    </dgm:pt>
    <dgm:pt modelId="{EB1653D8-CFDD-4222-9CDE-DD0088D5CAAF}" type="sibTrans" cxnId="{8C993DAF-3C16-4CC9-831F-6A93E6DA8B9B}">
      <dgm:prSet/>
      <dgm:spPr/>
      <dgm:t>
        <a:bodyPr/>
        <a:lstStyle/>
        <a:p>
          <a:endParaRPr lang="ru-RU"/>
        </a:p>
      </dgm:t>
    </dgm:pt>
    <dgm:pt modelId="{F5BF1EA9-499C-4BD9-AA4C-5D045B4BD32C}">
      <dgm:prSet phldrT="[Текст]" custT="1"/>
      <dgm:spPr/>
      <dgm:t>
        <a:bodyPr/>
        <a:lstStyle/>
        <a:p>
          <a:r>
            <a:rPr lang="ru-RU" sz="1400" dirty="0" smtClean="0">
              <a:solidFill>
                <a:srgbClr val="002060"/>
              </a:solidFill>
            </a:rPr>
            <a:t>Технические нормативные правовые акты и др.</a:t>
          </a:r>
          <a:endParaRPr lang="ru-RU" sz="1400" dirty="0">
            <a:solidFill>
              <a:srgbClr val="002060"/>
            </a:solidFill>
          </a:endParaRPr>
        </a:p>
      </dgm:t>
    </dgm:pt>
    <dgm:pt modelId="{EC2D7D6B-6D7B-456C-8BC6-5C1F74AF447E}" type="parTrans" cxnId="{8898BE30-A3F7-4F75-AD69-2E7A7DE9FE83}">
      <dgm:prSet/>
      <dgm:spPr/>
      <dgm:t>
        <a:bodyPr/>
        <a:lstStyle/>
        <a:p>
          <a:endParaRPr lang="ru-RU"/>
        </a:p>
      </dgm:t>
    </dgm:pt>
    <dgm:pt modelId="{3049FCA6-5C0F-4071-A8EA-2BB52F0C3FEA}" type="sibTrans" cxnId="{8898BE30-A3F7-4F75-AD69-2E7A7DE9FE83}">
      <dgm:prSet/>
      <dgm:spPr/>
      <dgm:t>
        <a:bodyPr/>
        <a:lstStyle/>
        <a:p>
          <a:endParaRPr lang="ru-RU"/>
        </a:p>
      </dgm:t>
    </dgm:pt>
    <dgm:pt modelId="{29497ACE-CCD8-4E38-8290-B4E79E247D04}">
      <dgm:prSet phldrT="[Текст]" custT="1"/>
      <dgm:spPr/>
      <dgm:t>
        <a:bodyPr/>
        <a:lstStyle/>
        <a:p>
          <a:r>
            <a:rPr lang="ru-RU" sz="1400" dirty="0" smtClean="0">
              <a:solidFill>
                <a:srgbClr val="002060"/>
              </a:solidFill>
            </a:rPr>
            <a:t>15 ЦСМС</a:t>
          </a:r>
          <a:endParaRPr lang="ru-RU" sz="1400" dirty="0">
            <a:solidFill>
              <a:srgbClr val="002060"/>
            </a:solidFill>
          </a:endParaRPr>
        </a:p>
      </dgm:t>
    </dgm:pt>
    <dgm:pt modelId="{F77CD555-1433-42F0-8D27-4F49761C3E84}" type="parTrans" cxnId="{2AFC0C5F-8814-4671-8E47-3AB1B89CBC7F}">
      <dgm:prSet/>
      <dgm:spPr/>
      <dgm:t>
        <a:bodyPr/>
        <a:lstStyle/>
        <a:p>
          <a:endParaRPr lang="ru-RU"/>
        </a:p>
      </dgm:t>
    </dgm:pt>
    <dgm:pt modelId="{DF827005-0FD7-404B-B57A-7480CF02A2CC}" type="sibTrans" cxnId="{2AFC0C5F-8814-4671-8E47-3AB1B89CBC7F}">
      <dgm:prSet/>
      <dgm:spPr/>
      <dgm:t>
        <a:bodyPr/>
        <a:lstStyle/>
        <a:p>
          <a:endParaRPr lang="ru-RU"/>
        </a:p>
      </dgm:t>
    </dgm:pt>
    <dgm:pt modelId="{BEF1389B-7B29-49D4-B14E-E0B39557A92E}">
      <dgm:prSet phldrT="[Текст]" custT="1"/>
      <dgm:spPr/>
      <dgm:t>
        <a:bodyPr/>
        <a:lstStyle/>
        <a:p>
          <a:r>
            <a:rPr lang="ru-RU" sz="1400" dirty="0" smtClean="0">
              <a:solidFill>
                <a:srgbClr val="002060"/>
              </a:solidFill>
            </a:rPr>
            <a:t>Рабочие эталоны</a:t>
          </a:r>
          <a:endParaRPr lang="ru-RU" sz="1400" dirty="0">
            <a:solidFill>
              <a:srgbClr val="002060"/>
            </a:solidFill>
          </a:endParaRPr>
        </a:p>
      </dgm:t>
    </dgm:pt>
    <dgm:pt modelId="{0078082B-8AC1-47AC-9AE7-36120350373E}" type="parTrans" cxnId="{D9E96275-4B2C-4E77-9024-B1A08DE93DB3}">
      <dgm:prSet/>
      <dgm:spPr/>
      <dgm:t>
        <a:bodyPr/>
        <a:lstStyle/>
        <a:p>
          <a:endParaRPr lang="ru-RU"/>
        </a:p>
      </dgm:t>
    </dgm:pt>
    <dgm:pt modelId="{0B8D6514-E18B-4829-9EA5-07EC0275C60A}" type="sibTrans" cxnId="{D9E96275-4B2C-4E77-9024-B1A08DE93DB3}">
      <dgm:prSet/>
      <dgm:spPr/>
      <dgm:t>
        <a:bodyPr/>
        <a:lstStyle/>
        <a:p>
          <a:endParaRPr lang="ru-RU"/>
        </a:p>
      </dgm:t>
    </dgm:pt>
    <dgm:pt modelId="{076F9CEA-9752-4EE8-B056-3CC507BB009A}">
      <dgm:prSet phldrT="[Текст]" custT="1"/>
      <dgm:spPr/>
      <dgm:t>
        <a:bodyPr/>
        <a:lstStyle/>
        <a:p>
          <a:r>
            <a:rPr lang="ru-RU" sz="1400" dirty="0" smtClean="0">
              <a:solidFill>
                <a:srgbClr val="002060"/>
              </a:solidFill>
            </a:rPr>
            <a:t>Договор о ЕАЭС, Решения ЕЭК</a:t>
          </a:r>
          <a:endParaRPr lang="ru-RU" sz="1400" dirty="0">
            <a:solidFill>
              <a:srgbClr val="002060"/>
            </a:solidFill>
          </a:endParaRPr>
        </a:p>
      </dgm:t>
    </dgm:pt>
    <dgm:pt modelId="{9472080F-3531-4986-A0E8-C4C1ABC44440}" type="parTrans" cxnId="{0057DC21-5CAE-41F6-825B-08E0D01778EC}">
      <dgm:prSet/>
      <dgm:spPr/>
      <dgm:t>
        <a:bodyPr/>
        <a:lstStyle/>
        <a:p>
          <a:endParaRPr lang="ru-RU"/>
        </a:p>
      </dgm:t>
    </dgm:pt>
    <dgm:pt modelId="{F2041F75-3695-43D9-986E-3220A182AF7F}" type="sibTrans" cxnId="{0057DC21-5CAE-41F6-825B-08E0D01778EC}">
      <dgm:prSet/>
      <dgm:spPr/>
      <dgm:t>
        <a:bodyPr/>
        <a:lstStyle/>
        <a:p>
          <a:endParaRPr lang="ru-RU"/>
        </a:p>
      </dgm:t>
    </dgm:pt>
    <dgm:pt modelId="{5F667C65-7093-4773-BA67-CCAE0F8D5B26}">
      <dgm:prSet phldrT="[Текст]" custT="1"/>
      <dgm:spPr/>
      <dgm:t>
        <a:bodyPr/>
        <a:lstStyle/>
        <a:p>
          <a:r>
            <a:rPr lang="ru-RU" sz="1400" dirty="0" smtClean="0">
              <a:solidFill>
                <a:srgbClr val="002060"/>
              </a:solidFill>
            </a:rPr>
            <a:t>Метрологические службы органов </a:t>
          </a:r>
          <a:r>
            <a:rPr lang="ru-RU" sz="1400" dirty="0" err="1" smtClean="0">
              <a:solidFill>
                <a:srgbClr val="002060"/>
              </a:solidFill>
            </a:rPr>
            <a:t>госуправления</a:t>
          </a:r>
          <a:r>
            <a:rPr lang="ru-RU" sz="1400" dirty="0" smtClean="0">
              <a:solidFill>
                <a:srgbClr val="002060"/>
              </a:solidFill>
            </a:rPr>
            <a:t>, юридических лиц и индивидуальных предпринимателей</a:t>
          </a:r>
          <a:endParaRPr lang="ru-RU" sz="1400" dirty="0">
            <a:solidFill>
              <a:srgbClr val="002060"/>
            </a:solidFill>
          </a:endParaRPr>
        </a:p>
      </dgm:t>
    </dgm:pt>
    <dgm:pt modelId="{A8A92AC3-03B2-4EB3-A0FA-F5B4E1FB9382}" type="parTrans" cxnId="{9885C41C-3293-4D6A-8E2E-98F355E85022}">
      <dgm:prSet/>
      <dgm:spPr/>
      <dgm:t>
        <a:bodyPr/>
        <a:lstStyle/>
        <a:p>
          <a:endParaRPr lang="ru-RU"/>
        </a:p>
      </dgm:t>
    </dgm:pt>
    <dgm:pt modelId="{81347FDC-577C-4EEE-AB80-4AC61C88D8A9}" type="sibTrans" cxnId="{9885C41C-3293-4D6A-8E2E-98F355E85022}">
      <dgm:prSet/>
      <dgm:spPr/>
      <dgm:t>
        <a:bodyPr/>
        <a:lstStyle/>
        <a:p>
          <a:endParaRPr lang="ru-RU"/>
        </a:p>
      </dgm:t>
    </dgm:pt>
    <dgm:pt modelId="{3643EF83-93E5-4094-86D7-57315C6ED7FA}">
      <dgm:prSet phldrT="[Текст]" custT="1"/>
      <dgm:spPr/>
      <dgm:t>
        <a:bodyPr/>
        <a:lstStyle/>
        <a:p>
          <a:r>
            <a:rPr lang="ru-RU" sz="1400" dirty="0" smtClean="0">
              <a:solidFill>
                <a:srgbClr val="002060"/>
              </a:solidFill>
            </a:rPr>
            <a:t>Средства измерений</a:t>
          </a:r>
          <a:endParaRPr lang="ru-RU" sz="1400" dirty="0">
            <a:solidFill>
              <a:srgbClr val="002060"/>
            </a:solidFill>
          </a:endParaRPr>
        </a:p>
      </dgm:t>
    </dgm:pt>
    <dgm:pt modelId="{1BD1649F-4069-4275-A8E9-28AE3BFFE255}" type="parTrans" cxnId="{EFB3FF69-EADE-4B1E-8B7F-511A3360A239}">
      <dgm:prSet/>
      <dgm:spPr/>
      <dgm:t>
        <a:bodyPr/>
        <a:lstStyle/>
        <a:p>
          <a:endParaRPr lang="ru-RU"/>
        </a:p>
      </dgm:t>
    </dgm:pt>
    <dgm:pt modelId="{9CFC858F-C20A-4227-95C6-4B7558BD1F7B}" type="sibTrans" cxnId="{EFB3FF69-EADE-4B1E-8B7F-511A3360A239}">
      <dgm:prSet/>
      <dgm:spPr/>
      <dgm:t>
        <a:bodyPr/>
        <a:lstStyle/>
        <a:p>
          <a:endParaRPr lang="ru-RU"/>
        </a:p>
      </dgm:t>
    </dgm:pt>
    <dgm:pt modelId="{674B845A-73AE-4E52-BA84-DD20B7C01880}">
      <dgm:prSet phldrT="[Текст]" custT="1"/>
      <dgm:spPr/>
      <dgm:t>
        <a:bodyPr/>
        <a:lstStyle/>
        <a:p>
          <a:r>
            <a:rPr lang="ru-RU" sz="1400" dirty="0" smtClean="0">
              <a:solidFill>
                <a:srgbClr val="002060"/>
              </a:solidFill>
            </a:rPr>
            <a:t>Органы </a:t>
          </a:r>
          <a:r>
            <a:rPr lang="ru-RU" sz="1400" dirty="0" err="1" smtClean="0">
              <a:solidFill>
                <a:srgbClr val="002060"/>
              </a:solidFill>
            </a:rPr>
            <a:t>госуправления</a:t>
          </a:r>
          <a:endParaRPr lang="ru-RU" sz="1400" dirty="0">
            <a:solidFill>
              <a:srgbClr val="002060"/>
            </a:solidFill>
          </a:endParaRPr>
        </a:p>
      </dgm:t>
    </dgm:pt>
    <dgm:pt modelId="{5631D042-7797-4BB5-8F89-1E3BF95E1F0E}" type="parTrans" cxnId="{5D774322-1ACB-49D5-B267-32B033B8889D}">
      <dgm:prSet/>
      <dgm:spPr/>
      <dgm:t>
        <a:bodyPr/>
        <a:lstStyle/>
        <a:p>
          <a:endParaRPr lang="ru-RU"/>
        </a:p>
      </dgm:t>
    </dgm:pt>
    <dgm:pt modelId="{BF532DB6-C146-413A-8B48-59D01628F719}" type="sibTrans" cxnId="{5D774322-1ACB-49D5-B267-32B033B8889D}">
      <dgm:prSet/>
      <dgm:spPr/>
      <dgm:t>
        <a:bodyPr/>
        <a:lstStyle/>
        <a:p>
          <a:endParaRPr lang="ru-RU"/>
        </a:p>
      </dgm:t>
    </dgm:pt>
    <dgm:pt modelId="{33483386-1949-4D37-9F3B-3EF9FD0409DE}" type="pres">
      <dgm:prSet presAssocID="{C2C1C42D-0DD5-48AB-9D9A-99752063407C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58CA431-3CCC-4572-B8D6-6C3D04240F67}" type="pres">
      <dgm:prSet presAssocID="{BFBCAD47-80C5-4A0C-96F3-1A4A2F230641}" presName="linNode" presStyleCnt="0"/>
      <dgm:spPr/>
    </dgm:pt>
    <dgm:pt modelId="{DD5E0C74-03CF-49AC-8B8D-D17E1331BE47}" type="pres">
      <dgm:prSet presAssocID="{BFBCAD47-80C5-4A0C-96F3-1A4A2F230641}" presName="parentText" presStyleLbl="node1" presStyleIdx="0" presStyleCnt="3" custScaleY="12380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344083F-7EE5-46DD-9DE8-2827E7204252}" type="pres">
      <dgm:prSet presAssocID="{BFBCAD47-80C5-4A0C-96F3-1A4A2F230641}" presName="descendantText" presStyleLbl="alignAccFollowNode1" presStyleIdx="0" presStyleCnt="3" custScaleY="1456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6012E2-57CA-4F18-AB8C-2A6832530088}" type="pres">
      <dgm:prSet presAssocID="{B87E2675-A7D8-4BDF-828E-1EE7D2EEA47E}" presName="sp" presStyleCnt="0"/>
      <dgm:spPr/>
    </dgm:pt>
    <dgm:pt modelId="{EE5AB54D-C771-467E-81BF-F0AABA50E742}" type="pres">
      <dgm:prSet presAssocID="{AA5F6AA3-FD1C-408A-AEF0-AA9386BCB0FD}" presName="linNode" presStyleCnt="0"/>
      <dgm:spPr/>
    </dgm:pt>
    <dgm:pt modelId="{DC9F08F6-3812-49F1-96A5-2B303B7FC3D6}" type="pres">
      <dgm:prSet presAssocID="{AA5F6AA3-FD1C-408A-AEF0-AA9386BCB0FD}" presName="parentText" presStyleLbl="node1" presStyleIdx="1" presStyleCnt="3" custScaleY="15954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B618BC-0B2E-4D20-B628-F841EE57C322}" type="pres">
      <dgm:prSet presAssocID="{AA5F6AA3-FD1C-408A-AEF0-AA9386BCB0FD}" presName="descendantText" presStyleLbl="alignAccFollowNode1" presStyleIdx="1" presStyleCnt="3" custScaleY="1910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BC5B1A-AC30-4721-8F24-AE78A2A291A2}" type="pres">
      <dgm:prSet presAssocID="{92763CB2-275D-4E91-AB40-6097588B856F}" presName="sp" presStyleCnt="0"/>
      <dgm:spPr/>
    </dgm:pt>
    <dgm:pt modelId="{3C1AF8D4-AF84-4681-8CE6-B43084E16826}" type="pres">
      <dgm:prSet presAssocID="{15882B30-37CC-4E56-A080-9276B1920655}" presName="linNode" presStyleCnt="0"/>
      <dgm:spPr/>
    </dgm:pt>
    <dgm:pt modelId="{524EEE0C-1ECF-4A0A-A1CC-A5F790A39E42}" type="pres">
      <dgm:prSet presAssocID="{15882B30-37CC-4E56-A080-9276B1920655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FD466D-5FBA-42DB-8251-EC39145CB741}" type="pres">
      <dgm:prSet presAssocID="{15882B30-37CC-4E56-A080-9276B1920655}" presName="descendantText" presStyleLbl="alignAccFollowNode1" presStyleIdx="2" presStyleCnt="3" custScaleY="1035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315DB77-A3C0-4485-BBFA-7ABF4CBADE09}" type="presOf" srcId="{0B2454D4-FB7E-458D-91E7-DD698C94992A}" destId="{1DB618BC-0B2E-4D20-B628-F841EE57C322}" srcOrd="0" destOrd="0" presId="urn:microsoft.com/office/officeart/2005/8/layout/vList5"/>
    <dgm:cxn modelId="{1E2D7D3F-0DF3-4DF8-A96C-AA64A3510C8D}" type="presOf" srcId="{BFBCAD47-80C5-4A0C-96F3-1A4A2F230641}" destId="{DD5E0C74-03CF-49AC-8B8D-D17E1331BE47}" srcOrd="0" destOrd="0" presId="urn:microsoft.com/office/officeart/2005/8/layout/vList5"/>
    <dgm:cxn modelId="{5D774322-1ACB-49D5-B267-32B033B8889D}" srcId="{AA5F6AA3-FD1C-408A-AEF0-AA9386BCB0FD}" destId="{674B845A-73AE-4E52-BA84-DD20B7C01880}" srcOrd="1" destOrd="0" parTransId="{5631D042-7797-4BB5-8F89-1E3BF95E1F0E}" sibTransId="{BF532DB6-C146-413A-8B48-59D01628F719}"/>
    <dgm:cxn modelId="{D9E96275-4B2C-4E77-9024-B1A08DE93DB3}" srcId="{15882B30-37CC-4E56-A080-9276B1920655}" destId="{BEF1389B-7B29-49D4-B14E-E0B39557A92E}" srcOrd="1" destOrd="0" parTransId="{0078082B-8AC1-47AC-9AE7-36120350373E}" sibTransId="{0B8D6514-E18B-4829-9EA5-07EC0275C60A}"/>
    <dgm:cxn modelId="{30A1599F-9D87-4766-8D98-DEFE1CDF728B}" type="presOf" srcId="{9818C23A-043E-4B77-912B-57678D932143}" destId="{3344083F-7EE5-46DD-9DE8-2827E7204252}" srcOrd="0" destOrd="2" presId="urn:microsoft.com/office/officeart/2005/8/layout/vList5"/>
    <dgm:cxn modelId="{12870F34-D800-4144-BC61-33A0362AFB6D}" type="presOf" srcId="{C2C1C42D-0DD5-48AB-9D9A-99752063407C}" destId="{33483386-1949-4D37-9F3B-3EF9FD0409DE}" srcOrd="0" destOrd="0" presId="urn:microsoft.com/office/officeart/2005/8/layout/vList5"/>
    <dgm:cxn modelId="{8C993DAF-3C16-4CC9-831F-6A93E6DA8B9B}" srcId="{15882B30-37CC-4E56-A080-9276B1920655}" destId="{A0317566-8C1E-4FE0-8BF2-A43EE37B54A7}" srcOrd="0" destOrd="0" parTransId="{4EF95535-990F-415F-8F57-681A1C249834}" sibTransId="{EB1653D8-CFDD-4222-9CDE-DD0088D5CAAF}"/>
    <dgm:cxn modelId="{93AF4661-8462-4A07-9537-D51C07FC1726}" type="presOf" srcId="{15882B30-37CC-4E56-A080-9276B1920655}" destId="{524EEE0C-1ECF-4A0A-A1CC-A5F790A39E42}" srcOrd="0" destOrd="0" presId="urn:microsoft.com/office/officeart/2005/8/layout/vList5"/>
    <dgm:cxn modelId="{8898BE30-A3F7-4F75-AD69-2E7A7DE9FE83}" srcId="{BFBCAD47-80C5-4A0C-96F3-1A4A2F230641}" destId="{F5BF1EA9-499C-4BD9-AA4C-5D045B4BD32C}" srcOrd="3" destOrd="0" parTransId="{EC2D7D6B-6D7B-456C-8BC6-5C1F74AF447E}" sibTransId="{3049FCA6-5C0F-4071-A8EA-2BB52F0C3FEA}"/>
    <dgm:cxn modelId="{225FFC41-6C4B-4F65-958A-7545F93AFF83}" type="presOf" srcId="{076F9CEA-9752-4EE8-B056-3CC507BB009A}" destId="{3344083F-7EE5-46DD-9DE8-2827E7204252}" srcOrd="0" destOrd="1" presId="urn:microsoft.com/office/officeart/2005/8/layout/vList5"/>
    <dgm:cxn modelId="{ABD87D80-E30D-460D-84D1-625D7C13779C}" type="presOf" srcId="{674B845A-73AE-4E52-BA84-DD20B7C01880}" destId="{1DB618BC-0B2E-4D20-B628-F841EE57C322}" srcOrd="0" destOrd="1" presId="urn:microsoft.com/office/officeart/2005/8/layout/vList5"/>
    <dgm:cxn modelId="{0057DC21-5CAE-41F6-825B-08E0D01778EC}" srcId="{BFBCAD47-80C5-4A0C-96F3-1A4A2F230641}" destId="{076F9CEA-9752-4EE8-B056-3CC507BB009A}" srcOrd="1" destOrd="0" parTransId="{9472080F-3531-4986-A0E8-C4C1ABC44440}" sibTransId="{F2041F75-3695-43D9-986E-3220A182AF7F}"/>
    <dgm:cxn modelId="{ABF4E695-456D-406E-B4FF-EDEFD49E34F5}" type="presOf" srcId="{A0317566-8C1E-4FE0-8BF2-A43EE37B54A7}" destId="{D0FD466D-5FBA-42DB-8251-EC39145CB741}" srcOrd="0" destOrd="0" presId="urn:microsoft.com/office/officeart/2005/8/layout/vList5"/>
    <dgm:cxn modelId="{8264BA18-7534-41FC-A2C7-67AA9EBA0B98}" type="presOf" srcId="{5F667C65-7093-4773-BA67-CCAE0F8D5B26}" destId="{1DB618BC-0B2E-4D20-B628-F841EE57C322}" srcOrd="0" destOrd="4" presId="urn:microsoft.com/office/officeart/2005/8/layout/vList5"/>
    <dgm:cxn modelId="{EDEC0465-DEB5-4A75-87EE-A629CF6FB766}" srcId="{BFBCAD47-80C5-4A0C-96F3-1A4A2F230641}" destId="{9818C23A-043E-4B77-912B-57678D932143}" srcOrd="2" destOrd="0" parTransId="{DA72BBF6-7EAA-4DCB-9FAE-6230577DCFD0}" sibTransId="{9008AB31-1574-4561-8471-838362C148FC}"/>
    <dgm:cxn modelId="{B3838A95-78E5-4439-8BE0-8108348AD252}" srcId="{C2C1C42D-0DD5-48AB-9D9A-99752063407C}" destId="{BFBCAD47-80C5-4A0C-96F3-1A4A2F230641}" srcOrd="0" destOrd="0" parTransId="{AC201B8A-CB29-42F1-872C-242F9FB2E5F0}" sibTransId="{B87E2675-A7D8-4BDF-828E-1EE7D2EEA47E}"/>
    <dgm:cxn modelId="{75BA50FD-8D0F-481E-9D88-E91D16252C60}" type="presOf" srcId="{3643EF83-93E5-4094-86D7-57315C6ED7FA}" destId="{D0FD466D-5FBA-42DB-8251-EC39145CB741}" srcOrd="0" destOrd="2" presId="urn:microsoft.com/office/officeart/2005/8/layout/vList5"/>
    <dgm:cxn modelId="{3FB368B2-F2D5-46E4-B376-8A50C307BE43}" srcId="{AA5F6AA3-FD1C-408A-AEF0-AA9386BCB0FD}" destId="{64C0BE95-B951-4E00-8F57-E567EDDE94F3}" srcOrd="2" destOrd="0" parTransId="{209DE30A-003F-4CD4-A44D-9449C9E2CE06}" sibTransId="{C3BFEA8C-34D9-448E-9622-EEBE6B39C19D}"/>
    <dgm:cxn modelId="{2AFC0C5F-8814-4671-8E47-3AB1B89CBC7F}" srcId="{AA5F6AA3-FD1C-408A-AEF0-AA9386BCB0FD}" destId="{29497ACE-CCD8-4E38-8290-B4E79E247D04}" srcOrd="3" destOrd="0" parTransId="{F77CD555-1433-42F0-8D27-4F49761C3E84}" sibTransId="{DF827005-0FD7-404B-B57A-7480CF02A2CC}"/>
    <dgm:cxn modelId="{2EF3E358-1C1E-4579-8015-B54431A5B4C3}" type="presOf" srcId="{BEF1389B-7B29-49D4-B14E-E0B39557A92E}" destId="{D0FD466D-5FBA-42DB-8251-EC39145CB741}" srcOrd="0" destOrd="1" presId="urn:microsoft.com/office/officeart/2005/8/layout/vList5"/>
    <dgm:cxn modelId="{EF9CD082-1C3F-496B-94DA-C8D0E2325126}" type="presOf" srcId="{64C0BE95-B951-4E00-8F57-E567EDDE94F3}" destId="{1DB618BC-0B2E-4D20-B628-F841EE57C322}" srcOrd="0" destOrd="2" presId="urn:microsoft.com/office/officeart/2005/8/layout/vList5"/>
    <dgm:cxn modelId="{EFB3FF69-EADE-4B1E-8B7F-511A3360A239}" srcId="{15882B30-37CC-4E56-A080-9276B1920655}" destId="{3643EF83-93E5-4094-86D7-57315C6ED7FA}" srcOrd="2" destOrd="0" parTransId="{1BD1649F-4069-4275-A8E9-28AE3BFFE255}" sibTransId="{9CFC858F-C20A-4227-95C6-4B7558BD1F7B}"/>
    <dgm:cxn modelId="{75976572-F4C5-4C0E-AD95-0222A0856842}" srcId="{AA5F6AA3-FD1C-408A-AEF0-AA9386BCB0FD}" destId="{0B2454D4-FB7E-458D-91E7-DD698C94992A}" srcOrd="0" destOrd="0" parTransId="{4B8B7379-D7D7-4F6E-BE6C-6822242E2425}" sibTransId="{31CFA217-1962-4AAA-B94B-783CD89C7474}"/>
    <dgm:cxn modelId="{FCC7783A-A9D4-4C89-95CE-56D6212D8CD0}" srcId="{C2C1C42D-0DD5-48AB-9D9A-99752063407C}" destId="{15882B30-37CC-4E56-A080-9276B1920655}" srcOrd="2" destOrd="0" parTransId="{6B2165B7-5BBC-44E6-BF75-B64980534A33}" sibTransId="{1F34F136-A53E-4E70-85BA-4C31625E206F}"/>
    <dgm:cxn modelId="{753D02AC-168B-472B-8FF0-70F4A3B0A8B2}" srcId="{BFBCAD47-80C5-4A0C-96F3-1A4A2F230641}" destId="{49C0F758-18B6-40FF-95A2-BFA25117BB9D}" srcOrd="0" destOrd="0" parTransId="{57FE850B-5E7A-4097-94F5-24EE74DAFF77}" sibTransId="{8D937A81-CCC8-47F5-BF16-D0C37A53AAF8}"/>
    <dgm:cxn modelId="{957CC147-06DC-4FE5-853B-4D3459FC186D}" type="presOf" srcId="{AA5F6AA3-FD1C-408A-AEF0-AA9386BCB0FD}" destId="{DC9F08F6-3812-49F1-96A5-2B303B7FC3D6}" srcOrd="0" destOrd="0" presId="urn:microsoft.com/office/officeart/2005/8/layout/vList5"/>
    <dgm:cxn modelId="{F9499E30-4D01-4A43-881A-C350FF411661}" type="presOf" srcId="{29497ACE-CCD8-4E38-8290-B4E79E247D04}" destId="{1DB618BC-0B2E-4D20-B628-F841EE57C322}" srcOrd="0" destOrd="3" presId="urn:microsoft.com/office/officeart/2005/8/layout/vList5"/>
    <dgm:cxn modelId="{9885C41C-3293-4D6A-8E2E-98F355E85022}" srcId="{AA5F6AA3-FD1C-408A-AEF0-AA9386BCB0FD}" destId="{5F667C65-7093-4773-BA67-CCAE0F8D5B26}" srcOrd="4" destOrd="0" parTransId="{A8A92AC3-03B2-4EB3-A0FA-F5B4E1FB9382}" sibTransId="{81347FDC-577C-4EEE-AB80-4AC61C88D8A9}"/>
    <dgm:cxn modelId="{73CFBD7F-390E-4317-ACE1-F2E27C257F5A}" type="presOf" srcId="{F5BF1EA9-499C-4BD9-AA4C-5D045B4BD32C}" destId="{3344083F-7EE5-46DD-9DE8-2827E7204252}" srcOrd="0" destOrd="3" presId="urn:microsoft.com/office/officeart/2005/8/layout/vList5"/>
    <dgm:cxn modelId="{1DAEDB15-179F-48AA-AF33-BFDFAA004DE9}" type="presOf" srcId="{49C0F758-18B6-40FF-95A2-BFA25117BB9D}" destId="{3344083F-7EE5-46DD-9DE8-2827E7204252}" srcOrd="0" destOrd="0" presId="urn:microsoft.com/office/officeart/2005/8/layout/vList5"/>
    <dgm:cxn modelId="{643A68CA-0B68-4E18-A174-D88C3077B0C3}" srcId="{C2C1C42D-0DD5-48AB-9D9A-99752063407C}" destId="{AA5F6AA3-FD1C-408A-AEF0-AA9386BCB0FD}" srcOrd="1" destOrd="0" parTransId="{1702CFE9-6E9E-4CAE-9F71-88D7BC03DDB2}" sibTransId="{92763CB2-275D-4E91-AB40-6097588B856F}"/>
    <dgm:cxn modelId="{E630E31A-CA15-44F3-9284-396769EB8EDB}" type="presParOf" srcId="{33483386-1949-4D37-9F3B-3EF9FD0409DE}" destId="{658CA431-3CCC-4572-B8D6-6C3D04240F67}" srcOrd="0" destOrd="0" presId="urn:microsoft.com/office/officeart/2005/8/layout/vList5"/>
    <dgm:cxn modelId="{055CB90C-CDEF-4A35-9435-3F07ADC4E2EE}" type="presParOf" srcId="{658CA431-3CCC-4572-B8D6-6C3D04240F67}" destId="{DD5E0C74-03CF-49AC-8B8D-D17E1331BE47}" srcOrd="0" destOrd="0" presId="urn:microsoft.com/office/officeart/2005/8/layout/vList5"/>
    <dgm:cxn modelId="{E41E7426-442C-4B36-B242-63B8EF014FF2}" type="presParOf" srcId="{658CA431-3CCC-4572-B8D6-6C3D04240F67}" destId="{3344083F-7EE5-46DD-9DE8-2827E7204252}" srcOrd="1" destOrd="0" presId="urn:microsoft.com/office/officeart/2005/8/layout/vList5"/>
    <dgm:cxn modelId="{CCE625CC-3601-4D73-8B78-6EEA3C4062FB}" type="presParOf" srcId="{33483386-1949-4D37-9F3B-3EF9FD0409DE}" destId="{186012E2-57CA-4F18-AB8C-2A6832530088}" srcOrd="1" destOrd="0" presId="urn:microsoft.com/office/officeart/2005/8/layout/vList5"/>
    <dgm:cxn modelId="{66C8373D-3696-4ADF-80F9-BEBE712014F0}" type="presParOf" srcId="{33483386-1949-4D37-9F3B-3EF9FD0409DE}" destId="{EE5AB54D-C771-467E-81BF-F0AABA50E742}" srcOrd="2" destOrd="0" presId="urn:microsoft.com/office/officeart/2005/8/layout/vList5"/>
    <dgm:cxn modelId="{9FB68C41-FCAA-4A8A-ACA7-32A973072264}" type="presParOf" srcId="{EE5AB54D-C771-467E-81BF-F0AABA50E742}" destId="{DC9F08F6-3812-49F1-96A5-2B303B7FC3D6}" srcOrd="0" destOrd="0" presId="urn:microsoft.com/office/officeart/2005/8/layout/vList5"/>
    <dgm:cxn modelId="{AC80AFA0-1665-4961-848B-F4B11F6521A6}" type="presParOf" srcId="{EE5AB54D-C771-467E-81BF-F0AABA50E742}" destId="{1DB618BC-0B2E-4D20-B628-F841EE57C322}" srcOrd="1" destOrd="0" presId="urn:microsoft.com/office/officeart/2005/8/layout/vList5"/>
    <dgm:cxn modelId="{B02DE40B-4814-4158-B081-B3ABF19D191C}" type="presParOf" srcId="{33483386-1949-4D37-9F3B-3EF9FD0409DE}" destId="{D2BC5B1A-AC30-4721-8F24-AE78A2A291A2}" srcOrd="3" destOrd="0" presId="urn:microsoft.com/office/officeart/2005/8/layout/vList5"/>
    <dgm:cxn modelId="{9EE83E80-AE0C-4295-8933-E219AC6AF32E}" type="presParOf" srcId="{33483386-1949-4D37-9F3B-3EF9FD0409DE}" destId="{3C1AF8D4-AF84-4681-8CE6-B43084E16826}" srcOrd="4" destOrd="0" presId="urn:microsoft.com/office/officeart/2005/8/layout/vList5"/>
    <dgm:cxn modelId="{CE573FC9-0B4E-48E5-9752-FCCE8D2B104F}" type="presParOf" srcId="{3C1AF8D4-AF84-4681-8CE6-B43084E16826}" destId="{524EEE0C-1ECF-4A0A-A1CC-A5F790A39E42}" srcOrd="0" destOrd="0" presId="urn:microsoft.com/office/officeart/2005/8/layout/vList5"/>
    <dgm:cxn modelId="{D80B46AD-74CB-4829-BC66-4D0F989C9318}" type="presParOf" srcId="{3C1AF8D4-AF84-4681-8CE6-B43084E16826}" destId="{D0FD466D-5FBA-42DB-8251-EC39145CB741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59D17D9-DE2A-4EF8-8976-17E699F903B5}" type="doc">
      <dgm:prSet loTypeId="urn:microsoft.com/office/officeart/2005/8/layout/lProcess2" loCatId="list" qsTypeId="urn:microsoft.com/office/officeart/2005/8/quickstyle/simple2" qsCatId="simple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A0CD74CD-F87E-4D6D-B8E6-DF19F799EF85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2000" b="1" dirty="0" smtClean="0"/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2000" b="1" dirty="0" smtClean="0"/>
        </a:p>
        <a:p>
          <a:pPr marL="0" marR="0" indent="0" defTabSz="914400" eaLnBrk="1" fontAlgn="auto" latinLnBrk="0" hangingPunct="1">
            <a:lnSpc>
              <a:spcPts val="14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b="1" dirty="0" smtClean="0"/>
            <a:t>ОБЯЗАТЕЛЬНОЕ ПОДТВЕРЖДЕНИЕ СООТВЕТСТВИЯ ПРОДУКЦИИ,  </a:t>
          </a: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b="1" dirty="0" smtClean="0"/>
            <a:t>УСЛУГ (РАБОТ),   ПЕРСОНАЛА</a:t>
          </a:r>
          <a:endParaRPr lang="ru-RU" sz="2000" b="1" dirty="0"/>
        </a:p>
      </dgm:t>
    </dgm:pt>
    <dgm:pt modelId="{B324D07B-09D0-42ED-B888-33A12DF5926F}" type="parTrans" cxnId="{B100992D-53EF-42D9-B73C-98E461F81B82}">
      <dgm:prSet/>
      <dgm:spPr/>
      <dgm:t>
        <a:bodyPr/>
        <a:lstStyle/>
        <a:p>
          <a:endParaRPr lang="ru-RU"/>
        </a:p>
      </dgm:t>
    </dgm:pt>
    <dgm:pt modelId="{BC4EF4E2-12CB-415A-9AFA-FB5B6F483B90}" type="sibTrans" cxnId="{B100992D-53EF-42D9-B73C-98E461F81B82}">
      <dgm:prSet/>
      <dgm:spPr/>
      <dgm:t>
        <a:bodyPr/>
        <a:lstStyle/>
        <a:p>
          <a:endParaRPr lang="ru-RU"/>
        </a:p>
      </dgm:t>
    </dgm:pt>
    <dgm:pt modelId="{96C4385A-507D-4BAA-8E37-9BAEF7A78CE5}" type="pres">
      <dgm:prSet presAssocID="{459D17D9-DE2A-4EF8-8976-17E699F903B5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C38E269-51C7-4ABE-81C6-3FF6A6AC3D7F}" type="pres">
      <dgm:prSet presAssocID="{A0CD74CD-F87E-4D6D-B8E6-DF19F799EF85}" presName="compNode" presStyleCnt="0"/>
      <dgm:spPr/>
    </dgm:pt>
    <dgm:pt modelId="{6E803E44-E37F-478E-83F4-E7CB726628ED}" type="pres">
      <dgm:prSet presAssocID="{A0CD74CD-F87E-4D6D-B8E6-DF19F799EF85}" presName="aNode" presStyleLbl="bgShp" presStyleIdx="0" presStyleCnt="1" custFlipHor="1" custScaleX="92597" custLinFactNeighborX="18678" custLinFactNeighborY="-286"/>
      <dgm:spPr/>
      <dgm:t>
        <a:bodyPr/>
        <a:lstStyle/>
        <a:p>
          <a:endParaRPr lang="ru-RU"/>
        </a:p>
      </dgm:t>
    </dgm:pt>
    <dgm:pt modelId="{DB89389D-9E7F-4575-8C01-6D801CE775D6}" type="pres">
      <dgm:prSet presAssocID="{A0CD74CD-F87E-4D6D-B8E6-DF19F799EF85}" presName="textNode" presStyleLbl="bgShp" presStyleIdx="0" presStyleCnt="1"/>
      <dgm:spPr/>
      <dgm:t>
        <a:bodyPr/>
        <a:lstStyle/>
        <a:p>
          <a:endParaRPr lang="ru-RU"/>
        </a:p>
      </dgm:t>
    </dgm:pt>
    <dgm:pt modelId="{9F467C5F-481E-4B70-867E-A4F5A0BCDDD8}" type="pres">
      <dgm:prSet presAssocID="{A0CD74CD-F87E-4D6D-B8E6-DF19F799EF85}" presName="compChildNode" presStyleCnt="0"/>
      <dgm:spPr/>
    </dgm:pt>
    <dgm:pt modelId="{5457C40D-63A2-4431-B009-6599C520C7FA}" type="pres">
      <dgm:prSet presAssocID="{A0CD74CD-F87E-4D6D-B8E6-DF19F799EF85}" presName="theInnerList" presStyleCnt="0"/>
      <dgm:spPr/>
    </dgm:pt>
  </dgm:ptLst>
  <dgm:cxnLst>
    <dgm:cxn modelId="{B100992D-53EF-42D9-B73C-98E461F81B82}" srcId="{459D17D9-DE2A-4EF8-8976-17E699F903B5}" destId="{A0CD74CD-F87E-4D6D-B8E6-DF19F799EF85}" srcOrd="0" destOrd="0" parTransId="{B324D07B-09D0-42ED-B888-33A12DF5926F}" sibTransId="{BC4EF4E2-12CB-415A-9AFA-FB5B6F483B90}"/>
    <dgm:cxn modelId="{F53C7DB4-BC18-4B9E-86F6-392F350BE846}" type="presOf" srcId="{A0CD74CD-F87E-4D6D-B8E6-DF19F799EF85}" destId="{DB89389D-9E7F-4575-8C01-6D801CE775D6}" srcOrd="1" destOrd="0" presId="urn:microsoft.com/office/officeart/2005/8/layout/lProcess2"/>
    <dgm:cxn modelId="{CEBEE626-2DC6-4057-B7F4-DAE9009D9C89}" type="presOf" srcId="{A0CD74CD-F87E-4D6D-B8E6-DF19F799EF85}" destId="{6E803E44-E37F-478E-83F4-E7CB726628ED}" srcOrd="0" destOrd="0" presId="urn:microsoft.com/office/officeart/2005/8/layout/lProcess2"/>
    <dgm:cxn modelId="{4D0BFCD7-729C-49CC-87D3-AC634FDD5A4A}" type="presOf" srcId="{459D17D9-DE2A-4EF8-8976-17E699F903B5}" destId="{96C4385A-507D-4BAA-8E37-9BAEF7A78CE5}" srcOrd="0" destOrd="0" presId="urn:microsoft.com/office/officeart/2005/8/layout/lProcess2"/>
    <dgm:cxn modelId="{1803FFCD-ACBE-435C-BDE2-D13FF535A9E3}" type="presParOf" srcId="{96C4385A-507D-4BAA-8E37-9BAEF7A78CE5}" destId="{7C38E269-51C7-4ABE-81C6-3FF6A6AC3D7F}" srcOrd="0" destOrd="0" presId="urn:microsoft.com/office/officeart/2005/8/layout/lProcess2"/>
    <dgm:cxn modelId="{68026EAB-7B19-4C36-9E9B-6C9DFD395698}" type="presParOf" srcId="{7C38E269-51C7-4ABE-81C6-3FF6A6AC3D7F}" destId="{6E803E44-E37F-478E-83F4-E7CB726628ED}" srcOrd="0" destOrd="0" presId="urn:microsoft.com/office/officeart/2005/8/layout/lProcess2"/>
    <dgm:cxn modelId="{74F32176-C11D-4E8D-82C3-D308F36D9CA1}" type="presParOf" srcId="{7C38E269-51C7-4ABE-81C6-3FF6A6AC3D7F}" destId="{DB89389D-9E7F-4575-8C01-6D801CE775D6}" srcOrd="1" destOrd="0" presId="urn:microsoft.com/office/officeart/2005/8/layout/lProcess2"/>
    <dgm:cxn modelId="{9BE71E64-EEB5-43D6-A464-D68335693CF5}" type="presParOf" srcId="{7C38E269-51C7-4ABE-81C6-3FF6A6AC3D7F}" destId="{9F467C5F-481E-4B70-867E-A4F5A0BCDDD8}" srcOrd="2" destOrd="0" presId="urn:microsoft.com/office/officeart/2005/8/layout/lProcess2"/>
    <dgm:cxn modelId="{6DC95AD0-9487-450D-A88B-D2104CF6B886}" type="presParOf" srcId="{9F467C5F-481E-4B70-867E-A4F5A0BCDDD8}" destId="{5457C40D-63A2-4431-B009-6599C520C7FA}" srcOrd="0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BDF94F3-7C5C-4DCA-96C4-01FB783AC140}" type="doc">
      <dgm:prSet loTypeId="urn:microsoft.com/office/officeart/2008/layout/CaptionedPictures" loCatId="picture" qsTypeId="urn:microsoft.com/office/officeart/2005/8/quickstyle/3d2" qsCatId="3D" csTypeId="urn:microsoft.com/office/officeart/2005/8/colors/accent5_3" csCatId="accent5" phldr="1"/>
      <dgm:spPr/>
      <dgm:t>
        <a:bodyPr/>
        <a:lstStyle/>
        <a:p>
          <a:endParaRPr lang="ru-RU"/>
        </a:p>
      </dgm:t>
    </dgm:pt>
    <dgm:pt modelId="{72B9B0A5-6E7A-4BBF-93F3-233C00A69E81}">
      <dgm:prSet phldrT="[Текст]"/>
      <dgm:spPr>
        <a:xfrm>
          <a:off x="0" y="2753192"/>
          <a:ext cx="1644073" cy="1315259"/>
        </a:xfrm>
      </dgm:spPr>
      <dgm:t>
        <a:bodyPr/>
        <a:lstStyle/>
        <a:p>
          <a:pPr algn="ctr">
            <a:spcBef>
              <a:spcPct val="0"/>
            </a:spcBef>
          </a:pPr>
          <a:r>
            <a:rPr lang="ru-RU" b="1" i="0" dirty="0" smtClean="0">
              <a:latin typeface="Arial" panose="020B0604020202020204" pitchFamily="34" charset="0"/>
              <a:ea typeface="+mn-ea"/>
              <a:cs typeface="Arial" panose="020B0604020202020204" pitchFamily="34" charset="0"/>
            </a:rPr>
            <a:t>Реестр национальной системы подтверждения соответствия</a:t>
          </a:r>
          <a:endParaRPr lang="ru-RU" b="1" i="1" dirty="0"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gm:t>
    </dgm:pt>
    <dgm:pt modelId="{67D32EC7-184D-46A8-A717-887CCCB86E05}" type="parTrans" cxnId="{D2291AB5-5E03-4F88-8908-9BFA67B3B2C5}">
      <dgm:prSet/>
      <dgm:spPr/>
      <dgm:t>
        <a:bodyPr/>
        <a:lstStyle/>
        <a:p>
          <a:pPr algn="just"/>
          <a:endParaRPr lang="ru-RU"/>
        </a:p>
      </dgm:t>
    </dgm:pt>
    <dgm:pt modelId="{9FC419D8-3C0B-474D-B3BD-BB9084736B71}" type="sibTrans" cxnId="{D2291AB5-5E03-4F88-8908-9BFA67B3B2C5}">
      <dgm:prSet/>
      <dgm:spPr/>
      <dgm:t>
        <a:bodyPr/>
        <a:lstStyle/>
        <a:p>
          <a:pPr algn="just"/>
          <a:endParaRPr lang="ru-RU"/>
        </a:p>
      </dgm:t>
    </dgm:pt>
    <dgm:pt modelId="{6100E449-6D47-4856-B33A-EB6BE0105481}">
      <dgm:prSet phldrT="[Текст]"/>
      <dgm:spPr>
        <a:xfrm>
          <a:off x="0" y="2753192"/>
          <a:ext cx="1644073" cy="1315259"/>
        </a:xfrm>
      </dgm:spPr>
      <dgm:t>
        <a:bodyPr/>
        <a:lstStyle/>
        <a:p>
          <a:pPr algn="ctr">
            <a:spcBef>
              <a:spcPct val="0"/>
            </a:spcBef>
          </a:pPr>
          <a:r>
            <a:rPr lang="ru-RU" b="1" i="0" dirty="0" smtClean="0">
              <a:latin typeface="Arial" panose="020B0604020202020204" pitchFamily="34" charset="0"/>
              <a:ea typeface="+mn-ea"/>
              <a:cs typeface="Arial" panose="020B0604020202020204" pitchFamily="34" charset="0"/>
            </a:rPr>
            <a:t>Единый реестр документов по оценке соответствия ЕАЭС </a:t>
          </a:r>
        </a:p>
        <a:p>
          <a:pPr algn="ctr">
            <a:spcBef>
              <a:spcPct val="0"/>
            </a:spcBef>
          </a:pPr>
          <a:r>
            <a:rPr lang="ru-RU" b="1" i="0" dirty="0" smtClean="0">
              <a:latin typeface="Arial" panose="020B0604020202020204" pitchFamily="34" charset="0"/>
              <a:ea typeface="+mn-ea"/>
              <a:cs typeface="Arial" panose="020B0604020202020204" pitchFamily="34" charset="0"/>
            </a:rPr>
            <a:t>(национальная часть)</a:t>
          </a:r>
          <a:endParaRPr lang="ru-RU" b="1" i="0" dirty="0"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gm:t>
    </dgm:pt>
    <dgm:pt modelId="{8A6555EA-6FEF-4BE3-99B5-3C7844D584C6}" type="parTrans" cxnId="{787FC7CC-09A3-495A-8CDA-5F809B200570}">
      <dgm:prSet/>
      <dgm:spPr/>
      <dgm:t>
        <a:bodyPr/>
        <a:lstStyle/>
        <a:p>
          <a:pPr algn="just"/>
          <a:endParaRPr lang="ru-RU"/>
        </a:p>
      </dgm:t>
    </dgm:pt>
    <dgm:pt modelId="{AE5DB920-E40B-44E2-8EF1-44A4EC5AFDC4}" type="sibTrans" cxnId="{787FC7CC-09A3-495A-8CDA-5F809B200570}">
      <dgm:prSet/>
      <dgm:spPr/>
      <dgm:t>
        <a:bodyPr/>
        <a:lstStyle/>
        <a:p>
          <a:pPr algn="just"/>
          <a:endParaRPr lang="ru-RU"/>
        </a:p>
      </dgm:t>
    </dgm:pt>
    <dgm:pt modelId="{6EC1D672-D975-4EB5-B0C9-DF2C82131137}">
      <dgm:prSet phldrT="[Текст]"/>
      <dgm:spPr>
        <a:xfrm>
          <a:off x="0" y="2753192"/>
          <a:ext cx="1644073" cy="1315259"/>
        </a:xfrm>
      </dgm:spPr>
      <dgm:t>
        <a:bodyPr/>
        <a:lstStyle/>
        <a:p>
          <a:pPr algn="ctr">
            <a:spcBef>
              <a:spcPct val="0"/>
            </a:spcBef>
          </a:pPr>
          <a:r>
            <a:rPr lang="ru-RU" b="1" i="0" dirty="0" smtClean="0">
              <a:latin typeface="Arial" panose="020B0604020202020204" pitchFamily="34" charset="0"/>
              <a:ea typeface="+mn-ea"/>
              <a:cs typeface="Arial" panose="020B0604020202020204" pitchFamily="34" charset="0"/>
            </a:rPr>
            <a:t>Техническая оснащенность лабораторий Республики Беларусь</a:t>
          </a:r>
          <a:endParaRPr lang="ru-RU" b="1" i="0" dirty="0"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gm:t>
    </dgm:pt>
    <dgm:pt modelId="{DA75C85D-9FB0-44C3-B6A9-D532FA416951}" type="parTrans" cxnId="{8C21441C-4FC5-4789-9CE8-22B8BCA18E3D}">
      <dgm:prSet/>
      <dgm:spPr/>
      <dgm:t>
        <a:bodyPr/>
        <a:lstStyle/>
        <a:p>
          <a:pPr algn="just"/>
          <a:endParaRPr lang="ru-RU"/>
        </a:p>
      </dgm:t>
    </dgm:pt>
    <dgm:pt modelId="{FFF20852-4AE3-456D-99F6-415BDAF4E9C3}" type="sibTrans" cxnId="{8C21441C-4FC5-4789-9CE8-22B8BCA18E3D}">
      <dgm:prSet/>
      <dgm:spPr/>
      <dgm:t>
        <a:bodyPr/>
        <a:lstStyle/>
        <a:p>
          <a:pPr algn="just"/>
          <a:endParaRPr lang="ru-RU"/>
        </a:p>
      </dgm:t>
    </dgm:pt>
    <dgm:pt modelId="{D37FC0B5-69F9-4595-AF01-392A4AE86CCC}">
      <dgm:prSet phldrT="[Текст]"/>
      <dgm:spPr>
        <a:xfrm>
          <a:off x="0" y="2753192"/>
          <a:ext cx="1644073" cy="1315259"/>
        </a:xfrm>
      </dgm:spPr>
      <dgm:t>
        <a:bodyPr/>
        <a:lstStyle/>
        <a:p>
          <a:pPr algn="ctr">
            <a:spcBef>
              <a:spcPct val="0"/>
            </a:spcBef>
          </a:pPr>
          <a:r>
            <a:rPr lang="ru-RU" b="1" i="0" dirty="0" smtClean="0">
              <a:latin typeface="Arial" panose="020B0604020202020204" pitchFamily="34" charset="0"/>
              <a:ea typeface="+mn-ea"/>
              <a:cs typeface="Arial" panose="020B0604020202020204" pitchFamily="34" charset="0"/>
            </a:rPr>
            <a:t>Уведомительное декларирование соответствия</a:t>
          </a:r>
          <a:endParaRPr lang="ru-RU" b="1" i="0" dirty="0"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gm:t>
    </dgm:pt>
    <dgm:pt modelId="{983C750C-0920-40FA-8E98-4A2D97DB94BE}" type="parTrans" cxnId="{06D35E01-3E6D-4D5D-8568-719BC57AA2DB}">
      <dgm:prSet/>
      <dgm:spPr/>
      <dgm:t>
        <a:bodyPr/>
        <a:lstStyle/>
        <a:p>
          <a:pPr algn="just"/>
          <a:endParaRPr lang="ru-RU"/>
        </a:p>
      </dgm:t>
    </dgm:pt>
    <dgm:pt modelId="{CB20208D-777F-4C5B-A5B7-9AAD4DD36AE2}" type="sibTrans" cxnId="{06D35E01-3E6D-4D5D-8568-719BC57AA2DB}">
      <dgm:prSet/>
      <dgm:spPr/>
      <dgm:t>
        <a:bodyPr/>
        <a:lstStyle/>
        <a:p>
          <a:pPr algn="just"/>
          <a:endParaRPr lang="ru-RU"/>
        </a:p>
      </dgm:t>
    </dgm:pt>
    <dgm:pt modelId="{19473A53-0F39-472E-8D5D-177EEA527584}">
      <dgm:prSet phldrT="[Текст]"/>
      <dgm:spPr>
        <a:xfrm>
          <a:off x="0" y="2753192"/>
          <a:ext cx="1644073" cy="1315259"/>
        </a:xfrm>
      </dgm:spPr>
      <dgm:t>
        <a:bodyPr/>
        <a:lstStyle/>
        <a:p>
          <a:pPr algn="ctr">
            <a:spcBef>
              <a:spcPct val="0"/>
            </a:spcBef>
          </a:pPr>
          <a:r>
            <a:rPr lang="ru-RU" b="1" i="0" dirty="0" smtClean="0">
              <a:latin typeface="Arial" panose="020B0604020202020204" pitchFamily="34" charset="0"/>
              <a:ea typeface="+mn-ea"/>
              <a:cs typeface="Arial" panose="020B0604020202020204" pitchFamily="34" charset="0"/>
            </a:rPr>
            <a:t>Реестр «Натуральный продукт»</a:t>
          </a:r>
          <a:endParaRPr lang="ru-RU" b="1" i="0" dirty="0"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gm:t>
    </dgm:pt>
    <dgm:pt modelId="{41A4F2A4-6DA7-43F2-82BE-DF2480ACDEFD}" type="parTrans" cxnId="{DF476797-6787-458D-B82A-1622C730E57C}">
      <dgm:prSet/>
      <dgm:spPr/>
      <dgm:t>
        <a:bodyPr/>
        <a:lstStyle/>
        <a:p>
          <a:pPr algn="just"/>
          <a:endParaRPr lang="ru-RU"/>
        </a:p>
      </dgm:t>
    </dgm:pt>
    <dgm:pt modelId="{67C16215-8E3D-4C62-A78A-05C15A9173C9}" type="sibTrans" cxnId="{DF476797-6787-458D-B82A-1622C730E57C}">
      <dgm:prSet/>
      <dgm:spPr/>
      <dgm:t>
        <a:bodyPr/>
        <a:lstStyle/>
        <a:p>
          <a:pPr algn="just"/>
          <a:endParaRPr lang="ru-RU"/>
        </a:p>
      </dgm:t>
    </dgm:pt>
    <dgm:pt modelId="{1FCE0E35-BE63-49EF-B802-A716CFEC2C5A}">
      <dgm:prSet phldrT="[Текст]"/>
      <dgm:spPr>
        <a:xfrm>
          <a:off x="0" y="2753192"/>
          <a:ext cx="1644073" cy="1315259"/>
        </a:xfrm>
      </dgm:spPr>
      <dgm:t>
        <a:bodyPr/>
        <a:lstStyle/>
        <a:p>
          <a:pPr algn="ctr">
            <a:spcBef>
              <a:spcPct val="0"/>
            </a:spcBef>
          </a:pPr>
          <a:r>
            <a:rPr lang="ru-RU" b="1" i="0" dirty="0" smtClean="0">
              <a:latin typeface="Arial" panose="020B0604020202020204" pitchFamily="34" charset="0"/>
              <a:ea typeface="+mn-ea"/>
              <a:cs typeface="Arial" panose="020B0604020202020204" pitchFamily="34" charset="0"/>
            </a:rPr>
            <a:t>Реестр «Конкурсы в области качества»</a:t>
          </a:r>
          <a:endParaRPr lang="ru-RU" b="1" i="0" dirty="0"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gm:t>
    </dgm:pt>
    <dgm:pt modelId="{E229B09F-139E-41FF-AA17-205BF2E7683E}" type="parTrans" cxnId="{F7E75853-A4C8-4EFD-9DC3-4A3CFF2D04F5}">
      <dgm:prSet/>
      <dgm:spPr/>
      <dgm:t>
        <a:bodyPr/>
        <a:lstStyle/>
        <a:p>
          <a:pPr algn="just"/>
          <a:endParaRPr lang="ru-RU"/>
        </a:p>
      </dgm:t>
    </dgm:pt>
    <dgm:pt modelId="{08D6DF45-C173-4ABD-8C53-EF91DEF86729}" type="sibTrans" cxnId="{F7E75853-A4C8-4EFD-9DC3-4A3CFF2D04F5}">
      <dgm:prSet/>
      <dgm:spPr/>
      <dgm:t>
        <a:bodyPr/>
        <a:lstStyle/>
        <a:p>
          <a:pPr algn="just"/>
          <a:endParaRPr lang="ru-RU"/>
        </a:p>
      </dgm:t>
    </dgm:pt>
    <dgm:pt modelId="{6BF257D6-4B11-4A22-A4DA-72EB5833F382}">
      <dgm:prSet phldrT="[Текст]"/>
      <dgm:spPr>
        <a:xfrm>
          <a:off x="0" y="2753192"/>
          <a:ext cx="1644073" cy="1315259"/>
        </a:xfrm>
      </dgm:spPr>
      <dgm:t>
        <a:bodyPr/>
        <a:lstStyle/>
        <a:p>
          <a:pPr algn="ctr">
            <a:spcBef>
              <a:spcPct val="0"/>
            </a:spcBef>
          </a:pPr>
          <a:r>
            <a:rPr lang="ru-RU" b="1" dirty="0" smtClean="0"/>
            <a:t>Кадастр Республики Беларусь служебного и гражданского оружия и боеприпасов</a:t>
          </a:r>
          <a:endParaRPr lang="ru-RU" b="1" i="0" dirty="0"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gm:t>
    </dgm:pt>
    <dgm:pt modelId="{47FD6120-25BD-418F-A7A1-5F7B648E9E87}" type="parTrans" cxnId="{D48E75F8-DE45-47C8-AB6E-D4069102F58C}">
      <dgm:prSet/>
      <dgm:spPr/>
      <dgm:t>
        <a:bodyPr/>
        <a:lstStyle/>
        <a:p>
          <a:pPr algn="just"/>
          <a:endParaRPr lang="ru-RU"/>
        </a:p>
      </dgm:t>
    </dgm:pt>
    <dgm:pt modelId="{A41F3054-DA67-41FE-9388-09FD493A00CC}" type="sibTrans" cxnId="{D48E75F8-DE45-47C8-AB6E-D4069102F58C}">
      <dgm:prSet/>
      <dgm:spPr/>
      <dgm:t>
        <a:bodyPr/>
        <a:lstStyle/>
        <a:p>
          <a:pPr algn="just"/>
          <a:endParaRPr lang="ru-RU"/>
        </a:p>
      </dgm:t>
    </dgm:pt>
    <dgm:pt modelId="{6F1D1B58-7EA9-4EFC-81E2-0C41AD6B797E}">
      <dgm:prSet phldrT="[Текст]"/>
      <dgm:spPr>
        <a:xfrm>
          <a:off x="0" y="2753192"/>
          <a:ext cx="1644073" cy="1315259"/>
        </a:xfrm>
      </dgm:spPr>
      <dgm:t>
        <a:bodyPr/>
        <a:lstStyle/>
        <a:p>
          <a:pPr algn="ctr">
            <a:spcBef>
              <a:spcPct val="0"/>
            </a:spcBef>
          </a:pPr>
          <a:r>
            <a:rPr lang="ru-RU" b="1" i="0" dirty="0" smtClean="0">
              <a:latin typeface="Arial" panose="020B0604020202020204" pitchFamily="34" charset="0"/>
              <a:ea typeface="+mn-ea"/>
              <a:cs typeface="Arial" panose="020B0604020202020204" pitchFamily="34" charset="0"/>
            </a:rPr>
            <a:t>Реестр моделей кассовых суммирующих аппаратов и специальных компьютерных систем, используемых на территории Республики Беларусь</a:t>
          </a:r>
          <a:endParaRPr lang="ru-RU" b="1" i="0" dirty="0"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gm:t>
    </dgm:pt>
    <dgm:pt modelId="{6E5B07FB-2E43-4C0C-A7A3-966297CB0611}" type="parTrans" cxnId="{D98F4235-DA1F-4DB4-A43E-0E8FCC586DA0}">
      <dgm:prSet/>
      <dgm:spPr/>
      <dgm:t>
        <a:bodyPr/>
        <a:lstStyle/>
        <a:p>
          <a:pPr algn="just"/>
          <a:endParaRPr lang="ru-RU"/>
        </a:p>
      </dgm:t>
    </dgm:pt>
    <dgm:pt modelId="{294C08F9-A553-447E-BDB6-4D4FD5DE2749}" type="sibTrans" cxnId="{D98F4235-DA1F-4DB4-A43E-0E8FCC586DA0}">
      <dgm:prSet/>
      <dgm:spPr/>
      <dgm:t>
        <a:bodyPr/>
        <a:lstStyle/>
        <a:p>
          <a:pPr algn="just"/>
          <a:endParaRPr lang="ru-RU"/>
        </a:p>
      </dgm:t>
    </dgm:pt>
    <dgm:pt modelId="{C1C62732-78C0-4135-9907-51B0FE3FCADF}" type="pres">
      <dgm:prSet presAssocID="{0BDF94F3-7C5C-4DCA-96C4-01FB783AC140}" presName="Name0" presStyleCnt="0">
        <dgm:presLayoutVars>
          <dgm:chMax/>
          <dgm:chPref/>
          <dgm:dir/>
        </dgm:presLayoutVars>
      </dgm:prSet>
      <dgm:spPr/>
      <dgm:t>
        <a:bodyPr/>
        <a:lstStyle/>
        <a:p>
          <a:endParaRPr lang="ru-RU"/>
        </a:p>
      </dgm:t>
    </dgm:pt>
    <dgm:pt modelId="{B89A2B58-47E1-4D73-834C-F190CE04BD32}" type="pres">
      <dgm:prSet presAssocID="{72B9B0A5-6E7A-4BBF-93F3-233C00A69E81}" presName="composite" presStyleCnt="0">
        <dgm:presLayoutVars>
          <dgm:chMax val="1"/>
          <dgm:chPref val="1"/>
        </dgm:presLayoutVars>
      </dgm:prSet>
      <dgm:spPr/>
    </dgm:pt>
    <dgm:pt modelId="{6EC44D9B-802D-4B0E-8B87-89CB643F555A}" type="pres">
      <dgm:prSet presAssocID="{72B9B0A5-6E7A-4BBF-93F3-233C00A69E81}" presName="Accent" presStyleLbl="trAlignAcc1" presStyleIdx="0" presStyleCnt="8">
        <dgm:presLayoutVars>
          <dgm:chMax val="0"/>
          <dgm:chPref val="0"/>
        </dgm:presLayoutVars>
      </dgm:prSet>
      <dgm:spPr/>
    </dgm:pt>
    <dgm:pt modelId="{D5187846-A3F4-4FE8-A06D-DA86BF439BC7}" type="pres">
      <dgm:prSet presAssocID="{72B9B0A5-6E7A-4BBF-93F3-233C00A69E81}" presName="Image" presStyleLbl="alignImgPlace1" presStyleIdx="0" presStyleCnt="8">
        <dgm:presLayoutVars>
          <dgm:chMax val="0"/>
          <dgm:chPref val="0"/>
        </dgm:presLayoutVars>
      </dgm:prSet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83000" b="-83000"/>
          </a:stretch>
        </a:blipFill>
      </dgm:spPr>
      <dgm:t>
        <a:bodyPr/>
        <a:lstStyle/>
        <a:p>
          <a:endParaRPr lang="ru-RU"/>
        </a:p>
      </dgm:t>
    </dgm:pt>
    <dgm:pt modelId="{0D9C2768-0106-4F78-A27C-CCF13927E0DB}" type="pres">
      <dgm:prSet presAssocID="{72B9B0A5-6E7A-4BBF-93F3-233C00A69E81}" presName="ChildComposite" presStyleCnt="0"/>
      <dgm:spPr/>
    </dgm:pt>
    <dgm:pt modelId="{A4320BEA-D489-4D87-B80F-D855FA6767E9}" type="pres">
      <dgm:prSet presAssocID="{72B9B0A5-6E7A-4BBF-93F3-233C00A69E81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41F3E975-1B73-4041-A5E8-C2CF01414BC3}" type="pres">
      <dgm:prSet presAssocID="{72B9B0A5-6E7A-4BBF-93F3-233C00A69E81}" presName="Parent" presStyleLbl="revTx" presStyleIdx="0" presStyleCnt="8">
        <dgm:presLayoutVars>
          <dgm:chMax val="1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8A0E5FA-6386-43DD-A79F-7ECEAD415B9C}" type="pres">
      <dgm:prSet presAssocID="{9FC419D8-3C0B-474D-B3BD-BB9084736B71}" presName="sibTrans" presStyleCnt="0"/>
      <dgm:spPr/>
    </dgm:pt>
    <dgm:pt modelId="{2ACC8918-3D97-4997-B79B-BBB33B050C02}" type="pres">
      <dgm:prSet presAssocID="{6100E449-6D47-4856-B33A-EB6BE0105481}" presName="composite" presStyleCnt="0">
        <dgm:presLayoutVars>
          <dgm:chMax val="1"/>
          <dgm:chPref val="1"/>
        </dgm:presLayoutVars>
      </dgm:prSet>
      <dgm:spPr/>
    </dgm:pt>
    <dgm:pt modelId="{D9377E37-071D-4784-A375-711CDE309113}" type="pres">
      <dgm:prSet presAssocID="{6100E449-6D47-4856-B33A-EB6BE0105481}" presName="Accent" presStyleLbl="trAlignAcc1" presStyleIdx="1" presStyleCnt="8">
        <dgm:presLayoutVars>
          <dgm:chMax val="0"/>
          <dgm:chPref val="0"/>
        </dgm:presLayoutVars>
      </dgm:prSet>
      <dgm:spPr/>
    </dgm:pt>
    <dgm:pt modelId="{35A861A8-83AB-4D48-911F-D93918FAD6CA}" type="pres">
      <dgm:prSet presAssocID="{6100E449-6D47-4856-B33A-EB6BE0105481}" presName="Image" presStyleLbl="alignImgPlace1" presStyleIdx="1" presStyleCnt="8">
        <dgm:presLayoutVars>
          <dgm:chMax val="0"/>
          <dgm:chPref val="0"/>
        </dgm:presLayoutVars>
      </dgm:prSet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1000" b="-41000"/>
          </a:stretch>
        </a:blipFill>
      </dgm:spPr>
      <dgm:t>
        <a:bodyPr/>
        <a:lstStyle/>
        <a:p>
          <a:endParaRPr lang="ru-RU"/>
        </a:p>
      </dgm:t>
    </dgm:pt>
    <dgm:pt modelId="{ABE036F4-54FA-4C38-8AEA-74F74CF3185B}" type="pres">
      <dgm:prSet presAssocID="{6100E449-6D47-4856-B33A-EB6BE0105481}" presName="ChildComposite" presStyleCnt="0"/>
      <dgm:spPr/>
    </dgm:pt>
    <dgm:pt modelId="{1304183D-E459-40D4-855F-02F5B3A4063C}" type="pres">
      <dgm:prSet presAssocID="{6100E449-6D47-4856-B33A-EB6BE0105481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A9F74AA3-2823-4A34-A04B-7E59D7861475}" type="pres">
      <dgm:prSet presAssocID="{6100E449-6D47-4856-B33A-EB6BE0105481}" presName="Parent" presStyleLbl="revTx" presStyleIdx="1" presStyleCnt="8">
        <dgm:presLayoutVars>
          <dgm:chMax val="1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70E4CB-EE26-420F-8FCE-40C2136830C2}" type="pres">
      <dgm:prSet presAssocID="{AE5DB920-E40B-44E2-8EF1-44A4EC5AFDC4}" presName="sibTrans" presStyleCnt="0"/>
      <dgm:spPr/>
    </dgm:pt>
    <dgm:pt modelId="{A418EED2-4627-450D-A697-8F85627FD8D0}" type="pres">
      <dgm:prSet presAssocID="{6EC1D672-D975-4EB5-B0C9-DF2C82131137}" presName="composite" presStyleCnt="0">
        <dgm:presLayoutVars>
          <dgm:chMax val="1"/>
          <dgm:chPref val="1"/>
        </dgm:presLayoutVars>
      </dgm:prSet>
      <dgm:spPr/>
    </dgm:pt>
    <dgm:pt modelId="{49B13E7D-5A15-4E3F-85E2-4A3E2924B4BF}" type="pres">
      <dgm:prSet presAssocID="{6EC1D672-D975-4EB5-B0C9-DF2C82131137}" presName="Accent" presStyleLbl="trAlignAcc1" presStyleIdx="2" presStyleCnt="8">
        <dgm:presLayoutVars>
          <dgm:chMax val="0"/>
          <dgm:chPref val="0"/>
        </dgm:presLayoutVars>
      </dgm:prSet>
      <dgm:spPr/>
    </dgm:pt>
    <dgm:pt modelId="{EB03A0F2-1CEA-4F04-8A55-361DDF285FDE}" type="pres">
      <dgm:prSet presAssocID="{6EC1D672-D975-4EB5-B0C9-DF2C82131137}" presName="Image" presStyleLbl="alignImgPlace1" presStyleIdx="2" presStyleCnt="8">
        <dgm:presLayoutVars>
          <dgm:chMax val="0"/>
          <dgm:chPref val="0"/>
        </dgm:presLayoutVars>
      </dgm:prSet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72000" b="-72000"/>
          </a:stretch>
        </a:blipFill>
      </dgm:spPr>
      <dgm:t>
        <a:bodyPr/>
        <a:lstStyle/>
        <a:p>
          <a:endParaRPr lang="ru-RU"/>
        </a:p>
      </dgm:t>
    </dgm:pt>
    <dgm:pt modelId="{D092D8E1-7BB5-4C3F-B720-18C7B91582E3}" type="pres">
      <dgm:prSet presAssocID="{6EC1D672-D975-4EB5-B0C9-DF2C82131137}" presName="ChildComposite" presStyleCnt="0"/>
      <dgm:spPr/>
    </dgm:pt>
    <dgm:pt modelId="{6D3A1C03-A715-4440-A123-1A2F15D343DA}" type="pres">
      <dgm:prSet presAssocID="{6EC1D672-D975-4EB5-B0C9-DF2C82131137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858059AD-B624-48F2-AA13-698A609E1350}" type="pres">
      <dgm:prSet presAssocID="{6EC1D672-D975-4EB5-B0C9-DF2C82131137}" presName="Parent" presStyleLbl="revTx" presStyleIdx="2" presStyleCnt="8">
        <dgm:presLayoutVars>
          <dgm:chMax val="1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332657-546F-4AA7-B2F9-A60165A20304}" type="pres">
      <dgm:prSet presAssocID="{FFF20852-4AE3-456D-99F6-415BDAF4E9C3}" presName="sibTrans" presStyleCnt="0"/>
      <dgm:spPr/>
    </dgm:pt>
    <dgm:pt modelId="{AFDA9908-BE66-4705-9E54-8614DA36F295}" type="pres">
      <dgm:prSet presAssocID="{D37FC0B5-69F9-4595-AF01-392A4AE86CCC}" presName="composite" presStyleCnt="0">
        <dgm:presLayoutVars>
          <dgm:chMax val="1"/>
          <dgm:chPref val="1"/>
        </dgm:presLayoutVars>
      </dgm:prSet>
      <dgm:spPr/>
    </dgm:pt>
    <dgm:pt modelId="{FB67CC70-E589-4F6E-B828-213FCD8BAF7C}" type="pres">
      <dgm:prSet presAssocID="{D37FC0B5-69F9-4595-AF01-392A4AE86CCC}" presName="Accent" presStyleLbl="trAlignAcc1" presStyleIdx="3" presStyleCnt="8">
        <dgm:presLayoutVars>
          <dgm:chMax val="0"/>
          <dgm:chPref val="0"/>
        </dgm:presLayoutVars>
      </dgm:prSet>
      <dgm:spPr/>
    </dgm:pt>
    <dgm:pt modelId="{A3358E6B-D5CC-4FA7-A120-9B118BEE69B2}" type="pres">
      <dgm:prSet presAssocID="{D37FC0B5-69F9-4595-AF01-392A4AE86CCC}" presName="Image" presStyleLbl="alignImgPlace1" presStyleIdx="3" presStyleCnt="8">
        <dgm:presLayoutVars>
          <dgm:chMax val="0"/>
          <dgm:chPref val="0"/>
        </dgm:presLayoutVars>
      </dgm:prSet>
      <dgm:spPr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0" r="-30000"/>
          </a:stretch>
        </a:blipFill>
      </dgm:spPr>
      <dgm:t>
        <a:bodyPr/>
        <a:lstStyle/>
        <a:p>
          <a:endParaRPr lang="ru-RU"/>
        </a:p>
      </dgm:t>
    </dgm:pt>
    <dgm:pt modelId="{DE1952DE-AB6B-4936-8046-66194814CDB2}" type="pres">
      <dgm:prSet presAssocID="{D37FC0B5-69F9-4595-AF01-392A4AE86CCC}" presName="ChildComposite" presStyleCnt="0"/>
      <dgm:spPr/>
    </dgm:pt>
    <dgm:pt modelId="{27C3CC8C-A75B-42F2-9811-24075BA4BC6A}" type="pres">
      <dgm:prSet presAssocID="{D37FC0B5-69F9-4595-AF01-392A4AE86CCC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7F0A495D-4872-4EFB-BEB4-5636290A1719}" type="pres">
      <dgm:prSet presAssocID="{D37FC0B5-69F9-4595-AF01-392A4AE86CCC}" presName="Parent" presStyleLbl="revTx" presStyleIdx="3" presStyleCnt="8">
        <dgm:presLayoutVars>
          <dgm:chMax val="1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47945E-0762-4D70-A6E6-8FB1B15EC8D5}" type="pres">
      <dgm:prSet presAssocID="{CB20208D-777F-4C5B-A5B7-9AAD4DD36AE2}" presName="sibTrans" presStyleCnt="0"/>
      <dgm:spPr/>
    </dgm:pt>
    <dgm:pt modelId="{C747B00C-1715-4338-9021-E84994932366}" type="pres">
      <dgm:prSet presAssocID="{19473A53-0F39-472E-8D5D-177EEA527584}" presName="composite" presStyleCnt="0">
        <dgm:presLayoutVars>
          <dgm:chMax val="1"/>
          <dgm:chPref val="1"/>
        </dgm:presLayoutVars>
      </dgm:prSet>
      <dgm:spPr/>
    </dgm:pt>
    <dgm:pt modelId="{F0478B39-66E4-4A7C-B9C8-064C7952250B}" type="pres">
      <dgm:prSet presAssocID="{19473A53-0F39-472E-8D5D-177EEA527584}" presName="Accent" presStyleLbl="trAlignAcc1" presStyleIdx="4" presStyleCnt="8">
        <dgm:presLayoutVars>
          <dgm:chMax val="0"/>
          <dgm:chPref val="0"/>
        </dgm:presLayoutVars>
      </dgm:prSet>
      <dgm:spPr/>
    </dgm:pt>
    <dgm:pt modelId="{E08B263C-95A7-4DB3-8B78-E6DFFB71F27A}" type="pres">
      <dgm:prSet presAssocID="{19473A53-0F39-472E-8D5D-177EEA527584}" presName="Image" presStyleLbl="alignImgPlace1" presStyleIdx="4" presStyleCnt="8">
        <dgm:presLayoutVars>
          <dgm:chMax val="0"/>
          <dgm:chPref val="0"/>
        </dgm:presLayoutVars>
      </dgm:prSet>
      <dgm:spPr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86000" b="-86000"/>
          </a:stretch>
        </a:blipFill>
      </dgm:spPr>
      <dgm:t>
        <a:bodyPr/>
        <a:lstStyle/>
        <a:p>
          <a:endParaRPr lang="ru-RU"/>
        </a:p>
      </dgm:t>
    </dgm:pt>
    <dgm:pt modelId="{235FBB47-D947-4EA8-9056-003B26910853}" type="pres">
      <dgm:prSet presAssocID="{19473A53-0F39-472E-8D5D-177EEA527584}" presName="ChildComposite" presStyleCnt="0"/>
      <dgm:spPr/>
    </dgm:pt>
    <dgm:pt modelId="{063D1601-9DC9-4C7E-B1B8-91BC93CB397C}" type="pres">
      <dgm:prSet presAssocID="{19473A53-0F39-472E-8D5D-177EEA527584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DA12F5FC-75EC-425A-BDC0-275C38C43805}" type="pres">
      <dgm:prSet presAssocID="{19473A53-0F39-472E-8D5D-177EEA527584}" presName="Parent" presStyleLbl="revTx" presStyleIdx="4" presStyleCnt="8">
        <dgm:presLayoutVars>
          <dgm:chMax val="1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D866F15-925B-486F-9444-B934BB5AEE17}" type="pres">
      <dgm:prSet presAssocID="{67C16215-8E3D-4C62-A78A-05C15A9173C9}" presName="sibTrans" presStyleCnt="0"/>
      <dgm:spPr/>
    </dgm:pt>
    <dgm:pt modelId="{C80F5DC8-DB72-4289-96A0-0452244177EC}" type="pres">
      <dgm:prSet presAssocID="{1FCE0E35-BE63-49EF-B802-A716CFEC2C5A}" presName="composite" presStyleCnt="0">
        <dgm:presLayoutVars>
          <dgm:chMax val="1"/>
          <dgm:chPref val="1"/>
        </dgm:presLayoutVars>
      </dgm:prSet>
      <dgm:spPr/>
    </dgm:pt>
    <dgm:pt modelId="{59F47D5A-AC93-490D-A04F-CC1B597425F0}" type="pres">
      <dgm:prSet presAssocID="{1FCE0E35-BE63-49EF-B802-A716CFEC2C5A}" presName="Accent" presStyleLbl="trAlignAcc1" presStyleIdx="5" presStyleCnt="8">
        <dgm:presLayoutVars>
          <dgm:chMax val="0"/>
          <dgm:chPref val="0"/>
        </dgm:presLayoutVars>
      </dgm:prSet>
      <dgm:spPr/>
    </dgm:pt>
    <dgm:pt modelId="{1D86987D-22A0-40E6-BEDA-BD7413E4782B}" type="pres">
      <dgm:prSet presAssocID="{1FCE0E35-BE63-49EF-B802-A716CFEC2C5A}" presName="Image" presStyleLbl="alignImgPlace1" presStyleIdx="5" presStyleCnt="8">
        <dgm:presLayoutVars>
          <dgm:chMax val="0"/>
          <dgm:chPref val="0"/>
        </dgm:presLayoutVars>
      </dgm:prSet>
      <dgm:spPr>
        <a:blipFill>
          <a:blip xmlns:r="http://schemas.openxmlformats.org/officeDocument/2006/relationships"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86000" b="-86000"/>
          </a:stretch>
        </a:blipFill>
      </dgm:spPr>
      <dgm:t>
        <a:bodyPr/>
        <a:lstStyle/>
        <a:p>
          <a:endParaRPr lang="ru-RU"/>
        </a:p>
      </dgm:t>
    </dgm:pt>
    <dgm:pt modelId="{0D111B8C-F6A7-4214-9BA2-356552876CBF}" type="pres">
      <dgm:prSet presAssocID="{1FCE0E35-BE63-49EF-B802-A716CFEC2C5A}" presName="ChildComposite" presStyleCnt="0"/>
      <dgm:spPr/>
    </dgm:pt>
    <dgm:pt modelId="{40F80C8E-7BF2-4F02-979F-060A0FA70796}" type="pres">
      <dgm:prSet presAssocID="{1FCE0E35-BE63-49EF-B802-A716CFEC2C5A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76BD0232-3F8C-49D4-8786-89EF20194526}" type="pres">
      <dgm:prSet presAssocID="{1FCE0E35-BE63-49EF-B802-A716CFEC2C5A}" presName="Parent" presStyleLbl="revTx" presStyleIdx="5" presStyleCnt="8">
        <dgm:presLayoutVars>
          <dgm:chMax val="1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4ABCAC7-14AD-4974-A007-0846953B6D8C}" type="pres">
      <dgm:prSet presAssocID="{08D6DF45-C173-4ABD-8C53-EF91DEF86729}" presName="sibTrans" presStyleCnt="0"/>
      <dgm:spPr/>
    </dgm:pt>
    <dgm:pt modelId="{2C435D5D-56B1-4D04-9DB0-D0CDCCE6EB82}" type="pres">
      <dgm:prSet presAssocID="{6BF257D6-4B11-4A22-A4DA-72EB5833F382}" presName="composite" presStyleCnt="0">
        <dgm:presLayoutVars>
          <dgm:chMax val="1"/>
          <dgm:chPref val="1"/>
        </dgm:presLayoutVars>
      </dgm:prSet>
      <dgm:spPr/>
    </dgm:pt>
    <dgm:pt modelId="{14E6AF5F-DEB1-497B-B478-FB12BAB5DB07}" type="pres">
      <dgm:prSet presAssocID="{6BF257D6-4B11-4A22-A4DA-72EB5833F382}" presName="Accent" presStyleLbl="trAlignAcc1" presStyleIdx="6" presStyleCnt="8">
        <dgm:presLayoutVars>
          <dgm:chMax val="0"/>
          <dgm:chPref val="0"/>
        </dgm:presLayoutVars>
      </dgm:prSet>
      <dgm:spPr/>
    </dgm:pt>
    <dgm:pt modelId="{293F31FE-E59F-4FF7-8812-0FEDA46D58BD}" type="pres">
      <dgm:prSet presAssocID="{6BF257D6-4B11-4A22-A4DA-72EB5833F382}" presName="Image" presStyleLbl="alignImgPlace1" presStyleIdx="6" presStyleCnt="8">
        <dgm:presLayoutVars>
          <dgm:chMax val="0"/>
          <dgm:chPref val="0"/>
        </dgm:presLayoutVars>
      </dgm:prSet>
      <dgm:spPr>
        <a:blipFill>
          <a:blip xmlns:r="http://schemas.openxmlformats.org/officeDocument/2006/relationships"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78000" b="-78000"/>
          </a:stretch>
        </a:blipFill>
      </dgm:spPr>
      <dgm:t>
        <a:bodyPr/>
        <a:lstStyle/>
        <a:p>
          <a:endParaRPr lang="ru-RU"/>
        </a:p>
      </dgm:t>
    </dgm:pt>
    <dgm:pt modelId="{122D04BF-B546-4F98-A8CC-DB6AEEBCE359}" type="pres">
      <dgm:prSet presAssocID="{6BF257D6-4B11-4A22-A4DA-72EB5833F382}" presName="ChildComposite" presStyleCnt="0"/>
      <dgm:spPr/>
    </dgm:pt>
    <dgm:pt modelId="{E52C381A-C9E2-47B6-B301-6216C4710292}" type="pres">
      <dgm:prSet presAssocID="{6BF257D6-4B11-4A22-A4DA-72EB5833F382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E14F72FB-456B-4038-94FA-CABCEF790664}" type="pres">
      <dgm:prSet presAssocID="{6BF257D6-4B11-4A22-A4DA-72EB5833F382}" presName="Parent" presStyleLbl="revTx" presStyleIdx="6" presStyleCnt="8">
        <dgm:presLayoutVars>
          <dgm:chMax val="1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9A0A1EC-67DC-45A7-9ED9-7D64FFD48C04}" type="pres">
      <dgm:prSet presAssocID="{A41F3054-DA67-41FE-9388-09FD493A00CC}" presName="sibTrans" presStyleCnt="0"/>
      <dgm:spPr/>
    </dgm:pt>
    <dgm:pt modelId="{06458770-BD9B-4504-9E16-C30F06F0D600}" type="pres">
      <dgm:prSet presAssocID="{6F1D1B58-7EA9-4EFC-81E2-0C41AD6B797E}" presName="composite" presStyleCnt="0">
        <dgm:presLayoutVars>
          <dgm:chMax val="1"/>
          <dgm:chPref val="1"/>
        </dgm:presLayoutVars>
      </dgm:prSet>
      <dgm:spPr/>
    </dgm:pt>
    <dgm:pt modelId="{99F87E0C-7C9A-476D-8562-74A82BA2EDA2}" type="pres">
      <dgm:prSet presAssocID="{6F1D1B58-7EA9-4EFC-81E2-0C41AD6B797E}" presName="Accent" presStyleLbl="trAlignAcc1" presStyleIdx="7" presStyleCnt="8">
        <dgm:presLayoutVars>
          <dgm:chMax val="0"/>
          <dgm:chPref val="0"/>
        </dgm:presLayoutVars>
      </dgm:prSet>
      <dgm:spPr/>
    </dgm:pt>
    <dgm:pt modelId="{86825D55-5798-453E-89E6-22781B784121}" type="pres">
      <dgm:prSet presAssocID="{6F1D1B58-7EA9-4EFC-81E2-0C41AD6B797E}" presName="Image" presStyleLbl="alignImgPlace1" presStyleIdx="7" presStyleCnt="8">
        <dgm:presLayoutVars>
          <dgm:chMax val="0"/>
          <dgm:chPref val="0"/>
        </dgm:presLayoutVars>
      </dgm:prSet>
      <dgm:spPr>
        <a:blipFill>
          <a:blip xmlns:r="http://schemas.openxmlformats.org/officeDocument/2006/relationships"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86000" b="-86000"/>
          </a:stretch>
        </a:blipFill>
      </dgm:spPr>
      <dgm:t>
        <a:bodyPr/>
        <a:lstStyle/>
        <a:p>
          <a:endParaRPr lang="ru-RU"/>
        </a:p>
      </dgm:t>
    </dgm:pt>
    <dgm:pt modelId="{C5D8D8EA-35C2-4033-810E-BA4F6BADF5A3}" type="pres">
      <dgm:prSet presAssocID="{6F1D1B58-7EA9-4EFC-81E2-0C41AD6B797E}" presName="ChildComposite" presStyleCnt="0"/>
      <dgm:spPr/>
    </dgm:pt>
    <dgm:pt modelId="{085D52FC-196F-4742-9413-630EB111C85F}" type="pres">
      <dgm:prSet presAssocID="{6F1D1B58-7EA9-4EFC-81E2-0C41AD6B797E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450F4D9F-D752-42C9-91A7-76ADC6BE344B}" type="pres">
      <dgm:prSet presAssocID="{6F1D1B58-7EA9-4EFC-81E2-0C41AD6B797E}" presName="Parent" presStyleLbl="revTx" presStyleIdx="7" presStyleCnt="8">
        <dgm:presLayoutVars>
          <dgm:chMax val="1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C17FB2A-D690-42C8-AA4A-37C44BE297F3}" type="presOf" srcId="{6EC1D672-D975-4EB5-B0C9-DF2C82131137}" destId="{858059AD-B624-48F2-AA13-698A609E1350}" srcOrd="0" destOrd="0" presId="urn:microsoft.com/office/officeart/2008/layout/CaptionedPictures"/>
    <dgm:cxn modelId="{DF476797-6787-458D-B82A-1622C730E57C}" srcId="{0BDF94F3-7C5C-4DCA-96C4-01FB783AC140}" destId="{19473A53-0F39-472E-8D5D-177EEA527584}" srcOrd="4" destOrd="0" parTransId="{41A4F2A4-6DA7-43F2-82BE-DF2480ACDEFD}" sibTransId="{67C16215-8E3D-4C62-A78A-05C15A9173C9}"/>
    <dgm:cxn modelId="{F260AC27-5D03-4EE2-A51D-CA5834251D8C}" type="presOf" srcId="{D37FC0B5-69F9-4595-AF01-392A4AE86CCC}" destId="{7F0A495D-4872-4EFB-BEB4-5636290A1719}" srcOrd="0" destOrd="0" presId="urn:microsoft.com/office/officeart/2008/layout/CaptionedPictures"/>
    <dgm:cxn modelId="{E0F90C1A-FBD0-45C3-915D-A033BB071D0E}" type="presOf" srcId="{6100E449-6D47-4856-B33A-EB6BE0105481}" destId="{A9F74AA3-2823-4A34-A04B-7E59D7861475}" srcOrd="0" destOrd="0" presId="urn:microsoft.com/office/officeart/2008/layout/CaptionedPictures"/>
    <dgm:cxn modelId="{787FC7CC-09A3-495A-8CDA-5F809B200570}" srcId="{0BDF94F3-7C5C-4DCA-96C4-01FB783AC140}" destId="{6100E449-6D47-4856-B33A-EB6BE0105481}" srcOrd="1" destOrd="0" parTransId="{8A6555EA-6FEF-4BE3-99B5-3C7844D584C6}" sibTransId="{AE5DB920-E40B-44E2-8EF1-44A4EC5AFDC4}"/>
    <dgm:cxn modelId="{D98F4235-DA1F-4DB4-A43E-0E8FCC586DA0}" srcId="{0BDF94F3-7C5C-4DCA-96C4-01FB783AC140}" destId="{6F1D1B58-7EA9-4EFC-81E2-0C41AD6B797E}" srcOrd="7" destOrd="0" parTransId="{6E5B07FB-2E43-4C0C-A7A3-966297CB0611}" sibTransId="{294C08F9-A553-447E-BDB6-4D4FD5DE2749}"/>
    <dgm:cxn modelId="{F7E75853-A4C8-4EFD-9DC3-4A3CFF2D04F5}" srcId="{0BDF94F3-7C5C-4DCA-96C4-01FB783AC140}" destId="{1FCE0E35-BE63-49EF-B802-A716CFEC2C5A}" srcOrd="5" destOrd="0" parTransId="{E229B09F-139E-41FF-AA17-205BF2E7683E}" sibTransId="{08D6DF45-C173-4ABD-8C53-EF91DEF86729}"/>
    <dgm:cxn modelId="{D2291AB5-5E03-4F88-8908-9BFA67B3B2C5}" srcId="{0BDF94F3-7C5C-4DCA-96C4-01FB783AC140}" destId="{72B9B0A5-6E7A-4BBF-93F3-233C00A69E81}" srcOrd="0" destOrd="0" parTransId="{67D32EC7-184D-46A8-A717-887CCCB86E05}" sibTransId="{9FC419D8-3C0B-474D-B3BD-BB9084736B71}"/>
    <dgm:cxn modelId="{4F4B7A29-2D73-4CDE-AA20-1C836C404268}" type="presOf" srcId="{6F1D1B58-7EA9-4EFC-81E2-0C41AD6B797E}" destId="{450F4D9F-D752-42C9-91A7-76ADC6BE344B}" srcOrd="0" destOrd="0" presId="urn:microsoft.com/office/officeart/2008/layout/CaptionedPictures"/>
    <dgm:cxn modelId="{41C0E529-1A5D-422D-A2E5-1AE537DDE2E7}" type="presOf" srcId="{1FCE0E35-BE63-49EF-B802-A716CFEC2C5A}" destId="{76BD0232-3F8C-49D4-8786-89EF20194526}" srcOrd="0" destOrd="0" presId="urn:microsoft.com/office/officeart/2008/layout/CaptionedPictures"/>
    <dgm:cxn modelId="{6E0C570D-16D7-46F5-AAC5-F7ECFB080A86}" type="presOf" srcId="{19473A53-0F39-472E-8D5D-177EEA527584}" destId="{DA12F5FC-75EC-425A-BDC0-275C38C43805}" srcOrd="0" destOrd="0" presId="urn:microsoft.com/office/officeart/2008/layout/CaptionedPictures"/>
    <dgm:cxn modelId="{D48E75F8-DE45-47C8-AB6E-D4069102F58C}" srcId="{0BDF94F3-7C5C-4DCA-96C4-01FB783AC140}" destId="{6BF257D6-4B11-4A22-A4DA-72EB5833F382}" srcOrd="6" destOrd="0" parTransId="{47FD6120-25BD-418F-A7A1-5F7B648E9E87}" sibTransId="{A41F3054-DA67-41FE-9388-09FD493A00CC}"/>
    <dgm:cxn modelId="{251BAD15-88C7-4234-B06C-8D6763B8DDC5}" type="presOf" srcId="{6BF257D6-4B11-4A22-A4DA-72EB5833F382}" destId="{E14F72FB-456B-4038-94FA-CABCEF790664}" srcOrd="0" destOrd="0" presId="urn:microsoft.com/office/officeart/2008/layout/CaptionedPictures"/>
    <dgm:cxn modelId="{DA70E249-66FD-4EE7-AD8B-8441F0410B79}" type="presOf" srcId="{72B9B0A5-6E7A-4BBF-93F3-233C00A69E81}" destId="{41F3E975-1B73-4041-A5E8-C2CF01414BC3}" srcOrd="0" destOrd="0" presId="urn:microsoft.com/office/officeart/2008/layout/CaptionedPictures"/>
    <dgm:cxn modelId="{8C21441C-4FC5-4789-9CE8-22B8BCA18E3D}" srcId="{0BDF94F3-7C5C-4DCA-96C4-01FB783AC140}" destId="{6EC1D672-D975-4EB5-B0C9-DF2C82131137}" srcOrd="2" destOrd="0" parTransId="{DA75C85D-9FB0-44C3-B6A9-D532FA416951}" sibTransId="{FFF20852-4AE3-456D-99F6-415BDAF4E9C3}"/>
    <dgm:cxn modelId="{67337678-C4B0-44C7-B8DD-D6F62C85D4FB}" type="presOf" srcId="{0BDF94F3-7C5C-4DCA-96C4-01FB783AC140}" destId="{C1C62732-78C0-4135-9907-51B0FE3FCADF}" srcOrd="0" destOrd="0" presId="urn:microsoft.com/office/officeart/2008/layout/CaptionedPictures"/>
    <dgm:cxn modelId="{06D35E01-3E6D-4D5D-8568-719BC57AA2DB}" srcId="{0BDF94F3-7C5C-4DCA-96C4-01FB783AC140}" destId="{D37FC0B5-69F9-4595-AF01-392A4AE86CCC}" srcOrd="3" destOrd="0" parTransId="{983C750C-0920-40FA-8E98-4A2D97DB94BE}" sibTransId="{CB20208D-777F-4C5B-A5B7-9AAD4DD36AE2}"/>
    <dgm:cxn modelId="{5A88D0FA-4AE5-4B91-A290-AAF0CDAF96FD}" type="presParOf" srcId="{C1C62732-78C0-4135-9907-51B0FE3FCADF}" destId="{B89A2B58-47E1-4D73-834C-F190CE04BD32}" srcOrd="0" destOrd="0" presId="urn:microsoft.com/office/officeart/2008/layout/CaptionedPictures"/>
    <dgm:cxn modelId="{8E2ADBCC-DFF5-4556-9F8E-D848D18CB352}" type="presParOf" srcId="{B89A2B58-47E1-4D73-834C-F190CE04BD32}" destId="{6EC44D9B-802D-4B0E-8B87-89CB643F555A}" srcOrd="0" destOrd="0" presId="urn:microsoft.com/office/officeart/2008/layout/CaptionedPictures"/>
    <dgm:cxn modelId="{6D1DC81A-9278-4DAF-8801-EDDB6F5EBDB4}" type="presParOf" srcId="{B89A2B58-47E1-4D73-834C-F190CE04BD32}" destId="{D5187846-A3F4-4FE8-A06D-DA86BF439BC7}" srcOrd="1" destOrd="0" presId="urn:microsoft.com/office/officeart/2008/layout/CaptionedPictures"/>
    <dgm:cxn modelId="{98E72DBF-B110-4E58-811A-A64E24D77C45}" type="presParOf" srcId="{B89A2B58-47E1-4D73-834C-F190CE04BD32}" destId="{0D9C2768-0106-4F78-A27C-CCF13927E0DB}" srcOrd="2" destOrd="0" presId="urn:microsoft.com/office/officeart/2008/layout/CaptionedPictures"/>
    <dgm:cxn modelId="{C1B466E8-94AB-4FCF-A136-821285A43309}" type="presParOf" srcId="{0D9C2768-0106-4F78-A27C-CCF13927E0DB}" destId="{A4320BEA-D489-4D87-B80F-D855FA6767E9}" srcOrd="0" destOrd="0" presId="urn:microsoft.com/office/officeart/2008/layout/CaptionedPictures"/>
    <dgm:cxn modelId="{D4AB3234-82A2-4F1B-A8E0-3C047E127200}" type="presParOf" srcId="{0D9C2768-0106-4F78-A27C-CCF13927E0DB}" destId="{41F3E975-1B73-4041-A5E8-C2CF01414BC3}" srcOrd="1" destOrd="0" presId="urn:microsoft.com/office/officeart/2008/layout/CaptionedPictures"/>
    <dgm:cxn modelId="{0A2623B6-32D8-4A83-862F-7FF31D96F7F4}" type="presParOf" srcId="{C1C62732-78C0-4135-9907-51B0FE3FCADF}" destId="{D8A0E5FA-6386-43DD-A79F-7ECEAD415B9C}" srcOrd="1" destOrd="0" presId="urn:microsoft.com/office/officeart/2008/layout/CaptionedPictures"/>
    <dgm:cxn modelId="{E4806ED5-893F-4533-903A-4E68DBED881F}" type="presParOf" srcId="{C1C62732-78C0-4135-9907-51B0FE3FCADF}" destId="{2ACC8918-3D97-4997-B79B-BBB33B050C02}" srcOrd="2" destOrd="0" presId="urn:microsoft.com/office/officeart/2008/layout/CaptionedPictures"/>
    <dgm:cxn modelId="{D595E1BF-0B33-418C-852B-2B30EDA34BF6}" type="presParOf" srcId="{2ACC8918-3D97-4997-B79B-BBB33B050C02}" destId="{D9377E37-071D-4784-A375-711CDE309113}" srcOrd="0" destOrd="0" presId="urn:microsoft.com/office/officeart/2008/layout/CaptionedPictures"/>
    <dgm:cxn modelId="{F0E5E84C-DF5F-47B8-8057-D578B8FFF6DF}" type="presParOf" srcId="{2ACC8918-3D97-4997-B79B-BBB33B050C02}" destId="{35A861A8-83AB-4D48-911F-D93918FAD6CA}" srcOrd="1" destOrd="0" presId="urn:microsoft.com/office/officeart/2008/layout/CaptionedPictures"/>
    <dgm:cxn modelId="{3B244204-0355-46FB-BC36-B9F7BE8B9B67}" type="presParOf" srcId="{2ACC8918-3D97-4997-B79B-BBB33B050C02}" destId="{ABE036F4-54FA-4C38-8AEA-74F74CF3185B}" srcOrd="2" destOrd="0" presId="urn:microsoft.com/office/officeart/2008/layout/CaptionedPictures"/>
    <dgm:cxn modelId="{BCC9E6F1-F836-4EDD-9A59-E832406FE204}" type="presParOf" srcId="{ABE036F4-54FA-4C38-8AEA-74F74CF3185B}" destId="{1304183D-E459-40D4-855F-02F5B3A4063C}" srcOrd="0" destOrd="0" presId="urn:microsoft.com/office/officeart/2008/layout/CaptionedPictures"/>
    <dgm:cxn modelId="{34A67B95-21EF-41F6-A449-1C6EACBFEF4A}" type="presParOf" srcId="{ABE036F4-54FA-4C38-8AEA-74F74CF3185B}" destId="{A9F74AA3-2823-4A34-A04B-7E59D7861475}" srcOrd="1" destOrd="0" presId="urn:microsoft.com/office/officeart/2008/layout/CaptionedPictures"/>
    <dgm:cxn modelId="{90DA4896-75D7-41E2-9AFF-EE70B86E19F7}" type="presParOf" srcId="{C1C62732-78C0-4135-9907-51B0FE3FCADF}" destId="{E070E4CB-EE26-420F-8FCE-40C2136830C2}" srcOrd="3" destOrd="0" presId="urn:microsoft.com/office/officeart/2008/layout/CaptionedPictures"/>
    <dgm:cxn modelId="{0BB50F35-55C4-45FB-A3DC-BB530BC8C02E}" type="presParOf" srcId="{C1C62732-78C0-4135-9907-51B0FE3FCADF}" destId="{A418EED2-4627-450D-A697-8F85627FD8D0}" srcOrd="4" destOrd="0" presId="urn:microsoft.com/office/officeart/2008/layout/CaptionedPictures"/>
    <dgm:cxn modelId="{30CB82EA-BFB1-4EAE-B11D-A5635D0E5D80}" type="presParOf" srcId="{A418EED2-4627-450D-A697-8F85627FD8D0}" destId="{49B13E7D-5A15-4E3F-85E2-4A3E2924B4BF}" srcOrd="0" destOrd="0" presId="urn:microsoft.com/office/officeart/2008/layout/CaptionedPictures"/>
    <dgm:cxn modelId="{1FBEBE50-2F47-42D5-9097-EEC7E57BC148}" type="presParOf" srcId="{A418EED2-4627-450D-A697-8F85627FD8D0}" destId="{EB03A0F2-1CEA-4F04-8A55-361DDF285FDE}" srcOrd="1" destOrd="0" presId="urn:microsoft.com/office/officeart/2008/layout/CaptionedPictures"/>
    <dgm:cxn modelId="{420159C4-5FD8-4E54-8FEA-08EADD7A4827}" type="presParOf" srcId="{A418EED2-4627-450D-A697-8F85627FD8D0}" destId="{D092D8E1-7BB5-4C3F-B720-18C7B91582E3}" srcOrd="2" destOrd="0" presId="urn:microsoft.com/office/officeart/2008/layout/CaptionedPictures"/>
    <dgm:cxn modelId="{4A43F39E-EA6E-4D73-9121-B3A8B5034998}" type="presParOf" srcId="{D092D8E1-7BB5-4C3F-B720-18C7B91582E3}" destId="{6D3A1C03-A715-4440-A123-1A2F15D343DA}" srcOrd="0" destOrd="0" presId="urn:microsoft.com/office/officeart/2008/layout/CaptionedPictures"/>
    <dgm:cxn modelId="{5C56F414-2D5F-4650-BC26-A3F3FF585BAF}" type="presParOf" srcId="{D092D8E1-7BB5-4C3F-B720-18C7B91582E3}" destId="{858059AD-B624-48F2-AA13-698A609E1350}" srcOrd="1" destOrd="0" presId="urn:microsoft.com/office/officeart/2008/layout/CaptionedPictures"/>
    <dgm:cxn modelId="{8DC4B1B9-FE7E-4F10-B8EF-2F8A445CE3CB}" type="presParOf" srcId="{C1C62732-78C0-4135-9907-51B0FE3FCADF}" destId="{DC332657-546F-4AA7-B2F9-A60165A20304}" srcOrd="5" destOrd="0" presId="urn:microsoft.com/office/officeart/2008/layout/CaptionedPictures"/>
    <dgm:cxn modelId="{1C959E65-C845-44C3-B9EE-FDEA1B91A956}" type="presParOf" srcId="{C1C62732-78C0-4135-9907-51B0FE3FCADF}" destId="{AFDA9908-BE66-4705-9E54-8614DA36F295}" srcOrd="6" destOrd="0" presId="urn:microsoft.com/office/officeart/2008/layout/CaptionedPictures"/>
    <dgm:cxn modelId="{18414E47-1E77-44F0-9F78-A635198AFDDF}" type="presParOf" srcId="{AFDA9908-BE66-4705-9E54-8614DA36F295}" destId="{FB67CC70-E589-4F6E-B828-213FCD8BAF7C}" srcOrd="0" destOrd="0" presId="urn:microsoft.com/office/officeart/2008/layout/CaptionedPictures"/>
    <dgm:cxn modelId="{B2D657A4-F83B-4B08-875F-336D19304666}" type="presParOf" srcId="{AFDA9908-BE66-4705-9E54-8614DA36F295}" destId="{A3358E6B-D5CC-4FA7-A120-9B118BEE69B2}" srcOrd="1" destOrd="0" presId="urn:microsoft.com/office/officeart/2008/layout/CaptionedPictures"/>
    <dgm:cxn modelId="{7820EBCE-17CE-4BE2-AA53-A1D984E081DC}" type="presParOf" srcId="{AFDA9908-BE66-4705-9E54-8614DA36F295}" destId="{DE1952DE-AB6B-4936-8046-66194814CDB2}" srcOrd="2" destOrd="0" presId="urn:microsoft.com/office/officeart/2008/layout/CaptionedPictures"/>
    <dgm:cxn modelId="{0DD1C618-AF9D-411E-A1C3-5E61BFFC234C}" type="presParOf" srcId="{DE1952DE-AB6B-4936-8046-66194814CDB2}" destId="{27C3CC8C-A75B-42F2-9811-24075BA4BC6A}" srcOrd="0" destOrd="0" presId="urn:microsoft.com/office/officeart/2008/layout/CaptionedPictures"/>
    <dgm:cxn modelId="{EEB0764F-6D14-46AF-A88B-384F679B8E69}" type="presParOf" srcId="{DE1952DE-AB6B-4936-8046-66194814CDB2}" destId="{7F0A495D-4872-4EFB-BEB4-5636290A1719}" srcOrd="1" destOrd="0" presId="urn:microsoft.com/office/officeart/2008/layout/CaptionedPictures"/>
    <dgm:cxn modelId="{EACA88D2-7D23-43DD-B0F3-8A8700675D30}" type="presParOf" srcId="{C1C62732-78C0-4135-9907-51B0FE3FCADF}" destId="{F947945E-0762-4D70-A6E6-8FB1B15EC8D5}" srcOrd="7" destOrd="0" presId="urn:microsoft.com/office/officeart/2008/layout/CaptionedPictures"/>
    <dgm:cxn modelId="{4A856236-2E6E-43C7-A8C1-B8F416E5F043}" type="presParOf" srcId="{C1C62732-78C0-4135-9907-51B0FE3FCADF}" destId="{C747B00C-1715-4338-9021-E84994932366}" srcOrd="8" destOrd="0" presId="urn:microsoft.com/office/officeart/2008/layout/CaptionedPictures"/>
    <dgm:cxn modelId="{D3B4C654-F974-4B11-8623-7605014698C4}" type="presParOf" srcId="{C747B00C-1715-4338-9021-E84994932366}" destId="{F0478B39-66E4-4A7C-B9C8-064C7952250B}" srcOrd="0" destOrd="0" presId="urn:microsoft.com/office/officeart/2008/layout/CaptionedPictures"/>
    <dgm:cxn modelId="{5A7901A1-F51F-4875-8D67-9DCEE76A7EED}" type="presParOf" srcId="{C747B00C-1715-4338-9021-E84994932366}" destId="{E08B263C-95A7-4DB3-8B78-E6DFFB71F27A}" srcOrd="1" destOrd="0" presId="urn:microsoft.com/office/officeart/2008/layout/CaptionedPictures"/>
    <dgm:cxn modelId="{039BF771-56B7-4A8E-9F43-601834DA1AE9}" type="presParOf" srcId="{C747B00C-1715-4338-9021-E84994932366}" destId="{235FBB47-D947-4EA8-9056-003B26910853}" srcOrd="2" destOrd="0" presId="urn:microsoft.com/office/officeart/2008/layout/CaptionedPictures"/>
    <dgm:cxn modelId="{1953993B-125A-4C23-9A39-774BA276E391}" type="presParOf" srcId="{235FBB47-D947-4EA8-9056-003B26910853}" destId="{063D1601-9DC9-4C7E-B1B8-91BC93CB397C}" srcOrd="0" destOrd="0" presId="urn:microsoft.com/office/officeart/2008/layout/CaptionedPictures"/>
    <dgm:cxn modelId="{C6901AA8-D2DF-4896-8339-229850E8B6BF}" type="presParOf" srcId="{235FBB47-D947-4EA8-9056-003B26910853}" destId="{DA12F5FC-75EC-425A-BDC0-275C38C43805}" srcOrd="1" destOrd="0" presId="urn:microsoft.com/office/officeart/2008/layout/CaptionedPictures"/>
    <dgm:cxn modelId="{B7590B0A-70B1-4D91-8DCA-A752BA4FC6BC}" type="presParOf" srcId="{C1C62732-78C0-4135-9907-51B0FE3FCADF}" destId="{ED866F15-925B-486F-9444-B934BB5AEE17}" srcOrd="9" destOrd="0" presId="urn:microsoft.com/office/officeart/2008/layout/CaptionedPictures"/>
    <dgm:cxn modelId="{03A2994A-7C7A-44E0-858A-A8E4CC76C386}" type="presParOf" srcId="{C1C62732-78C0-4135-9907-51B0FE3FCADF}" destId="{C80F5DC8-DB72-4289-96A0-0452244177EC}" srcOrd="10" destOrd="0" presId="urn:microsoft.com/office/officeart/2008/layout/CaptionedPictures"/>
    <dgm:cxn modelId="{3178FD4B-8278-4571-A3CB-8D7C3768E0FF}" type="presParOf" srcId="{C80F5DC8-DB72-4289-96A0-0452244177EC}" destId="{59F47D5A-AC93-490D-A04F-CC1B597425F0}" srcOrd="0" destOrd="0" presId="urn:microsoft.com/office/officeart/2008/layout/CaptionedPictures"/>
    <dgm:cxn modelId="{47F4B328-40DB-467E-A0AA-C4725F72BE28}" type="presParOf" srcId="{C80F5DC8-DB72-4289-96A0-0452244177EC}" destId="{1D86987D-22A0-40E6-BEDA-BD7413E4782B}" srcOrd="1" destOrd="0" presId="urn:microsoft.com/office/officeart/2008/layout/CaptionedPictures"/>
    <dgm:cxn modelId="{C1F33FB4-3EFA-4B06-B72D-C6F1BB27FE78}" type="presParOf" srcId="{C80F5DC8-DB72-4289-96A0-0452244177EC}" destId="{0D111B8C-F6A7-4214-9BA2-356552876CBF}" srcOrd="2" destOrd="0" presId="urn:microsoft.com/office/officeart/2008/layout/CaptionedPictures"/>
    <dgm:cxn modelId="{D26CE8B1-3C22-4B05-80D1-CFA51292ACD4}" type="presParOf" srcId="{0D111B8C-F6A7-4214-9BA2-356552876CBF}" destId="{40F80C8E-7BF2-4F02-979F-060A0FA70796}" srcOrd="0" destOrd="0" presId="urn:microsoft.com/office/officeart/2008/layout/CaptionedPictures"/>
    <dgm:cxn modelId="{96D239A6-960E-4F2C-BF7E-FBAAC727E4C0}" type="presParOf" srcId="{0D111B8C-F6A7-4214-9BA2-356552876CBF}" destId="{76BD0232-3F8C-49D4-8786-89EF20194526}" srcOrd="1" destOrd="0" presId="urn:microsoft.com/office/officeart/2008/layout/CaptionedPictures"/>
    <dgm:cxn modelId="{D7E29D60-5549-491A-BFF1-1B3BCFD1455F}" type="presParOf" srcId="{C1C62732-78C0-4135-9907-51B0FE3FCADF}" destId="{54ABCAC7-14AD-4974-A007-0846953B6D8C}" srcOrd="11" destOrd="0" presId="urn:microsoft.com/office/officeart/2008/layout/CaptionedPictures"/>
    <dgm:cxn modelId="{34CE4419-045D-4460-A314-0257CCB7B071}" type="presParOf" srcId="{C1C62732-78C0-4135-9907-51B0FE3FCADF}" destId="{2C435D5D-56B1-4D04-9DB0-D0CDCCE6EB82}" srcOrd="12" destOrd="0" presId="urn:microsoft.com/office/officeart/2008/layout/CaptionedPictures"/>
    <dgm:cxn modelId="{348903F1-813C-4EF3-BB36-848C07AA99A0}" type="presParOf" srcId="{2C435D5D-56B1-4D04-9DB0-D0CDCCE6EB82}" destId="{14E6AF5F-DEB1-497B-B478-FB12BAB5DB07}" srcOrd="0" destOrd="0" presId="urn:microsoft.com/office/officeart/2008/layout/CaptionedPictures"/>
    <dgm:cxn modelId="{0A27D6E6-F6D1-4DB2-A621-8BC7B8416748}" type="presParOf" srcId="{2C435D5D-56B1-4D04-9DB0-D0CDCCE6EB82}" destId="{293F31FE-E59F-4FF7-8812-0FEDA46D58BD}" srcOrd="1" destOrd="0" presId="urn:microsoft.com/office/officeart/2008/layout/CaptionedPictures"/>
    <dgm:cxn modelId="{09AF6518-1377-4389-907F-6004A01EE793}" type="presParOf" srcId="{2C435D5D-56B1-4D04-9DB0-D0CDCCE6EB82}" destId="{122D04BF-B546-4F98-A8CC-DB6AEEBCE359}" srcOrd="2" destOrd="0" presId="urn:microsoft.com/office/officeart/2008/layout/CaptionedPictures"/>
    <dgm:cxn modelId="{D30889DC-3DD5-433B-B146-B04945B54279}" type="presParOf" srcId="{122D04BF-B546-4F98-A8CC-DB6AEEBCE359}" destId="{E52C381A-C9E2-47B6-B301-6216C4710292}" srcOrd="0" destOrd="0" presId="urn:microsoft.com/office/officeart/2008/layout/CaptionedPictures"/>
    <dgm:cxn modelId="{3E4C0432-A127-4B18-99B9-EBBA3CABD309}" type="presParOf" srcId="{122D04BF-B546-4F98-A8CC-DB6AEEBCE359}" destId="{E14F72FB-456B-4038-94FA-CABCEF790664}" srcOrd="1" destOrd="0" presId="urn:microsoft.com/office/officeart/2008/layout/CaptionedPictures"/>
    <dgm:cxn modelId="{8AB82F30-12BC-4CB8-814F-94B5A5F28407}" type="presParOf" srcId="{C1C62732-78C0-4135-9907-51B0FE3FCADF}" destId="{39A0A1EC-67DC-45A7-9ED9-7D64FFD48C04}" srcOrd="13" destOrd="0" presId="urn:microsoft.com/office/officeart/2008/layout/CaptionedPictures"/>
    <dgm:cxn modelId="{BBE2FBF1-A7E4-46E2-9B00-2F77D7DF724E}" type="presParOf" srcId="{C1C62732-78C0-4135-9907-51B0FE3FCADF}" destId="{06458770-BD9B-4504-9E16-C30F06F0D600}" srcOrd="14" destOrd="0" presId="urn:microsoft.com/office/officeart/2008/layout/CaptionedPictures"/>
    <dgm:cxn modelId="{3620556B-EC46-4F06-9C93-336BA9954441}" type="presParOf" srcId="{06458770-BD9B-4504-9E16-C30F06F0D600}" destId="{99F87E0C-7C9A-476D-8562-74A82BA2EDA2}" srcOrd="0" destOrd="0" presId="urn:microsoft.com/office/officeart/2008/layout/CaptionedPictures"/>
    <dgm:cxn modelId="{F254F908-1209-47AA-94BC-F7BF0D7BC335}" type="presParOf" srcId="{06458770-BD9B-4504-9E16-C30F06F0D600}" destId="{86825D55-5798-453E-89E6-22781B784121}" srcOrd="1" destOrd="0" presId="urn:microsoft.com/office/officeart/2008/layout/CaptionedPictures"/>
    <dgm:cxn modelId="{904BD44E-2089-4A2F-A110-69F36B48ACC1}" type="presParOf" srcId="{06458770-BD9B-4504-9E16-C30F06F0D600}" destId="{C5D8D8EA-35C2-4033-810E-BA4F6BADF5A3}" srcOrd="2" destOrd="0" presId="urn:microsoft.com/office/officeart/2008/layout/CaptionedPictures"/>
    <dgm:cxn modelId="{3BFA2621-F9CF-414B-859E-2680B94A83D9}" type="presParOf" srcId="{C5D8D8EA-35C2-4033-810E-BA4F6BADF5A3}" destId="{085D52FC-196F-4742-9413-630EB111C85F}" srcOrd="0" destOrd="0" presId="urn:microsoft.com/office/officeart/2008/layout/CaptionedPictures"/>
    <dgm:cxn modelId="{41B30EE1-C957-4364-AAEA-BCA54B4044D2}" type="presParOf" srcId="{C5D8D8EA-35C2-4033-810E-BA4F6BADF5A3}" destId="{450F4D9F-D752-42C9-91A7-76ADC6BE344B}" srcOrd="1" destOrd="0" presId="urn:microsoft.com/office/officeart/2008/layout/CaptionedPicture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59D17D9-DE2A-4EF8-8976-17E699F903B5}" type="doc">
      <dgm:prSet loTypeId="urn:microsoft.com/office/officeart/2005/8/layout/lProcess2" loCatId="list" qsTypeId="urn:microsoft.com/office/officeart/2005/8/quickstyle/simple2" qsCatId="simple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F93C2701-F1BE-48A4-9C14-90EBFDE00E04}">
      <dgm:prSet phldrT="[Текст]" custT="1"/>
      <dgm:spPr>
        <a:solidFill>
          <a:srgbClr val="EBF2FF"/>
        </a:solidFill>
      </dgm:spPr>
      <dgm:t>
        <a:bodyPr/>
        <a:lstStyle/>
        <a:p>
          <a:r>
            <a:rPr lang="ru-RU" sz="1800" b="1" i="1" dirty="0" smtClean="0">
              <a:solidFill>
                <a:srgbClr val="002060"/>
              </a:solidFill>
              <a:effectLst/>
              <a:latin typeface="Calibri" panose="020F0502020204030204" pitchFamily="34" charset="0"/>
              <a:ea typeface="Calibri"/>
              <a:cs typeface="Calibri" panose="020F0502020204030204" pitchFamily="34" charset="0"/>
            </a:rPr>
            <a:t>Приказ Госстандарта </a:t>
          </a:r>
          <a:r>
            <a:rPr lang="ru-RU" sz="1800" b="0" i="1" dirty="0" smtClean="0">
              <a:solidFill>
                <a:srgbClr val="002060"/>
              </a:solidFill>
              <a:effectLst/>
              <a:latin typeface="Calibri" panose="020F0502020204030204" pitchFamily="34" charset="0"/>
              <a:ea typeface="Calibri"/>
              <a:cs typeface="Calibri" panose="020F0502020204030204" pitchFamily="34" charset="0"/>
            </a:rPr>
            <a:t>от </a:t>
          </a:r>
          <a:br>
            <a:rPr lang="ru-RU" sz="1800" b="0" i="1" dirty="0" smtClean="0">
              <a:solidFill>
                <a:srgbClr val="002060"/>
              </a:solidFill>
              <a:effectLst/>
              <a:latin typeface="Calibri" panose="020F0502020204030204" pitchFamily="34" charset="0"/>
              <a:ea typeface="Calibri"/>
              <a:cs typeface="Calibri" panose="020F0502020204030204" pitchFamily="34" charset="0"/>
            </a:rPr>
          </a:br>
          <a:r>
            <a:rPr lang="ru-RU" sz="1800" b="0" i="1" dirty="0" smtClean="0">
              <a:solidFill>
                <a:srgbClr val="002060"/>
              </a:solidFill>
              <a:effectLst/>
              <a:latin typeface="Calibri" panose="020F0502020204030204" pitchFamily="34" charset="0"/>
              <a:ea typeface="Calibri"/>
              <a:cs typeface="Calibri" panose="020F0502020204030204" pitchFamily="34" charset="0"/>
            </a:rPr>
            <a:t>29 августа 2016 г. </a:t>
          </a:r>
          <a:br>
            <a:rPr lang="ru-RU" sz="1800" b="0" i="1" dirty="0" smtClean="0">
              <a:solidFill>
                <a:srgbClr val="002060"/>
              </a:solidFill>
              <a:effectLst/>
              <a:latin typeface="Calibri" panose="020F0502020204030204" pitchFamily="34" charset="0"/>
              <a:ea typeface="Calibri"/>
              <a:cs typeface="Calibri" panose="020F0502020204030204" pitchFamily="34" charset="0"/>
            </a:rPr>
          </a:br>
          <a:r>
            <a:rPr lang="ru-RU" sz="1800" b="0" i="1" dirty="0" smtClean="0">
              <a:solidFill>
                <a:srgbClr val="002060"/>
              </a:solidFill>
              <a:effectLst/>
              <a:latin typeface="Calibri" panose="020F0502020204030204" pitchFamily="34" charset="0"/>
              <a:ea typeface="Calibri"/>
              <a:cs typeface="Calibri" panose="020F0502020204030204" pitchFamily="34" charset="0"/>
            </a:rPr>
            <a:t>№ 124   </a:t>
          </a:r>
          <a:endParaRPr lang="ru-RU" sz="1800" b="0" i="1" dirty="0">
            <a:solidFill>
              <a:srgbClr val="002060"/>
            </a:solidFill>
            <a:effectLst/>
            <a:latin typeface="Calibri" panose="020F0502020204030204" pitchFamily="34" charset="0"/>
            <a:ea typeface="Calibri"/>
            <a:cs typeface="Calibri" panose="020F0502020204030204" pitchFamily="34" charset="0"/>
          </a:endParaRPr>
        </a:p>
      </dgm:t>
    </dgm:pt>
    <dgm:pt modelId="{77D795B6-5FA0-4399-8C0B-C36C527B7A87}" type="parTrans" cxnId="{FC6A24D7-55CB-4484-ADE0-4EB695FC9AB1}">
      <dgm:prSet/>
      <dgm:spPr/>
      <dgm:t>
        <a:bodyPr/>
        <a:lstStyle/>
        <a:p>
          <a:endParaRPr lang="ru-RU"/>
        </a:p>
      </dgm:t>
    </dgm:pt>
    <dgm:pt modelId="{9816E5BE-C1CF-41D3-8492-C33BCC273F51}" type="sibTrans" cxnId="{FC6A24D7-55CB-4484-ADE0-4EB695FC9AB1}">
      <dgm:prSet/>
      <dgm:spPr/>
      <dgm:t>
        <a:bodyPr/>
        <a:lstStyle/>
        <a:p>
          <a:endParaRPr lang="ru-RU"/>
        </a:p>
      </dgm:t>
    </dgm:pt>
    <dgm:pt modelId="{A0CD74CD-F87E-4D6D-B8E6-DF19F799EF85}">
      <dgm:prSet phldrT="[Текст]" custT="1"/>
      <dgm:spPr>
        <a:solidFill>
          <a:srgbClr val="EBF2FF"/>
        </a:solidFill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endParaRPr lang="ru-RU" sz="2000" b="1" dirty="0"/>
        </a:p>
      </dgm:t>
    </dgm:pt>
    <dgm:pt modelId="{BC4EF4E2-12CB-415A-9AFA-FB5B6F483B90}" type="sibTrans" cxnId="{B100992D-53EF-42D9-B73C-98E461F81B82}">
      <dgm:prSet/>
      <dgm:spPr/>
      <dgm:t>
        <a:bodyPr/>
        <a:lstStyle/>
        <a:p>
          <a:endParaRPr lang="ru-RU"/>
        </a:p>
      </dgm:t>
    </dgm:pt>
    <dgm:pt modelId="{B324D07B-09D0-42ED-B888-33A12DF5926F}" type="parTrans" cxnId="{B100992D-53EF-42D9-B73C-98E461F81B82}">
      <dgm:prSet/>
      <dgm:spPr/>
      <dgm:t>
        <a:bodyPr/>
        <a:lstStyle/>
        <a:p>
          <a:endParaRPr lang="ru-RU"/>
        </a:p>
      </dgm:t>
    </dgm:pt>
    <dgm:pt modelId="{2F379C49-535B-4C20-A046-1DBD41E20B9B}">
      <dgm:prSet custT="1"/>
      <dgm:spPr/>
      <dgm:t>
        <a:bodyPr/>
        <a:lstStyle/>
        <a:p>
          <a:r>
            <a:rPr lang="ru-RU" sz="1600" i="1" dirty="0" smtClean="0"/>
            <a:t>Перечень организаций на проведение работ </a:t>
          </a:r>
          <a:endParaRPr lang="ru-RU" sz="1600" dirty="0"/>
        </a:p>
      </dgm:t>
    </dgm:pt>
    <dgm:pt modelId="{6CD84FE8-5DEF-4DEC-9038-10C38F14AB77}" type="parTrans" cxnId="{D14CC4B0-3B51-4E87-AEEC-EE0CA27FD757}">
      <dgm:prSet/>
      <dgm:spPr/>
      <dgm:t>
        <a:bodyPr/>
        <a:lstStyle/>
        <a:p>
          <a:endParaRPr lang="ru-RU"/>
        </a:p>
      </dgm:t>
    </dgm:pt>
    <dgm:pt modelId="{13C8AB14-3B6D-48D5-B8C4-91F7A145F4FE}" type="sibTrans" cxnId="{D14CC4B0-3B51-4E87-AEEC-EE0CA27FD757}">
      <dgm:prSet/>
      <dgm:spPr/>
      <dgm:t>
        <a:bodyPr/>
        <a:lstStyle/>
        <a:p>
          <a:endParaRPr lang="ru-RU"/>
        </a:p>
      </dgm:t>
    </dgm:pt>
    <dgm:pt modelId="{CBE15B08-1E25-4972-B352-46CE919DDC50}">
      <dgm:prSet custT="1"/>
      <dgm:spPr/>
      <dgm:t>
        <a:bodyPr/>
        <a:lstStyle/>
        <a:p>
          <a:r>
            <a:rPr lang="ru-RU" sz="1600" i="1" smtClean="0"/>
            <a:t>Перечень показателей</a:t>
          </a:r>
          <a:endParaRPr lang="ru-RU" sz="1600"/>
        </a:p>
      </dgm:t>
    </dgm:pt>
    <dgm:pt modelId="{EC269284-53C4-4AEB-97EE-437FD7FC19EF}" type="parTrans" cxnId="{99B045C4-7686-4C23-8887-CD8D9DB6F6D4}">
      <dgm:prSet/>
      <dgm:spPr/>
      <dgm:t>
        <a:bodyPr/>
        <a:lstStyle/>
        <a:p>
          <a:endParaRPr lang="ru-RU"/>
        </a:p>
      </dgm:t>
    </dgm:pt>
    <dgm:pt modelId="{C17B8A4A-D5D6-423E-8766-F4B80D5CEDAA}" type="sibTrans" cxnId="{99B045C4-7686-4C23-8887-CD8D9DB6F6D4}">
      <dgm:prSet/>
      <dgm:spPr/>
      <dgm:t>
        <a:bodyPr/>
        <a:lstStyle/>
        <a:p>
          <a:endParaRPr lang="ru-RU"/>
        </a:p>
      </dgm:t>
    </dgm:pt>
    <dgm:pt modelId="{96C4385A-507D-4BAA-8E37-9BAEF7A78CE5}" type="pres">
      <dgm:prSet presAssocID="{459D17D9-DE2A-4EF8-8976-17E699F903B5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C38E269-51C7-4ABE-81C6-3FF6A6AC3D7F}" type="pres">
      <dgm:prSet presAssocID="{A0CD74CD-F87E-4D6D-B8E6-DF19F799EF85}" presName="compNode" presStyleCnt="0"/>
      <dgm:spPr/>
    </dgm:pt>
    <dgm:pt modelId="{6E803E44-E37F-478E-83F4-E7CB726628ED}" type="pres">
      <dgm:prSet presAssocID="{A0CD74CD-F87E-4D6D-B8E6-DF19F799EF85}" presName="aNode" presStyleLbl="bgShp" presStyleIdx="0" presStyleCnt="2" custScaleX="137672" custScaleY="93328" custLinFactNeighborX="1190" custLinFactNeighborY="-3818"/>
      <dgm:spPr/>
      <dgm:t>
        <a:bodyPr/>
        <a:lstStyle/>
        <a:p>
          <a:endParaRPr lang="ru-RU"/>
        </a:p>
      </dgm:t>
    </dgm:pt>
    <dgm:pt modelId="{DB89389D-9E7F-4575-8C01-6D801CE775D6}" type="pres">
      <dgm:prSet presAssocID="{A0CD74CD-F87E-4D6D-B8E6-DF19F799EF85}" presName="textNode" presStyleLbl="bgShp" presStyleIdx="0" presStyleCnt="2"/>
      <dgm:spPr/>
      <dgm:t>
        <a:bodyPr/>
        <a:lstStyle/>
        <a:p>
          <a:endParaRPr lang="ru-RU"/>
        </a:p>
      </dgm:t>
    </dgm:pt>
    <dgm:pt modelId="{9F467C5F-481E-4B70-867E-A4F5A0BCDDD8}" type="pres">
      <dgm:prSet presAssocID="{A0CD74CD-F87E-4D6D-B8E6-DF19F799EF85}" presName="compChildNode" presStyleCnt="0"/>
      <dgm:spPr/>
    </dgm:pt>
    <dgm:pt modelId="{5457C40D-63A2-4431-B009-6599C520C7FA}" type="pres">
      <dgm:prSet presAssocID="{A0CD74CD-F87E-4D6D-B8E6-DF19F799EF85}" presName="theInnerList" presStyleCnt="0"/>
      <dgm:spPr/>
    </dgm:pt>
    <dgm:pt modelId="{F1B40384-390F-4CC0-9852-1E957CB50EC2}" type="pres">
      <dgm:prSet presAssocID="{A0CD74CD-F87E-4D6D-B8E6-DF19F799EF85}" presName="aSpace" presStyleCnt="0"/>
      <dgm:spPr/>
    </dgm:pt>
    <dgm:pt modelId="{B091FE27-E1CB-4E5B-8824-136E159BAEFE}" type="pres">
      <dgm:prSet presAssocID="{F93C2701-F1BE-48A4-9C14-90EBFDE00E04}" presName="compNode" presStyleCnt="0"/>
      <dgm:spPr/>
    </dgm:pt>
    <dgm:pt modelId="{48BFDD03-D6F0-4ADC-A973-A298277A6438}" type="pres">
      <dgm:prSet presAssocID="{F93C2701-F1BE-48A4-9C14-90EBFDE00E04}" presName="aNode" presStyleLbl="bgShp" presStyleIdx="1" presStyleCnt="2" custScaleX="112073"/>
      <dgm:spPr/>
      <dgm:t>
        <a:bodyPr/>
        <a:lstStyle/>
        <a:p>
          <a:endParaRPr lang="ru-RU"/>
        </a:p>
      </dgm:t>
    </dgm:pt>
    <dgm:pt modelId="{0E8B3C10-E7FE-432E-B04A-A875E5A85B40}" type="pres">
      <dgm:prSet presAssocID="{F93C2701-F1BE-48A4-9C14-90EBFDE00E04}" presName="textNode" presStyleLbl="bgShp" presStyleIdx="1" presStyleCnt="2"/>
      <dgm:spPr/>
      <dgm:t>
        <a:bodyPr/>
        <a:lstStyle/>
        <a:p>
          <a:endParaRPr lang="ru-RU"/>
        </a:p>
      </dgm:t>
    </dgm:pt>
    <dgm:pt modelId="{8D2666BE-3DD1-4E1F-BA82-8B15C0BD024D}" type="pres">
      <dgm:prSet presAssocID="{F93C2701-F1BE-48A4-9C14-90EBFDE00E04}" presName="compChildNode" presStyleCnt="0"/>
      <dgm:spPr/>
    </dgm:pt>
    <dgm:pt modelId="{D6EA032B-89C7-46F6-B126-BF1E03BF73AF}" type="pres">
      <dgm:prSet presAssocID="{F93C2701-F1BE-48A4-9C14-90EBFDE00E04}" presName="theInnerList" presStyleCnt="0"/>
      <dgm:spPr/>
    </dgm:pt>
    <dgm:pt modelId="{50D73FA3-69CD-4B5A-A002-4C4FFAF3206E}" type="pres">
      <dgm:prSet presAssocID="{2F379C49-535B-4C20-A046-1DBD41E20B9B}" presName="childNode" presStyleLbl="node1" presStyleIdx="0" presStyleCnt="2" custScaleX="1101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B31548-9F59-436B-AFC5-B30FE6B04DC3}" type="pres">
      <dgm:prSet presAssocID="{2F379C49-535B-4C20-A046-1DBD41E20B9B}" presName="aSpace2" presStyleCnt="0"/>
      <dgm:spPr/>
    </dgm:pt>
    <dgm:pt modelId="{1812F6CB-2A59-4AC7-864B-BD5C098C4B35}" type="pres">
      <dgm:prSet presAssocID="{CBE15B08-1E25-4972-B352-46CE919DDC50}" presName="child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100992D-53EF-42D9-B73C-98E461F81B82}" srcId="{459D17D9-DE2A-4EF8-8976-17E699F903B5}" destId="{A0CD74CD-F87E-4D6D-B8E6-DF19F799EF85}" srcOrd="0" destOrd="0" parTransId="{B324D07B-09D0-42ED-B888-33A12DF5926F}" sibTransId="{BC4EF4E2-12CB-415A-9AFA-FB5B6F483B90}"/>
    <dgm:cxn modelId="{68C2BC06-030D-4879-AFBF-B232D6A8584A}" type="presOf" srcId="{2F379C49-535B-4C20-A046-1DBD41E20B9B}" destId="{50D73FA3-69CD-4B5A-A002-4C4FFAF3206E}" srcOrd="0" destOrd="0" presId="urn:microsoft.com/office/officeart/2005/8/layout/lProcess2"/>
    <dgm:cxn modelId="{C38283BD-6C5B-467A-98BD-A5CC393CAA1D}" type="presOf" srcId="{F93C2701-F1BE-48A4-9C14-90EBFDE00E04}" destId="{48BFDD03-D6F0-4ADC-A973-A298277A6438}" srcOrd="0" destOrd="0" presId="urn:microsoft.com/office/officeart/2005/8/layout/lProcess2"/>
    <dgm:cxn modelId="{D14CC4B0-3B51-4E87-AEEC-EE0CA27FD757}" srcId="{F93C2701-F1BE-48A4-9C14-90EBFDE00E04}" destId="{2F379C49-535B-4C20-A046-1DBD41E20B9B}" srcOrd="0" destOrd="0" parTransId="{6CD84FE8-5DEF-4DEC-9038-10C38F14AB77}" sibTransId="{13C8AB14-3B6D-48D5-B8C4-91F7A145F4FE}"/>
    <dgm:cxn modelId="{99B045C4-7686-4C23-8887-CD8D9DB6F6D4}" srcId="{F93C2701-F1BE-48A4-9C14-90EBFDE00E04}" destId="{CBE15B08-1E25-4972-B352-46CE919DDC50}" srcOrd="1" destOrd="0" parTransId="{EC269284-53C4-4AEB-97EE-437FD7FC19EF}" sibTransId="{C17B8A4A-D5D6-423E-8766-F4B80D5CEDAA}"/>
    <dgm:cxn modelId="{FC6A24D7-55CB-4484-ADE0-4EB695FC9AB1}" srcId="{459D17D9-DE2A-4EF8-8976-17E699F903B5}" destId="{F93C2701-F1BE-48A4-9C14-90EBFDE00E04}" srcOrd="1" destOrd="0" parTransId="{77D795B6-5FA0-4399-8C0B-C36C527B7A87}" sibTransId="{9816E5BE-C1CF-41D3-8492-C33BCC273F51}"/>
    <dgm:cxn modelId="{909DF37C-8848-4798-91FE-3C1C45AF3653}" type="presOf" srcId="{F93C2701-F1BE-48A4-9C14-90EBFDE00E04}" destId="{0E8B3C10-E7FE-432E-B04A-A875E5A85B40}" srcOrd="1" destOrd="0" presId="urn:microsoft.com/office/officeart/2005/8/layout/lProcess2"/>
    <dgm:cxn modelId="{9BD746C1-89A4-40D8-83FA-64EAFB41885E}" type="presOf" srcId="{A0CD74CD-F87E-4D6D-B8E6-DF19F799EF85}" destId="{DB89389D-9E7F-4575-8C01-6D801CE775D6}" srcOrd="1" destOrd="0" presId="urn:microsoft.com/office/officeart/2005/8/layout/lProcess2"/>
    <dgm:cxn modelId="{C8344D6A-C66D-43ED-90C0-5FC7D568C3DB}" type="presOf" srcId="{459D17D9-DE2A-4EF8-8976-17E699F903B5}" destId="{96C4385A-507D-4BAA-8E37-9BAEF7A78CE5}" srcOrd="0" destOrd="0" presId="urn:microsoft.com/office/officeart/2005/8/layout/lProcess2"/>
    <dgm:cxn modelId="{A4D3F077-8FE7-44D8-951F-575B0DD55BAF}" type="presOf" srcId="{CBE15B08-1E25-4972-B352-46CE919DDC50}" destId="{1812F6CB-2A59-4AC7-864B-BD5C098C4B35}" srcOrd="0" destOrd="0" presId="urn:microsoft.com/office/officeart/2005/8/layout/lProcess2"/>
    <dgm:cxn modelId="{630B912F-F796-4EC8-905C-A85E7878E28D}" type="presOf" srcId="{A0CD74CD-F87E-4D6D-B8E6-DF19F799EF85}" destId="{6E803E44-E37F-478E-83F4-E7CB726628ED}" srcOrd="0" destOrd="0" presId="urn:microsoft.com/office/officeart/2005/8/layout/lProcess2"/>
    <dgm:cxn modelId="{3B81363C-51DF-4F3A-9764-D0C211F0613D}" type="presParOf" srcId="{96C4385A-507D-4BAA-8E37-9BAEF7A78CE5}" destId="{7C38E269-51C7-4ABE-81C6-3FF6A6AC3D7F}" srcOrd="0" destOrd="0" presId="urn:microsoft.com/office/officeart/2005/8/layout/lProcess2"/>
    <dgm:cxn modelId="{8AD1011F-2A0F-4DD4-8B4A-410C525ACF44}" type="presParOf" srcId="{7C38E269-51C7-4ABE-81C6-3FF6A6AC3D7F}" destId="{6E803E44-E37F-478E-83F4-E7CB726628ED}" srcOrd="0" destOrd="0" presId="urn:microsoft.com/office/officeart/2005/8/layout/lProcess2"/>
    <dgm:cxn modelId="{3E64E543-FA9C-4F4A-9B1A-D7FF24908FEA}" type="presParOf" srcId="{7C38E269-51C7-4ABE-81C6-3FF6A6AC3D7F}" destId="{DB89389D-9E7F-4575-8C01-6D801CE775D6}" srcOrd="1" destOrd="0" presId="urn:microsoft.com/office/officeart/2005/8/layout/lProcess2"/>
    <dgm:cxn modelId="{422CACF5-7146-4EB4-A665-B4A5DDDED698}" type="presParOf" srcId="{7C38E269-51C7-4ABE-81C6-3FF6A6AC3D7F}" destId="{9F467C5F-481E-4B70-867E-A4F5A0BCDDD8}" srcOrd="2" destOrd="0" presId="urn:microsoft.com/office/officeart/2005/8/layout/lProcess2"/>
    <dgm:cxn modelId="{F9AD52D4-6E94-4407-9AD3-E5A717551CC1}" type="presParOf" srcId="{9F467C5F-481E-4B70-867E-A4F5A0BCDDD8}" destId="{5457C40D-63A2-4431-B009-6599C520C7FA}" srcOrd="0" destOrd="0" presId="urn:microsoft.com/office/officeart/2005/8/layout/lProcess2"/>
    <dgm:cxn modelId="{CE6B341E-6B10-475E-B815-8CE883575C17}" type="presParOf" srcId="{96C4385A-507D-4BAA-8E37-9BAEF7A78CE5}" destId="{F1B40384-390F-4CC0-9852-1E957CB50EC2}" srcOrd="1" destOrd="0" presId="urn:microsoft.com/office/officeart/2005/8/layout/lProcess2"/>
    <dgm:cxn modelId="{5396CDAF-1486-4CAF-8977-EF80A787B3E9}" type="presParOf" srcId="{96C4385A-507D-4BAA-8E37-9BAEF7A78CE5}" destId="{B091FE27-E1CB-4E5B-8824-136E159BAEFE}" srcOrd="2" destOrd="0" presId="urn:microsoft.com/office/officeart/2005/8/layout/lProcess2"/>
    <dgm:cxn modelId="{F072D34B-5ECB-40B5-97D6-0D378678F8AE}" type="presParOf" srcId="{B091FE27-E1CB-4E5B-8824-136E159BAEFE}" destId="{48BFDD03-D6F0-4ADC-A973-A298277A6438}" srcOrd="0" destOrd="0" presId="urn:microsoft.com/office/officeart/2005/8/layout/lProcess2"/>
    <dgm:cxn modelId="{568C6B8C-353C-439D-B052-45FFF10E6527}" type="presParOf" srcId="{B091FE27-E1CB-4E5B-8824-136E159BAEFE}" destId="{0E8B3C10-E7FE-432E-B04A-A875E5A85B40}" srcOrd="1" destOrd="0" presId="urn:microsoft.com/office/officeart/2005/8/layout/lProcess2"/>
    <dgm:cxn modelId="{67249040-7662-4D08-BA80-C99A43DAE8D0}" type="presParOf" srcId="{B091FE27-E1CB-4E5B-8824-136E159BAEFE}" destId="{8D2666BE-3DD1-4E1F-BA82-8B15C0BD024D}" srcOrd="2" destOrd="0" presId="urn:microsoft.com/office/officeart/2005/8/layout/lProcess2"/>
    <dgm:cxn modelId="{1319B16E-1B53-446F-B763-5CAE3E0AF76E}" type="presParOf" srcId="{8D2666BE-3DD1-4E1F-BA82-8B15C0BD024D}" destId="{D6EA032B-89C7-46F6-B126-BF1E03BF73AF}" srcOrd="0" destOrd="0" presId="urn:microsoft.com/office/officeart/2005/8/layout/lProcess2"/>
    <dgm:cxn modelId="{D0135D53-61C7-411D-B593-4D44A535CF93}" type="presParOf" srcId="{D6EA032B-89C7-46F6-B126-BF1E03BF73AF}" destId="{50D73FA3-69CD-4B5A-A002-4C4FFAF3206E}" srcOrd="0" destOrd="0" presId="urn:microsoft.com/office/officeart/2005/8/layout/lProcess2"/>
    <dgm:cxn modelId="{3DF90B49-E1FD-4AE9-903E-D655420460F9}" type="presParOf" srcId="{D6EA032B-89C7-46F6-B126-BF1E03BF73AF}" destId="{36B31548-9F59-436B-AFC5-B30FE6B04DC3}" srcOrd="1" destOrd="0" presId="urn:microsoft.com/office/officeart/2005/8/layout/lProcess2"/>
    <dgm:cxn modelId="{8CBF53D0-772C-492C-8425-4DFB21668AA7}" type="presParOf" srcId="{D6EA032B-89C7-46F6-B126-BF1E03BF73AF}" destId="{1812F6CB-2A59-4AC7-864B-BD5C098C4B35}" srcOrd="2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E6EAC77-049B-4D37-8972-27A31FFB806D}">
      <dsp:nvSpPr>
        <dsp:cNvPr id="0" name=""/>
        <dsp:cNvSpPr/>
      </dsp:nvSpPr>
      <dsp:spPr>
        <a:xfrm>
          <a:off x="-5943182" y="-909468"/>
          <a:ext cx="7075148" cy="7075148"/>
        </a:xfrm>
        <a:prstGeom prst="blockArc">
          <a:avLst>
            <a:gd name="adj1" fmla="val 18900000"/>
            <a:gd name="adj2" fmla="val 2700000"/>
            <a:gd name="adj3" fmla="val 305"/>
          </a:avLst>
        </a:prstGeom>
        <a:noFill/>
        <a:ln w="25400" cap="flat" cmpd="sng" algn="ctr">
          <a:solidFill>
            <a:srgbClr val="333399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66A9EAB-3168-4613-95FF-9A7419B4514F}">
      <dsp:nvSpPr>
        <dsp:cNvPr id="0" name=""/>
        <dsp:cNvSpPr/>
      </dsp:nvSpPr>
      <dsp:spPr>
        <a:xfrm>
          <a:off x="421644" y="276792"/>
          <a:ext cx="5073515" cy="553373"/>
        </a:xfrm>
        <a:prstGeom prst="rect">
          <a:avLst/>
        </a:prstGeom>
        <a:solidFill>
          <a:schemeClr val="accent5">
            <a:lumMod val="20000"/>
            <a:lumOff val="80000"/>
          </a:schemeClr>
        </a:solidFill>
        <a:ln w="38100" cap="flat" cmpd="sng" algn="ctr">
          <a:solidFill>
            <a:srgbClr val="333399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39241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9C1D22"/>
              </a:solidFill>
              <a:latin typeface="Calibri" pitchFamily="34" charset="0"/>
              <a:ea typeface="+mn-ea"/>
              <a:cs typeface="Calibri" pitchFamily="34" charset="0"/>
            </a:rPr>
            <a:t>Национальная полнотекстовая ИПС </a:t>
          </a:r>
          <a:endParaRPr lang="ru-RU" sz="1800" kern="1200" dirty="0">
            <a:solidFill>
              <a:srgbClr val="9C1D22"/>
            </a:solidFill>
            <a:latin typeface="Calibri" pitchFamily="34" charset="0"/>
            <a:ea typeface="+mn-ea"/>
            <a:cs typeface="Calibri" pitchFamily="34" charset="0"/>
          </a:endParaRPr>
        </a:p>
      </dsp:txBody>
      <dsp:txXfrm>
        <a:off x="421644" y="276792"/>
        <a:ext cx="5073515" cy="553373"/>
      </dsp:txXfrm>
    </dsp:sp>
    <dsp:sp modelId="{3D19AF0F-D429-43AA-8A19-D58A536786AE}">
      <dsp:nvSpPr>
        <dsp:cNvPr id="0" name=""/>
        <dsp:cNvSpPr/>
      </dsp:nvSpPr>
      <dsp:spPr>
        <a:xfrm>
          <a:off x="75785" y="207620"/>
          <a:ext cx="691717" cy="691717"/>
        </a:xfrm>
        <a:prstGeom prst="ellipse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333399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9D0F602-25A2-4306-A5DE-678A2CF7F128}">
      <dsp:nvSpPr>
        <dsp:cNvPr id="0" name=""/>
        <dsp:cNvSpPr/>
      </dsp:nvSpPr>
      <dsp:spPr>
        <a:xfrm>
          <a:off x="876832" y="1106747"/>
          <a:ext cx="4618327" cy="553373"/>
        </a:xfrm>
        <a:prstGeom prst="rect">
          <a:avLst/>
        </a:prstGeom>
        <a:solidFill>
          <a:srgbClr val="C9F3D0"/>
        </a:solidFill>
        <a:ln w="38100" cap="flat" cmpd="sng" algn="ctr">
          <a:solidFill>
            <a:srgbClr val="333399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39241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9C1D22"/>
              </a:solidFill>
              <a:latin typeface="Calibri" pitchFamily="34" charset="0"/>
              <a:ea typeface="+mn-ea"/>
              <a:cs typeface="Calibri" pitchFamily="34" charset="0"/>
            </a:rPr>
            <a:t>Межгосударственная полнотекстовая ИПС</a:t>
          </a:r>
          <a:endParaRPr lang="ru-RU" sz="1800" kern="1200" dirty="0">
            <a:solidFill>
              <a:srgbClr val="9C1D22"/>
            </a:solidFill>
            <a:latin typeface="Calibri" pitchFamily="34" charset="0"/>
            <a:ea typeface="+mn-ea"/>
            <a:cs typeface="Calibri" pitchFamily="34" charset="0"/>
          </a:endParaRPr>
        </a:p>
      </dsp:txBody>
      <dsp:txXfrm>
        <a:off x="876832" y="1106747"/>
        <a:ext cx="4618327" cy="553373"/>
      </dsp:txXfrm>
    </dsp:sp>
    <dsp:sp modelId="{6CC7AC20-2D1A-4A82-A918-87ADB0C71056}">
      <dsp:nvSpPr>
        <dsp:cNvPr id="0" name=""/>
        <dsp:cNvSpPr/>
      </dsp:nvSpPr>
      <dsp:spPr>
        <a:xfrm>
          <a:off x="530973" y="1037576"/>
          <a:ext cx="691717" cy="691717"/>
        </a:xfrm>
        <a:prstGeom prst="ellipse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333399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1604260-2EA8-4C11-8757-B486669F7FE4}">
      <dsp:nvSpPr>
        <dsp:cNvPr id="0" name=""/>
        <dsp:cNvSpPr/>
      </dsp:nvSpPr>
      <dsp:spPr>
        <a:xfrm>
          <a:off x="1084978" y="1936703"/>
          <a:ext cx="4410181" cy="553373"/>
        </a:xfrm>
        <a:prstGeom prst="rect">
          <a:avLst/>
        </a:prstGeom>
        <a:solidFill>
          <a:srgbClr val="E1F2F3"/>
        </a:solidFill>
        <a:ln w="38100" cap="flat" cmpd="sng" algn="ctr">
          <a:solidFill>
            <a:srgbClr val="333399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39241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9C1D22"/>
              </a:solidFill>
              <a:latin typeface="Calibri" pitchFamily="34" charset="0"/>
              <a:ea typeface="+mn-ea"/>
              <a:cs typeface="Calibri" pitchFamily="34" charset="0"/>
            </a:rPr>
            <a:t>Подписка на отдельные документы </a:t>
          </a:r>
          <a:endParaRPr lang="ru-RU" sz="1800" kern="1200" dirty="0">
            <a:solidFill>
              <a:srgbClr val="9C1D22"/>
            </a:solidFill>
            <a:latin typeface="Calibri" pitchFamily="34" charset="0"/>
            <a:ea typeface="+mn-ea"/>
            <a:cs typeface="Calibri" pitchFamily="34" charset="0"/>
          </a:endParaRPr>
        </a:p>
      </dsp:txBody>
      <dsp:txXfrm>
        <a:off x="1084978" y="1936703"/>
        <a:ext cx="4410181" cy="553373"/>
      </dsp:txXfrm>
    </dsp:sp>
    <dsp:sp modelId="{A88B27BE-2E3C-4023-B10F-94C578C9D7F3}">
      <dsp:nvSpPr>
        <dsp:cNvPr id="0" name=""/>
        <dsp:cNvSpPr/>
      </dsp:nvSpPr>
      <dsp:spPr>
        <a:xfrm>
          <a:off x="739119" y="1867532"/>
          <a:ext cx="691717" cy="691717"/>
        </a:xfrm>
        <a:prstGeom prst="ellipse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333399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7EF6F9-DE61-4746-AA17-EA42F536D52A}">
      <dsp:nvSpPr>
        <dsp:cNvPr id="0" name=""/>
        <dsp:cNvSpPr/>
      </dsp:nvSpPr>
      <dsp:spPr>
        <a:xfrm>
          <a:off x="1084978" y="2766134"/>
          <a:ext cx="4410181" cy="553373"/>
        </a:xfrm>
        <a:prstGeom prst="rect">
          <a:avLst/>
        </a:prstGeom>
        <a:solidFill>
          <a:schemeClr val="accent6">
            <a:lumMod val="40000"/>
            <a:lumOff val="60000"/>
          </a:schemeClr>
        </a:solidFill>
        <a:ln w="38100" cap="flat" cmpd="sng" algn="ctr">
          <a:solidFill>
            <a:srgbClr val="333399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39241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9C1D22"/>
              </a:solidFill>
              <a:latin typeface="Calibri" pitchFamily="34" charset="0"/>
              <a:ea typeface="+mn-ea"/>
              <a:cs typeface="Calibri" pitchFamily="34" charset="0"/>
            </a:rPr>
            <a:t>Электронные технические комитеты</a:t>
          </a:r>
          <a:endParaRPr lang="ru-RU" sz="1800" b="1" kern="1200" dirty="0">
            <a:solidFill>
              <a:srgbClr val="9C1D22"/>
            </a:solidFill>
            <a:latin typeface="Calibri" pitchFamily="34" charset="0"/>
            <a:ea typeface="+mn-ea"/>
            <a:cs typeface="Calibri" pitchFamily="34" charset="0"/>
          </a:endParaRPr>
        </a:p>
      </dsp:txBody>
      <dsp:txXfrm>
        <a:off x="1084978" y="2766134"/>
        <a:ext cx="4410181" cy="553373"/>
      </dsp:txXfrm>
    </dsp:sp>
    <dsp:sp modelId="{C41897D1-ED74-4421-908E-A3A1B88CAD8E}">
      <dsp:nvSpPr>
        <dsp:cNvPr id="0" name=""/>
        <dsp:cNvSpPr/>
      </dsp:nvSpPr>
      <dsp:spPr>
        <a:xfrm>
          <a:off x="739119" y="2696962"/>
          <a:ext cx="691717" cy="691717"/>
        </a:xfrm>
        <a:prstGeom prst="ellipse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333399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A476122-AFF7-42E1-BEBC-B3560F6FBB63}">
      <dsp:nvSpPr>
        <dsp:cNvPr id="0" name=""/>
        <dsp:cNvSpPr/>
      </dsp:nvSpPr>
      <dsp:spPr>
        <a:xfrm>
          <a:off x="876832" y="3596090"/>
          <a:ext cx="4618327" cy="553373"/>
        </a:xfrm>
        <a:prstGeom prst="rect">
          <a:avLst/>
        </a:prstGeom>
        <a:solidFill>
          <a:schemeClr val="accent2">
            <a:lumMod val="20000"/>
            <a:lumOff val="80000"/>
          </a:schemeClr>
        </a:solidFill>
        <a:ln w="38100" cap="flat" cmpd="sng" algn="ctr">
          <a:solidFill>
            <a:srgbClr val="333399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39241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9C1D22"/>
              </a:solidFill>
              <a:latin typeface="Calibri" pitchFamily="34" charset="0"/>
              <a:ea typeface="+mn-ea"/>
              <a:cs typeface="Calibri" pitchFamily="34" charset="0"/>
            </a:rPr>
            <a:t>Система автоматизированного распространения стандартов </a:t>
          </a:r>
          <a:endParaRPr lang="ru-RU" sz="1800" b="1" kern="1200" dirty="0">
            <a:solidFill>
              <a:srgbClr val="9C1D22"/>
            </a:solidFill>
            <a:latin typeface="Calibri" pitchFamily="34" charset="0"/>
            <a:ea typeface="+mn-ea"/>
            <a:cs typeface="Calibri" pitchFamily="34" charset="0"/>
          </a:endParaRPr>
        </a:p>
      </dsp:txBody>
      <dsp:txXfrm>
        <a:off x="876832" y="3596090"/>
        <a:ext cx="4618327" cy="553373"/>
      </dsp:txXfrm>
    </dsp:sp>
    <dsp:sp modelId="{EA049EEF-4B62-4BE7-BA5A-D9B708E4E3FC}">
      <dsp:nvSpPr>
        <dsp:cNvPr id="0" name=""/>
        <dsp:cNvSpPr/>
      </dsp:nvSpPr>
      <dsp:spPr>
        <a:xfrm rot="2693334">
          <a:off x="590651" y="3586558"/>
          <a:ext cx="572361" cy="572437"/>
        </a:xfrm>
        <a:prstGeom prst="rect">
          <a:avLst/>
        </a:prstGeom>
        <a:solidFill>
          <a:srgbClr val="002060"/>
        </a:solidFill>
        <a:ln w="25400" cap="flat" cmpd="sng" algn="ctr">
          <a:noFill/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7138C8F-F873-4DD8-BF23-513A5647EC58}">
      <dsp:nvSpPr>
        <dsp:cNvPr id="0" name=""/>
        <dsp:cNvSpPr/>
      </dsp:nvSpPr>
      <dsp:spPr>
        <a:xfrm>
          <a:off x="421644" y="4426045"/>
          <a:ext cx="5073515" cy="553373"/>
        </a:xfrm>
        <a:prstGeom prst="rect">
          <a:avLst/>
        </a:prstGeom>
        <a:solidFill>
          <a:schemeClr val="tx2">
            <a:lumMod val="20000"/>
            <a:lumOff val="80000"/>
          </a:schemeClr>
        </a:solidFill>
        <a:ln w="38100" cap="flat" cmpd="sng" algn="ctr">
          <a:solidFill>
            <a:srgbClr val="333399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39241" tIns="43180" rIns="43180" bIns="4318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libri" pitchFamily="34" charset="0"/>
              <a:ea typeface="+mn-ea"/>
              <a:cs typeface="Calibri" pitchFamily="34" charset="0"/>
            </a:rPr>
            <a:t> </a:t>
          </a:r>
          <a:r>
            <a:rPr lang="ru-RU" sz="1800" b="1" kern="1200" dirty="0" smtClean="0">
              <a:solidFill>
                <a:srgbClr val="9C1D22"/>
              </a:solidFill>
              <a:latin typeface="Calibri" pitchFamily="34" charset="0"/>
              <a:ea typeface="+mn-ea"/>
              <a:cs typeface="Calibri" pitchFamily="34" charset="0"/>
            </a:rPr>
            <a:t>Межгосударственное информационное взаимодействие</a:t>
          </a:r>
          <a:endParaRPr lang="ru-RU" sz="1800" b="1" kern="1200" dirty="0">
            <a:solidFill>
              <a:srgbClr val="9C1D22"/>
            </a:solidFill>
            <a:latin typeface="Calibri" pitchFamily="34" charset="0"/>
            <a:ea typeface="+mn-ea"/>
            <a:cs typeface="Calibri" pitchFamily="34" charset="0"/>
          </a:endParaRPr>
        </a:p>
      </dsp:txBody>
      <dsp:txXfrm>
        <a:off x="421644" y="4426045"/>
        <a:ext cx="5073515" cy="553373"/>
      </dsp:txXfrm>
    </dsp:sp>
    <dsp:sp modelId="{681BD151-5079-4D64-A71B-E7DE7312BC33}">
      <dsp:nvSpPr>
        <dsp:cNvPr id="0" name=""/>
        <dsp:cNvSpPr/>
      </dsp:nvSpPr>
      <dsp:spPr>
        <a:xfrm rot="2665835">
          <a:off x="135463" y="4416552"/>
          <a:ext cx="572361" cy="572361"/>
        </a:xfrm>
        <a:prstGeom prst="rect">
          <a:avLst/>
        </a:prstGeom>
        <a:solidFill>
          <a:srgbClr val="002060"/>
        </a:solidFill>
        <a:ln w="25400" cap="flat" cmpd="sng" algn="ctr">
          <a:noFill/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344083F-7EE5-46DD-9DE8-2827E7204252}">
      <dsp:nvSpPr>
        <dsp:cNvPr id="0" name=""/>
        <dsp:cNvSpPr/>
      </dsp:nvSpPr>
      <dsp:spPr>
        <a:xfrm rot="5400000">
          <a:off x="4679042" y="-1757290"/>
          <a:ext cx="1491022" cy="5105462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solidFill>
                <a:srgbClr val="002060"/>
              </a:solidFill>
            </a:rPr>
            <a:t>Законы Республики Беларусь</a:t>
          </a:r>
          <a:endParaRPr lang="ru-RU" sz="1400" kern="1200" dirty="0">
            <a:solidFill>
              <a:srgbClr val="002060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solidFill>
                <a:srgbClr val="002060"/>
              </a:solidFill>
            </a:rPr>
            <a:t>Договор о ЕАЭС, Решения ЕЭК</a:t>
          </a:r>
          <a:endParaRPr lang="ru-RU" sz="1400" kern="1200" dirty="0">
            <a:solidFill>
              <a:srgbClr val="002060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solidFill>
                <a:srgbClr val="002060"/>
              </a:solidFill>
            </a:rPr>
            <a:t>Постановления Совета Министров Республики Беларусь, Госстандарта, органов </a:t>
          </a:r>
          <a:r>
            <a:rPr lang="ru-RU" sz="1400" kern="1200" dirty="0" err="1" smtClean="0">
              <a:solidFill>
                <a:srgbClr val="002060"/>
              </a:solidFill>
            </a:rPr>
            <a:t>госуправления</a:t>
          </a:r>
          <a:endParaRPr lang="ru-RU" sz="1400" kern="1200" dirty="0">
            <a:solidFill>
              <a:srgbClr val="002060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solidFill>
                <a:srgbClr val="002060"/>
              </a:solidFill>
            </a:rPr>
            <a:t>Технические нормативные правовые акты и др.</a:t>
          </a:r>
          <a:endParaRPr lang="ru-RU" sz="1400" kern="1200" dirty="0">
            <a:solidFill>
              <a:srgbClr val="002060"/>
            </a:solidFill>
          </a:endParaRPr>
        </a:p>
      </dsp:txBody>
      <dsp:txXfrm rot="-5400000">
        <a:off x="2871822" y="122716"/>
        <a:ext cx="5032676" cy="1345450"/>
      </dsp:txXfrm>
    </dsp:sp>
    <dsp:sp modelId="{DD5E0C74-03CF-49AC-8B8D-D17E1331BE47}">
      <dsp:nvSpPr>
        <dsp:cNvPr id="0" name=""/>
        <dsp:cNvSpPr/>
      </dsp:nvSpPr>
      <dsp:spPr>
        <a:xfrm>
          <a:off x="0" y="3200"/>
          <a:ext cx="2871822" cy="15844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0" kern="1200" dirty="0" smtClean="0">
              <a:solidFill>
                <a:schemeClr val="bg1"/>
              </a:solidFill>
            </a:rPr>
            <a:t>Нормативные правовые акты</a:t>
          </a:r>
          <a:endParaRPr lang="ru-RU" sz="2400" kern="1200" dirty="0">
            <a:solidFill>
              <a:schemeClr val="bg1"/>
            </a:solidFill>
          </a:endParaRPr>
        </a:p>
      </dsp:txBody>
      <dsp:txXfrm>
        <a:off x="77348" y="80548"/>
        <a:ext cx="2717126" cy="1429784"/>
      </dsp:txXfrm>
    </dsp:sp>
    <dsp:sp modelId="{1DB618BC-0B2E-4D20-B628-F841EE57C322}">
      <dsp:nvSpPr>
        <dsp:cNvPr id="0" name=""/>
        <dsp:cNvSpPr/>
      </dsp:nvSpPr>
      <dsp:spPr>
        <a:xfrm rot="5400000">
          <a:off x="4451876" y="117378"/>
          <a:ext cx="1955958" cy="5110452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solidFill>
                <a:srgbClr val="002060"/>
              </a:solidFill>
            </a:rPr>
            <a:t>Государственный комитет по стандартизации,</a:t>
          </a:r>
          <a:endParaRPr lang="ru-RU" sz="1400" kern="1200" dirty="0">
            <a:solidFill>
              <a:srgbClr val="002060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solidFill>
                <a:srgbClr val="002060"/>
              </a:solidFill>
            </a:rPr>
            <a:t>Органы </a:t>
          </a:r>
          <a:r>
            <a:rPr lang="ru-RU" sz="1400" kern="1200" dirty="0" err="1" smtClean="0">
              <a:solidFill>
                <a:srgbClr val="002060"/>
              </a:solidFill>
            </a:rPr>
            <a:t>госуправления</a:t>
          </a:r>
          <a:endParaRPr lang="ru-RU" sz="1400" kern="1200" dirty="0">
            <a:solidFill>
              <a:srgbClr val="002060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solidFill>
                <a:srgbClr val="002060"/>
              </a:solidFill>
            </a:rPr>
            <a:t>Белорусский государственный институт метрологии</a:t>
          </a:r>
          <a:endParaRPr lang="ru-RU" sz="1400" kern="1200" dirty="0">
            <a:solidFill>
              <a:srgbClr val="002060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solidFill>
                <a:srgbClr val="002060"/>
              </a:solidFill>
            </a:rPr>
            <a:t>15 ЦСМС</a:t>
          </a:r>
          <a:endParaRPr lang="ru-RU" sz="1400" kern="1200" dirty="0">
            <a:solidFill>
              <a:srgbClr val="002060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solidFill>
                <a:srgbClr val="002060"/>
              </a:solidFill>
            </a:rPr>
            <a:t>Метрологические службы органов </a:t>
          </a:r>
          <a:r>
            <a:rPr lang="ru-RU" sz="1400" kern="1200" dirty="0" err="1" smtClean="0">
              <a:solidFill>
                <a:srgbClr val="002060"/>
              </a:solidFill>
            </a:rPr>
            <a:t>госуправления</a:t>
          </a:r>
          <a:r>
            <a:rPr lang="ru-RU" sz="1400" kern="1200" dirty="0" smtClean="0">
              <a:solidFill>
                <a:srgbClr val="002060"/>
              </a:solidFill>
            </a:rPr>
            <a:t>, юридических лиц и индивидуальных предпринимателей</a:t>
          </a:r>
          <a:endParaRPr lang="ru-RU" sz="1400" kern="1200" dirty="0">
            <a:solidFill>
              <a:srgbClr val="002060"/>
            </a:solidFill>
          </a:endParaRPr>
        </a:p>
      </dsp:txBody>
      <dsp:txXfrm rot="-5400000">
        <a:off x="2874629" y="1790107"/>
        <a:ext cx="5014970" cy="1764994"/>
      </dsp:txXfrm>
    </dsp:sp>
    <dsp:sp modelId="{DC9F08F6-3812-49F1-96A5-2B303B7FC3D6}">
      <dsp:nvSpPr>
        <dsp:cNvPr id="0" name=""/>
        <dsp:cNvSpPr/>
      </dsp:nvSpPr>
      <dsp:spPr>
        <a:xfrm>
          <a:off x="0" y="1651672"/>
          <a:ext cx="2874629" cy="204186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Организационная структура</a:t>
          </a:r>
          <a:endParaRPr lang="ru-RU" sz="2400" kern="1200" dirty="0"/>
        </a:p>
      </dsp:txBody>
      <dsp:txXfrm>
        <a:off x="99676" y="1751348"/>
        <a:ext cx="2675277" cy="1842513"/>
      </dsp:txXfrm>
    </dsp:sp>
    <dsp:sp modelId="{D0FD466D-5FBA-42DB-8251-EC39145CB741}">
      <dsp:nvSpPr>
        <dsp:cNvPr id="0" name=""/>
        <dsp:cNvSpPr/>
      </dsp:nvSpPr>
      <dsp:spPr>
        <a:xfrm rot="5400000">
          <a:off x="4904996" y="1839720"/>
          <a:ext cx="1060333" cy="5115448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solidFill>
                <a:srgbClr val="002060"/>
              </a:solidFill>
            </a:rPr>
            <a:t>Национальные эталоны</a:t>
          </a:r>
          <a:endParaRPr lang="ru-RU" sz="1400" kern="1200" dirty="0">
            <a:solidFill>
              <a:srgbClr val="002060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solidFill>
                <a:srgbClr val="002060"/>
              </a:solidFill>
            </a:rPr>
            <a:t>Рабочие эталоны</a:t>
          </a:r>
          <a:endParaRPr lang="ru-RU" sz="1400" kern="1200" dirty="0">
            <a:solidFill>
              <a:srgbClr val="002060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solidFill>
                <a:srgbClr val="002060"/>
              </a:solidFill>
            </a:rPr>
            <a:t>Средства измерений</a:t>
          </a:r>
          <a:endParaRPr lang="ru-RU" sz="1400" kern="1200" dirty="0">
            <a:solidFill>
              <a:srgbClr val="002060"/>
            </a:solidFill>
          </a:endParaRPr>
        </a:p>
      </dsp:txBody>
      <dsp:txXfrm rot="-5400000">
        <a:off x="2877439" y="3919039"/>
        <a:ext cx="5063687" cy="956811"/>
      </dsp:txXfrm>
    </dsp:sp>
    <dsp:sp modelId="{524EEE0C-1ECF-4A0A-A1CC-A5F790A39E42}">
      <dsp:nvSpPr>
        <dsp:cNvPr id="0" name=""/>
        <dsp:cNvSpPr/>
      </dsp:nvSpPr>
      <dsp:spPr>
        <a:xfrm>
          <a:off x="0" y="3757529"/>
          <a:ext cx="2877439" cy="127982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Техническая база</a:t>
          </a:r>
          <a:endParaRPr lang="ru-RU" sz="2400" kern="1200" dirty="0"/>
        </a:p>
      </dsp:txBody>
      <dsp:txXfrm>
        <a:off x="62476" y="3820005"/>
        <a:ext cx="2752487" cy="115487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E803E44-E37F-478E-83F4-E7CB726628ED}">
      <dsp:nvSpPr>
        <dsp:cNvPr id="0" name=""/>
        <dsp:cNvSpPr/>
      </dsp:nvSpPr>
      <dsp:spPr>
        <a:xfrm flipH="1">
          <a:off x="624307" y="0"/>
          <a:ext cx="7707098" cy="714326"/>
        </a:xfrm>
        <a:prstGeom prst="roundRect">
          <a:avLst>
            <a:gd name="adj" fmla="val 10000"/>
          </a:avLst>
        </a:prstGeom>
        <a:solidFill>
          <a:schemeClr val="dk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2000" b="1" kern="1200" dirty="0" smtClean="0"/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2000" b="1" kern="1200" dirty="0" smtClean="0"/>
        </a:p>
        <a:p>
          <a:pPr marL="0" marR="0" lvl="0" indent="0" algn="ctr" defTabSz="914400" eaLnBrk="1" fontAlgn="auto" latinLnBrk="0" hangingPunct="1">
            <a:lnSpc>
              <a:spcPts val="14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b="1" kern="1200" dirty="0" smtClean="0"/>
            <a:t>ОБЯЗАТЕЛЬНОЕ ПОДТВЕРЖДЕНИЕ СООТВЕТСТВИЯ ПРОДУКЦИИ,  </a:t>
          </a: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b="1" kern="1200" dirty="0" smtClean="0"/>
            <a:t>УСЛУГ (РАБОТ),   ПЕРСОНАЛА</a:t>
          </a:r>
          <a:endParaRPr lang="ru-RU" sz="2000" b="1" kern="1200" dirty="0"/>
        </a:p>
      </dsp:txBody>
      <dsp:txXfrm>
        <a:off x="624307" y="0"/>
        <a:ext cx="7707098" cy="21429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EC44D9B-802D-4B0E-8B87-89CB643F555A}">
      <dsp:nvSpPr>
        <dsp:cNvPr id="0" name=""/>
        <dsp:cNvSpPr/>
      </dsp:nvSpPr>
      <dsp:spPr>
        <a:xfrm>
          <a:off x="708" y="293210"/>
          <a:ext cx="1991970" cy="2343494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algn="bl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354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5187846-A3F4-4FE8-A06D-DA86BF439BC7}">
      <dsp:nvSpPr>
        <dsp:cNvPr id="0" name=""/>
        <dsp:cNvSpPr/>
      </dsp:nvSpPr>
      <dsp:spPr>
        <a:xfrm>
          <a:off x="100307" y="386950"/>
          <a:ext cx="1792773" cy="1523271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83000" b="-83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254000" extrusionH="63500" contourW="127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1F3E975-1B73-4041-A5E8-C2CF01414BC3}">
      <dsp:nvSpPr>
        <dsp:cNvPr id="0" name=""/>
        <dsp:cNvSpPr/>
      </dsp:nvSpPr>
      <dsp:spPr>
        <a:xfrm>
          <a:off x="100307" y="1910222"/>
          <a:ext cx="1792773" cy="63274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700" b="1" i="0" kern="1200" dirty="0" smtClean="0">
              <a:latin typeface="Arial" panose="020B0604020202020204" pitchFamily="34" charset="0"/>
              <a:ea typeface="+mn-ea"/>
              <a:cs typeface="Arial" panose="020B0604020202020204" pitchFamily="34" charset="0"/>
            </a:rPr>
            <a:t>Реестр национальной системы подтверждения соответствия</a:t>
          </a:r>
          <a:endParaRPr lang="ru-RU" sz="700" b="1" i="1" kern="1200" dirty="0"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sp:txBody>
      <dsp:txXfrm>
        <a:off x="100307" y="1910222"/>
        <a:ext cx="1792773" cy="632743"/>
      </dsp:txXfrm>
    </dsp:sp>
    <dsp:sp modelId="{D9377E37-071D-4784-A375-711CDE309113}">
      <dsp:nvSpPr>
        <dsp:cNvPr id="0" name=""/>
        <dsp:cNvSpPr/>
      </dsp:nvSpPr>
      <dsp:spPr>
        <a:xfrm>
          <a:off x="2384246" y="293210"/>
          <a:ext cx="1991970" cy="2343494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algn="bl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354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5A861A8-83AB-4D48-911F-D93918FAD6CA}">
      <dsp:nvSpPr>
        <dsp:cNvPr id="0" name=""/>
        <dsp:cNvSpPr/>
      </dsp:nvSpPr>
      <dsp:spPr>
        <a:xfrm>
          <a:off x="2483844" y="386950"/>
          <a:ext cx="1792773" cy="1523271"/>
        </a:xfrm>
        <a:prstGeom prst="rect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1000" b="-41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254000" extrusionH="63500" contourW="127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9F74AA3-2823-4A34-A04B-7E59D7861475}">
      <dsp:nvSpPr>
        <dsp:cNvPr id="0" name=""/>
        <dsp:cNvSpPr/>
      </dsp:nvSpPr>
      <dsp:spPr>
        <a:xfrm>
          <a:off x="2483844" y="1910222"/>
          <a:ext cx="1792773" cy="63274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700" b="1" i="0" kern="1200" dirty="0" smtClean="0">
              <a:latin typeface="Arial" panose="020B0604020202020204" pitchFamily="34" charset="0"/>
              <a:ea typeface="+mn-ea"/>
              <a:cs typeface="Arial" panose="020B0604020202020204" pitchFamily="34" charset="0"/>
            </a:rPr>
            <a:t>Единый реестр документов по оценке соответствия ЕАЭС </a:t>
          </a:r>
        </a:p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700" b="1" i="0" kern="1200" dirty="0" smtClean="0">
              <a:latin typeface="Arial" panose="020B0604020202020204" pitchFamily="34" charset="0"/>
              <a:ea typeface="+mn-ea"/>
              <a:cs typeface="Arial" panose="020B0604020202020204" pitchFamily="34" charset="0"/>
            </a:rPr>
            <a:t>(национальная часть)</a:t>
          </a:r>
          <a:endParaRPr lang="ru-RU" sz="700" b="1" i="0" kern="1200" dirty="0"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sp:txBody>
      <dsp:txXfrm>
        <a:off x="2483844" y="1910222"/>
        <a:ext cx="1792773" cy="632743"/>
      </dsp:txXfrm>
    </dsp:sp>
    <dsp:sp modelId="{49B13E7D-5A15-4E3F-85E2-4A3E2924B4BF}">
      <dsp:nvSpPr>
        <dsp:cNvPr id="0" name=""/>
        <dsp:cNvSpPr/>
      </dsp:nvSpPr>
      <dsp:spPr>
        <a:xfrm>
          <a:off x="4767783" y="293210"/>
          <a:ext cx="1991970" cy="2343494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algn="bl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354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B03A0F2-1CEA-4F04-8A55-361DDF285FDE}">
      <dsp:nvSpPr>
        <dsp:cNvPr id="0" name=""/>
        <dsp:cNvSpPr/>
      </dsp:nvSpPr>
      <dsp:spPr>
        <a:xfrm>
          <a:off x="4867381" y="386950"/>
          <a:ext cx="1792773" cy="1523271"/>
        </a:xfrm>
        <a:prstGeom prst="rect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72000" b="-72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254000" extrusionH="63500" contourW="127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58059AD-B624-48F2-AA13-698A609E1350}">
      <dsp:nvSpPr>
        <dsp:cNvPr id="0" name=""/>
        <dsp:cNvSpPr/>
      </dsp:nvSpPr>
      <dsp:spPr>
        <a:xfrm>
          <a:off x="4867381" y="1910222"/>
          <a:ext cx="1792773" cy="63274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700" b="1" i="0" kern="1200" dirty="0" smtClean="0">
              <a:latin typeface="Arial" panose="020B0604020202020204" pitchFamily="34" charset="0"/>
              <a:ea typeface="+mn-ea"/>
              <a:cs typeface="Arial" panose="020B0604020202020204" pitchFamily="34" charset="0"/>
            </a:rPr>
            <a:t>Техническая оснащенность лабораторий Республики Беларусь</a:t>
          </a:r>
          <a:endParaRPr lang="ru-RU" sz="700" b="1" i="0" kern="1200" dirty="0"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sp:txBody>
      <dsp:txXfrm>
        <a:off x="4867381" y="1910222"/>
        <a:ext cx="1792773" cy="632743"/>
      </dsp:txXfrm>
    </dsp:sp>
    <dsp:sp modelId="{FB67CC70-E589-4F6E-B828-213FCD8BAF7C}">
      <dsp:nvSpPr>
        <dsp:cNvPr id="0" name=""/>
        <dsp:cNvSpPr/>
      </dsp:nvSpPr>
      <dsp:spPr>
        <a:xfrm>
          <a:off x="7151320" y="293210"/>
          <a:ext cx="1991970" cy="2343494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algn="bl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354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3358E6B-D5CC-4FA7-A120-9B118BEE69B2}">
      <dsp:nvSpPr>
        <dsp:cNvPr id="0" name=""/>
        <dsp:cNvSpPr/>
      </dsp:nvSpPr>
      <dsp:spPr>
        <a:xfrm>
          <a:off x="7250919" y="386950"/>
          <a:ext cx="1792773" cy="1523271"/>
        </a:xfrm>
        <a:prstGeom prst="rect">
          <a:avLst/>
        </a:prstGeom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0" r="-30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254000" extrusionH="63500" contourW="127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F0A495D-4872-4EFB-BEB4-5636290A1719}">
      <dsp:nvSpPr>
        <dsp:cNvPr id="0" name=""/>
        <dsp:cNvSpPr/>
      </dsp:nvSpPr>
      <dsp:spPr>
        <a:xfrm>
          <a:off x="7250919" y="1910222"/>
          <a:ext cx="1792773" cy="63274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700" b="1" i="0" kern="1200" dirty="0" smtClean="0">
              <a:latin typeface="Arial" panose="020B0604020202020204" pitchFamily="34" charset="0"/>
              <a:ea typeface="+mn-ea"/>
              <a:cs typeface="Arial" panose="020B0604020202020204" pitchFamily="34" charset="0"/>
            </a:rPr>
            <a:t>Уведомительное декларирование соответствия</a:t>
          </a:r>
          <a:endParaRPr lang="ru-RU" sz="700" b="1" i="0" kern="1200" dirty="0"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sp:txBody>
      <dsp:txXfrm>
        <a:off x="7250919" y="1910222"/>
        <a:ext cx="1792773" cy="632743"/>
      </dsp:txXfrm>
    </dsp:sp>
    <dsp:sp modelId="{F0478B39-66E4-4A7C-B9C8-064C7952250B}">
      <dsp:nvSpPr>
        <dsp:cNvPr id="0" name=""/>
        <dsp:cNvSpPr/>
      </dsp:nvSpPr>
      <dsp:spPr>
        <a:xfrm>
          <a:off x="708" y="2835902"/>
          <a:ext cx="1991970" cy="2343494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algn="bl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354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08B263C-95A7-4DB3-8B78-E6DFFB71F27A}">
      <dsp:nvSpPr>
        <dsp:cNvPr id="0" name=""/>
        <dsp:cNvSpPr/>
      </dsp:nvSpPr>
      <dsp:spPr>
        <a:xfrm>
          <a:off x="100307" y="2929642"/>
          <a:ext cx="1792773" cy="1523271"/>
        </a:xfrm>
        <a:prstGeom prst="rect">
          <a:avLst/>
        </a:prstGeom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86000" b="-86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254000" extrusionH="63500" contourW="127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A12F5FC-75EC-425A-BDC0-275C38C43805}">
      <dsp:nvSpPr>
        <dsp:cNvPr id="0" name=""/>
        <dsp:cNvSpPr/>
      </dsp:nvSpPr>
      <dsp:spPr>
        <a:xfrm>
          <a:off x="100307" y="4452913"/>
          <a:ext cx="1792773" cy="63274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700" b="1" i="0" kern="1200" dirty="0" smtClean="0">
              <a:latin typeface="Arial" panose="020B0604020202020204" pitchFamily="34" charset="0"/>
              <a:ea typeface="+mn-ea"/>
              <a:cs typeface="Arial" panose="020B0604020202020204" pitchFamily="34" charset="0"/>
            </a:rPr>
            <a:t>Реестр «Натуральный продукт»</a:t>
          </a:r>
          <a:endParaRPr lang="ru-RU" sz="700" b="1" i="0" kern="1200" dirty="0"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sp:txBody>
      <dsp:txXfrm>
        <a:off x="100307" y="4452913"/>
        <a:ext cx="1792773" cy="632743"/>
      </dsp:txXfrm>
    </dsp:sp>
    <dsp:sp modelId="{59F47D5A-AC93-490D-A04F-CC1B597425F0}">
      <dsp:nvSpPr>
        <dsp:cNvPr id="0" name=""/>
        <dsp:cNvSpPr/>
      </dsp:nvSpPr>
      <dsp:spPr>
        <a:xfrm>
          <a:off x="2384246" y="2835902"/>
          <a:ext cx="1991970" cy="2343494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algn="bl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354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D86987D-22A0-40E6-BEDA-BD7413E4782B}">
      <dsp:nvSpPr>
        <dsp:cNvPr id="0" name=""/>
        <dsp:cNvSpPr/>
      </dsp:nvSpPr>
      <dsp:spPr>
        <a:xfrm>
          <a:off x="2483844" y="2929642"/>
          <a:ext cx="1792773" cy="1523271"/>
        </a:xfrm>
        <a:prstGeom prst="rect">
          <a:avLst/>
        </a:prstGeom>
        <a:blipFill>
          <a:blip xmlns:r="http://schemas.openxmlformats.org/officeDocument/2006/relationships"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86000" b="-86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254000" extrusionH="63500" contourW="127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6BD0232-3F8C-49D4-8786-89EF20194526}">
      <dsp:nvSpPr>
        <dsp:cNvPr id="0" name=""/>
        <dsp:cNvSpPr/>
      </dsp:nvSpPr>
      <dsp:spPr>
        <a:xfrm>
          <a:off x="2483844" y="4452913"/>
          <a:ext cx="1792773" cy="63274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700" b="1" i="0" kern="1200" dirty="0" smtClean="0">
              <a:latin typeface="Arial" panose="020B0604020202020204" pitchFamily="34" charset="0"/>
              <a:ea typeface="+mn-ea"/>
              <a:cs typeface="Arial" panose="020B0604020202020204" pitchFamily="34" charset="0"/>
            </a:rPr>
            <a:t>Реестр «Конкурсы в области качества»</a:t>
          </a:r>
          <a:endParaRPr lang="ru-RU" sz="700" b="1" i="0" kern="1200" dirty="0"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sp:txBody>
      <dsp:txXfrm>
        <a:off x="2483844" y="4452913"/>
        <a:ext cx="1792773" cy="632743"/>
      </dsp:txXfrm>
    </dsp:sp>
    <dsp:sp modelId="{14E6AF5F-DEB1-497B-B478-FB12BAB5DB07}">
      <dsp:nvSpPr>
        <dsp:cNvPr id="0" name=""/>
        <dsp:cNvSpPr/>
      </dsp:nvSpPr>
      <dsp:spPr>
        <a:xfrm>
          <a:off x="4767783" y="2835902"/>
          <a:ext cx="1991970" cy="2343494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algn="bl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354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93F31FE-E59F-4FF7-8812-0FEDA46D58BD}">
      <dsp:nvSpPr>
        <dsp:cNvPr id="0" name=""/>
        <dsp:cNvSpPr/>
      </dsp:nvSpPr>
      <dsp:spPr>
        <a:xfrm>
          <a:off x="4867381" y="2929642"/>
          <a:ext cx="1792773" cy="1523271"/>
        </a:xfrm>
        <a:prstGeom prst="rect">
          <a:avLst/>
        </a:prstGeom>
        <a:blipFill>
          <a:blip xmlns:r="http://schemas.openxmlformats.org/officeDocument/2006/relationships"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78000" b="-78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254000" extrusionH="63500" contourW="127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14F72FB-456B-4038-94FA-CABCEF790664}">
      <dsp:nvSpPr>
        <dsp:cNvPr id="0" name=""/>
        <dsp:cNvSpPr/>
      </dsp:nvSpPr>
      <dsp:spPr>
        <a:xfrm>
          <a:off x="4867381" y="4452913"/>
          <a:ext cx="1792773" cy="63274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700" b="1" kern="1200" dirty="0" smtClean="0"/>
            <a:t>Кадастр Республики Беларусь служебного и гражданского оружия и боеприпасов</a:t>
          </a:r>
          <a:endParaRPr lang="ru-RU" sz="700" b="1" i="0" kern="1200" dirty="0"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sp:txBody>
      <dsp:txXfrm>
        <a:off x="4867381" y="4452913"/>
        <a:ext cx="1792773" cy="632743"/>
      </dsp:txXfrm>
    </dsp:sp>
    <dsp:sp modelId="{99F87E0C-7C9A-476D-8562-74A82BA2EDA2}">
      <dsp:nvSpPr>
        <dsp:cNvPr id="0" name=""/>
        <dsp:cNvSpPr/>
      </dsp:nvSpPr>
      <dsp:spPr>
        <a:xfrm>
          <a:off x="7151320" y="2835902"/>
          <a:ext cx="1991970" cy="2343494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algn="bl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354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6825D55-5798-453E-89E6-22781B784121}">
      <dsp:nvSpPr>
        <dsp:cNvPr id="0" name=""/>
        <dsp:cNvSpPr/>
      </dsp:nvSpPr>
      <dsp:spPr>
        <a:xfrm>
          <a:off x="7250919" y="2929642"/>
          <a:ext cx="1792773" cy="1523271"/>
        </a:xfrm>
        <a:prstGeom prst="rect">
          <a:avLst/>
        </a:prstGeom>
        <a:blipFill>
          <a:blip xmlns:r="http://schemas.openxmlformats.org/officeDocument/2006/relationships"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86000" b="-86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254000" extrusionH="63500" contourW="127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50F4D9F-D752-42C9-91A7-76ADC6BE344B}">
      <dsp:nvSpPr>
        <dsp:cNvPr id="0" name=""/>
        <dsp:cNvSpPr/>
      </dsp:nvSpPr>
      <dsp:spPr>
        <a:xfrm>
          <a:off x="7250919" y="4452913"/>
          <a:ext cx="1792773" cy="63274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700" b="1" i="0" kern="1200" dirty="0" smtClean="0">
              <a:latin typeface="Arial" panose="020B0604020202020204" pitchFamily="34" charset="0"/>
              <a:ea typeface="+mn-ea"/>
              <a:cs typeface="Arial" panose="020B0604020202020204" pitchFamily="34" charset="0"/>
            </a:rPr>
            <a:t>Реестр моделей кассовых суммирующих аппаратов и специальных компьютерных систем, используемых на территории Республики Беларусь</a:t>
          </a:r>
          <a:endParaRPr lang="ru-RU" sz="700" b="1" i="0" kern="1200" dirty="0"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sp:txBody>
      <dsp:txXfrm>
        <a:off x="7250919" y="4452913"/>
        <a:ext cx="1792773" cy="632743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E803E44-E37F-478E-83F4-E7CB726628ED}">
      <dsp:nvSpPr>
        <dsp:cNvPr id="0" name=""/>
        <dsp:cNvSpPr/>
      </dsp:nvSpPr>
      <dsp:spPr>
        <a:xfrm>
          <a:off x="25202" y="0"/>
          <a:ext cx="2865768" cy="3364584"/>
        </a:xfrm>
        <a:prstGeom prst="roundRect">
          <a:avLst>
            <a:gd name="adj" fmla="val 10000"/>
          </a:avLst>
        </a:prstGeom>
        <a:solidFill>
          <a:srgbClr val="EBF2FF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endParaRPr lang="ru-RU" sz="2000" b="1" kern="1200" dirty="0"/>
        </a:p>
      </dsp:txBody>
      <dsp:txXfrm>
        <a:off x="25202" y="0"/>
        <a:ext cx="2865768" cy="1009375"/>
      </dsp:txXfrm>
    </dsp:sp>
    <dsp:sp modelId="{48BFDD03-D6F0-4ADC-A973-A298277A6438}">
      <dsp:nvSpPr>
        <dsp:cNvPr id="0" name=""/>
        <dsp:cNvSpPr/>
      </dsp:nvSpPr>
      <dsp:spPr>
        <a:xfrm>
          <a:off x="3022319" y="0"/>
          <a:ext cx="2332902" cy="3605118"/>
        </a:xfrm>
        <a:prstGeom prst="roundRect">
          <a:avLst>
            <a:gd name="adj" fmla="val 10000"/>
          </a:avLst>
        </a:prstGeom>
        <a:solidFill>
          <a:srgbClr val="EBF2FF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1" kern="1200" dirty="0" smtClean="0">
              <a:solidFill>
                <a:srgbClr val="002060"/>
              </a:solidFill>
              <a:effectLst/>
              <a:latin typeface="Calibri" panose="020F0502020204030204" pitchFamily="34" charset="0"/>
              <a:ea typeface="Calibri"/>
              <a:cs typeface="Calibri" panose="020F0502020204030204" pitchFamily="34" charset="0"/>
            </a:rPr>
            <a:t>Приказ Госстандарта </a:t>
          </a:r>
          <a:r>
            <a:rPr lang="ru-RU" sz="1800" b="0" i="1" kern="1200" dirty="0" smtClean="0">
              <a:solidFill>
                <a:srgbClr val="002060"/>
              </a:solidFill>
              <a:effectLst/>
              <a:latin typeface="Calibri" panose="020F0502020204030204" pitchFamily="34" charset="0"/>
              <a:ea typeface="Calibri"/>
              <a:cs typeface="Calibri" panose="020F0502020204030204" pitchFamily="34" charset="0"/>
            </a:rPr>
            <a:t>от </a:t>
          </a:r>
          <a:br>
            <a:rPr lang="ru-RU" sz="1800" b="0" i="1" kern="1200" dirty="0" smtClean="0">
              <a:solidFill>
                <a:srgbClr val="002060"/>
              </a:solidFill>
              <a:effectLst/>
              <a:latin typeface="Calibri" panose="020F0502020204030204" pitchFamily="34" charset="0"/>
              <a:ea typeface="Calibri"/>
              <a:cs typeface="Calibri" panose="020F0502020204030204" pitchFamily="34" charset="0"/>
            </a:rPr>
          </a:br>
          <a:r>
            <a:rPr lang="ru-RU" sz="1800" b="0" i="1" kern="1200" dirty="0" smtClean="0">
              <a:solidFill>
                <a:srgbClr val="002060"/>
              </a:solidFill>
              <a:effectLst/>
              <a:latin typeface="Calibri" panose="020F0502020204030204" pitchFamily="34" charset="0"/>
              <a:ea typeface="Calibri"/>
              <a:cs typeface="Calibri" panose="020F0502020204030204" pitchFamily="34" charset="0"/>
            </a:rPr>
            <a:t>29 августа 2016 г. </a:t>
          </a:r>
          <a:br>
            <a:rPr lang="ru-RU" sz="1800" b="0" i="1" kern="1200" dirty="0" smtClean="0">
              <a:solidFill>
                <a:srgbClr val="002060"/>
              </a:solidFill>
              <a:effectLst/>
              <a:latin typeface="Calibri" panose="020F0502020204030204" pitchFamily="34" charset="0"/>
              <a:ea typeface="Calibri"/>
              <a:cs typeface="Calibri" panose="020F0502020204030204" pitchFamily="34" charset="0"/>
            </a:rPr>
          </a:br>
          <a:r>
            <a:rPr lang="ru-RU" sz="1800" b="0" i="1" kern="1200" dirty="0" smtClean="0">
              <a:solidFill>
                <a:srgbClr val="002060"/>
              </a:solidFill>
              <a:effectLst/>
              <a:latin typeface="Calibri" panose="020F0502020204030204" pitchFamily="34" charset="0"/>
              <a:ea typeface="Calibri"/>
              <a:cs typeface="Calibri" panose="020F0502020204030204" pitchFamily="34" charset="0"/>
            </a:rPr>
            <a:t>№ 124   </a:t>
          </a:r>
          <a:endParaRPr lang="ru-RU" sz="1800" b="0" i="1" kern="1200" dirty="0">
            <a:solidFill>
              <a:srgbClr val="002060"/>
            </a:solidFill>
            <a:effectLst/>
            <a:latin typeface="Calibri" panose="020F0502020204030204" pitchFamily="34" charset="0"/>
            <a:ea typeface="Calibri"/>
            <a:cs typeface="Calibri" panose="020F0502020204030204" pitchFamily="34" charset="0"/>
          </a:endParaRPr>
        </a:p>
      </dsp:txBody>
      <dsp:txXfrm>
        <a:off x="3022319" y="0"/>
        <a:ext cx="2332902" cy="1081535"/>
      </dsp:txXfrm>
    </dsp:sp>
    <dsp:sp modelId="{50D73FA3-69CD-4B5A-A002-4C4FFAF3206E}">
      <dsp:nvSpPr>
        <dsp:cNvPr id="0" name=""/>
        <dsp:cNvSpPr/>
      </dsp:nvSpPr>
      <dsp:spPr>
        <a:xfrm>
          <a:off x="3271687" y="1082591"/>
          <a:ext cx="1834165" cy="1086992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i="1" kern="1200" dirty="0" smtClean="0"/>
            <a:t>Перечень организаций на проведение работ </a:t>
          </a:r>
          <a:endParaRPr lang="ru-RU" sz="1600" kern="1200" dirty="0"/>
        </a:p>
      </dsp:txBody>
      <dsp:txXfrm>
        <a:off x="3303524" y="1114428"/>
        <a:ext cx="1770491" cy="1023318"/>
      </dsp:txXfrm>
    </dsp:sp>
    <dsp:sp modelId="{1812F6CB-2A59-4AC7-864B-BD5C098C4B35}">
      <dsp:nvSpPr>
        <dsp:cNvPr id="0" name=""/>
        <dsp:cNvSpPr/>
      </dsp:nvSpPr>
      <dsp:spPr>
        <a:xfrm>
          <a:off x="3356133" y="2336813"/>
          <a:ext cx="1665273" cy="1086992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i="1" kern="1200" smtClean="0"/>
            <a:t>Перечень показателей</a:t>
          </a:r>
          <a:endParaRPr lang="ru-RU" sz="1600" kern="1200"/>
        </a:p>
      </dsp:txBody>
      <dsp:txXfrm>
        <a:off x="3387970" y="2368650"/>
        <a:ext cx="1601599" cy="102331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CaptionedPictures">
  <dgm:title val=""/>
  <dgm:desc val=""/>
  <dgm:catLst>
    <dgm:cat type="picture" pri="5000"/>
    <dgm:cat type="pictureconvert" pri="5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  <dgm:pt modelId="40">
          <dgm:prSet phldr="1"/>
        </dgm:pt>
        <dgm:pt modelId="4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  <dgm:cxn modelId="90" srcId="0" destId="40" srcOrd="3" destOrd="0"/>
        <dgm:cxn modelId="42" srcId="40" destId="4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grDir" val="tR"/>
          <dgm:param type="off" val="ct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" op="equ"/>
      <dgm:constr type="primFontSz" for="des" forName="Child" refType="primFontSz" refFor="des" refForName="Parent" op="lte"/>
      <dgm:constr type="w" for="ch" forName="composite" refType="w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varLst>
          <dgm:chMax val="1"/>
          <dgm:chPref val="1"/>
        </dgm:varLst>
        <dgm:alg type="composite">
          <dgm:param type="ar" val="0.85"/>
        </dgm:alg>
        <dgm:shape xmlns:r="http://schemas.openxmlformats.org/officeDocument/2006/relationships" r:blip="">
          <dgm:adjLst/>
        </dgm:shape>
        <dgm:constrLst>
          <dgm:constr type="l" for="ch" forName="Accent" refType="w" fact="0"/>
          <dgm:constr type="t" for="ch" forName="Accent" refType="h" fact="0"/>
          <dgm:constr type="w" for="ch" forName="Accent" refType="w"/>
          <dgm:constr type="h" for="ch" forName="Accent" refType="h"/>
          <dgm:constr type="l" for="ch" forName="Image" refType="w" fact="0.05"/>
          <dgm:constr type="t" for="ch" forName="Image" refType="h" fact="0.04"/>
          <dgm:constr type="w" for="ch" forName="Image" refType="w" fact="0.9"/>
          <dgm:constr type="h" for="ch" forName="Image" refType="h" fact="0.65"/>
          <dgm:constr type="l" for="ch" forName="ChildComposite" refType="w" fact="0.05"/>
          <dgm:constr type="t" for="ch" forName="ChildComposite" refType="h" fact="0.69"/>
          <dgm:constr type="w" for="ch" forName="ChildComposite" refType="w" fact="0.9"/>
          <dgm:constr type="h" for="ch" forName="ChildComposite" refType="h" fact="0.27"/>
        </dgm:constrLst>
        <dgm:layoutNode name="Accent" styleLbl="trAlignAcc1">
          <dgm:varLst>
            <dgm:chMax val="0"/>
            <dgm:chPref val="0"/>
          </dgm:varLst>
          <dgm:alg type="sp"/>
          <dgm:shape xmlns:r="http://schemas.openxmlformats.org/officeDocument/2006/relationships" type="rect" r:blip="">
            <dgm:adjLst/>
          </dgm:shape>
          <dgm:presOf/>
        </dgm:layoutNode>
        <dgm:layoutNode name="Image" styleLbl="alignImgPlace1">
          <dgm:varLst>
            <dgm:chMax val="0"/>
            <dgm:chPref val="0"/>
          </dgm:varLst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ChildComposite">
          <dgm:alg type="composite"/>
          <dgm:shape xmlns:r="http://schemas.openxmlformats.org/officeDocument/2006/relationships" r:blip="">
            <dgm:adjLst/>
          </dgm:shape>
          <dgm:choose name="Name4">
            <dgm:if name="Name5" axis="ch" ptType="node" func="cnt" op="gte" val="1">
              <dgm:constrLst>
                <dgm:constr type="l" for="ch" forName="Parent" refType="w" fact="0"/>
                <dgm:constr type="t" for="ch" forName="Parent" refType="h" fact="0"/>
                <dgm:constr type="w" for="ch" forName="Parent" refType="w"/>
                <dgm:constr type="h" for="ch" forName="Parent" refType="h" fact="0.3704"/>
                <dgm:constr type="l" for="ch" forName="Child" refType="w" fact="0"/>
                <dgm:constr type="t" for="ch" forName="Child" refType="h" fact="0.3704"/>
                <dgm:constr type="w" for="ch" forName="Child" refType="w"/>
                <dgm:constr type="h" for="ch" forName="Child" refType="h" fact="0.6296"/>
              </dgm:constrLst>
            </dgm:if>
            <dgm:else name="Name6">
              <dgm:constrLst>
                <dgm:constr type="l" for="ch" forName="Parent" refType="w" fact="0"/>
                <dgm:constr type="t" for="ch" forName="Parent" refType="h" fact="0"/>
                <dgm:constr type="w" for="ch" forName="Parent" refType="w"/>
                <dgm:constr type="h" for="ch" forName="Parent" refType="h"/>
                <dgm:constr type="l" for="ch" forName="Child" refType="w" fact="0"/>
                <dgm:constr type="t" for="ch" forName="Child" refType="h" fact="0"/>
                <dgm:constr type="w" for="ch" forName="Child" refType="w" fact="0"/>
                <dgm:constr type="h" for="ch" forName="Child" refType="h" fact="0"/>
              </dgm:constrLst>
            </dgm:else>
          </dgm:choose>
          <dgm:layoutNode name="Child" styleLbl="node1">
            <dgm:varLst>
              <dgm:chMax val="0"/>
              <dgm:chPref val="0"/>
              <dgm:bulletEnabled val="1"/>
            </dgm:varLst>
            <dgm:choose name="Name7">
              <dgm:if name="Name8" axis="ch" ptType="node" func="cnt" op="gt" val="1">
                <dgm:alg type="tx">
                  <dgm:param type="parTxLTRAlign" val="l"/>
                  <dgm:param type="parTxRTLAlign" val="r"/>
                  <dgm:param type="txAnchorVert" val="mid"/>
                  <dgm:param type="txAnchorVertCh" val="mid"/>
                </dgm:alg>
              </dgm:if>
              <dgm:else name="Name9">
                <dgm:alg type="tx">
                  <dgm:param type="parTxLTRAlign" val="ctr"/>
                  <dgm:param type="parTxRTLAlign" val="ctr"/>
                  <dgm:param type="shpTxLTRAlignCh" val="l"/>
                  <dgm:param type="shpTxRTLAlignCh" val="r"/>
                  <dgm:param type="txAnchorVert" val="mid"/>
                  <dgm:param type="txAnchorVertCh" val="mid"/>
                </dgm:alg>
              </dgm:else>
            </dgm:choose>
            <dgm:choose name="Name10">
              <dgm:if name="Name11" axis="ch" ptType="node" func="cnt" op="gte" val="1">
                <dgm:shape xmlns:r="http://schemas.openxmlformats.org/officeDocument/2006/relationships" type="rect" r:blip="">
                  <dgm:adjLst/>
                </dgm:shape>
              </dgm:if>
              <dgm:else name="Name12">
                <dgm:shape xmlns:r="http://schemas.openxmlformats.org/officeDocument/2006/relationships" type="rect" r:blip="" hideGeom="1">
                  <dgm:adjLst/>
                </dgm:shape>
              </dgm:else>
            </dgm:choose>
            <dgm:choose name="Name13">
              <dgm:if name="Name14" axis="ch" ptType="node" func="cnt" op="gte" val="1">
                <dgm:presOf axis="des" ptType="node"/>
              </dgm:if>
              <dgm:else name="Name15">
                <dgm:presOf/>
              </dgm:else>
            </dgm:choose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Parent" styleLbl="revTx">
            <dgm:varLst>
              <dgm:chMax val="1"/>
              <dgm:chPref val="0"/>
              <dgm:bulletEnabled val="1"/>
            </dgm:varLst>
            <dgm:alg type="tx">
              <dgm:param type="shpTxLTRAlignCh" val="ctr"/>
              <dgm:param type="txAnchorVert" val="mid"/>
            </dgm:alg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565" cy="493789"/>
          </a:xfrm>
          <a:prstGeom prst="rect">
            <a:avLst/>
          </a:prstGeom>
        </p:spPr>
        <p:txBody>
          <a:bodyPr vert="horz" lIns="90754" tIns="45377" rIns="90754" bIns="45377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14626" y="0"/>
            <a:ext cx="2919565" cy="493789"/>
          </a:xfrm>
          <a:prstGeom prst="rect">
            <a:avLst/>
          </a:prstGeom>
        </p:spPr>
        <p:txBody>
          <a:bodyPr vert="horz" lIns="90754" tIns="45377" rIns="90754" bIns="45377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C210A231-DACB-4782-9075-0DFFFBA75FD8}" type="datetimeFigureOut">
              <a:rPr lang="ru-RU"/>
              <a:pPr>
                <a:defRPr/>
              </a:pPr>
              <a:t>27.05.2017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370947"/>
            <a:ext cx="2919565" cy="493789"/>
          </a:xfrm>
          <a:prstGeom prst="rect">
            <a:avLst/>
          </a:prstGeom>
        </p:spPr>
        <p:txBody>
          <a:bodyPr vert="horz" lIns="90754" tIns="45377" rIns="90754" bIns="45377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14626" y="9370947"/>
            <a:ext cx="2919565" cy="493789"/>
          </a:xfrm>
          <a:prstGeom prst="rect">
            <a:avLst/>
          </a:prstGeom>
        </p:spPr>
        <p:txBody>
          <a:bodyPr vert="horz" wrap="square" lIns="90754" tIns="45377" rIns="90754" bIns="45377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83FED465-9694-49FB-9110-97DE88BBA03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604313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565" cy="493789"/>
          </a:xfrm>
          <a:prstGeom prst="rect">
            <a:avLst/>
          </a:prstGeom>
        </p:spPr>
        <p:txBody>
          <a:bodyPr vert="horz" lIns="90445" tIns="45222" rIns="90445" bIns="45222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626" y="0"/>
            <a:ext cx="2919565" cy="493789"/>
          </a:xfrm>
          <a:prstGeom prst="rect">
            <a:avLst/>
          </a:prstGeom>
        </p:spPr>
        <p:txBody>
          <a:bodyPr vert="horz" lIns="90445" tIns="45222" rIns="90445" bIns="45222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A7901354-1F84-4800-AD83-1EF6702ED5F9}" type="datetimeFigureOut">
              <a:rPr lang="ru-RU"/>
              <a:pPr>
                <a:defRPr/>
              </a:pPr>
              <a:t>27.05.2017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3288" y="741363"/>
            <a:ext cx="4929187" cy="36972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445" tIns="45222" rIns="90445" bIns="45222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3262" y="4687052"/>
            <a:ext cx="5389240" cy="4439368"/>
          </a:xfrm>
          <a:prstGeom prst="rect">
            <a:avLst/>
          </a:prstGeom>
        </p:spPr>
        <p:txBody>
          <a:bodyPr vert="horz" lIns="90445" tIns="45222" rIns="90445" bIns="45222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0947"/>
            <a:ext cx="2919565" cy="493789"/>
          </a:xfrm>
          <a:prstGeom prst="rect">
            <a:avLst/>
          </a:prstGeom>
        </p:spPr>
        <p:txBody>
          <a:bodyPr vert="horz" lIns="90445" tIns="45222" rIns="90445" bIns="45222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626" y="9370947"/>
            <a:ext cx="2919565" cy="493789"/>
          </a:xfrm>
          <a:prstGeom prst="rect">
            <a:avLst/>
          </a:prstGeom>
        </p:spPr>
        <p:txBody>
          <a:bodyPr vert="horz" wrap="square" lIns="90445" tIns="45222" rIns="90445" bIns="45222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20D1820-613C-4F9F-839C-650DB750039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5730495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03288" y="739775"/>
            <a:ext cx="4930775" cy="369887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9" name="Заметки 2"/>
          <p:cNvSpPr>
            <a:spLocks noGrp="1"/>
          </p:cNvSpPr>
          <p:nvPr>
            <p:ph type="body" idx="1"/>
          </p:nvPr>
        </p:nvSpPr>
        <p:spPr bwMode="auto">
          <a:xfrm>
            <a:off x="673262" y="4685474"/>
            <a:ext cx="5389240" cy="444094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754" tIns="45377" rIns="90754" bIns="45377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13979877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40964" name="Номер слайда 3"/>
          <p:cNvSpPr txBox="1">
            <a:spLocks noGrp="1"/>
          </p:cNvSpPr>
          <p:nvPr/>
        </p:nvSpPr>
        <p:spPr bwMode="auto">
          <a:xfrm>
            <a:off x="3814626" y="9370947"/>
            <a:ext cx="2919565" cy="4937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45" tIns="45222" rIns="90445" bIns="45222" anchor="b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fld id="{0B7E3E64-911B-47F4-9CD7-B76B4623A8CC}" type="slidenum">
              <a:rPr lang="ru-RU" altLang="ru-RU" sz="1200"/>
              <a:pPr algn="r" eaLnBrk="1" hangingPunct="1"/>
              <a:t>11</a:t>
            </a:fld>
            <a:endParaRPr lang="ru-RU" altLang="ru-RU" sz="1200"/>
          </a:p>
        </p:txBody>
      </p:sp>
    </p:spTree>
    <p:extLst>
      <p:ext uri="{BB962C8B-B14F-4D97-AF65-F5344CB8AC3E}">
        <p14:creationId xmlns:p14="http://schemas.microsoft.com/office/powerpoint/2010/main" val="20542742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79ECD78-316B-4B7A-A3A0-857AC4C475F7}" type="slidenum">
              <a:rPr lang="ru-RU" smtClean="0"/>
              <a:pPr>
                <a:defRPr/>
              </a:pPr>
              <a:t>37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73175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7B56F47-F461-41A8-8A5F-92A9B4D032D8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1D0EAC-1427-45F5-A5D9-EA5AA4750E64}" type="datetimeFigureOut">
              <a:rPr lang="ru-RU"/>
              <a:pPr>
                <a:defRPr/>
              </a:pPr>
              <a:t>27.05.2017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3569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508E7A1-C9B3-43C9-B6FB-07F07BA1D782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70D4F7-CCE0-4CCC-B7A9-58044447C39A}" type="datetimeFigureOut">
              <a:rPr lang="ru-RU"/>
              <a:pPr>
                <a:defRPr/>
              </a:pPr>
              <a:t>27.05.2017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69036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ABC3AB8-7373-4665-8721-E962F5B32D04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F4950F-A757-40A1-A5DF-A27B6A75F1A6}" type="datetimeFigureOut">
              <a:rPr lang="ru-RU"/>
              <a:pPr>
                <a:defRPr/>
              </a:pPr>
              <a:t>27.05.2017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86930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EC85BFF-DFE4-438D-80BE-BA3CFF0F4A72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D3B0D9-8BE9-4C39-96B6-80C16B2852FA}" type="datetimeFigureOut">
              <a:rPr lang="ru-RU"/>
              <a:pPr>
                <a:defRPr/>
              </a:pPr>
              <a:t>27.05.2017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23386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EA453FF-81D0-4891-859F-7211EE06643E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2F77D3-40A1-460C-B37C-B41B5AB0CAE6}" type="datetimeFigureOut">
              <a:rPr lang="ru-RU"/>
              <a:pPr>
                <a:defRPr/>
              </a:pPr>
              <a:t>27.05.2017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88290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ED174E4-91DB-45A0-8E87-EF3F9608736F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F3B831-B3D1-4ED6-A08B-20BD81D50B97}" type="datetimeFigureOut">
              <a:rPr lang="ru-RU"/>
              <a:pPr>
                <a:defRPr/>
              </a:pPr>
              <a:t>27.05.2017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83964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DFB6B79-A500-4366-8C5D-72F42AD6A7C2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CDD68A-DEB3-4F9F-955A-1928C8CADD39}" type="datetimeFigureOut">
              <a:rPr lang="ru-RU"/>
              <a:pPr>
                <a:defRPr/>
              </a:pPr>
              <a:t>27.05.2017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06365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5E0D779-9CA1-41ED-B4F6-8494F6AAB736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0168B1-BC05-4CCC-A7AA-6FBD3B43A20F}" type="datetimeFigureOut">
              <a:rPr lang="ru-RU"/>
              <a:pPr>
                <a:defRPr/>
              </a:pPr>
              <a:t>27.05.2017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394326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F96CF2F-51AE-4B7C-8A78-6F6BA2C474C3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A969F3-416C-486E-8556-5232721AB469}" type="datetimeFigureOut">
              <a:rPr lang="ru-RU"/>
              <a:pPr>
                <a:defRPr/>
              </a:pPr>
              <a:t>27.05.2017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908572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7ED2E6C-342B-4E2A-9751-B90664F8D828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D2CBD5-AA4F-4F29-8914-E905747B7888}" type="datetimeFigureOut">
              <a:rPr lang="ru-RU"/>
              <a:pPr>
                <a:defRPr/>
              </a:pPr>
              <a:t>27.05.2017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259212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4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187E9DA-1D39-4D4E-8F11-5EB435CAB5F6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E81782-5D50-4083-9EA0-EC9101F94186}" type="datetimeFigureOut">
              <a:rPr lang="ru-RU"/>
              <a:pPr>
                <a:defRPr/>
              </a:pPr>
              <a:t>27.05.2017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79815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8B27891-39DC-413A-A936-55F5EB394E9E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DF6E69-B870-4002-B470-FABDA23A6A47}" type="datetimeFigureOut">
              <a:rPr lang="ru-RU"/>
              <a:pPr>
                <a:defRPr/>
              </a:pPr>
              <a:t>27.05.2017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55140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05DE6DC-EF9F-492F-ACDA-08BB766C7F6C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B80679-70B7-4ACB-9F7C-67D11EDC3F01}" type="datetimeFigureOut">
              <a:rPr lang="ru-RU"/>
              <a:pPr>
                <a:defRPr/>
              </a:pPr>
              <a:t>27.05.2017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706235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D1A2746-7F97-4F93-A6D0-C782DB7829CB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D2E77A-11D0-4DFB-8616-D0D7B52665DB}" type="datetimeFigureOut">
              <a:rPr lang="ru-RU"/>
              <a:pPr>
                <a:defRPr/>
              </a:pPr>
              <a:t>27.05.2017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752645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A0A0B6C-E396-45F8-9DDD-6D22D10E6158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50DAAE-D8F1-4160-902A-13233B9D8267}" type="datetimeFigureOut">
              <a:rPr lang="ru-RU"/>
              <a:pPr>
                <a:defRPr/>
              </a:pPr>
              <a:t>27.05.2017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210551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73C1F13-8BBE-4C8D-A6A4-A1731492233B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99EF5A-FB84-4AE1-A447-F3F93994BF49}" type="datetimeFigureOut">
              <a:rPr lang="ru-RU"/>
              <a:pPr>
                <a:defRPr/>
              </a:pPr>
              <a:t>27.05.2017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042336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78D5FBE-97F4-40D5-A20C-7CAC65035C3A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25D076-D03D-4D1B-BC75-D11E03CCD711}" type="datetimeFigureOut">
              <a:rPr lang="ru-RU"/>
              <a:pPr>
                <a:defRPr/>
              </a:pPr>
              <a:t>27.05.2017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718116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C3B7772-F779-441C-8302-63C9CC37B2C3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EED6AC-944F-4643-97D4-C09E2AC64A07}" type="datetimeFigureOut">
              <a:rPr lang="ru-RU"/>
              <a:pPr>
                <a:defRPr/>
              </a:pPr>
              <a:t>27.05.2017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870067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59AF5CD-AACA-4B2C-A348-E29D734660DA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EB5CC3-C759-410B-8E19-85D283D2C783}" type="datetimeFigureOut">
              <a:rPr lang="ru-RU"/>
              <a:pPr>
                <a:defRPr/>
              </a:pPr>
              <a:t>27.05.2017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059926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CFFB61E-8E3B-4F07-AD57-7292619BC659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33A808-D629-42DE-8C3F-3C08B97A8934}" type="datetimeFigureOut">
              <a:rPr lang="ru-RU"/>
              <a:pPr>
                <a:defRPr/>
              </a:pPr>
              <a:t>27.05.2017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918996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927FCA4-06ED-49E0-BDF8-E329B936C7E9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2D5E13-F277-4B89-818E-DA287E11F7A6}" type="datetimeFigureOut">
              <a:rPr lang="ru-RU"/>
              <a:pPr>
                <a:defRPr/>
              </a:pPr>
              <a:t>27.05.2017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748377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1C33101-858C-4A96-9C5B-0A151BDF1380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3D9B2F-76B6-4BBD-A4B4-508AC300F13C}" type="datetimeFigureOut">
              <a:rPr lang="ru-RU"/>
              <a:pPr>
                <a:defRPr/>
              </a:pPr>
              <a:t>27.05.2017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06217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847FEB3-9E0B-4D48-9331-D80F6DA252EC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09219-AEE4-44C0-A537-FEA33C42ECBB}" type="datetimeFigureOut">
              <a:rPr lang="ru-RU"/>
              <a:pPr>
                <a:defRPr/>
              </a:pPr>
              <a:t>27.05.2017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43424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4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96C5E92-6FA0-4019-9527-E6788EE0621F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A180D1-9281-434F-A81A-577CBEFCC278}" type="datetimeFigureOut">
              <a:rPr lang="ru-RU"/>
              <a:pPr>
                <a:defRPr/>
              </a:pPr>
              <a:t>27.05.2017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434015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C3C78E9-22C3-43D0-AFA5-76A3B3BF3339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10D557-8C42-4477-97AC-EC58469D9064}" type="datetimeFigureOut">
              <a:rPr lang="ru-RU"/>
              <a:pPr>
                <a:defRPr/>
              </a:pPr>
              <a:t>27.05.2017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312525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F7EE767-14D8-4554-A995-538580AEA345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A2CC62-DBFF-4D8E-964C-CED67AADA698}" type="datetimeFigureOut">
              <a:rPr lang="ru-RU"/>
              <a:pPr>
                <a:defRPr/>
              </a:pPr>
              <a:t>27.05.2017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648735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D93D56-1005-4672-BAFD-8354595E4526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ABE4A5-4164-47A0-B29D-C66CF41D43A1}" type="datetimeFigureOut">
              <a:rPr lang="ru-RU"/>
              <a:pPr>
                <a:defRPr/>
              </a:pPr>
              <a:t>27.05.2017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79798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0F7CB74-EB0F-42EA-9CCE-0EFA44134F13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97E322-EA7C-45F8-945D-99C22CD0283B}" type="datetimeFigureOut">
              <a:rPr lang="ru-RU"/>
              <a:pPr>
                <a:defRPr/>
              </a:pPr>
              <a:t>27.05.2017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44937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B101A9A-FE54-4E1E-A682-C712BDCE0A83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C40FC5-099A-473A-BFBC-A9B45BAEFA2A}" type="datetimeFigureOut">
              <a:rPr lang="ru-RU"/>
              <a:pPr>
                <a:defRPr/>
              </a:pPr>
              <a:t>27.05.2017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2347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9D0FB6E-4930-4FF1-9563-94B8D59FFFE3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A8E908-37D2-44DB-9247-36129EBFA80E}" type="datetimeFigureOut">
              <a:rPr lang="ru-RU"/>
              <a:pPr>
                <a:defRPr/>
              </a:pPr>
              <a:t>27.05.2017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31731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9DF14E-D299-43A9-BC74-5B87941A9034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CAA62D-EC9D-486B-80C2-A07B49864974}" type="datetimeFigureOut">
              <a:rPr lang="ru-RU"/>
              <a:pPr>
                <a:defRPr/>
              </a:pPr>
              <a:t>27.05.2017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88314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4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4590B4D-4EF2-4DC6-B869-11A60D6F4AA4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1B2FC8-2A5B-4BF7-B699-004CF3422277}" type="datetimeFigureOut">
              <a:rPr lang="ru-RU"/>
              <a:pPr>
                <a:defRPr/>
              </a:pPr>
              <a:t>27.05.2017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24154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A42B3BC-B207-4422-9480-91D7CE4B3FDD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F8D69F-A787-4F53-A8CA-CFF94F527353}" type="datetimeFigureOut">
              <a:rPr lang="ru-RU"/>
              <a:pPr>
                <a:defRPr/>
              </a:pPr>
              <a:t>27.05.2017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32842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3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62000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225" y="5648325"/>
            <a:ext cx="549275" cy="396875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>
              <a:defRPr>
                <a:solidFill>
                  <a:srgbClr val="FFFFFF"/>
                </a:solidFill>
              </a:defRPr>
            </a:lvl1pPr>
          </a:lstStyle>
          <a:p>
            <a:fld id="{F9B94173-4EE2-42C9-A391-99F8A96C0BE0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7456" y="4048919"/>
            <a:ext cx="23669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C8C8B1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738" y="1646237"/>
            <a:ext cx="2438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C8C8B1"/>
                </a:solidFill>
                <a:latin typeface="+mn-lt"/>
              </a:defRPr>
            </a:lvl1pPr>
          </a:lstStyle>
          <a:p>
            <a:pPr>
              <a:defRPr/>
            </a:pPr>
            <a:fld id="{E6240E16-8D62-447B-9498-08D192A9D301}" type="datetimeFigureOut">
              <a:rPr lang="ru-RU"/>
              <a:pPr>
                <a:defRPr/>
              </a:pPr>
              <a:t>27.05.2017</a:t>
            </a:fld>
            <a:endParaRPr lang="ru-RU"/>
          </a:p>
        </p:txBody>
      </p:sp>
      <p:sp>
        <p:nvSpPr>
          <p:cNvPr id="9" name="Прямоугольник 8"/>
          <p:cNvSpPr/>
          <p:nvPr userDrawn="1"/>
        </p:nvSpPr>
        <p:spPr>
          <a:xfrm>
            <a:off x="8459788" y="188913"/>
            <a:ext cx="684212" cy="541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034" name="Picture 60" descr="\\606pc2\D\d\INSTITUT\значки\Znaki_.tif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8050" y="273050"/>
            <a:ext cx="539750" cy="37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87" r:id="rId1"/>
    <p:sldLayoutId id="2147483788" r:id="rId2"/>
    <p:sldLayoutId id="2147483789" r:id="rId3"/>
    <p:sldLayoutId id="2147483790" r:id="rId4"/>
    <p:sldLayoutId id="2147483791" r:id="rId5"/>
    <p:sldLayoutId id="2147483792" r:id="rId6"/>
    <p:sldLayoutId id="2147483793" r:id="rId7"/>
    <p:sldLayoutId id="2147483794" r:id="rId8"/>
    <p:sldLayoutId id="2147483795" r:id="rId9"/>
    <p:sldLayoutId id="2147483796" r:id="rId10"/>
    <p:sldLayoutId id="2147483797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600" kern="1200" spc="-1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mbria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mbria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mbria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mbria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mbria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mbria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mbria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mbria" pitchFamily="18" charset="0"/>
        </a:defRPr>
      </a:lvl9pPr>
    </p:titleStyle>
    <p:bodyStyle>
      <a:lvl1pPr marL="3429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4888" indent="-228600" algn="l" rtl="0" eaLnBrk="0" fontAlgn="base" hangingPunct="0">
        <a:spcBef>
          <a:spcPct val="20000"/>
        </a:spcBef>
        <a:spcAft>
          <a:spcPct val="0"/>
        </a:spcAft>
        <a:buClr>
          <a:srgbClr val="7F8FA9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28600" algn="l" rtl="0" eaLnBrk="0" fontAlgn="base" hangingPunct="0">
        <a:spcBef>
          <a:spcPct val="20000"/>
        </a:spcBef>
        <a:spcAft>
          <a:spcPct val="0"/>
        </a:spcAft>
        <a:buClr>
          <a:srgbClr val="4A66AC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163" indent="-228600" algn="l" rtl="0" eaLnBrk="0" fontAlgn="base" hangingPunct="0">
        <a:spcBef>
          <a:spcPct val="20000"/>
        </a:spcBef>
        <a:spcAft>
          <a:spcPct val="0"/>
        </a:spcAft>
        <a:buClr>
          <a:srgbClr val="5AA2AE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62000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225" y="5648325"/>
            <a:ext cx="549275" cy="396875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>
              <a:defRPr>
                <a:solidFill>
                  <a:srgbClr val="FFFFFF"/>
                </a:solidFill>
              </a:defRPr>
            </a:lvl1pPr>
          </a:lstStyle>
          <a:p>
            <a:fld id="{962BC8AD-845D-4D91-9AAE-C27E5920A4B1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7456" y="4048919"/>
            <a:ext cx="23669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C8C8B1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738" y="1646237"/>
            <a:ext cx="2438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C8C8B1"/>
                </a:solidFill>
                <a:latin typeface="+mn-lt"/>
              </a:defRPr>
            </a:lvl1pPr>
          </a:lstStyle>
          <a:p>
            <a:pPr>
              <a:defRPr/>
            </a:pPr>
            <a:fld id="{D5DB03CA-F3C6-484F-AEB1-1195ABDD9D5A}" type="datetimeFigureOut">
              <a:rPr lang="ru-RU"/>
              <a:pPr>
                <a:defRPr/>
              </a:pPr>
              <a:t>27.05.2017</a:t>
            </a:fld>
            <a:endParaRPr lang="ru-RU"/>
          </a:p>
        </p:txBody>
      </p:sp>
      <p:sp>
        <p:nvSpPr>
          <p:cNvPr id="9" name="Прямоугольник 8"/>
          <p:cNvSpPr/>
          <p:nvPr userDrawn="1"/>
        </p:nvSpPr>
        <p:spPr>
          <a:xfrm>
            <a:off x="8459788" y="188913"/>
            <a:ext cx="684212" cy="541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058" name="Picture 60" descr="\\606pc2\D\d\INSTITUT\значки\Znaki_.tif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8050" y="273050"/>
            <a:ext cx="539750" cy="37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98" r:id="rId1"/>
    <p:sldLayoutId id="2147483799" r:id="rId2"/>
    <p:sldLayoutId id="2147483800" r:id="rId3"/>
    <p:sldLayoutId id="2147483801" r:id="rId4"/>
    <p:sldLayoutId id="2147483802" r:id="rId5"/>
    <p:sldLayoutId id="2147483803" r:id="rId6"/>
    <p:sldLayoutId id="2147483804" r:id="rId7"/>
    <p:sldLayoutId id="2147483805" r:id="rId8"/>
    <p:sldLayoutId id="2147483806" r:id="rId9"/>
    <p:sldLayoutId id="2147483807" r:id="rId10"/>
    <p:sldLayoutId id="2147483808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600" kern="1200" spc="-1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mbria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mbria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mbria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mbria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mbria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mbria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mbria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mbria" pitchFamily="18" charset="0"/>
        </a:defRPr>
      </a:lvl9pPr>
    </p:titleStyle>
    <p:bodyStyle>
      <a:lvl1pPr marL="3429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4888" indent="-228600" algn="l" rtl="0" eaLnBrk="0" fontAlgn="base" hangingPunct="0">
        <a:spcBef>
          <a:spcPct val="20000"/>
        </a:spcBef>
        <a:spcAft>
          <a:spcPct val="0"/>
        </a:spcAft>
        <a:buClr>
          <a:srgbClr val="7F8FA9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28600" algn="l" rtl="0" eaLnBrk="0" fontAlgn="base" hangingPunct="0">
        <a:spcBef>
          <a:spcPct val="20000"/>
        </a:spcBef>
        <a:spcAft>
          <a:spcPct val="0"/>
        </a:spcAft>
        <a:buClr>
          <a:srgbClr val="4A66AC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163" indent="-228600" algn="l" rtl="0" eaLnBrk="0" fontAlgn="base" hangingPunct="0">
        <a:spcBef>
          <a:spcPct val="20000"/>
        </a:spcBef>
        <a:spcAft>
          <a:spcPct val="0"/>
        </a:spcAft>
        <a:buClr>
          <a:srgbClr val="5AA2AE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62000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225" y="5648325"/>
            <a:ext cx="549275" cy="396875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>
              <a:defRPr>
                <a:solidFill>
                  <a:srgbClr val="FFFFFF"/>
                </a:solidFill>
              </a:defRPr>
            </a:lvl1pPr>
          </a:lstStyle>
          <a:p>
            <a:fld id="{CE606F27-047C-49BF-A2CA-01E06D1FA875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7456" y="4048919"/>
            <a:ext cx="23669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C8C8B1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738" y="1646237"/>
            <a:ext cx="2438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C8C8B1"/>
                </a:solidFill>
                <a:latin typeface="+mn-lt"/>
              </a:defRPr>
            </a:lvl1pPr>
          </a:lstStyle>
          <a:p>
            <a:pPr>
              <a:defRPr/>
            </a:pPr>
            <a:fld id="{90D3279F-D1B5-4622-8E96-5D12F41128A7}" type="datetimeFigureOut">
              <a:rPr lang="ru-RU"/>
              <a:pPr>
                <a:defRPr/>
              </a:pPr>
              <a:t>27.05.2017</a:t>
            </a:fld>
            <a:endParaRPr lang="ru-RU"/>
          </a:p>
        </p:txBody>
      </p:sp>
      <p:sp>
        <p:nvSpPr>
          <p:cNvPr id="9" name="Прямоугольник 8"/>
          <p:cNvSpPr/>
          <p:nvPr userDrawn="1"/>
        </p:nvSpPr>
        <p:spPr>
          <a:xfrm>
            <a:off x="8459788" y="188913"/>
            <a:ext cx="684212" cy="541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pic>
        <p:nvPicPr>
          <p:cNvPr id="3082" name="Picture 60" descr="\\606pc2\D\d\INSTITUT\значки\Znaki_.tif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8050" y="273050"/>
            <a:ext cx="539750" cy="37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09" r:id="rId1"/>
    <p:sldLayoutId id="2147483810" r:id="rId2"/>
    <p:sldLayoutId id="2147483811" r:id="rId3"/>
    <p:sldLayoutId id="2147483812" r:id="rId4"/>
    <p:sldLayoutId id="2147483813" r:id="rId5"/>
    <p:sldLayoutId id="2147483814" r:id="rId6"/>
    <p:sldLayoutId id="2147483815" r:id="rId7"/>
    <p:sldLayoutId id="2147483816" r:id="rId8"/>
    <p:sldLayoutId id="2147483817" r:id="rId9"/>
    <p:sldLayoutId id="2147483818" r:id="rId10"/>
    <p:sldLayoutId id="2147483819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600" kern="1200" spc="-1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mbria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mbria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mbria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mbria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mbria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mbria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mbria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mbria" pitchFamily="18" charset="0"/>
        </a:defRPr>
      </a:lvl9pPr>
    </p:titleStyle>
    <p:bodyStyle>
      <a:lvl1pPr marL="3429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4888" indent="-228600" algn="l" rtl="0" eaLnBrk="0" fontAlgn="base" hangingPunct="0">
        <a:spcBef>
          <a:spcPct val="20000"/>
        </a:spcBef>
        <a:spcAft>
          <a:spcPct val="0"/>
        </a:spcAft>
        <a:buClr>
          <a:srgbClr val="7F8FA9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28600" algn="l" rtl="0" eaLnBrk="0" fontAlgn="base" hangingPunct="0">
        <a:spcBef>
          <a:spcPct val="20000"/>
        </a:spcBef>
        <a:spcAft>
          <a:spcPct val="0"/>
        </a:spcAft>
        <a:buClr>
          <a:srgbClr val="4A66AC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163" indent="-228600" algn="l" rtl="0" eaLnBrk="0" fontAlgn="base" hangingPunct="0">
        <a:spcBef>
          <a:spcPct val="20000"/>
        </a:spcBef>
        <a:spcAft>
          <a:spcPct val="0"/>
        </a:spcAft>
        <a:buClr>
          <a:srgbClr val="5AA2AE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Relationship Id="rId6" Type="http://schemas.openxmlformats.org/officeDocument/2006/relationships/chart" Target="../charts/char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10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10" Type="http://schemas.openxmlformats.org/officeDocument/2006/relationships/image" Target="../media/image13.pn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em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emf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image" Target="../media/image60.png"/><Relationship Id="rId7" Type="http://schemas.openxmlformats.org/officeDocument/2006/relationships/image" Target="../media/image64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332656"/>
            <a:ext cx="7543800" cy="854075"/>
          </a:xfrm>
        </p:spPr>
        <p:txBody>
          <a:bodyPr/>
          <a:lstStyle/>
          <a:p>
            <a:pPr algn="ctr">
              <a:defRPr/>
            </a:pPr>
            <a:r>
              <a:rPr lang="ru-RU" sz="2400" b="1" dirty="0" smtClean="0">
                <a:solidFill>
                  <a:srgbClr val="800000"/>
                </a:solidFill>
                <a:latin typeface="+mn-lt"/>
                <a:cs typeface="Arial" panose="020B0604020202020204" pitchFamily="34" charset="0"/>
              </a:rPr>
              <a:t>51 заседание Межгосударственного совета по </a:t>
            </a:r>
            <a:r>
              <a:rPr lang="ru-RU" sz="2400" b="1" dirty="0">
                <a:solidFill>
                  <a:srgbClr val="800000"/>
                </a:solidFill>
                <a:latin typeface="+mn-lt"/>
                <a:cs typeface="Arial" panose="020B0604020202020204" pitchFamily="34" charset="0"/>
              </a:rPr>
              <a:t>стандартизации, метрологии и </a:t>
            </a:r>
            <a:r>
              <a:rPr lang="ru-RU" sz="2400" b="1" dirty="0" smtClean="0">
                <a:solidFill>
                  <a:srgbClr val="800000"/>
                </a:solidFill>
                <a:latin typeface="+mn-lt"/>
                <a:cs typeface="Arial" panose="020B0604020202020204" pitchFamily="34" charset="0"/>
              </a:rPr>
              <a:t>сертификации</a:t>
            </a:r>
            <a:endParaRPr lang="ru-RU" sz="2400" b="1" dirty="0">
              <a:solidFill>
                <a:srgbClr val="002060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1188" y="1700808"/>
            <a:ext cx="7416800" cy="263149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ru-RU" sz="3300" b="1" spc="-100" dirty="0">
                <a:solidFill>
                  <a:srgbClr val="00B050"/>
                </a:solidFill>
                <a:latin typeface="Calibri"/>
                <a:cs typeface="Arial" panose="020B0604020202020204" pitchFamily="34" charset="0"/>
              </a:rPr>
              <a:t>Итоги </a:t>
            </a:r>
            <a:r>
              <a:rPr lang="ru-RU" sz="3300" b="1" spc="-100" dirty="0" smtClean="0">
                <a:solidFill>
                  <a:srgbClr val="00B050"/>
                </a:solidFill>
                <a:latin typeface="Calibri"/>
                <a:cs typeface="Arial" panose="020B0604020202020204" pitchFamily="34" charset="0"/>
              </a:rPr>
              <a:t>работы</a:t>
            </a:r>
            <a:r>
              <a:rPr lang="en-US" sz="3300" b="1" spc="-100" dirty="0" smtClean="0">
                <a:solidFill>
                  <a:srgbClr val="00B050"/>
                </a:solidFill>
                <a:latin typeface="Calibri"/>
                <a:cs typeface="Arial" panose="020B0604020202020204" pitchFamily="34" charset="0"/>
              </a:rPr>
              <a:t/>
            </a:r>
            <a:br>
              <a:rPr lang="en-US" sz="3300" b="1" spc="-100" dirty="0" smtClean="0">
                <a:solidFill>
                  <a:srgbClr val="00B050"/>
                </a:solidFill>
                <a:latin typeface="Calibri"/>
                <a:cs typeface="Arial" panose="020B0604020202020204" pitchFamily="34" charset="0"/>
              </a:rPr>
            </a:br>
            <a:r>
              <a:rPr lang="ru-RU" sz="3300" b="1" spc="-100" dirty="0" smtClean="0">
                <a:solidFill>
                  <a:srgbClr val="00B050"/>
                </a:solidFill>
                <a:latin typeface="Calibri"/>
                <a:cs typeface="Arial" panose="020B0604020202020204" pitchFamily="34" charset="0"/>
              </a:rPr>
              <a:t> </a:t>
            </a:r>
            <a:r>
              <a:rPr lang="ru-RU" sz="3300" b="1" spc="-100" dirty="0">
                <a:solidFill>
                  <a:srgbClr val="00B050"/>
                </a:solidFill>
                <a:latin typeface="Calibri"/>
                <a:cs typeface="Arial" panose="020B0604020202020204" pitchFamily="34" charset="0"/>
              </a:rPr>
              <a:t>Государственного комитета </a:t>
            </a:r>
            <a:r>
              <a:rPr lang="en-US" sz="3300" b="1" spc="-100" dirty="0" smtClean="0">
                <a:solidFill>
                  <a:srgbClr val="00B050"/>
                </a:solidFill>
                <a:latin typeface="Calibri"/>
                <a:cs typeface="Arial" panose="020B0604020202020204" pitchFamily="34" charset="0"/>
              </a:rPr>
              <a:t/>
            </a:r>
            <a:br>
              <a:rPr lang="en-US" sz="3300" b="1" spc="-100" dirty="0" smtClean="0">
                <a:solidFill>
                  <a:srgbClr val="00B050"/>
                </a:solidFill>
                <a:latin typeface="Calibri"/>
                <a:cs typeface="Arial" panose="020B0604020202020204" pitchFamily="34" charset="0"/>
              </a:rPr>
            </a:br>
            <a:r>
              <a:rPr lang="ru-RU" sz="3300" b="1" spc="-100" dirty="0" smtClean="0">
                <a:solidFill>
                  <a:srgbClr val="00B050"/>
                </a:solidFill>
                <a:latin typeface="Calibri"/>
                <a:cs typeface="Arial" panose="020B0604020202020204" pitchFamily="34" charset="0"/>
              </a:rPr>
              <a:t>по </a:t>
            </a:r>
            <a:r>
              <a:rPr lang="ru-RU" sz="3300" b="1" spc="-100" dirty="0">
                <a:solidFill>
                  <a:srgbClr val="00B050"/>
                </a:solidFill>
                <a:latin typeface="Calibri"/>
                <a:cs typeface="Arial" panose="020B0604020202020204" pitchFamily="34" charset="0"/>
              </a:rPr>
              <a:t>стандартизации </a:t>
            </a:r>
            <a:r>
              <a:rPr lang="en-US" sz="3300" b="1" spc="-100" dirty="0" smtClean="0">
                <a:solidFill>
                  <a:srgbClr val="00B050"/>
                </a:solidFill>
                <a:latin typeface="Calibri"/>
                <a:cs typeface="Arial" panose="020B0604020202020204" pitchFamily="34" charset="0"/>
              </a:rPr>
              <a:t/>
            </a:r>
            <a:br>
              <a:rPr lang="en-US" sz="3300" b="1" spc="-100" dirty="0" smtClean="0">
                <a:solidFill>
                  <a:srgbClr val="00B050"/>
                </a:solidFill>
                <a:latin typeface="Calibri"/>
                <a:cs typeface="Arial" panose="020B0604020202020204" pitchFamily="34" charset="0"/>
              </a:rPr>
            </a:br>
            <a:r>
              <a:rPr lang="ru-RU" sz="3300" b="1" spc="-100" dirty="0" smtClean="0">
                <a:solidFill>
                  <a:srgbClr val="00B050"/>
                </a:solidFill>
                <a:latin typeface="Calibri"/>
                <a:cs typeface="Arial" panose="020B0604020202020204" pitchFamily="34" charset="0"/>
              </a:rPr>
              <a:t> </a:t>
            </a:r>
            <a:r>
              <a:rPr lang="ru-RU" sz="3300" b="1" spc="-100" dirty="0">
                <a:solidFill>
                  <a:srgbClr val="00B050"/>
                </a:solidFill>
                <a:latin typeface="Calibri"/>
                <a:cs typeface="Arial" panose="020B0604020202020204" pitchFamily="34" charset="0"/>
              </a:rPr>
              <a:t>Республики Беларусь</a:t>
            </a:r>
          </a:p>
          <a:p>
            <a:pPr algn="ctr" eaLnBrk="0" hangingPunct="0">
              <a:defRPr/>
            </a:pPr>
            <a:r>
              <a:rPr lang="ru-RU" sz="3300" b="1" spc="-100" dirty="0">
                <a:solidFill>
                  <a:srgbClr val="00B050"/>
                </a:solidFill>
                <a:latin typeface="Calibri"/>
                <a:cs typeface="Arial" panose="020B0604020202020204" pitchFamily="34" charset="0"/>
              </a:rPr>
              <a:t>за </a:t>
            </a:r>
            <a:r>
              <a:rPr lang="ru-RU" sz="3300" b="1" spc="-100" dirty="0" smtClean="0">
                <a:solidFill>
                  <a:srgbClr val="00B050"/>
                </a:solidFill>
                <a:latin typeface="Calibri"/>
                <a:cs typeface="Arial" panose="020B0604020202020204" pitchFamily="34" charset="0"/>
              </a:rPr>
              <a:t>2016 </a:t>
            </a:r>
            <a:r>
              <a:rPr lang="ru-RU" sz="3300" b="1" spc="-100" dirty="0">
                <a:solidFill>
                  <a:srgbClr val="00B050"/>
                </a:solidFill>
                <a:latin typeface="Calibri"/>
                <a:cs typeface="Arial" panose="020B0604020202020204" pitchFamily="34" charset="0"/>
              </a:rPr>
              <a:t>г. – первая половина </a:t>
            </a:r>
            <a:r>
              <a:rPr lang="ru-RU" sz="3300" b="1" spc="-100" dirty="0" smtClean="0">
                <a:solidFill>
                  <a:srgbClr val="00B050"/>
                </a:solidFill>
                <a:latin typeface="Calibri"/>
                <a:cs typeface="Arial" panose="020B0604020202020204" pitchFamily="34" charset="0"/>
              </a:rPr>
              <a:t>2017 </a:t>
            </a:r>
            <a:r>
              <a:rPr lang="ru-RU" sz="3300" b="1" spc="-100" dirty="0">
                <a:solidFill>
                  <a:srgbClr val="00B050"/>
                </a:solidFill>
                <a:latin typeface="Calibri"/>
                <a:cs typeface="Arial" panose="020B0604020202020204" pitchFamily="34" charset="0"/>
              </a:rPr>
              <a:t>г.</a:t>
            </a:r>
          </a:p>
        </p:txBody>
      </p:sp>
      <p:sp>
        <p:nvSpPr>
          <p:cNvPr id="4100" name="Text Box 6"/>
          <p:cNvSpPr txBox="1">
            <a:spLocks noChangeArrowheads="1"/>
          </p:cNvSpPr>
          <p:nvPr/>
        </p:nvSpPr>
        <p:spPr bwMode="auto">
          <a:xfrm>
            <a:off x="1547813" y="5157192"/>
            <a:ext cx="6769100" cy="1138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r>
              <a:rPr lang="ru-RU" altLang="ru-RU" sz="2000" b="1" i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Назаренко В. В. </a:t>
            </a:r>
          </a:p>
          <a:p>
            <a:pPr algn="r" eaLnBrk="1" hangingPunct="1"/>
            <a:r>
              <a:rPr lang="ru-RU" altLang="ru-RU" sz="1600" b="1" i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Председатель Государственного комитета </a:t>
            </a:r>
          </a:p>
          <a:p>
            <a:pPr algn="r" eaLnBrk="1" hangingPunct="1"/>
            <a:r>
              <a:rPr lang="ru-RU" altLang="ru-RU" sz="1600" b="1" i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стандартизации Республики Беларусь,</a:t>
            </a:r>
          </a:p>
          <a:p>
            <a:pPr algn="r" eaLnBrk="1" hangingPunct="1"/>
            <a:r>
              <a:rPr lang="ru-RU" altLang="ru-RU" sz="1600" b="1" i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кандидат экономических наук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948264" y="6453336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31.05.2017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Text Box 2"/>
          <p:cNvSpPr txBox="1">
            <a:spLocks noChangeArrowheads="1"/>
          </p:cNvSpPr>
          <p:nvPr/>
        </p:nvSpPr>
        <p:spPr bwMode="auto">
          <a:xfrm>
            <a:off x="347663" y="992188"/>
            <a:ext cx="8040687" cy="1077912"/>
          </a:xfrm>
          <a:prstGeom prst="rect">
            <a:avLst/>
          </a:prstGeom>
          <a:solidFill>
            <a:srgbClr val="FFFF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179388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1" eaLnBrk="1" hangingPunct="1">
              <a:spcBef>
                <a:spcPts val="600"/>
              </a:spcBef>
              <a:buClr>
                <a:srgbClr val="800000"/>
              </a:buClr>
              <a:buFontTx/>
              <a:buChar char="•"/>
            </a:pPr>
            <a:r>
              <a:rPr lang="ru-RU" altLang="ru-RU" b="1"/>
              <a:t> </a:t>
            </a:r>
            <a:r>
              <a:rPr lang="ru-RU" altLang="ru-RU" b="1">
                <a:solidFill>
                  <a:srgbClr val="002060"/>
                </a:solidFill>
              </a:rPr>
              <a:t>более </a:t>
            </a:r>
            <a:r>
              <a:rPr lang="ru-RU" altLang="ru-RU" b="1">
                <a:solidFill>
                  <a:srgbClr val="800000"/>
                </a:solidFill>
              </a:rPr>
              <a:t>5 000</a:t>
            </a:r>
            <a:r>
              <a:rPr lang="ru-RU" altLang="ru-RU" b="1">
                <a:solidFill>
                  <a:srgbClr val="000099"/>
                </a:solidFill>
              </a:rPr>
              <a:t> </a:t>
            </a:r>
            <a:r>
              <a:rPr lang="ru-RU" altLang="ru-RU" b="1">
                <a:solidFill>
                  <a:srgbClr val="002060"/>
                </a:solidFill>
              </a:rPr>
              <a:t>государственных стандартов Беларуси – </a:t>
            </a:r>
            <a:r>
              <a:rPr lang="ru-RU" altLang="ru-RU" b="1">
                <a:solidFill>
                  <a:srgbClr val="800000"/>
                </a:solidFill>
              </a:rPr>
              <a:t>СТБ</a:t>
            </a:r>
            <a:r>
              <a:rPr lang="ru-RU" altLang="ru-RU" b="1">
                <a:solidFill>
                  <a:srgbClr val="000099"/>
                </a:solidFill>
              </a:rPr>
              <a:t> </a:t>
            </a:r>
          </a:p>
          <a:p>
            <a:pPr lvl="1" eaLnBrk="1" hangingPunct="1">
              <a:spcBef>
                <a:spcPts val="600"/>
              </a:spcBef>
              <a:buClr>
                <a:srgbClr val="800000"/>
              </a:buClr>
              <a:buFontTx/>
              <a:buChar char="•"/>
            </a:pPr>
            <a:r>
              <a:rPr lang="ru-RU" altLang="ru-RU" b="1">
                <a:solidFill>
                  <a:srgbClr val="000099"/>
                </a:solidFill>
              </a:rPr>
              <a:t> </a:t>
            </a:r>
            <a:r>
              <a:rPr lang="ru-RU" altLang="ru-RU" b="1">
                <a:solidFill>
                  <a:srgbClr val="002060"/>
                </a:solidFill>
              </a:rPr>
              <a:t>более </a:t>
            </a:r>
            <a:r>
              <a:rPr lang="ru-RU" altLang="ru-RU" b="1">
                <a:solidFill>
                  <a:srgbClr val="800000"/>
                </a:solidFill>
              </a:rPr>
              <a:t>21 000</a:t>
            </a:r>
            <a:r>
              <a:rPr lang="ru-RU" altLang="ru-RU" b="1">
                <a:solidFill>
                  <a:srgbClr val="000099"/>
                </a:solidFill>
              </a:rPr>
              <a:t> </a:t>
            </a:r>
            <a:r>
              <a:rPr lang="ru-RU" altLang="ru-RU" b="1">
                <a:solidFill>
                  <a:srgbClr val="002060"/>
                </a:solidFill>
              </a:rPr>
              <a:t>межгосударственных стандартов – </a:t>
            </a:r>
            <a:r>
              <a:rPr lang="ru-RU" altLang="ru-RU" b="1">
                <a:solidFill>
                  <a:srgbClr val="800000"/>
                </a:solidFill>
              </a:rPr>
              <a:t>ГОСТ</a:t>
            </a:r>
            <a:r>
              <a:rPr lang="ru-RU" altLang="ru-RU" b="1">
                <a:solidFill>
                  <a:srgbClr val="000099"/>
                </a:solidFill>
              </a:rPr>
              <a:t> </a:t>
            </a:r>
          </a:p>
          <a:p>
            <a:pPr lvl="1" eaLnBrk="1" hangingPunct="1">
              <a:spcBef>
                <a:spcPts val="600"/>
              </a:spcBef>
              <a:buClr>
                <a:srgbClr val="800000"/>
              </a:buClr>
              <a:buFontTx/>
              <a:buChar char="•"/>
            </a:pPr>
            <a:r>
              <a:rPr lang="ru-RU" altLang="ru-RU" b="1">
                <a:solidFill>
                  <a:srgbClr val="000099"/>
                </a:solidFill>
              </a:rPr>
              <a:t> </a:t>
            </a:r>
            <a:r>
              <a:rPr lang="ru-RU" altLang="ru-RU" b="1">
                <a:solidFill>
                  <a:srgbClr val="002060"/>
                </a:solidFill>
              </a:rPr>
              <a:t>около </a:t>
            </a:r>
            <a:r>
              <a:rPr lang="ru-RU" altLang="ru-RU" b="1">
                <a:solidFill>
                  <a:srgbClr val="800000"/>
                </a:solidFill>
              </a:rPr>
              <a:t>140</a:t>
            </a:r>
            <a:r>
              <a:rPr lang="ru-RU" altLang="ru-RU" b="1">
                <a:solidFill>
                  <a:srgbClr val="000099"/>
                </a:solidFill>
              </a:rPr>
              <a:t> </a:t>
            </a:r>
            <a:r>
              <a:rPr lang="ru-RU" altLang="ru-RU" b="1">
                <a:solidFill>
                  <a:srgbClr val="002060"/>
                </a:solidFill>
              </a:rPr>
              <a:t>Правил</a:t>
            </a:r>
            <a:r>
              <a:rPr lang="ru-RU" altLang="ru-RU" b="1">
                <a:solidFill>
                  <a:srgbClr val="000099"/>
                </a:solidFill>
              </a:rPr>
              <a:t> </a:t>
            </a:r>
            <a:r>
              <a:rPr lang="ru-RU" altLang="ru-RU" b="1">
                <a:solidFill>
                  <a:srgbClr val="800000"/>
                </a:solidFill>
              </a:rPr>
              <a:t>ЕЭК ООН</a:t>
            </a:r>
          </a:p>
        </p:txBody>
      </p:sp>
      <p:sp>
        <p:nvSpPr>
          <p:cNvPr id="34820" name="Rectangle 3"/>
          <p:cNvSpPr>
            <a:spLocks noChangeArrowheads="1"/>
          </p:cNvSpPr>
          <p:nvPr/>
        </p:nvSpPr>
        <p:spPr bwMode="auto">
          <a:xfrm>
            <a:off x="179388" y="188913"/>
            <a:ext cx="8112125" cy="417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ts val="2800"/>
              </a:lnSpc>
              <a:defRPr/>
            </a:pPr>
            <a:r>
              <a:rPr lang="ru-RU" altLang="ru-RU" sz="3200" b="1" spc="-100" dirty="0">
                <a:solidFill>
                  <a:srgbClr val="9C1D22"/>
                </a:solidFill>
                <a:latin typeface="+mn-lt"/>
              </a:rPr>
              <a:t>ФОНД СТАНДАРТОВ  РЕСПУБЛИКИ </a:t>
            </a:r>
            <a:r>
              <a:rPr lang="en-US" altLang="ru-RU" sz="3200" b="1" spc="-100" dirty="0">
                <a:solidFill>
                  <a:srgbClr val="9C1D22"/>
                </a:solidFill>
                <a:latin typeface="+mn-lt"/>
              </a:rPr>
              <a:t> </a:t>
            </a:r>
            <a:r>
              <a:rPr lang="ru-RU" altLang="ru-RU" sz="3200" b="1" spc="-100" dirty="0">
                <a:solidFill>
                  <a:srgbClr val="9C1D22"/>
                </a:solidFill>
                <a:latin typeface="+mn-lt"/>
              </a:rPr>
              <a:t>БЕЛАРУСЬ</a:t>
            </a:r>
          </a:p>
        </p:txBody>
      </p:sp>
      <p:sp>
        <p:nvSpPr>
          <p:cNvPr id="11269" name="TextBox 5"/>
          <p:cNvSpPr txBox="1">
            <a:spLocks noChangeArrowheads="1"/>
          </p:cNvSpPr>
          <p:nvPr/>
        </p:nvSpPr>
        <p:spPr bwMode="auto">
          <a:xfrm>
            <a:off x="2484438" y="5003800"/>
            <a:ext cx="39830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ru-RU" altLang="ru-RU" b="1" i="1">
                <a:solidFill>
                  <a:schemeClr val="tx2"/>
                </a:solidFill>
                <a:cs typeface="Arial" panose="020B0604020202020204" pitchFamily="34" charset="0"/>
              </a:rPr>
              <a:t>Эффективная поддержка </a:t>
            </a:r>
          </a:p>
        </p:txBody>
      </p:sp>
      <p:sp>
        <p:nvSpPr>
          <p:cNvPr id="11270" name="Rectangle 7"/>
          <p:cNvSpPr>
            <a:spLocks noChangeArrowheads="1"/>
          </p:cNvSpPr>
          <p:nvPr/>
        </p:nvSpPr>
        <p:spPr bwMode="auto">
          <a:xfrm>
            <a:off x="755650" y="5321300"/>
            <a:ext cx="4103688" cy="1276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ts val="300"/>
              </a:spcBef>
              <a:buClr>
                <a:srgbClr val="800000"/>
              </a:buClr>
              <a:buSzPct val="120000"/>
              <a:buFont typeface="Arial" panose="020B0604020202020204" pitchFamily="34" charset="0"/>
              <a:buChar char="•"/>
            </a:pPr>
            <a:r>
              <a:rPr lang="ru-RU" altLang="ru-RU" b="1">
                <a:solidFill>
                  <a:srgbClr val="002060"/>
                </a:solidFill>
              </a:rPr>
              <a:t>экспортного потенциала</a:t>
            </a:r>
          </a:p>
          <a:p>
            <a:pPr eaLnBrk="1" hangingPunct="1">
              <a:spcBef>
                <a:spcPts val="300"/>
              </a:spcBef>
              <a:buClr>
                <a:srgbClr val="800000"/>
              </a:buClr>
              <a:buSzPct val="120000"/>
              <a:buFont typeface="Arial" panose="020B0604020202020204" pitchFamily="34" charset="0"/>
              <a:buChar char="•"/>
            </a:pPr>
            <a:r>
              <a:rPr lang="ru-RU" altLang="ru-RU" b="1">
                <a:solidFill>
                  <a:srgbClr val="002060"/>
                </a:solidFill>
              </a:rPr>
              <a:t>современного технического уровня</a:t>
            </a:r>
          </a:p>
          <a:p>
            <a:pPr eaLnBrk="1" hangingPunct="1">
              <a:spcBef>
                <a:spcPts val="300"/>
              </a:spcBef>
              <a:buClr>
                <a:srgbClr val="800000"/>
              </a:buClr>
              <a:buSzPct val="120000"/>
              <a:buFont typeface="Arial" panose="020B0604020202020204" pitchFamily="34" charset="0"/>
              <a:buChar char="•"/>
            </a:pPr>
            <a:r>
              <a:rPr lang="ru-RU" altLang="ru-RU" b="1">
                <a:solidFill>
                  <a:srgbClr val="002060"/>
                </a:solidFill>
              </a:rPr>
              <a:t>создания новых производств и</a:t>
            </a:r>
            <a:r>
              <a:rPr lang="en-US" altLang="ru-RU" b="1">
                <a:solidFill>
                  <a:srgbClr val="002060"/>
                </a:solidFill>
              </a:rPr>
              <a:t> </a:t>
            </a:r>
            <a:r>
              <a:rPr lang="ru-RU" altLang="ru-RU" b="1">
                <a:solidFill>
                  <a:srgbClr val="002060"/>
                </a:solidFill>
              </a:rPr>
              <a:t>продукции</a:t>
            </a:r>
          </a:p>
        </p:txBody>
      </p:sp>
      <p:sp>
        <p:nvSpPr>
          <p:cNvPr id="10" name="Заголовок 1"/>
          <p:cNvSpPr txBox="1">
            <a:spLocks/>
          </p:cNvSpPr>
          <p:nvPr/>
        </p:nvSpPr>
        <p:spPr bwMode="auto">
          <a:xfrm>
            <a:off x="312738" y="1987550"/>
            <a:ext cx="8004175" cy="793750"/>
          </a:xfrm>
          <a:prstGeom prst="rect">
            <a:avLst/>
          </a:prstGeom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600" kern="1200" spc="-1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Cambria" pitchFamily="18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Cambria" pitchFamily="18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Cambria" pitchFamily="18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Cambria" pitchFamily="18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Cambria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Cambria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Cambria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Cambria" pitchFamily="18" charset="0"/>
              </a:defRPr>
            </a:lvl9pPr>
          </a:lstStyle>
          <a:p>
            <a:pPr algn="ctr">
              <a:defRPr/>
            </a:pPr>
            <a:r>
              <a:rPr lang="ru-RU" sz="1900" b="1" dirty="0" smtClean="0">
                <a:solidFill>
                  <a:srgbClr val="800000"/>
                </a:solidFill>
                <a:latin typeface="Calibri" pitchFamily="34" charset="0"/>
              </a:rPr>
              <a:t>ГАРМОНИЗАЦИЯ  ГОСУДАРСТВЕННЫХ  СТАНДАРТОВ  СТБ </a:t>
            </a:r>
            <a:br>
              <a:rPr lang="ru-RU" sz="1900" b="1" dirty="0" smtClean="0">
                <a:solidFill>
                  <a:srgbClr val="800000"/>
                </a:solidFill>
                <a:latin typeface="Calibri" pitchFamily="34" charset="0"/>
              </a:rPr>
            </a:br>
            <a:r>
              <a:rPr lang="ru-RU" sz="1900" b="1" dirty="0" smtClean="0">
                <a:solidFill>
                  <a:srgbClr val="800000"/>
                </a:solidFill>
                <a:latin typeface="Calibri" pitchFamily="34" charset="0"/>
              </a:rPr>
              <a:t>С  МЕЖДУНАРОДНЫМИ  И  ЕВРОПЕЙСКИМИ  СТАНДАРТАМИ</a:t>
            </a:r>
          </a:p>
        </p:txBody>
      </p:sp>
      <p:graphicFrame>
        <p:nvGraphicFramePr>
          <p:cNvPr id="11" name="Group 33"/>
          <p:cNvGraphicFramePr>
            <a:graphicFrameLocks noGrp="1"/>
          </p:cNvGraphicFramePr>
          <p:nvPr/>
        </p:nvGraphicFramePr>
        <p:xfrm>
          <a:off x="828675" y="2794000"/>
          <a:ext cx="6983413" cy="2003424"/>
        </p:xfrm>
        <a:graphic>
          <a:graphicData uri="http://schemas.openxmlformats.org/drawingml/2006/table">
            <a:tbl>
              <a:tblPr/>
              <a:tblGrid>
                <a:gridCol w="4895455"/>
                <a:gridCol w="2087958"/>
              </a:tblGrid>
              <a:tr h="2743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Машиностроение 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71" marR="68571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EB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</a:rPr>
                        <a:t>7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</a:rPr>
                        <a:t>6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</a:rPr>
                        <a:t> %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71" marR="68571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EBFF"/>
                    </a:solidFill>
                  </a:tcPr>
                </a:tc>
              </a:tr>
              <a:tr h="2743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Электротехника, радиоэлектроника и связь 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71" marR="68571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EB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</a:rPr>
                        <a:t>67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</a:rPr>
                        <a:t> %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71" marR="68571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EBFF"/>
                    </a:solidFill>
                  </a:tcPr>
                </a:tc>
              </a:tr>
              <a:tr h="35705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Химическая и нефтехимическая продукция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71" marR="68571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EB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</a:rPr>
                        <a:t>6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</a:rPr>
                        <a:t>9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</a:rPr>
                        <a:t> %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71" marR="68571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EBFF"/>
                    </a:solidFill>
                  </a:tcPr>
                </a:tc>
              </a:tr>
              <a:tr h="2743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Строительные материалы и изделия 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71" marR="68571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EB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</a:rPr>
                        <a:t>69 %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71" marR="68571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EBFF"/>
                    </a:solidFill>
                  </a:tcPr>
                </a:tc>
              </a:tr>
              <a:tr h="54878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Лесная и деревообрабатывающая промышленность</a:t>
                      </a:r>
                    </a:p>
                  </a:txBody>
                  <a:tcPr marL="68571" marR="68571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EB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</a:rPr>
                        <a:t>63 %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71" marR="68571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EBFF"/>
                    </a:solidFill>
                  </a:tcPr>
                </a:tc>
              </a:tr>
              <a:tr h="2743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Сельское хозяйство и продовольствие</a:t>
                      </a:r>
                    </a:p>
                  </a:txBody>
                  <a:tcPr marL="68571" marR="68571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EB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</a:rPr>
                        <a:t>2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</a:rPr>
                        <a:t>5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</a:rPr>
                        <a:t> %</a:t>
                      </a:r>
                    </a:p>
                  </a:txBody>
                  <a:tcPr marL="68571" marR="68571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EBFF"/>
                    </a:solidFill>
                  </a:tcPr>
                </a:tc>
              </a:tr>
            </a:tbl>
          </a:graphicData>
        </a:graphic>
      </p:graphicFrame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395288" y="581025"/>
            <a:ext cx="5427662" cy="4984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>
            <a:spAutoFit/>
          </a:bodyPr>
          <a:lstStyle/>
          <a:p>
            <a:pPr eaLnBrk="0" fontAlgn="auto" hangingPunct="0">
              <a:lnSpc>
                <a:spcPct val="120000"/>
              </a:lnSpc>
              <a:spcAft>
                <a:spcPts val="0"/>
              </a:spcAft>
              <a:defRPr/>
            </a:pPr>
            <a:r>
              <a:rPr lang="ru-RU" sz="2200" b="1" dirty="0">
                <a:solidFill>
                  <a:schemeClr val="tx2"/>
                </a:solidFill>
                <a:latin typeface="+mn-lt"/>
                <a:cs typeface="Arial" charset="0"/>
              </a:rPr>
              <a:t>Действует всего около 27 000, в том числе:</a:t>
            </a:r>
          </a:p>
        </p:txBody>
      </p:sp>
      <p:sp>
        <p:nvSpPr>
          <p:cNvPr id="11286" name="Rectangle 7"/>
          <p:cNvSpPr>
            <a:spLocks noChangeArrowheads="1"/>
          </p:cNvSpPr>
          <p:nvPr/>
        </p:nvSpPr>
        <p:spPr bwMode="auto">
          <a:xfrm>
            <a:off x="4932363" y="5518150"/>
            <a:ext cx="2808287" cy="962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ts val="300"/>
              </a:spcBef>
              <a:buClr>
                <a:srgbClr val="800000"/>
              </a:buClr>
              <a:buSzPct val="120000"/>
              <a:buFont typeface="Arial" panose="020B0604020202020204" pitchFamily="34" charset="0"/>
              <a:buChar char="•"/>
            </a:pPr>
            <a:r>
              <a:rPr lang="ru-RU" altLang="ru-RU" b="1" dirty="0">
                <a:solidFill>
                  <a:srgbClr val="002060"/>
                </a:solidFill>
              </a:rPr>
              <a:t>внедрения инноваций</a:t>
            </a:r>
            <a:endParaRPr lang="en-US" altLang="ru-RU" b="1" dirty="0">
              <a:solidFill>
                <a:srgbClr val="002060"/>
              </a:solidFill>
            </a:endParaRPr>
          </a:p>
          <a:p>
            <a:pPr eaLnBrk="1" hangingPunct="1">
              <a:spcBef>
                <a:spcPts val="300"/>
              </a:spcBef>
              <a:buClr>
                <a:srgbClr val="800000"/>
              </a:buClr>
              <a:buSzPct val="120000"/>
              <a:buFont typeface="Arial" panose="020B0604020202020204" pitchFamily="34" charset="0"/>
              <a:buChar char="•"/>
            </a:pPr>
            <a:r>
              <a:rPr lang="ru-RU" altLang="ru-RU" b="1" dirty="0">
                <a:solidFill>
                  <a:srgbClr val="002060"/>
                </a:solidFill>
              </a:rPr>
              <a:t>защиты интересов</a:t>
            </a:r>
            <a:r>
              <a:rPr lang="en-US" altLang="ru-RU" b="1" dirty="0">
                <a:solidFill>
                  <a:srgbClr val="002060"/>
                </a:solidFill>
              </a:rPr>
              <a:t> </a:t>
            </a:r>
            <a:r>
              <a:rPr lang="ru-RU" altLang="ru-RU" b="1" dirty="0">
                <a:solidFill>
                  <a:srgbClr val="002060"/>
                </a:solidFill>
              </a:rPr>
              <a:t>потребителей</a:t>
            </a:r>
          </a:p>
        </p:txBody>
      </p:sp>
      <p:sp>
        <p:nvSpPr>
          <p:cNvPr id="11287" name="Text Box 4"/>
          <p:cNvSpPr txBox="1">
            <a:spLocks noChangeArrowheads="1"/>
          </p:cNvSpPr>
          <p:nvPr/>
        </p:nvSpPr>
        <p:spPr bwMode="auto">
          <a:xfrm>
            <a:off x="8604250" y="5649913"/>
            <a:ext cx="4032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fld id="{8EDE733F-C8A0-490A-A5A2-1813CCDC02FC}" type="slidenum">
              <a:rPr lang="ru-RU" altLang="ru-RU">
                <a:solidFill>
                  <a:srgbClr val="FFFFFF"/>
                </a:solidFill>
                <a:latin typeface="Georgia" panose="02040502050405020303" pitchFamily="18" charset="0"/>
              </a:rPr>
              <a:pPr algn="r" eaLnBrk="1" hangingPunct="1"/>
              <a:t>10</a:t>
            </a:fld>
            <a:endParaRPr lang="ru-RU" altLang="ru-RU">
              <a:solidFill>
                <a:srgbClr val="FFFFFF"/>
              </a:solidFill>
              <a:latin typeface="Georgia" panose="02040502050405020303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4"/>
          <p:cNvSpPr txBox="1">
            <a:spLocks noChangeArrowheads="1"/>
          </p:cNvSpPr>
          <p:nvPr/>
        </p:nvSpPr>
        <p:spPr bwMode="auto">
          <a:xfrm>
            <a:off x="0" y="224061"/>
            <a:ext cx="8388350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ts val="2800"/>
              </a:lnSpc>
              <a:defRPr/>
            </a:pPr>
            <a:r>
              <a:rPr lang="ru-RU" altLang="ru-RU" sz="3200" b="1" spc="-100" dirty="0">
                <a:solidFill>
                  <a:srgbClr val="9C1D22"/>
                </a:solidFill>
                <a:latin typeface="+mn-lt"/>
              </a:rPr>
              <a:t>ГОСУДАРСТВЕННЫЕ  СТАНДАРТЫ</a:t>
            </a:r>
          </a:p>
          <a:p>
            <a:pPr algn="ctr">
              <a:lnSpc>
                <a:spcPts val="2800"/>
              </a:lnSpc>
              <a:defRPr/>
            </a:pPr>
            <a:r>
              <a:rPr lang="ru-RU" altLang="ru-RU" sz="3200" b="1" spc="-100" dirty="0">
                <a:solidFill>
                  <a:srgbClr val="9C1D22"/>
                </a:solidFill>
                <a:latin typeface="+mn-lt"/>
              </a:rPr>
              <a:t>РЕСПУБЛИКИ  БЕЛАРУСЬ</a:t>
            </a:r>
          </a:p>
        </p:txBody>
      </p:sp>
      <p:sp>
        <p:nvSpPr>
          <p:cNvPr id="12291" name="Text Box 4"/>
          <p:cNvSpPr txBox="1">
            <a:spLocks noChangeArrowheads="1"/>
          </p:cNvSpPr>
          <p:nvPr/>
        </p:nvSpPr>
        <p:spPr bwMode="auto">
          <a:xfrm>
            <a:off x="8694738" y="5649913"/>
            <a:ext cx="312737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fld id="{464389D2-3913-468F-9F18-9CFE044CE23F}" type="slidenum">
              <a:rPr lang="ru-RU" altLang="ru-RU">
                <a:solidFill>
                  <a:srgbClr val="FFFFFF"/>
                </a:solidFill>
                <a:latin typeface="Georgia" panose="02040502050405020303" pitchFamily="18" charset="0"/>
              </a:rPr>
              <a:pPr algn="r" eaLnBrk="1" hangingPunct="1"/>
              <a:t>11</a:t>
            </a:fld>
            <a:endParaRPr lang="ru-RU" altLang="ru-RU">
              <a:solidFill>
                <a:srgbClr val="FFFFFF"/>
              </a:solidFill>
              <a:latin typeface="Georgia" panose="02040502050405020303" pitchFamily="18" charset="0"/>
            </a:endParaRP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30175" y="1989435"/>
            <a:ext cx="8258175" cy="7080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rgbClr val="002060"/>
            </a:solidFill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ru-RU" altLang="ru-RU" sz="2000" b="1" dirty="0">
                <a:solidFill>
                  <a:srgbClr val="00206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В </a:t>
            </a:r>
            <a:r>
              <a:rPr lang="ru-RU" altLang="ru-RU" sz="2000" b="1" dirty="0">
                <a:solidFill>
                  <a:srgbClr val="80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ПГС </a:t>
            </a:r>
            <a:r>
              <a:rPr lang="ru-RU" altLang="ru-RU" sz="2000" b="1" dirty="0" smtClean="0">
                <a:solidFill>
                  <a:srgbClr val="80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2016 </a:t>
            </a:r>
            <a:r>
              <a:rPr lang="ru-RU" altLang="ru-RU" sz="2000" b="1" dirty="0">
                <a:solidFill>
                  <a:srgbClr val="00206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включена </a:t>
            </a:r>
            <a:r>
              <a:rPr lang="ru-RU" altLang="ru-RU" sz="2000" b="1" dirty="0">
                <a:solidFill>
                  <a:srgbClr val="80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475</a:t>
            </a:r>
            <a:r>
              <a:rPr lang="ru-RU" altLang="ru-RU" sz="2000" b="1" dirty="0" smtClean="0">
                <a:solidFill>
                  <a:srgbClr val="80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 тем</a:t>
            </a:r>
            <a:r>
              <a:rPr lang="ru-RU" altLang="ru-RU" sz="2000" b="1" dirty="0" smtClean="0">
                <a:solidFill>
                  <a:srgbClr val="00206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ru-RU" altLang="ru-RU" sz="2000" b="1" dirty="0">
                <a:solidFill>
                  <a:srgbClr val="00206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в том числе </a:t>
            </a:r>
            <a:r>
              <a:rPr lang="ru-RU" altLang="ru-RU" sz="2000" b="1" dirty="0">
                <a:solidFill>
                  <a:srgbClr val="80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126 межгосударственных </a:t>
            </a:r>
            <a:r>
              <a:rPr lang="ru-RU" altLang="ru-RU" sz="2000" b="1" dirty="0" smtClean="0">
                <a:solidFill>
                  <a:srgbClr val="80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стандартов</a:t>
            </a:r>
            <a:endParaRPr lang="ru-RU" altLang="ru-RU" sz="2000" b="1" dirty="0">
              <a:solidFill>
                <a:srgbClr val="002060"/>
              </a:solidFill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293" name="Прямоугольник 9"/>
          <p:cNvSpPr>
            <a:spLocks noChangeArrowheads="1"/>
          </p:cNvSpPr>
          <p:nvPr/>
        </p:nvSpPr>
        <p:spPr bwMode="auto">
          <a:xfrm>
            <a:off x="98425" y="2854622"/>
            <a:ext cx="82804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/>
            <a:r>
              <a:rPr lang="ru-RU" altLang="ru-RU" b="1" i="1" dirty="0">
                <a:solidFill>
                  <a:srgbClr val="00206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В</a:t>
            </a:r>
            <a:r>
              <a:rPr lang="ru-RU" altLang="ru-RU" sz="1600" b="1" i="1" dirty="0">
                <a:solidFill>
                  <a:srgbClr val="80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altLang="ru-RU" b="1" i="1" dirty="0" smtClean="0">
                <a:solidFill>
                  <a:srgbClr val="80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2016 </a:t>
            </a:r>
            <a:r>
              <a:rPr lang="ru-RU" altLang="ru-RU" b="1" i="1" dirty="0">
                <a:solidFill>
                  <a:srgbClr val="80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году </a:t>
            </a:r>
            <a:r>
              <a:rPr lang="ru-RU" altLang="ru-RU" b="1" i="1" dirty="0">
                <a:solidFill>
                  <a:srgbClr val="00206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было утверждено и введено в действие </a:t>
            </a:r>
            <a:r>
              <a:rPr lang="ru-RU" altLang="ru-RU" b="1" i="1" dirty="0" smtClean="0">
                <a:solidFill>
                  <a:srgbClr val="80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1810 </a:t>
            </a:r>
            <a:r>
              <a:rPr lang="ru-RU" altLang="ru-RU" b="1" i="1" dirty="0">
                <a:solidFill>
                  <a:srgbClr val="80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государственных стандартов (СТБ и ГОСТ)</a:t>
            </a:r>
          </a:p>
        </p:txBody>
      </p:sp>
      <p:sp>
        <p:nvSpPr>
          <p:cNvPr id="12294" name="Скругленный прямоугольник 12"/>
          <p:cNvSpPr>
            <a:spLocks noChangeArrowheads="1"/>
          </p:cNvSpPr>
          <p:nvPr/>
        </p:nvSpPr>
        <p:spPr bwMode="auto">
          <a:xfrm>
            <a:off x="2138363" y="1340768"/>
            <a:ext cx="4103687" cy="407988"/>
          </a:xfrm>
          <a:prstGeom prst="roundRect">
            <a:avLst>
              <a:gd name="adj" fmla="val 16667"/>
            </a:avLst>
          </a:prstGeom>
          <a:solidFill>
            <a:srgbClr val="7E001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ru-RU" altLang="ru-RU" b="1" dirty="0">
                <a:solidFill>
                  <a:schemeClr val="bg1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Итоги </a:t>
            </a:r>
            <a:r>
              <a:rPr lang="ru-RU" altLang="ru-RU" b="1" dirty="0" smtClean="0">
                <a:solidFill>
                  <a:schemeClr val="bg1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2016 </a:t>
            </a:r>
            <a:r>
              <a:rPr lang="ru-RU" altLang="ru-RU" b="1" dirty="0">
                <a:solidFill>
                  <a:schemeClr val="bg1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года</a:t>
            </a:r>
          </a:p>
        </p:txBody>
      </p:sp>
      <p:sp>
        <p:nvSpPr>
          <p:cNvPr id="14" name="Скругленный прямоугольник 7"/>
          <p:cNvSpPr>
            <a:spLocks noChangeArrowheads="1"/>
          </p:cNvSpPr>
          <p:nvPr/>
        </p:nvSpPr>
        <p:spPr bwMode="auto">
          <a:xfrm>
            <a:off x="2274888" y="4389660"/>
            <a:ext cx="4103687" cy="407988"/>
          </a:xfrm>
          <a:prstGeom prst="roundRect">
            <a:avLst>
              <a:gd name="adj" fmla="val 16667"/>
            </a:avLst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ru-RU" altLang="ru-RU" b="1" dirty="0">
                <a:solidFill>
                  <a:schemeClr val="bg1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План на </a:t>
            </a:r>
            <a:r>
              <a:rPr lang="ru-RU" altLang="ru-RU" b="1" dirty="0" smtClean="0">
                <a:solidFill>
                  <a:schemeClr val="bg1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2017 </a:t>
            </a:r>
            <a:r>
              <a:rPr lang="ru-RU" altLang="ru-RU" b="1" dirty="0">
                <a:solidFill>
                  <a:schemeClr val="bg1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год</a:t>
            </a:r>
          </a:p>
        </p:txBody>
      </p:sp>
      <p:sp>
        <p:nvSpPr>
          <p:cNvPr id="15" name="Прямоугольник 8"/>
          <p:cNvSpPr>
            <a:spLocks noChangeArrowheads="1"/>
          </p:cNvSpPr>
          <p:nvPr/>
        </p:nvSpPr>
        <p:spPr bwMode="auto">
          <a:xfrm>
            <a:off x="179388" y="4953223"/>
            <a:ext cx="8208962" cy="708025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 w="19050">
            <a:solidFill>
              <a:schemeClr val="bg1"/>
            </a:solidFill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ru-RU" altLang="ru-RU" sz="2000" b="1" dirty="0">
                <a:solidFill>
                  <a:srgbClr val="00206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В </a:t>
            </a:r>
            <a:r>
              <a:rPr lang="ru-RU" altLang="ru-RU" sz="2000" b="1" dirty="0">
                <a:solidFill>
                  <a:srgbClr val="80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ПГС </a:t>
            </a:r>
            <a:r>
              <a:rPr lang="ru-RU" altLang="ru-RU" sz="2000" b="1" dirty="0" smtClean="0">
                <a:solidFill>
                  <a:srgbClr val="80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2017 </a:t>
            </a:r>
            <a:r>
              <a:rPr lang="ru-RU" altLang="ru-RU" sz="2000" b="1" dirty="0">
                <a:solidFill>
                  <a:srgbClr val="00206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включено </a:t>
            </a:r>
            <a:r>
              <a:rPr lang="ru-RU" altLang="ru-RU" sz="2000" b="1" dirty="0">
                <a:solidFill>
                  <a:srgbClr val="80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346</a:t>
            </a:r>
            <a:r>
              <a:rPr lang="ru-RU" altLang="ru-RU" sz="2000" b="1" dirty="0" smtClean="0">
                <a:solidFill>
                  <a:srgbClr val="80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altLang="ru-RU" sz="2000" b="1" dirty="0">
                <a:solidFill>
                  <a:srgbClr val="80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тем</a:t>
            </a:r>
            <a:r>
              <a:rPr lang="ru-RU" altLang="ru-RU" sz="2000" b="1" dirty="0">
                <a:solidFill>
                  <a:srgbClr val="00206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, в том числе </a:t>
            </a:r>
            <a:r>
              <a:rPr lang="ru-RU" altLang="ru-RU" sz="2000" b="1" dirty="0" smtClean="0">
                <a:solidFill>
                  <a:srgbClr val="80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65 </a:t>
            </a:r>
            <a:r>
              <a:rPr lang="ru-RU" altLang="ru-RU" sz="2000" b="1" dirty="0">
                <a:solidFill>
                  <a:srgbClr val="80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межгосударственных стандарта</a:t>
            </a:r>
            <a:endParaRPr lang="ru-RU" altLang="ru-RU" sz="2000" b="1" dirty="0">
              <a:solidFill>
                <a:srgbClr val="002060"/>
              </a:solidFill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3"/>
          <p:cNvSpPr txBox="1">
            <a:spLocks noChangeArrowheads="1"/>
          </p:cNvSpPr>
          <p:nvPr/>
        </p:nvSpPr>
        <p:spPr bwMode="auto">
          <a:xfrm>
            <a:off x="215900" y="1189038"/>
            <a:ext cx="8101013" cy="1123950"/>
          </a:xfrm>
          <a:prstGeom prst="round2DiagRect">
            <a:avLst/>
          </a:prstGeom>
          <a:solidFill>
            <a:srgbClr val="8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ru-RU" altLang="ru-RU" sz="2000" b="1" dirty="0" smtClean="0">
                <a:solidFill>
                  <a:schemeClr val="bg1"/>
                </a:solidFill>
              </a:rPr>
              <a:t>Программа развития  системы технического нормирования, стандартизации и подтверждения соответствия в области энергосбережения на 2016 – 2020 годы</a:t>
            </a:r>
          </a:p>
        </p:txBody>
      </p:sp>
      <p:sp>
        <p:nvSpPr>
          <p:cNvPr id="7" name="TextBox 5"/>
          <p:cNvSpPr txBox="1">
            <a:spLocks noChangeArrowheads="1"/>
          </p:cNvSpPr>
          <p:nvPr/>
        </p:nvSpPr>
        <p:spPr bwMode="auto">
          <a:xfrm>
            <a:off x="179388" y="165100"/>
            <a:ext cx="8208962" cy="815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ru-RU"/>
            </a:defPPr>
            <a:lvl1pPr algn="ctr" eaLnBrk="1" hangingPunct="1">
              <a:defRPr sz="2800" b="1" spc="-100">
                <a:solidFill>
                  <a:srgbClr val="9C1D22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latin typeface="Arial" charset="0"/>
              </a:defRPr>
            </a:lvl2pPr>
            <a:lvl3pPr marL="1143000" indent="-228600" eaLnBrk="0" hangingPunct="0">
              <a:defRPr>
                <a:latin typeface="Arial" charset="0"/>
              </a:defRPr>
            </a:lvl3pPr>
            <a:lvl4pPr marL="1600200" indent="-228600" eaLnBrk="0" hangingPunct="0">
              <a:defRPr>
                <a:latin typeface="Arial" charset="0"/>
              </a:defRPr>
            </a:lvl4pPr>
            <a:lvl5pPr marL="2057400" indent="-228600" eaLnBrk="0" hangingPunct="0">
              <a:defRPr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9pPr>
          </a:lstStyle>
          <a:p>
            <a:pPr eaLnBrk="0" hangingPunct="0">
              <a:lnSpc>
                <a:spcPts val="2800"/>
              </a:lnSpc>
              <a:defRPr/>
            </a:pPr>
            <a:r>
              <a:rPr lang="ru-RU" dirty="0">
                <a:latin typeface="+mn-lt"/>
              </a:rPr>
              <a:t>СТАНДАРТИЗАЦИЯ В ОБЛАСТИ</a:t>
            </a:r>
            <a:br>
              <a:rPr lang="ru-RU" dirty="0">
                <a:latin typeface="+mn-lt"/>
              </a:rPr>
            </a:br>
            <a:r>
              <a:rPr lang="ru-RU" dirty="0">
                <a:latin typeface="+mn-lt"/>
              </a:rPr>
              <a:t> ЭНЕРГОЭФФЕКТИВНОСТИ И ЭНЕРГОСБЕРЕЖЕНИЯ </a:t>
            </a:r>
          </a:p>
        </p:txBody>
      </p:sp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8694738" y="5649913"/>
            <a:ext cx="312737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fld id="{9D0B5B78-6CD4-4DE2-B8D0-8326CD9E22E7}" type="slidenum">
              <a:rPr lang="ru-RU" altLang="ru-RU">
                <a:solidFill>
                  <a:srgbClr val="FFFFFF"/>
                </a:solidFill>
                <a:latin typeface="Georgia" panose="02040502050405020303" pitchFamily="18" charset="0"/>
              </a:rPr>
              <a:pPr algn="r" eaLnBrk="1" hangingPunct="1"/>
              <a:t>12</a:t>
            </a:fld>
            <a:endParaRPr lang="ru-RU" altLang="ru-RU">
              <a:solidFill>
                <a:srgbClr val="FFFFFF"/>
              </a:solidFill>
              <a:latin typeface="Georgia" panose="02040502050405020303" pitchFamily="18" charset="0"/>
            </a:endParaRPr>
          </a:p>
        </p:txBody>
      </p:sp>
      <p:sp>
        <p:nvSpPr>
          <p:cNvPr id="13317" name="Прямоугольник 6"/>
          <p:cNvSpPr>
            <a:spLocks noChangeArrowheads="1"/>
          </p:cNvSpPr>
          <p:nvPr/>
        </p:nvSpPr>
        <p:spPr bwMode="auto">
          <a:xfrm>
            <a:off x="539750" y="2420938"/>
            <a:ext cx="76327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ts val="300"/>
              </a:spcBef>
              <a:buClr>
                <a:srgbClr val="800000"/>
              </a:buClr>
            </a:pPr>
            <a:r>
              <a:rPr lang="ru-RU" altLang="ru-RU" sz="2000" b="1">
                <a:solidFill>
                  <a:srgbClr val="00206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Программой  в области энергосбережения на 2016-2020 годы предусмотрена разработка </a:t>
            </a:r>
            <a:r>
              <a:rPr lang="ru-RU" altLang="ru-RU" sz="2000" b="1">
                <a:solidFill>
                  <a:srgbClr val="80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138 государственных и межгосударственных стандартов</a:t>
            </a:r>
            <a:r>
              <a:rPr lang="ru-RU" altLang="ru-RU" sz="2000" b="1">
                <a:solidFill>
                  <a:srgbClr val="00206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 на:</a:t>
            </a:r>
          </a:p>
        </p:txBody>
      </p:sp>
      <p:sp>
        <p:nvSpPr>
          <p:cNvPr id="13318" name="Прямоугольник 7"/>
          <p:cNvSpPr>
            <a:spLocks noChangeArrowheads="1"/>
          </p:cNvSpPr>
          <p:nvPr/>
        </p:nvSpPr>
        <p:spPr bwMode="auto">
          <a:xfrm>
            <a:off x="811213" y="3573463"/>
            <a:ext cx="7145337" cy="190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ts val="300"/>
              </a:spcBef>
              <a:buClr>
                <a:srgbClr val="800000"/>
              </a:buClr>
              <a:buFont typeface="Wingdings" panose="05000000000000000000" pitchFamily="2" charset="2"/>
              <a:buChar char="ü"/>
            </a:pPr>
            <a:r>
              <a:rPr lang="ru-RU" altLang="ru-RU" b="1">
                <a:solidFill>
                  <a:srgbClr val="00206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твердое биотопливо</a:t>
            </a:r>
          </a:p>
          <a:p>
            <a:pPr eaLnBrk="1" hangingPunct="1">
              <a:spcBef>
                <a:spcPts val="300"/>
              </a:spcBef>
              <a:buClr>
                <a:srgbClr val="800000"/>
              </a:buClr>
              <a:buFont typeface="Wingdings" panose="05000000000000000000" pitchFamily="2" charset="2"/>
              <a:buChar char="ü"/>
            </a:pPr>
            <a:r>
              <a:rPr lang="ru-RU" altLang="ru-RU" b="1">
                <a:solidFill>
                  <a:srgbClr val="00206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машины землеройные</a:t>
            </a:r>
          </a:p>
          <a:p>
            <a:pPr eaLnBrk="1" hangingPunct="1">
              <a:spcBef>
                <a:spcPts val="300"/>
              </a:spcBef>
              <a:buClr>
                <a:srgbClr val="800000"/>
              </a:buClr>
              <a:buFont typeface="Wingdings" panose="05000000000000000000" pitchFamily="2" charset="2"/>
              <a:buChar char="ü"/>
            </a:pPr>
            <a:r>
              <a:rPr lang="ru-RU" altLang="ru-RU" b="1">
                <a:solidFill>
                  <a:srgbClr val="00206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малые энергосистемы</a:t>
            </a:r>
          </a:p>
          <a:p>
            <a:pPr eaLnBrk="1" hangingPunct="1">
              <a:spcBef>
                <a:spcPts val="300"/>
              </a:spcBef>
              <a:buClr>
                <a:srgbClr val="800000"/>
              </a:buClr>
              <a:buFont typeface="Wingdings" panose="05000000000000000000" pitchFamily="2" charset="2"/>
              <a:buChar char="ü"/>
            </a:pPr>
            <a:r>
              <a:rPr lang="ru-RU" altLang="ru-RU" b="1">
                <a:solidFill>
                  <a:srgbClr val="00206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определение энергетических характеристик зданий</a:t>
            </a:r>
          </a:p>
          <a:p>
            <a:pPr eaLnBrk="1" hangingPunct="1">
              <a:spcBef>
                <a:spcPts val="300"/>
              </a:spcBef>
              <a:buClr>
                <a:srgbClr val="800000"/>
              </a:buClr>
              <a:buFont typeface="Wingdings" panose="05000000000000000000" pitchFamily="2" charset="2"/>
              <a:buChar char="ü"/>
            </a:pPr>
            <a:r>
              <a:rPr lang="ru-RU" altLang="ru-RU" b="1">
                <a:solidFill>
                  <a:srgbClr val="00206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развитие испытательной базы в области показателей энергоэффективности изделий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1"/>
          <p:cNvSpPr>
            <a:spLocks noChangeArrowheads="1"/>
          </p:cNvSpPr>
          <p:nvPr/>
        </p:nvSpPr>
        <p:spPr bwMode="auto">
          <a:xfrm>
            <a:off x="87313" y="236538"/>
            <a:ext cx="8372475" cy="81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9pPr>
          </a:lstStyle>
          <a:p>
            <a:pPr algn="ctr">
              <a:lnSpc>
                <a:spcPts val="2800"/>
              </a:lnSpc>
              <a:defRPr/>
            </a:pPr>
            <a:r>
              <a:rPr lang="ru-RU" altLang="ru-RU" sz="2800" b="1" spc="-100" dirty="0">
                <a:solidFill>
                  <a:srgbClr val="9C1D22"/>
                </a:solidFill>
                <a:latin typeface="+mn-lt"/>
                <a:cs typeface="+mn-cs"/>
              </a:rPr>
              <a:t>НАЦИОНАЛЬНЫЕ ТЕХНИЧЕСКИЕ КОМИТЕТЫ </a:t>
            </a:r>
            <a:r>
              <a:rPr lang="ru-RU" altLang="ru-RU" sz="2800" b="1" spc="-100" dirty="0" smtClean="0">
                <a:solidFill>
                  <a:srgbClr val="9C1D22"/>
                </a:solidFill>
                <a:latin typeface="+mn-lt"/>
                <a:cs typeface="+mn-cs"/>
              </a:rPr>
              <a:t/>
            </a:r>
            <a:br>
              <a:rPr lang="ru-RU" altLang="ru-RU" sz="2800" b="1" spc="-100" dirty="0" smtClean="0">
                <a:solidFill>
                  <a:srgbClr val="9C1D22"/>
                </a:solidFill>
                <a:latin typeface="+mn-lt"/>
                <a:cs typeface="+mn-cs"/>
              </a:rPr>
            </a:br>
            <a:r>
              <a:rPr lang="ru-RU" altLang="ru-RU" sz="2800" b="1" spc="-100" dirty="0" smtClean="0">
                <a:solidFill>
                  <a:srgbClr val="9C1D22"/>
                </a:solidFill>
                <a:latin typeface="+mn-lt"/>
                <a:cs typeface="+mn-cs"/>
              </a:rPr>
              <a:t>ПО </a:t>
            </a:r>
            <a:r>
              <a:rPr lang="ru-RU" altLang="ru-RU" sz="2800" b="1" spc="-100" dirty="0">
                <a:solidFill>
                  <a:srgbClr val="9C1D22"/>
                </a:solidFill>
                <a:latin typeface="+mn-lt"/>
                <a:cs typeface="+mn-cs"/>
              </a:rPr>
              <a:t>СТАНДАРТИЗАЦИИ </a:t>
            </a: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2406650" y="1382713"/>
            <a:ext cx="3317875" cy="533400"/>
          </a:xfrm>
          <a:prstGeom prst="roundRect">
            <a:avLst/>
          </a:prstGeom>
          <a:solidFill>
            <a:srgbClr val="800000"/>
          </a:solidFill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ko-KR" sz="2400" b="1" kern="0" dirty="0">
                <a:solidFill>
                  <a:srgbClr val="FFFFFF"/>
                </a:solidFill>
                <a:latin typeface="Arial" panose="020B0604020202020204" pitchFamily="34" charset="0"/>
                <a:ea typeface="굴림" charset="-127"/>
                <a:cs typeface="Arial" pitchFamily="34" charset="0"/>
              </a:rPr>
              <a:t>Всего – </a:t>
            </a:r>
            <a:r>
              <a:rPr lang="ru-RU" altLang="ko-KR" sz="2400" b="1" kern="0" dirty="0" smtClean="0">
                <a:solidFill>
                  <a:srgbClr val="FFFFFF"/>
                </a:solidFill>
                <a:latin typeface="Arial" panose="020B0604020202020204" pitchFamily="34" charset="0"/>
                <a:ea typeface="굴림" charset="-127"/>
                <a:cs typeface="Arial" pitchFamily="34" charset="0"/>
              </a:rPr>
              <a:t>45 </a:t>
            </a:r>
            <a:r>
              <a:rPr lang="ru-RU" altLang="ko-KR" sz="2400" b="1" kern="0" dirty="0">
                <a:solidFill>
                  <a:srgbClr val="FFFFFF"/>
                </a:solidFill>
                <a:latin typeface="Arial" panose="020B0604020202020204" pitchFamily="34" charset="0"/>
                <a:ea typeface="굴림" charset="-127"/>
                <a:cs typeface="Arial" pitchFamily="34" charset="0"/>
              </a:rPr>
              <a:t>ТК </a:t>
            </a:r>
            <a:r>
              <a:rPr lang="en-US" altLang="ko-KR" sz="2400" b="1" kern="0" dirty="0">
                <a:solidFill>
                  <a:srgbClr val="FFFFFF"/>
                </a:solidFill>
                <a:latin typeface="Arial" panose="020B0604020202020204" pitchFamily="34" charset="0"/>
                <a:ea typeface="굴림" charset="-127"/>
                <a:cs typeface="Arial" pitchFamily="34" charset="0"/>
              </a:rPr>
              <a:t>BY</a:t>
            </a:r>
            <a:endParaRPr lang="ru-RU" altLang="ru-RU" sz="2000" b="1" kern="0" dirty="0">
              <a:solidFill>
                <a:srgbClr val="FFFFFF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180975" y="2290763"/>
            <a:ext cx="4319588" cy="369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285750" indent="-285750" eaLnBrk="1" hangingPunct="1">
              <a:spcBef>
                <a:spcPts val="0"/>
              </a:spcBef>
              <a:buClr>
                <a:srgbClr val="800000"/>
              </a:buClr>
              <a:buFont typeface="Arial" panose="020B0604020202020204" pitchFamily="34" charset="0"/>
              <a:buChar char="•"/>
              <a:defRPr/>
            </a:pPr>
            <a:r>
              <a:rPr lang="ru-RU" b="1" dirty="0" smtClean="0">
                <a:solidFill>
                  <a:srgbClr val="002060"/>
                </a:solidFill>
                <a:latin typeface="+mn-lt"/>
                <a:cs typeface="Arial" pitchFamily="34" charset="0"/>
              </a:rPr>
              <a:t>Менеджмент </a:t>
            </a:r>
            <a:r>
              <a:rPr lang="ru-RU" altLang="ru-RU" b="1" dirty="0" smtClean="0">
                <a:solidFill>
                  <a:srgbClr val="002060"/>
                </a:solidFill>
                <a:latin typeface="+mn-lt"/>
              </a:rPr>
              <a:t>качества </a:t>
            </a:r>
          </a:p>
          <a:p>
            <a:pPr marL="285750" indent="-285750" eaLnBrk="1" hangingPunct="1">
              <a:spcBef>
                <a:spcPts val="0"/>
              </a:spcBef>
              <a:buClr>
                <a:srgbClr val="800000"/>
              </a:buClr>
              <a:buFont typeface="Arial" panose="020B0604020202020204" pitchFamily="34" charset="0"/>
              <a:buChar char="•"/>
              <a:defRPr/>
            </a:pPr>
            <a:r>
              <a:rPr lang="ru-RU" altLang="ru-RU" b="1" dirty="0" smtClean="0">
                <a:solidFill>
                  <a:srgbClr val="002060"/>
                </a:solidFill>
                <a:latin typeface="+mn-lt"/>
              </a:rPr>
              <a:t>Стандартизация в области метрологии</a:t>
            </a:r>
          </a:p>
          <a:p>
            <a:pPr marL="285750" indent="-285750" eaLnBrk="1" hangingPunct="1">
              <a:spcBef>
                <a:spcPts val="0"/>
              </a:spcBef>
              <a:buClr>
                <a:srgbClr val="800000"/>
              </a:buClr>
              <a:buFont typeface="Arial" panose="020B0604020202020204" pitchFamily="34" charset="0"/>
              <a:buChar char="•"/>
              <a:defRPr/>
            </a:pPr>
            <a:r>
              <a:rPr lang="ru-RU" altLang="ru-RU" b="1" dirty="0" smtClean="0">
                <a:solidFill>
                  <a:srgbClr val="002060"/>
                </a:solidFill>
                <a:latin typeface="+mn-lt"/>
              </a:rPr>
              <a:t>Колесные транспортные средства</a:t>
            </a:r>
          </a:p>
          <a:p>
            <a:pPr marL="285750" indent="-285750" eaLnBrk="1" hangingPunct="1">
              <a:spcBef>
                <a:spcPts val="0"/>
              </a:spcBef>
              <a:buClr>
                <a:srgbClr val="800000"/>
              </a:buClr>
              <a:buFont typeface="Arial" panose="020B0604020202020204" pitchFamily="34" charset="0"/>
              <a:buChar char="•"/>
              <a:defRPr/>
            </a:pPr>
            <a:r>
              <a:rPr lang="ru-RU" altLang="ru-RU" b="1" dirty="0" smtClean="0">
                <a:solidFill>
                  <a:srgbClr val="002060"/>
                </a:solidFill>
                <a:latin typeface="+mn-lt"/>
              </a:rPr>
              <a:t>Тракторы и машины для сельскохозяйственных работ и лесоводства</a:t>
            </a:r>
          </a:p>
          <a:p>
            <a:pPr marL="285750" indent="-285750" eaLnBrk="1" hangingPunct="1">
              <a:spcBef>
                <a:spcPts val="0"/>
              </a:spcBef>
              <a:buClr>
                <a:srgbClr val="800000"/>
              </a:buClr>
              <a:buFont typeface="Arial" panose="020B0604020202020204" pitchFamily="34" charset="0"/>
              <a:buChar char="•"/>
              <a:defRPr/>
            </a:pPr>
            <a:r>
              <a:rPr lang="ru-RU" altLang="ru-RU" b="1" dirty="0">
                <a:solidFill>
                  <a:srgbClr val="002060"/>
                </a:solidFill>
              </a:rPr>
              <a:t>Техническая диагностика и неразрушающий </a:t>
            </a:r>
            <a:r>
              <a:rPr lang="ru-RU" altLang="ru-RU" b="1" dirty="0" smtClean="0">
                <a:solidFill>
                  <a:srgbClr val="002060"/>
                </a:solidFill>
              </a:rPr>
              <a:t>контроль</a:t>
            </a:r>
          </a:p>
          <a:p>
            <a:pPr marL="285750" indent="-285750" eaLnBrk="1" hangingPunct="1">
              <a:spcBef>
                <a:spcPts val="0"/>
              </a:spcBef>
              <a:buClr>
                <a:srgbClr val="800000"/>
              </a:buClr>
              <a:buFont typeface="Arial" panose="020B0604020202020204" pitchFamily="34" charset="0"/>
              <a:buChar char="•"/>
              <a:defRPr/>
            </a:pPr>
            <a:r>
              <a:rPr lang="ru-RU" altLang="ru-RU" b="1" dirty="0">
                <a:solidFill>
                  <a:srgbClr val="002060"/>
                </a:solidFill>
              </a:rPr>
              <a:t>Легкая промышленность</a:t>
            </a:r>
          </a:p>
          <a:p>
            <a:pPr marL="285750" indent="-285750" eaLnBrk="1" hangingPunct="1">
              <a:spcBef>
                <a:spcPts val="0"/>
              </a:spcBef>
              <a:buClr>
                <a:srgbClr val="800000"/>
              </a:buClr>
              <a:buFont typeface="Arial" panose="020B0604020202020204" pitchFamily="34" charset="0"/>
              <a:buChar char="•"/>
              <a:defRPr/>
            </a:pPr>
            <a:r>
              <a:rPr lang="ru-RU" altLang="ru-RU" b="1" dirty="0" smtClean="0">
                <a:solidFill>
                  <a:srgbClr val="002060"/>
                </a:solidFill>
              </a:rPr>
              <a:t>Электротехника </a:t>
            </a:r>
            <a:r>
              <a:rPr lang="ru-RU" altLang="ru-RU" b="1" dirty="0">
                <a:solidFill>
                  <a:srgbClr val="002060"/>
                </a:solidFill>
              </a:rPr>
              <a:t>и </a:t>
            </a:r>
            <a:r>
              <a:rPr lang="ru-RU" altLang="ru-RU" b="1" dirty="0" smtClean="0">
                <a:solidFill>
                  <a:srgbClr val="002060"/>
                </a:solidFill>
              </a:rPr>
              <a:t>электроника</a:t>
            </a:r>
          </a:p>
          <a:p>
            <a:pPr marL="285750" indent="-285750" eaLnBrk="1" hangingPunct="1">
              <a:spcBef>
                <a:spcPts val="0"/>
              </a:spcBef>
              <a:buClr>
                <a:srgbClr val="800000"/>
              </a:buClr>
              <a:buFont typeface="Arial" panose="020B0604020202020204" pitchFamily="34" charset="0"/>
              <a:buChar char="•"/>
              <a:defRPr/>
            </a:pPr>
            <a:r>
              <a:rPr lang="ru-RU" altLang="ru-RU" b="1" dirty="0" smtClean="0">
                <a:solidFill>
                  <a:srgbClr val="002060"/>
                </a:solidFill>
                <a:latin typeface="+mn-lt"/>
              </a:rPr>
              <a:t>Космические </a:t>
            </a:r>
            <a:r>
              <a:rPr lang="ru-RU" altLang="ru-RU" b="1" dirty="0">
                <a:solidFill>
                  <a:srgbClr val="002060"/>
                </a:solidFill>
                <a:latin typeface="+mn-lt"/>
              </a:rPr>
              <a:t>системы и </a:t>
            </a:r>
            <a:r>
              <a:rPr lang="ru-RU" altLang="ru-RU" b="1" dirty="0" smtClean="0">
                <a:solidFill>
                  <a:srgbClr val="002060"/>
                </a:solidFill>
                <a:latin typeface="+mn-lt"/>
              </a:rPr>
              <a:t>технологии</a:t>
            </a:r>
          </a:p>
          <a:p>
            <a:pPr marL="285750" indent="-285750" eaLnBrk="1" hangingPunct="1">
              <a:spcBef>
                <a:spcPts val="0"/>
              </a:spcBef>
              <a:buClr>
                <a:srgbClr val="800000"/>
              </a:buClr>
              <a:buFont typeface="Arial" panose="020B0604020202020204" pitchFamily="34" charset="0"/>
              <a:buChar char="•"/>
              <a:defRPr/>
            </a:pPr>
            <a:r>
              <a:rPr lang="ru-RU" altLang="ru-RU" b="1" dirty="0">
                <a:solidFill>
                  <a:srgbClr val="002060"/>
                </a:solidFill>
              </a:rPr>
              <a:t>Медицинская </a:t>
            </a:r>
            <a:r>
              <a:rPr lang="ru-RU" altLang="ru-RU" b="1" dirty="0" smtClean="0">
                <a:solidFill>
                  <a:srgbClr val="002060"/>
                </a:solidFill>
              </a:rPr>
              <a:t>техника</a:t>
            </a:r>
            <a:endParaRPr lang="ru-RU" altLang="ru-RU" b="1" dirty="0" smtClean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4572000" y="2301875"/>
            <a:ext cx="4032250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285750" indent="-285750" eaLnBrk="1" hangingPunct="1">
              <a:spcBef>
                <a:spcPts val="0"/>
              </a:spcBef>
              <a:buClr>
                <a:srgbClr val="800000"/>
              </a:buClr>
              <a:buFont typeface="Arial" panose="020B0604020202020204" pitchFamily="34" charset="0"/>
              <a:buChar char="•"/>
              <a:defRPr/>
            </a:pPr>
            <a:r>
              <a:rPr lang="ru-RU" b="1" dirty="0" smtClean="0">
                <a:solidFill>
                  <a:srgbClr val="002060"/>
                </a:solidFill>
                <a:cs typeface="Arial" pitchFamily="34" charset="0"/>
              </a:rPr>
              <a:t>Парфюмерно-косметическая продукция</a:t>
            </a:r>
            <a:endParaRPr lang="ru-RU" altLang="ru-RU" b="1" dirty="0" smtClean="0">
              <a:solidFill>
                <a:srgbClr val="002060"/>
              </a:solidFill>
              <a:latin typeface="+mn-lt"/>
            </a:endParaRPr>
          </a:p>
          <a:p>
            <a:pPr marL="285750" indent="-285750" eaLnBrk="1" hangingPunct="1">
              <a:spcBef>
                <a:spcPts val="0"/>
              </a:spcBef>
              <a:buClr>
                <a:srgbClr val="800000"/>
              </a:buClr>
              <a:buFont typeface="Arial" panose="020B0604020202020204" pitchFamily="34" charset="0"/>
              <a:buChar char="•"/>
              <a:defRPr/>
            </a:pPr>
            <a:r>
              <a:rPr lang="ru-RU" altLang="ru-RU" b="1" dirty="0" smtClean="0">
                <a:solidFill>
                  <a:srgbClr val="002060"/>
                </a:solidFill>
                <a:latin typeface="+mn-lt"/>
              </a:rPr>
              <a:t>Информационные технологии</a:t>
            </a:r>
          </a:p>
          <a:p>
            <a:pPr marL="285750" indent="-285750" eaLnBrk="1" hangingPunct="1">
              <a:spcBef>
                <a:spcPts val="0"/>
              </a:spcBef>
              <a:buClr>
                <a:srgbClr val="800000"/>
              </a:buClr>
              <a:buFont typeface="Arial" panose="020B0604020202020204" pitchFamily="34" charset="0"/>
              <a:buChar char="•"/>
              <a:defRPr/>
            </a:pPr>
            <a:r>
              <a:rPr lang="ru-RU" b="1" dirty="0" smtClean="0">
                <a:solidFill>
                  <a:srgbClr val="002060"/>
                </a:solidFill>
                <a:latin typeface="+mn-lt"/>
                <a:cs typeface="Arial" pitchFamily="34" charset="0"/>
              </a:rPr>
              <a:t>Оценка соответствия</a:t>
            </a:r>
          </a:p>
          <a:p>
            <a:pPr marL="285750" indent="-285750" eaLnBrk="1" hangingPunct="1">
              <a:spcBef>
                <a:spcPts val="0"/>
              </a:spcBef>
              <a:buClr>
                <a:srgbClr val="800000"/>
              </a:buClr>
              <a:buFont typeface="Arial" panose="020B0604020202020204" pitchFamily="34" charset="0"/>
              <a:buChar char="•"/>
              <a:defRPr/>
            </a:pPr>
            <a:r>
              <a:rPr lang="ru-RU" b="1" dirty="0" smtClean="0">
                <a:solidFill>
                  <a:srgbClr val="002060"/>
                </a:solidFill>
                <a:latin typeface="+mn-lt"/>
                <a:cs typeface="Arial" pitchFamily="34" charset="0"/>
              </a:rPr>
              <a:t>Энергоэффективность</a:t>
            </a:r>
            <a:endParaRPr lang="ru-RU" altLang="ru-RU" b="1" dirty="0" smtClean="0">
              <a:solidFill>
                <a:srgbClr val="002060"/>
              </a:solidFill>
              <a:latin typeface="+mn-lt"/>
            </a:endParaRPr>
          </a:p>
          <a:p>
            <a:pPr marL="285750" indent="-285750" eaLnBrk="1" hangingPunct="1">
              <a:spcBef>
                <a:spcPts val="0"/>
              </a:spcBef>
              <a:buClr>
                <a:srgbClr val="800000"/>
              </a:buClr>
              <a:buFont typeface="Arial" panose="020B0604020202020204" pitchFamily="34" charset="0"/>
              <a:buChar char="•"/>
              <a:defRPr/>
            </a:pPr>
            <a:r>
              <a:rPr lang="ru-RU" altLang="ru-RU" b="1" dirty="0" smtClean="0">
                <a:solidFill>
                  <a:srgbClr val="002060"/>
                </a:solidFill>
                <a:latin typeface="+mn-lt"/>
              </a:rPr>
              <a:t>Надежность в технике</a:t>
            </a:r>
          </a:p>
          <a:p>
            <a:pPr marL="285750" indent="-285750" eaLnBrk="1" hangingPunct="1">
              <a:spcBef>
                <a:spcPts val="0"/>
              </a:spcBef>
              <a:buClr>
                <a:srgbClr val="800000"/>
              </a:buClr>
              <a:buFont typeface="Arial" panose="020B0604020202020204" pitchFamily="34" charset="0"/>
              <a:buChar char="•"/>
              <a:defRPr/>
            </a:pPr>
            <a:r>
              <a:rPr lang="ru-RU" altLang="ru-RU" b="1" dirty="0" smtClean="0">
                <a:solidFill>
                  <a:srgbClr val="002060"/>
                </a:solidFill>
                <a:latin typeface="+mn-lt"/>
              </a:rPr>
              <a:t>Лесоматериалы</a:t>
            </a:r>
          </a:p>
          <a:p>
            <a:pPr marL="285750" indent="-285750" eaLnBrk="1" hangingPunct="1">
              <a:spcBef>
                <a:spcPts val="0"/>
              </a:spcBef>
              <a:buClr>
                <a:srgbClr val="800000"/>
              </a:buClr>
              <a:buFont typeface="Arial" panose="020B0604020202020204" pitchFamily="34" charset="0"/>
              <a:buChar char="•"/>
              <a:defRPr/>
            </a:pPr>
            <a:r>
              <a:rPr lang="ru-RU" altLang="ru-RU" b="1" dirty="0">
                <a:solidFill>
                  <a:srgbClr val="002060"/>
                </a:solidFill>
                <a:latin typeface="+mn-lt"/>
              </a:rPr>
              <a:t>Судебно-экспертная деятельность и криминалистическая техника</a:t>
            </a:r>
            <a:endParaRPr lang="ru-RU" altLang="ru-RU" b="1" dirty="0" smtClean="0">
              <a:solidFill>
                <a:srgbClr val="002060"/>
              </a:solidFill>
              <a:latin typeface="+mn-lt"/>
            </a:endParaRPr>
          </a:p>
          <a:p>
            <a:pPr marL="285750" indent="-285750" eaLnBrk="1" hangingPunct="1">
              <a:spcBef>
                <a:spcPts val="0"/>
              </a:spcBef>
              <a:buClr>
                <a:srgbClr val="800000"/>
              </a:buClr>
              <a:buFont typeface="Arial" panose="020B0604020202020204" pitchFamily="34" charset="0"/>
              <a:buChar char="•"/>
              <a:defRPr/>
            </a:pPr>
            <a:r>
              <a:rPr lang="ru-RU" altLang="ru-RU" b="1" dirty="0" smtClean="0">
                <a:solidFill>
                  <a:srgbClr val="002060"/>
                </a:solidFill>
                <a:latin typeface="+mn-lt"/>
              </a:rPr>
              <a:t>Стандартизация в области архитектуры и строительства</a:t>
            </a:r>
            <a:endParaRPr lang="ru-RU" altLang="ru-RU" b="1" dirty="0">
              <a:solidFill>
                <a:srgbClr val="002060"/>
              </a:solidFill>
              <a:latin typeface="+mn-lt"/>
            </a:endParaRPr>
          </a:p>
          <a:p>
            <a:pPr marL="285750" indent="-285750" eaLnBrk="1" hangingPunct="1">
              <a:spcBef>
                <a:spcPts val="0"/>
              </a:spcBef>
              <a:buClr>
                <a:srgbClr val="800000"/>
              </a:buClr>
              <a:buFont typeface="Arial" panose="020B0604020202020204" pitchFamily="34" charset="0"/>
              <a:buChar char="•"/>
              <a:defRPr/>
            </a:pPr>
            <a:r>
              <a:rPr lang="ru-RU" altLang="ru-RU" b="1" dirty="0" smtClean="0">
                <a:solidFill>
                  <a:srgbClr val="002060"/>
                </a:solidFill>
                <a:latin typeface="+mn-lt"/>
              </a:rPr>
              <a:t>…</a:t>
            </a:r>
          </a:p>
        </p:txBody>
      </p:sp>
      <p:sp>
        <p:nvSpPr>
          <p:cNvPr id="14342" name="Text Box 4"/>
          <p:cNvSpPr txBox="1">
            <a:spLocks noChangeArrowheads="1"/>
          </p:cNvSpPr>
          <p:nvPr/>
        </p:nvSpPr>
        <p:spPr bwMode="auto">
          <a:xfrm>
            <a:off x="8694738" y="5649913"/>
            <a:ext cx="312737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fld id="{18BB602D-CA0F-4410-B09D-CC5B40F1E7B8}" type="slidenum">
              <a:rPr lang="ru-RU" altLang="ru-RU">
                <a:solidFill>
                  <a:srgbClr val="FFFFFF"/>
                </a:solidFill>
                <a:latin typeface="Georgia" panose="02040502050405020303" pitchFamily="18" charset="0"/>
              </a:rPr>
              <a:pPr algn="r" eaLnBrk="1" hangingPunct="1"/>
              <a:t>13</a:t>
            </a:fld>
            <a:endParaRPr lang="ru-RU" altLang="ru-RU">
              <a:solidFill>
                <a:srgbClr val="FFFFFF"/>
              </a:solidFill>
              <a:latin typeface="Georgia" panose="02040502050405020303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1"/>
          <p:cNvSpPr>
            <a:spLocks noChangeArrowheads="1"/>
          </p:cNvSpPr>
          <p:nvPr/>
        </p:nvSpPr>
        <p:spPr bwMode="auto">
          <a:xfrm>
            <a:off x="250825" y="149225"/>
            <a:ext cx="8066088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lnSpc>
                <a:spcPts val="2800"/>
              </a:lnSpc>
              <a:defRPr/>
            </a:pPr>
            <a:r>
              <a:rPr lang="ru-RU" altLang="ru-RU" sz="2800" b="1" spc="-100" dirty="0">
                <a:solidFill>
                  <a:srgbClr val="9C1D22"/>
                </a:solidFill>
                <a:latin typeface="+mn-lt"/>
              </a:rPr>
              <a:t>МЕЖГОСУДАРСТВЕННЫЕ ТЕХНИЧЕСКИЕ КОМИТЕТЫ ПО СТАНДАРТИЗАЦИИ </a:t>
            </a:r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688" y="1249363"/>
            <a:ext cx="1246187" cy="11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4" name="Прямоугольник 5"/>
          <p:cNvSpPr>
            <a:spLocks noChangeArrowheads="1"/>
          </p:cNvSpPr>
          <p:nvPr/>
        </p:nvSpPr>
        <p:spPr bwMode="auto">
          <a:xfrm>
            <a:off x="2051050" y="1484313"/>
            <a:ext cx="6337300" cy="461962"/>
          </a:xfrm>
          <a:prstGeom prst="rect">
            <a:avLst/>
          </a:prstGeom>
          <a:solidFill>
            <a:srgbClr val="800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ru-RU" altLang="ru-RU" sz="2400" b="1">
                <a:solidFill>
                  <a:srgbClr val="FFFFFF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Республика Беларусь принимает участие в </a:t>
            </a:r>
          </a:p>
        </p:txBody>
      </p:sp>
      <p:sp>
        <p:nvSpPr>
          <p:cNvPr id="15365" name="Прямоугольник 9"/>
          <p:cNvSpPr>
            <a:spLocks noChangeArrowheads="1"/>
          </p:cNvSpPr>
          <p:nvPr/>
        </p:nvSpPr>
        <p:spPr bwMode="auto">
          <a:xfrm>
            <a:off x="1984375" y="2017713"/>
            <a:ext cx="39703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buClr>
                <a:srgbClr val="800000"/>
              </a:buClr>
              <a:buSzPct val="120000"/>
              <a:buFont typeface="Wingdings" panose="05000000000000000000" pitchFamily="2" charset="2"/>
              <a:buChar char="ü"/>
            </a:pPr>
            <a:r>
              <a:rPr lang="ru-RU" altLang="ru-RU" sz="2400" b="1" dirty="0" smtClean="0">
                <a:solidFill>
                  <a:srgbClr val="80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149 </a:t>
            </a:r>
            <a:r>
              <a:rPr lang="ru-RU" altLang="ru-RU" sz="2400" b="1" dirty="0">
                <a:solidFill>
                  <a:srgbClr val="80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МТК </a:t>
            </a:r>
          </a:p>
        </p:txBody>
      </p: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2913063" y="2382838"/>
            <a:ext cx="3889375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ts val="600"/>
              </a:spcBef>
              <a:buClr>
                <a:srgbClr val="800000"/>
              </a:buClr>
              <a:buFontTx/>
              <a:buChar char="•"/>
            </a:pPr>
            <a:r>
              <a:rPr lang="ru-RU" altLang="ru-RU" sz="2000" b="1" i="1" dirty="0">
                <a:solidFill>
                  <a:srgbClr val="00206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полноправный член – </a:t>
            </a:r>
            <a:r>
              <a:rPr lang="ru-RU" altLang="ru-RU" sz="2000" b="1" i="1" dirty="0" smtClean="0">
                <a:solidFill>
                  <a:srgbClr val="00206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134</a:t>
            </a:r>
            <a:endParaRPr lang="ru-RU" altLang="ru-RU" sz="2000" b="1" i="1" dirty="0">
              <a:solidFill>
                <a:srgbClr val="002060"/>
              </a:solidFill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eaLnBrk="1" hangingPunct="1">
              <a:spcBef>
                <a:spcPts val="600"/>
              </a:spcBef>
              <a:buClr>
                <a:srgbClr val="800000"/>
              </a:buClr>
              <a:buFontTx/>
              <a:buChar char="•"/>
            </a:pPr>
            <a:r>
              <a:rPr lang="ru-RU" altLang="ru-RU" sz="2000" b="1" i="1" dirty="0">
                <a:solidFill>
                  <a:srgbClr val="00206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член-наблюдатель – </a:t>
            </a:r>
            <a:r>
              <a:rPr lang="ru-RU" altLang="ru-RU" sz="2000" b="1" i="1" dirty="0" smtClean="0">
                <a:solidFill>
                  <a:srgbClr val="00206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15 </a:t>
            </a:r>
            <a:endParaRPr lang="ru-RU" altLang="ru-RU" sz="2000" b="1" i="1" dirty="0">
              <a:solidFill>
                <a:srgbClr val="002060"/>
              </a:solidFill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20483" y="3717032"/>
            <a:ext cx="7896553" cy="936104"/>
          </a:xfrm>
          <a:prstGeom prst="rect">
            <a:avLst/>
          </a:prstGeom>
          <a:noFill/>
          <a:ln w="19050">
            <a:solidFill>
              <a:srgbClr val="002060"/>
            </a:solidFill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lIns="92546" tIns="46273" rIns="92546" bIns="46273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ru-RU" altLang="ru-RU" sz="2000" b="1">
                <a:solidFill>
                  <a:srgbClr val="00206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Организации</a:t>
            </a:r>
            <a:r>
              <a:rPr lang="ru-RU" altLang="ru-RU" sz="2000" b="1">
                <a:solidFill>
                  <a:srgbClr val="80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altLang="ru-RU" sz="2000" b="1">
                <a:solidFill>
                  <a:srgbClr val="00206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Республики Беларусь принимают</a:t>
            </a:r>
          </a:p>
          <a:p>
            <a:pPr algn="ctr" eaLnBrk="1" hangingPunct="1"/>
            <a:r>
              <a:rPr lang="ru-RU" altLang="ru-RU" sz="2000" b="1">
                <a:solidFill>
                  <a:srgbClr val="00206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участие в МТК в приоритетных для страны областях</a:t>
            </a:r>
          </a:p>
        </p:txBody>
      </p:sp>
      <p:sp>
        <p:nvSpPr>
          <p:cNvPr id="15370" name="Прямоугольник 20"/>
          <p:cNvSpPr>
            <a:spLocks noChangeArrowheads="1"/>
          </p:cNvSpPr>
          <p:nvPr/>
        </p:nvSpPr>
        <p:spPr bwMode="auto">
          <a:xfrm>
            <a:off x="363538" y="5165725"/>
            <a:ext cx="3636962" cy="1354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ts val="600"/>
              </a:spcBef>
              <a:buClr>
                <a:srgbClr val="800000"/>
              </a:buClr>
              <a:buFontTx/>
              <a:buChar char="•"/>
            </a:pPr>
            <a:r>
              <a:rPr lang="ru-RU" altLang="ru-RU" b="1">
                <a:solidFill>
                  <a:srgbClr val="00206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электротехника и электроника</a:t>
            </a:r>
          </a:p>
          <a:p>
            <a:pPr eaLnBrk="1" hangingPunct="1">
              <a:spcBef>
                <a:spcPts val="600"/>
              </a:spcBef>
              <a:buClr>
                <a:srgbClr val="800000"/>
              </a:buClr>
              <a:buFontTx/>
              <a:buChar char="•"/>
            </a:pPr>
            <a:r>
              <a:rPr lang="ru-RU" altLang="ru-RU" b="1">
                <a:solidFill>
                  <a:srgbClr val="00206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машиностроение и приборостроение</a:t>
            </a:r>
          </a:p>
          <a:p>
            <a:pPr eaLnBrk="1" hangingPunct="1">
              <a:spcBef>
                <a:spcPts val="600"/>
              </a:spcBef>
              <a:buClr>
                <a:srgbClr val="800000"/>
              </a:buClr>
              <a:buFontTx/>
              <a:buChar char="•"/>
            </a:pPr>
            <a:r>
              <a:rPr lang="ru-RU" altLang="ru-RU" b="1">
                <a:solidFill>
                  <a:srgbClr val="00206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химическая промышленность</a:t>
            </a:r>
          </a:p>
        </p:txBody>
      </p:sp>
      <p:sp>
        <p:nvSpPr>
          <p:cNvPr id="15371" name="Прямоугольник 1"/>
          <p:cNvSpPr>
            <a:spLocks noChangeArrowheads="1"/>
          </p:cNvSpPr>
          <p:nvPr/>
        </p:nvSpPr>
        <p:spPr bwMode="auto">
          <a:xfrm>
            <a:off x="4805363" y="5157788"/>
            <a:ext cx="3654425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ts val="600"/>
              </a:spcBef>
              <a:buClr>
                <a:srgbClr val="800000"/>
              </a:buClr>
              <a:buFontTx/>
              <a:buChar char="•"/>
            </a:pPr>
            <a:r>
              <a:rPr lang="ru-RU" altLang="ru-RU" b="1">
                <a:solidFill>
                  <a:srgbClr val="00206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нефтяная промышленность</a:t>
            </a:r>
          </a:p>
          <a:p>
            <a:pPr eaLnBrk="1" hangingPunct="1">
              <a:spcBef>
                <a:spcPts val="600"/>
              </a:spcBef>
              <a:buClr>
                <a:srgbClr val="800000"/>
              </a:buClr>
              <a:buFontTx/>
              <a:buChar char="•"/>
            </a:pPr>
            <a:r>
              <a:rPr lang="ru-RU" altLang="ru-RU" b="1">
                <a:solidFill>
                  <a:srgbClr val="00206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пищевая промышленность</a:t>
            </a:r>
          </a:p>
          <a:p>
            <a:pPr eaLnBrk="1" hangingPunct="1">
              <a:spcBef>
                <a:spcPts val="600"/>
              </a:spcBef>
              <a:buClr>
                <a:srgbClr val="800000"/>
              </a:buClr>
              <a:buFontTx/>
              <a:buChar char="•"/>
            </a:pPr>
            <a:r>
              <a:rPr lang="ru-RU" altLang="ru-RU" b="1">
                <a:solidFill>
                  <a:srgbClr val="00206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легкая промышленность</a:t>
            </a:r>
          </a:p>
        </p:txBody>
      </p:sp>
      <p:sp>
        <p:nvSpPr>
          <p:cNvPr id="13" name="Прямоугольник 9"/>
          <p:cNvSpPr>
            <a:spLocks noChangeArrowheads="1"/>
          </p:cNvSpPr>
          <p:nvPr/>
        </p:nvSpPr>
        <p:spPr bwMode="auto">
          <a:xfrm>
            <a:off x="363538" y="2339588"/>
            <a:ext cx="1302765" cy="369332"/>
          </a:xfrm>
          <a:prstGeom prst="rect">
            <a:avLst/>
          </a:prstGeom>
          <a:solidFill>
            <a:srgbClr val="D3DFEE"/>
          </a:solidFill>
          <a:ln w="19050">
            <a:solidFill>
              <a:srgbClr val="333333"/>
            </a:solidFill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lIns="92546" tIns="46273" rIns="92546" bIns="46273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buClr>
                <a:srgbClr val="800000"/>
              </a:buClr>
            </a:pPr>
            <a:r>
              <a:rPr lang="ru-RU" altLang="ru-RU" b="1" dirty="0" smtClean="0">
                <a:solidFill>
                  <a:srgbClr val="003366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168 </a:t>
            </a:r>
            <a:r>
              <a:rPr lang="ru-RU" altLang="ru-RU" b="1" dirty="0">
                <a:solidFill>
                  <a:srgbClr val="003366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МТК </a:t>
            </a:r>
          </a:p>
        </p:txBody>
      </p:sp>
      <p:sp>
        <p:nvSpPr>
          <p:cNvPr id="15375" name="Text Box 4"/>
          <p:cNvSpPr txBox="1">
            <a:spLocks noChangeArrowheads="1"/>
          </p:cNvSpPr>
          <p:nvPr/>
        </p:nvSpPr>
        <p:spPr bwMode="auto">
          <a:xfrm>
            <a:off x="8694738" y="5649913"/>
            <a:ext cx="312737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fld id="{71E697E1-1828-4B2D-905D-27E8F951D708}" type="slidenum">
              <a:rPr lang="ru-RU" altLang="ru-RU">
                <a:solidFill>
                  <a:srgbClr val="FFFFFF"/>
                </a:solidFill>
                <a:latin typeface="Georgia" panose="02040502050405020303" pitchFamily="18" charset="0"/>
              </a:rPr>
              <a:pPr algn="r" eaLnBrk="1" hangingPunct="1"/>
              <a:t>14</a:t>
            </a:fld>
            <a:endParaRPr lang="ru-RU" altLang="ru-RU">
              <a:solidFill>
                <a:srgbClr val="FFFFFF"/>
              </a:solidFill>
              <a:latin typeface="Georgia" panose="02040502050405020303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4"/>
          <p:cNvSpPr txBox="1">
            <a:spLocks noChangeArrowheads="1"/>
          </p:cNvSpPr>
          <p:nvPr/>
        </p:nvSpPr>
        <p:spPr bwMode="auto">
          <a:xfrm>
            <a:off x="8599488" y="5649913"/>
            <a:ext cx="407987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fld id="{F302CFAF-C1E9-4925-B4C7-755EA553600A}" type="slidenum">
              <a:rPr lang="ru-RU" altLang="ru-RU">
                <a:solidFill>
                  <a:srgbClr val="FFFFFF"/>
                </a:solidFill>
                <a:latin typeface="Georgia" panose="02040502050405020303" pitchFamily="18" charset="0"/>
              </a:rPr>
              <a:pPr algn="r" eaLnBrk="1" hangingPunct="1"/>
              <a:t>15</a:t>
            </a:fld>
            <a:endParaRPr lang="ru-RU" altLang="ru-RU">
              <a:solidFill>
                <a:srgbClr val="FFFFFF"/>
              </a:solidFill>
              <a:latin typeface="Georgia" panose="02040502050405020303" pitchFamily="18" charset="0"/>
            </a:endParaRPr>
          </a:p>
        </p:txBody>
      </p:sp>
      <p:sp>
        <p:nvSpPr>
          <p:cNvPr id="45" name="Text Box 2"/>
          <p:cNvSpPr txBox="1">
            <a:spLocks noChangeArrowheads="1"/>
          </p:cNvSpPr>
          <p:nvPr/>
        </p:nvSpPr>
        <p:spPr bwMode="auto">
          <a:xfrm>
            <a:off x="-179388" y="115888"/>
            <a:ext cx="9144001" cy="868362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  <a:defRPr/>
            </a:pPr>
            <a:r>
              <a:rPr lang="ru-RU" altLang="ru-RU" sz="2800" b="1" spc="-100" dirty="0">
                <a:solidFill>
                  <a:srgbClr val="9C1D22"/>
                </a:solidFill>
                <a:latin typeface="+mn-lt"/>
              </a:rPr>
              <a:t>УЧАСТИЕ  В  МЕЖДУНАРОДНЫХ  И  РЕГИОНАЛЬНЫХ ОРГАНИЗАЦИЯХ  ПО  СТАНДАРТИЗАЦИИ</a:t>
            </a:r>
          </a:p>
        </p:txBody>
      </p:sp>
      <p:pic>
        <p:nvPicPr>
          <p:cNvPr id="19" name="Picture 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1289050"/>
            <a:ext cx="719137" cy="6064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67025" y="1268413"/>
            <a:ext cx="623888" cy="6477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Rectangle 5"/>
          <p:cNvSpPr>
            <a:spLocks noChangeArrowheads="1"/>
          </p:cNvSpPr>
          <p:nvPr/>
        </p:nvSpPr>
        <p:spPr bwMode="auto">
          <a:xfrm>
            <a:off x="251520" y="2007244"/>
            <a:ext cx="1656184" cy="39774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rgbClr val="002060"/>
            </a:solidFill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ru-RU" altLang="ru-RU" b="1" dirty="0">
                <a:solidFill>
                  <a:srgbClr val="00206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en-US" altLang="ru-RU" b="1" dirty="0">
                <a:solidFill>
                  <a:srgbClr val="00206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3</a:t>
            </a:r>
            <a:r>
              <a:rPr lang="ru-RU" altLang="ru-RU" b="1" dirty="0">
                <a:solidFill>
                  <a:srgbClr val="00206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8 </a:t>
            </a:r>
            <a:r>
              <a:rPr lang="en-US" altLang="ru-RU" sz="1900" b="1" dirty="0">
                <a:solidFill>
                  <a:srgbClr val="00206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ISO</a:t>
            </a:r>
            <a:r>
              <a:rPr lang="ru-RU" altLang="ru-RU" b="1" dirty="0">
                <a:solidFill>
                  <a:srgbClr val="00206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/ТС</a:t>
            </a:r>
          </a:p>
        </p:txBody>
      </p:sp>
      <p:sp>
        <p:nvSpPr>
          <p:cNvPr id="22" name="Rectangle 5"/>
          <p:cNvSpPr>
            <a:spLocks noChangeArrowheads="1"/>
          </p:cNvSpPr>
          <p:nvPr/>
        </p:nvSpPr>
        <p:spPr bwMode="auto">
          <a:xfrm>
            <a:off x="2080840" y="2008986"/>
            <a:ext cx="1987104" cy="396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rgbClr val="002060"/>
            </a:solidFill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ru-RU" altLang="ru-RU" b="1" dirty="0">
                <a:solidFill>
                  <a:srgbClr val="00206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altLang="ru-RU" b="1" dirty="0" smtClean="0">
                <a:solidFill>
                  <a:srgbClr val="00206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104 </a:t>
            </a:r>
            <a:r>
              <a:rPr lang="en-US" altLang="ru-RU" b="1" dirty="0">
                <a:solidFill>
                  <a:srgbClr val="00206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IEC</a:t>
            </a:r>
            <a:r>
              <a:rPr lang="ru-RU" altLang="ru-RU" b="1" dirty="0">
                <a:solidFill>
                  <a:srgbClr val="00206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/ТС</a:t>
            </a:r>
          </a:p>
        </p:txBody>
      </p:sp>
      <p:pic>
        <p:nvPicPr>
          <p:cNvPr id="25" name="Picture 9"/>
          <p:cNvPicPr>
            <a:picLocks noChangeAspect="1" noChangeArrowheads="1"/>
          </p:cNvPicPr>
          <p:nvPr/>
        </p:nvPicPr>
        <p:blipFill>
          <a:blip r:embed="rId4"/>
          <a:srcRect t="10648" b="15973"/>
          <a:stretch>
            <a:fillRect/>
          </a:stretch>
        </p:blipFill>
        <p:spPr bwMode="auto">
          <a:xfrm>
            <a:off x="6661150" y="1368425"/>
            <a:ext cx="1257300" cy="5032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1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30763" y="1333500"/>
            <a:ext cx="647700" cy="5826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Rectangle 5"/>
          <p:cNvSpPr>
            <a:spLocks noChangeArrowheads="1"/>
          </p:cNvSpPr>
          <p:nvPr/>
        </p:nvSpPr>
        <p:spPr bwMode="auto">
          <a:xfrm>
            <a:off x="4182840" y="2007245"/>
            <a:ext cx="2088231" cy="396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rgbClr val="002060"/>
            </a:solidFill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ru-RU" altLang="ru-RU" b="1" dirty="0">
                <a:solidFill>
                  <a:srgbClr val="00206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ru-RU" b="1" dirty="0" smtClean="0">
                <a:solidFill>
                  <a:srgbClr val="00206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31</a:t>
            </a:r>
            <a:r>
              <a:rPr lang="ru-RU" altLang="ru-RU" b="1" dirty="0" smtClean="0">
                <a:solidFill>
                  <a:srgbClr val="00206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4 </a:t>
            </a:r>
            <a:r>
              <a:rPr lang="en-US" altLang="ru-RU" b="1" dirty="0">
                <a:solidFill>
                  <a:srgbClr val="00206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CEN</a:t>
            </a:r>
            <a:r>
              <a:rPr lang="ru-RU" altLang="ru-RU" b="1" dirty="0">
                <a:solidFill>
                  <a:srgbClr val="00206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/ТС</a:t>
            </a:r>
          </a:p>
        </p:txBody>
      </p:sp>
      <p:sp>
        <p:nvSpPr>
          <p:cNvPr id="30" name="Rectangle 5"/>
          <p:cNvSpPr>
            <a:spLocks noChangeArrowheads="1"/>
          </p:cNvSpPr>
          <p:nvPr/>
        </p:nvSpPr>
        <p:spPr bwMode="auto">
          <a:xfrm>
            <a:off x="6343582" y="1999693"/>
            <a:ext cx="2044842" cy="40355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rgbClr val="002060"/>
            </a:solidFill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ru-RU" altLang="ru-RU" b="1" dirty="0">
                <a:solidFill>
                  <a:srgbClr val="00206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altLang="ru-RU" b="1" dirty="0" smtClean="0">
                <a:solidFill>
                  <a:srgbClr val="00206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73 </a:t>
            </a:r>
            <a:r>
              <a:rPr lang="en-US" altLang="ru-RU" b="1" dirty="0">
                <a:solidFill>
                  <a:srgbClr val="00206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CLC</a:t>
            </a:r>
            <a:r>
              <a:rPr lang="ru-RU" altLang="ru-RU" b="1" dirty="0">
                <a:solidFill>
                  <a:srgbClr val="00206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/ТС</a:t>
            </a:r>
          </a:p>
        </p:txBody>
      </p:sp>
      <p:sp>
        <p:nvSpPr>
          <p:cNvPr id="16411" name="Скругленный прямоугольник 11"/>
          <p:cNvSpPr>
            <a:spLocks noChangeArrowheads="1"/>
          </p:cNvSpPr>
          <p:nvPr/>
        </p:nvSpPr>
        <p:spPr bwMode="auto">
          <a:xfrm>
            <a:off x="2262278" y="2734320"/>
            <a:ext cx="4032250" cy="409575"/>
          </a:xfrm>
          <a:prstGeom prst="roundRect">
            <a:avLst>
              <a:gd name="adj" fmla="val 16667"/>
            </a:avLst>
          </a:prstGeom>
          <a:solidFill>
            <a:srgbClr val="7E001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ru-RU" altLang="ru-RU" b="1" dirty="0">
                <a:solidFill>
                  <a:schemeClr val="bg1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Участие Республики Беларусь</a:t>
            </a:r>
          </a:p>
        </p:txBody>
      </p:sp>
      <p:graphicFrame>
        <p:nvGraphicFramePr>
          <p:cNvPr id="18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41551252"/>
              </p:ext>
            </p:extLst>
          </p:nvPr>
        </p:nvGraphicFramePr>
        <p:xfrm>
          <a:off x="1022350" y="3519313"/>
          <a:ext cx="6267450" cy="30797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Group 19"/>
          <p:cNvGrpSpPr>
            <a:grpSpLocks/>
          </p:cNvGrpSpPr>
          <p:nvPr/>
        </p:nvGrpSpPr>
        <p:grpSpPr bwMode="auto">
          <a:xfrm>
            <a:off x="107950" y="1473200"/>
            <a:ext cx="8496300" cy="2735263"/>
            <a:chOff x="158" y="535"/>
            <a:chExt cx="5352" cy="1723"/>
          </a:xfrm>
        </p:grpSpPr>
        <p:sp>
          <p:nvSpPr>
            <p:cNvPr id="17417" name="Text Box 6"/>
            <p:cNvSpPr txBox="1">
              <a:spLocks noChangeArrowheads="1"/>
            </p:cNvSpPr>
            <p:nvPr/>
          </p:nvSpPr>
          <p:spPr bwMode="auto">
            <a:xfrm>
              <a:off x="521" y="981"/>
              <a:ext cx="4808" cy="99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222268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71842" dir="2700000" algn="ctr" rotWithShape="0">
                      <a:schemeClr val="folHlink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FontTx/>
                <a:buChar char="•"/>
              </a:pPr>
              <a:r>
                <a:rPr lang="ru-RU" altLang="ru-RU" b="1" dirty="0">
                  <a:solidFill>
                    <a:srgbClr val="000099"/>
                  </a:solidFill>
                  <a:latin typeface="Arial" panose="020B0604020202020204" pitchFamily="34" charset="0"/>
                </a:rPr>
                <a:t> </a:t>
              </a:r>
              <a:r>
                <a:rPr lang="ru-RU" altLang="ru-RU" sz="1600" b="1" i="1" dirty="0">
                  <a:solidFill>
                    <a:srgbClr val="003366"/>
                  </a:solidFill>
                  <a:latin typeface="Arial" panose="020B0604020202020204" pitchFamily="34" charset="0"/>
                </a:rPr>
                <a:t>Технические нормативные правовые акты Республики Беларусь</a:t>
              </a:r>
            </a:p>
            <a:p>
              <a:pPr eaLnBrk="1" hangingPunct="1">
                <a:buFontTx/>
                <a:buChar char="•"/>
              </a:pPr>
              <a:r>
                <a:rPr lang="ru-RU" altLang="ru-RU" sz="1600" b="1" i="1" dirty="0">
                  <a:solidFill>
                    <a:srgbClr val="003366"/>
                  </a:solidFill>
                  <a:latin typeface="Arial" panose="020B0604020202020204" pitchFamily="34" charset="0"/>
                </a:rPr>
                <a:t> Законодательные акты о действии ТНПА</a:t>
              </a:r>
            </a:p>
            <a:p>
              <a:pPr eaLnBrk="1" hangingPunct="1">
                <a:buFontTx/>
                <a:buChar char="•"/>
              </a:pPr>
              <a:r>
                <a:rPr lang="ru-RU" altLang="ru-RU" sz="1600" b="1" i="1" dirty="0">
                  <a:solidFill>
                    <a:srgbClr val="003366"/>
                  </a:solidFill>
                  <a:latin typeface="Arial" panose="020B0604020202020204" pitchFamily="34" charset="0"/>
                </a:rPr>
                <a:t> Техническое законодательство Таможенного </a:t>
              </a:r>
              <a:r>
                <a:rPr lang="ru-RU" altLang="ru-RU" sz="1600" b="1" i="1" dirty="0" smtClean="0">
                  <a:solidFill>
                    <a:srgbClr val="003366"/>
                  </a:solidFill>
                  <a:latin typeface="Arial" panose="020B0604020202020204" pitchFamily="34" charset="0"/>
                </a:rPr>
                <a:t>союза</a:t>
              </a:r>
              <a:r>
                <a:rPr lang="en-US" altLang="ru-RU" sz="1600" b="1" i="1" dirty="0" smtClean="0">
                  <a:solidFill>
                    <a:srgbClr val="003366"/>
                  </a:solidFill>
                  <a:latin typeface="Arial" panose="020B0604020202020204" pitchFamily="34" charset="0"/>
                </a:rPr>
                <a:t> (</a:t>
              </a:r>
              <a:r>
                <a:rPr lang="ru-RU" altLang="ru-RU" sz="1600" b="1" i="1" dirty="0" smtClean="0">
                  <a:solidFill>
                    <a:srgbClr val="003366"/>
                  </a:solidFill>
                  <a:latin typeface="Arial" panose="020B0604020202020204" pitchFamily="34" charset="0"/>
                </a:rPr>
                <a:t>ЕАЭС)</a:t>
              </a:r>
              <a:endParaRPr lang="ru-RU" altLang="ru-RU" sz="1600" b="1" i="1" dirty="0">
                <a:solidFill>
                  <a:srgbClr val="003366"/>
                </a:solidFill>
                <a:latin typeface="Arial" panose="020B0604020202020204" pitchFamily="34" charset="0"/>
              </a:endParaRPr>
            </a:p>
            <a:p>
              <a:pPr eaLnBrk="1" hangingPunct="1">
                <a:buFontTx/>
                <a:buChar char="•"/>
              </a:pPr>
              <a:r>
                <a:rPr lang="en-US" altLang="ru-RU" sz="1600" b="1" i="1" dirty="0">
                  <a:solidFill>
                    <a:srgbClr val="003366"/>
                  </a:solidFill>
                  <a:latin typeface="Arial" panose="020B0604020202020204" pitchFamily="34" charset="0"/>
                </a:rPr>
                <a:t> </a:t>
              </a:r>
              <a:r>
                <a:rPr lang="ru-RU" altLang="ru-RU" sz="1600" b="1" i="1" dirty="0">
                  <a:solidFill>
                    <a:srgbClr val="003366"/>
                  </a:solidFill>
                  <a:latin typeface="Arial" panose="020B0604020202020204" pitchFamily="34" charset="0"/>
                </a:rPr>
                <a:t>Международные, региональные стандарты</a:t>
              </a:r>
            </a:p>
            <a:p>
              <a:pPr eaLnBrk="1" hangingPunct="1">
                <a:buFontTx/>
                <a:buChar char="•"/>
              </a:pPr>
              <a:r>
                <a:rPr lang="ru-RU" altLang="ru-RU" sz="1600" b="1" i="1" dirty="0">
                  <a:solidFill>
                    <a:srgbClr val="003366"/>
                  </a:solidFill>
                  <a:latin typeface="Arial" panose="020B0604020202020204" pitchFamily="34" charset="0"/>
                </a:rPr>
                <a:t> Национальные стандарты иностранных государств</a:t>
              </a:r>
            </a:p>
            <a:p>
              <a:pPr eaLnBrk="1" hangingPunct="1">
                <a:buFontTx/>
                <a:buChar char="•"/>
              </a:pPr>
              <a:r>
                <a:rPr lang="ru-RU" altLang="ru-RU" sz="1600" b="1" i="1" dirty="0">
                  <a:solidFill>
                    <a:srgbClr val="003366"/>
                  </a:solidFill>
                  <a:latin typeface="Arial" panose="020B0604020202020204" pitchFamily="34" charset="0"/>
                </a:rPr>
                <a:t> Техническое законодательство ЕС</a:t>
              </a:r>
            </a:p>
          </p:txBody>
        </p:sp>
        <p:sp>
          <p:nvSpPr>
            <p:cNvPr id="4" name="Text Box 7"/>
            <p:cNvSpPr txBox="1">
              <a:spLocks noChangeArrowheads="1"/>
            </p:cNvSpPr>
            <p:nvPr/>
          </p:nvSpPr>
          <p:spPr bwMode="auto">
            <a:xfrm>
              <a:off x="158" y="535"/>
              <a:ext cx="2314" cy="453"/>
            </a:xfrm>
            <a:prstGeom prst="rect">
              <a:avLst/>
            </a:prstGeom>
            <a:solidFill>
              <a:srgbClr val="9C1D22"/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71842" dir="2700000" algn="ctr" rotWithShape="0">
                      <a:schemeClr val="folHlink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defRPr/>
              </a:pPr>
              <a:endParaRPr lang="ru-RU" alt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  <a:p>
              <a:pPr algn="ctr">
                <a:defRPr/>
              </a:pPr>
              <a:r>
                <a:rPr lang="ru-RU" altLang="ru-RU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Национальный фонд ТНПА</a:t>
              </a:r>
            </a:p>
            <a:p>
              <a:pPr algn="ctr">
                <a:defRPr/>
              </a:pPr>
              <a:r>
                <a:rPr lang="ru-RU" altLang="ru-RU" sz="1600" b="1" i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(более 200 000 документов)</a:t>
              </a:r>
              <a:endParaRPr lang="ru-RU" altLang="ru-RU" sz="1600" b="1" i="1" dirty="0">
                <a:solidFill>
                  <a:schemeClr val="bg1"/>
                </a:solidFill>
              </a:endParaRPr>
            </a:p>
            <a:p>
              <a:pPr algn="ctr">
                <a:defRPr/>
              </a:pPr>
              <a:endParaRPr lang="ru-RU" alt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5" name="Text Box 9"/>
            <p:cNvSpPr txBox="1">
              <a:spLocks noChangeArrowheads="1"/>
            </p:cNvSpPr>
            <p:nvPr/>
          </p:nvSpPr>
          <p:spPr bwMode="auto">
            <a:xfrm>
              <a:off x="339" y="1979"/>
              <a:ext cx="5171" cy="279"/>
            </a:xfrm>
            <a:prstGeom prst="rect">
              <a:avLst/>
            </a:prstGeom>
            <a:solidFill>
              <a:srgbClr val="222268"/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71842" dir="2700000" algn="ctr" rotWithShape="0">
                      <a:schemeClr val="folHlink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defRPr/>
              </a:pPr>
              <a:endParaRPr lang="ru-RU" alt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  <a:p>
              <a:pPr algn="ctr">
                <a:defRPr/>
              </a:pPr>
              <a:r>
                <a:rPr lang="ru-RU" altLang="ru-RU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Электронный банк данных</a:t>
              </a:r>
              <a:endParaRPr lang="ru-RU" altLang="ru-RU" sz="1600" b="1" i="1" dirty="0">
                <a:solidFill>
                  <a:schemeClr val="bg1"/>
                </a:solidFill>
              </a:endParaRPr>
            </a:p>
            <a:p>
              <a:pPr algn="ctr">
                <a:defRPr/>
              </a:pPr>
              <a:endParaRPr lang="ru-RU" alt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6" name="Стрелка вправо 5"/>
          <p:cNvSpPr/>
          <p:nvPr/>
        </p:nvSpPr>
        <p:spPr>
          <a:xfrm rot="5400000">
            <a:off x="3805238" y="4076700"/>
            <a:ext cx="431800" cy="863600"/>
          </a:xfrm>
          <a:prstGeom prst="rightArrow">
            <a:avLst/>
          </a:prstGeom>
          <a:noFill/>
          <a:ln>
            <a:solidFill>
              <a:srgbClr val="9C1D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1115832" y="260648"/>
            <a:ext cx="7031037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ctr">
              <a:defRPr sz="2400" b="1">
                <a:solidFill>
                  <a:srgbClr val="008000"/>
                </a:solidFill>
                <a:latin typeface="+mn-lt"/>
                <a:cs typeface="Arial" charset="0"/>
              </a:defRPr>
            </a:lvl1pPr>
            <a:lvl2pPr>
              <a:defRPr>
                <a:solidFill>
                  <a:schemeClr val="lt1"/>
                </a:solidFill>
                <a:latin typeface="+mn-lt"/>
              </a:defRPr>
            </a:lvl2pPr>
            <a:lvl3pPr>
              <a:defRPr>
                <a:solidFill>
                  <a:schemeClr val="lt1"/>
                </a:solidFill>
                <a:latin typeface="+mn-lt"/>
              </a:defRPr>
            </a:lvl3pPr>
            <a:lvl4pPr>
              <a:defRPr>
                <a:solidFill>
                  <a:schemeClr val="lt1"/>
                </a:solidFill>
                <a:latin typeface="+mn-lt"/>
              </a:defRPr>
            </a:lvl4pPr>
            <a:lvl5pPr>
              <a:defRPr>
                <a:solidFill>
                  <a:schemeClr val="lt1"/>
                </a:solidFill>
                <a:latin typeface="+mn-lt"/>
              </a:defRPr>
            </a:lvl5pPr>
            <a:lvl6pPr>
              <a:defRPr>
                <a:solidFill>
                  <a:schemeClr val="lt1"/>
                </a:solidFill>
                <a:latin typeface="+mn-lt"/>
              </a:defRPr>
            </a:lvl6pPr>
            <a:lvl7pPr>
              <a:defRPr>
                <a:solidFill>
                  <a:schemeClr val="lt1"/>
                </a:solidFill>
                <a:latin typeface="+mn-lt"/>
              </a:defRPr>
            </a:lvl7pPr>
            <a:lvl8pPr>
              <a:defRPr>
                <a:solidFill>
                  <a:schemeClr val="lt1"/>
                </a:solidFill>
                <a:latin typeface="+mn-lt"/>
              </a:defRPr>
            </a:lvl8pPr>
            <a:lvl9pPr>
              <a:defRPr>
                <a:solidFill>
                  <a:schemeClr val="lt1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ru-RU" sz="3200" spc="-100" dirty="0" smtClean="0">
                <a:solidFill>
                  <a:srgbClr val="9C1D22"/>
                </a:solidFill>
                <a:cs typeface="+mn-cs"/>
              </a:rPr>
              <a:t>СИСТЕМА КОМПЛЕКСНОГО ИНФОРМАЦИОННОГО ОБЕСПЕЧЕНИЯ</a:t>
            </a:r>
            <a:endParaRPr lang="en-US" sz="3200" spc="-100" dirty="0">
              <a:solidFill>
                <a:srgbClr val="9C1D22"/>
              </a:solidFill>
              <a:cs typeface="+mn-cs"/>
            </a:endParaRPr>
          </a:p>
        </p:txBody>
      </p:sp>
      <p:grpSp>
        <p:nvGrpSpPr>
          <p:cNvPr id="17413" name="Группа 7"/>
          <p:cNvGrpSpPr>
            <a:grpSpLocks/>
          </p:cNvGrpSpPr>
          <p:nvPr/>
        </p:nvGrpSpPr>
        <p:grpSpPr bwMode="auto">
          <a:xfrm>
            <a:off x="539750" y="4875213"/>
            <a:ext cx="7777163" cy="1290637"/>
            <a:chOff x="899592" y="4875695"/>
            <a:chExt cx="7776917" cy="1289609"/>
          </a:xfrm>
        </p:grpSpPr>
        <p:sp>
          <p:nvSpPr>
            <p:cNvPr id="9" name="Text Box 17"/>
            <p:cNvSpPr txBox="1">
              <a:spLocks noChangeArrowheads="1"/>
            </p:cNvSpPr>
            <p:nvPr/>
          </p:nvSpPr>
          <p:spPr bwMode="auto">
            <a:xfrm>
              <a:off x="899592" y="4875695"/>
              <a:ext cx="7776917" cy="935879"/>
            </a:xfrm>
            <a:prstGeom prst="rect">
              <a:avLst/>
            </a:prstGeom>
            <a:solidFill>
              <a:schemeClr val="bg2">
                <a:lumMod val="20000"/>
                <a:lumOff val="80000"/>
              </a:schemeClr>
            </a:solidFill>
            <a:ln w="19050">
              <a:solidFill>
                <a:srgbClr val="222268"/>
              </a:solidFill>
              <a:miter lim="800000"/>
              <a:headEnd/>
              <a:tailEnd/>
            </a:ln>
            <a:effectLst/>
            <a:extLst/>
          </p:spPr>
          <p:txBody>
            <a:bodyPr/>
            <a:lstStyle/>
            <a:p>
              <a:pPr algn="ctr">
                <a:defRPr/>
              </a:pPr>
              <a:r>
                <a:rPr lang="ru-RU" altLang="ru-RU" b="1" i="1" dirty="0">
                  <a:solidFill>
                    <a:srgbClr val="222268"/>
                  </a:solidFill>
                </a:rPr>
                <a:t>Система комплексного информационного обеспечения</a:t>
              </a:r>
              <a:endParaRPr lang="ru-RU" altLang="ru-RU" b="1" dirty="0">
                <a:solidFill>
                  <a:srgbClr val="222268"/>
                </a:solidFill>
              </a:endParaRPr>
            </a:p>
            <a:p>
              <a:pPr algn="ctr">
                <a:defRPr/>
              </a:pPr>
              <a:endParaRPr lang="ru-RU" alt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pic>
          <p:nvPicPr>
            <p:cNvPr id="10" name="Picture 2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886" t="16137" r="9643" b="66412"/>
            <a:stretch/>
          </p:blipFill>
          <p:spPr bwMode="auto">
            <a:xfrm>
              <a:off x="1475656" y="5373216"/>
              <a:ext cx="6493282" cy="792088"/>
            </a:xfrm>
            <a:prstGeom prst="round2DiagRect">
              <a:avLst>
                <a:gd name="adj1" fmla="val 16667"/>
                <a:gd name="adj2" fmla="val 0"/>
              </a:avLst>
            </a:prstGeom>
            <a:ln w="28575" cap="sq">
              <a:solidFill>
                <a:srgbClr val="002060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</p:spPr>
        </p:pic>
      </p:grpSp>
      <p:sp>
        <p:nvSpPr>
          <p:cNvPr id="17414" name="Text Box 4"/>
          <p:cNvSpPr txBox="1">
            <a:spLocks noChangeArrowheads="1"/>
          </p:cNvSpPr>
          <p:nvPr/>
        </p:nvSpPr>
        <p:spPr bwMode="auto">
          <a:xfrm>
            <a:off x="8599488" y="5649913"/>
            <a:ext cx="407987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fld id="{B5DE0AF1-D0D3-4E7C-A989-1602E4A6D6AA}" type="slidenum">
              <a:rPr lang="ru-RU" altLang="ru-RU">
                <a:solidFill>
                  <a:srgbClr val="FFFFFF"/>
                </a:solidFill>
                <a:latin typeface="Georgia" panose="02040502050405020303" pitchFamily="18" charset="0"/>
              </a:rPr>
              <a:pPr algn="r" eaLnBrk="1" hangingPunct="1"/>
              <a:t>16</a:t>
            </a:fld>
            <a:endParaRPr lang="ru-RU" altLang="ru-RU">
              <a:solidFill>
                <a:srgbClr val="FFFFFF"/>
              </a:solidFill>
              <a:latin typeface="Georgia" panose="02040502050405020303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Заголовок 1"/>
          <p:cNvSpPr txBox="1">
            <a:spLocks/>
          </p:cNvSpPr>
          <p:nvPr/>
        </p:nvSpPr>
        <p:spPr>
          <a:xfrm>
            <a:off x="395288" y="404664"/>
            <a:ext cx="8064500" cy="709613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defPPr>
              <a:defRPr lang="ru-RU"/>
            </a:defPPr>
            <a:lvl1pPr algn="ctr">
              <a:defRPr sz="2000" b="1">
                <a:solidFill>
                  <a:srgbClr val="008000"/>
                </a:solidFill>
                <a:cs typeface="Arial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2800" spc="-100" dirty="0" smtClean="0">
                <a:solidFill>
                  <a:srgbClr val="9C1D22"/>
                </a:solidFill>
                <a:latin typeface="+mn-lt"/>
                <a:cs typeface="+mn-cs"/>
              </a:rPr>
              <a:t>МОДУЛЬНАЯ СТРУКТУРА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spc="-100" dirty="0" smtClean="0">
                <a:solidFill>
                  <a:srgbClr val="9C1D22"/>
                </a:solidFill>
                <a:latin typeface="+mn-lt"/>
                <a:cs typeface="+mn-cs"/>
              </a:rPr>
              <a:t>СИСТЕМЫ КОМПЛЕКСНОГО ИНФОРМАЦИОННОГО ОБЕСПЕЧЕНИЯ</a:t>
            </a:r>
            <a:endParaRPr lang="ru-RU" sz="2800" spc="-100" dirty="0">
              <a:solidFill>
                <a:srgbClr val="9C1D22"/>
              </a:solidFill>
              <a:latin typeface="+mn-lt"/>
              <a:cs typeface="+mn-cs"/>
            </a:endParaRPr>
          </a:p>
        </p:txBody>
      </p:sp>
      <p:grpSp>
        <p:nvGrpSpPr>
          <p:cNvPr id="18435" name="Группа 16"/>
          <p:cNvGrpSpPr>
            <a:grpSpLocks/>
          </p:cNvGrpSpPr>
          <p:nvPr/>
        </p:nvGrpSpPr>
        <p:grpSpPr bwMode="auto">
          <a:xfrm>
            <a:off x="60325" y="1484784"/>
            <a:ext cx="8399463" cy="5256212"/>
            <a:chOff x="87313" y="1052736"/>
            <a:chExt cx="8400427" cy="5256584"/>
          </a:xfrm>
        </p:grpSpPr>
        <p:graphicFrame>
          <p:nvGraphicFramePr>
            <p:cNvPr id="18" name="Схема 17"/>
            <p:cNvGraphicFramePr/>
            <p:nvPr>
              <p:extLst>
                <p:ext uri="{D42A27DB-BD31-4B8C-83A1-F6EECF244321}">
                  <p14:modId xmlns:p14="http://schemas.microsoft.com/office/powerpoint/2010/main" val="1295569031"/>
                </p:ext>
              </p:extLst>
            </p:nvPr>
          </p:nvGraphicFramePr>
          <p:xfrm>
            <a:off x="1070915" y="1052736"/>
            <a:ext cx="5569815" cy="5256584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grpSp>
          <p:nvGrpSpPr>
            <p:cNvPr id="18438" name="Группа 15"/>
            <p:cNvGrpSpPr>
              <a:grpSpLocks/>
            </p:cNvGrpSpPr>
            <p:nvPr/>
          </p:nvGrpSpPr>
          <p:grpSpPr bwMode="auto">
            <a:xfrm>
              <a:off x="87313" y="2914650"/>
              <a:ext cx="1775268" cy="1493838"/>
              <a:chOff x="3059832" y="2466829"/>
              <a:chExt cx="3412992" cy="2391452"/>
            </a:xfrm>
          </p:grpSpPr>
          <p:pic>
            <p:nvPicPr>
              <p:cNvPr id="26" name="Picture 3"/>
              <p:cNvPicPr>
                <a:picLocks noChangeAspect="1" noChangeArrowheads="1"/>
              </p:cNvPicPr>
              <p:nvPr/>
            </p:nvPicPr>
            <p:blipFill rotWithShape="1">
              <a:blip r:embed="rId7"/>
              <a:srcRect t="5474" b="32432"/>
              <a:stretch/>
            </p:blipFill>
            <p:spPr bwMode="auto">
              <a:xfrm>
                <a:off x="3059832" y="2467397"/>
                <a:ext cx="2576187" cy="1242830"/>
              </a:xfrm>
              <a:prstGeom prst="rect">
                <a:avLst/>
              </a:prstGeom>
              <a:noFill/>
              <a:ln w="9525">
                <a:solidFill>
                  <a:srgbClr val="222268"/>
                </a:solidFill>
                <a:miter lim="800000"/>
                <a:headEnd/>
                <a:tailEnd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</p:pic>
          <p:pic>
            <p:nvPicPr>
              <p:cNvPr id="27" name="Picture 2"/>
              <p:cNvPicPr>
                <a:picLocks noChangeAspect="1" noChangeArrowheads="1"/>
              </p:cNvPicPr>
              <p:nvPr/>
            </p:nvPicPr>
            <p:blipFill rotWithShape="1">
              <a:blip r:embed="rId8"/>
              <a:srcRect t="9944" b="4841"/>
              <a:stretch/>
            </p:blipFill>
            <p:spPr bwMode="auto">
              <a:xfrm>
                <a:off x="3288760" y="3087541"/>
                <a:ext cx="3183605" cy="1664732"/>
              </a:xfrm>
              <a:prstGeom prst="rect">
                <a:avLst/>
              </a:prstGeom>
              <a:noFill/>
              <a:ln w="9525">
                <a:solidFill>
                  <a:srgbClr val="2D2D8A"/>
                </a:solidFill>
                <a:miter lim="800000"/>
                <a:headEnd/>
                <a:tailEnd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</p:pic>
          <p:pic>
            <p:nvPicPr>
              <p:cNvPr id="28" name="Picture 7"/>
              <p:cNvPicPr>
                <a:picLocks noChangeAspect="1" noChangeArrowheads="1"/>
              </p:cNvPicPr>
              <p:nvPr/>
            </p:nvPicPr>
            <p:blipFill>
              <a:blip r:embed="rId9"/>
              <a:srcRect l="1584" t="5907" r="4564" b="10562"/>
              <a:stretch>
                <a:fillRect/>
              </a:stretch>
            </p:blipFill>
            <p:spPr bwMode="auto">
              <a:xfrm>
                <a:off x="4259408" y="3710228"/>
                <a:ext cx="1321669" cy="1131000"/>
              </a:xfrm>
              <a:prstGeom prst="rect">
                <a:avLst/>
              </a:prstGeom>
              <a:noFill/>
              <a:ln w="12700">
                <a:solidFill>
                  <a:srgbClr val="222268"/>
                </a:solidFill>
                <a:miter lim="800000"/>
                <a:headEnd/>
                <a:tailEnd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</p:pic>
          <p:pic>
            <p:nvPicPr>
              <p:cNvPr id="29" name="Рисунок 28"/>
              <p:cNvPicPr/>
              <p:nvPr/>
            </p:nvPicPr>
            <p:blipFill rotWithShape="1">
              <a:blip r:embed="rId10"/>
              <a:srcRect l="782" r="1028" b="9417"/>
              <a:stretch/>
            </p:blipFill>
            <p:spPr>
              <a:xfrm>
                <a:off x="4952292" y="3921178"/>
                <a:ext cx="1257570" cy="937842"/>
              </a:xfrm>
              <a:prstGeom prst="rect">
                <a:avLst/>
              </a:prstGeom>
              <a:ln>
                <a:solidFill>
                  <a:srgbClr val="222268"/>
                </a:solidFill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</p:pic>
        </p:grpSp>
        <p:sp>
          <p:nvSpPr>
            <p:cNvPr id="20" name="Прямоугольник 19"/>
            <p:cNvSpPr/>
            <p:nvPr/>
          </p:nvSpPr>
          <p:spPr>
            <a:xfrm>
              <a:off x="6885406" y="2132856"/>
              <a:ext cx="1602333" cy="741600"/>
            </a:xfrm>
            <a:prstGeom prst="rect">
              <a:avLst/>
            </a:prstGeom>
            <a:solidFill>
              <a:srgbClr val="002060"/>
            </a:solidFill>
            <a:ln w="25400" cap="flat" cmpd="sng" algn="ctr">
              <a:noFill/>
              <a:prstDash val="solid"/>
            </a:ln>
            <a:effectLst>
              <a:outerShdw blurRad="76200" dist="12700" dir="8100000" sy="-23000" kx="800400" algn="br" rotWithShape="0">
                <a:prstClr val="black">
                  <a:alpha val="2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ru-RU" altLang="ru-RU" sz="1400" b="1" dirty="0">
                  <a:solidFill>
                    <a:srgbClr val="FFFFFF"/>
                  </a:solidFill>
                  <a:ea typeface="Calibri" panose="020F0502020204030204" pitchFamily="34" charset="0"/>
                  <a:cs typeface="Calibri" panose="020F0502020204030204" pitchFamily="34" charset="0"/>
                </a:rPr>
                <a:t>Информационное обеспечение</a:t>
              </a:r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6975571" y="5018546"/>
              <a:ext cx="1512168" cy="675118"/>
            </a:xfrm>
            <a:prstGeom prst="rect">
              <a:avLst/>
            </a:prstGeom>
            <a:solidFill>
              <a:srgbClr val="002060"/>
            </a:solidFill>
            <a:ln w="25400" cap="flat" cmpd="sng" algn="ctr">
              <a:noFill/>
              <a:prstDash val="solid"/>
            </a:ln>
            <a:effectLst>
              <a:outerShdw blurRad="76200" dist="12700" dir="8100000" sy="-23000" kx="800400" algn="br" rotWithShape="0">
                <a:prstClr val="black">
                  <a:alpha val="2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ru-RU" altLang="ru-RU" sz="1400" b="1">
                  <a:solidFill>
                    <a:srgbClr val="FFFFFF"/>
                  </a:solidFill>
                  <a:ea typeface="Calibri" panose="020F0502020204030204" pitchFamily="34" charset="0"/>
                  <a:cs typeface="Calibri" panose="020F0502020204030204" pitchFamily="34" charset="0"/>
                </a:rPr>
                <a:t>Партнерский </a:t>
              </a:r>
              <a:br>
                <a:rPr lang="ru-RU" altLang="ru-RU" sz="1400" b="1">
                  <a:solidFill>
                    <a:srgbClr val="FFFFFF"/>
                  </a:solidFill>
                  <a:ea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ru-RU" altLang="ru-RU" sz="1400" b="1">
                  <a:solidFill>
                    <a:srgbClr val="FFFFFF"/>
                  </a:solidFill>
                  <a:ea typeface="Calibri" panose="020F0502020204030204" pitchFamily="34" charset="0"/>
                  <a:cs typeface="Calibri" panose="020F0502020204030204" pitchFamily="34" charset="0"/>
                </a:rPr>
                <a:t>блок</a:t>
              </a:r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6975572" y="3802614"/>
              <a:ext cx="1512168" cy="637757"/>
            </a:xfrm>
            <a:prstGeom prst="rect">
              <a:avLst/>
            </a:prstGeom>
            <a:solidFill>
              <a:srgbClr val="002060"/>
            </a:solidFill>
            <a:ln w="25400" cap="flat" cmpd="sng" algn="ctr">
              <a:noFill/>
              <a:prstDash val="solid"/>
            </a:ln>
            <a:effectLst>
              <a:outerShdw blurRad="76200" dist="12700" dir="8100000" sy="-23000" kx="800400" algn="br" rotWithShape="0">
                <a:prstClr val="black">
                  <a:alpha val="2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ru-RU" altLang="ru-RU" sz="1400" b="1">
                  <a:solidFill>
                    <a:srgbClr val="FFFFFF"/>
                  </a:solidFill>
                  <a:ea typeface="Calibri" panose="020F0502020204030204" pitchFamily="34" charset="0"/>
                  <a:cs typeface="Calibri" panose="020F0502020204030204" pitchFamily="34" charset="0"/>
                </a:rPr>
                <a:t>Планирование и разработка</a:t>
              </a:r>
            </a:p>
          </p:txBody>
        </p:sp>
        <p:sp>
          <p:nvSpPr>
            <p:cNvPr id="23" name="Правая фигурная скобка 22"/>
            <p:cNvSpPr/>
            <p:nvPr/>
          </p:nvSpPr>
          <p:spPr>
            <a:xfrm>
              <a:off x="6615862" y="1376609"/>
              <a:ext cx="269906" cy="2230595"/>
            </a:xfrm>
            <a:prstGeom prst="rightBrace">
              <a:avLst>
                <a:gd name="adj1" fmla="val 36933"/>
                <a:gd name="adj2" fmla="val 50000"/>
              </a:avLst>
            </a:prstGeom>
            <a:noFill/>
            <a:ln w="19050" cap="flat" cmpd="sng" algn="ctr">
              <a:solidFill>
                <a:srgbClr val="002060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kern="0">
                <a:solidFill>
                  <a:srgbClr val="000000"/>
                </a:solidFill>
                <a:cs typeface="Calibri" pitchFamily="34" charset="0"/>
              </a:endParaRPr>
            </a:p>
          </p:txBody>
        </p:sp>
        <p:sp>
          <p:nvSpPr>
            <p:cNvPr id="24" name="Штриховая стрелка вправо 23"/>
            <p:cNvSpPr/>
            <p:nvPr/>
          </p:nvSpPr>
          <p:spPr>
            <a:xfrm>
              <a:off x="6687308" y="3846934"/>
              <a:ext cx="269906" cy="538200"/>
            </a:xfrm>
            <a:prstGeom prst="stripedRightArrow">
              <a:avLst/>
            </a:prstGeom>
            <a:noFill/>
            <a:ln w="25400" cap="flat" cmpd="sng" algn="ctr">
              <a:solidFill>
                <a:srgbClr val="002060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kern="0">
                <a:solidFill>
                  <a:srgbClr val="FFFFFF"/>
                </a:solidFill>
                <a:cs typeface="Calibri" pitchFamily="34" charset="0"/>
              </a:endParaRPr>
            </a:p>
          </p:txBody>
        </p:sp>
        <p:sp>
          <p:nvSpPr>
            <p:cNvPr id="25" name="Правая фигурная скобка 24"/>
            <p:cNvSpPr/>
            <p:nvPr/>
          </p:nvSpPr>
          <p:spPr>
            <a:xfrm>
              <a:off x="6687308" y="4645502"/>
              <a:ext cx="269906" cy="1422501"/>
            </a:xfrm>
            <a:prstGeom prst="rightBrace">
              <a:avLst>
                <a:gd name="adj1" fmla="val 36933"/>
                <a:gd name="adj2" fmla="val 50000"/>
              </a:avLst>
            </a:prstGeom>
            <a:noFill/>
            <a:ln w="19050" cap="flat" cmpd="sng" algn="ctr">
              <a:solidFill>
                <a:srgbClr val="002060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kern="0">
                <a:solidFill>
                  <a:srgbClr val="000000"/>
                </a:solidFill>
                <a:cs typeface="Calibri" pitchFamily="34" charset="0"/>
              </a:endParaRPr>
            </a:p>
          </p:txBody>
        </p:sp>
      </p:grp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8599488" y="5649913"/>
            <a:ext cx="407987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fld id="{93CE1CAE-19CE-409E-A20D-4823142B1D87}" type="slidenum">
              <a:rPr lang="ru-RU" altLang="ru-RU">
                <a:solidFill>
                  <a:srgbClr val="FFFFFF"/>
                </a:solidFill>
                <a:latin typeface="Georgia" panose="02040502050405020303" pitchFamily="18" charset="0"/>
              </a:rPr>
              <a:pPr algn="r" eaLnBrk="1" hangingPunct="1"/>
              <a:t>17</a:t>
            </a:fld>
            <a:endParaRPr lang="ru-RU" altLang="ru-RU" dirty="0">
              <a:solidFill>
                <a:srgbClr val="FFFFFF"/>
              </a:solidFill>
              <a:latin typeface="Georgia" panose="02040502050405020303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188" y="2708275"/>
            <a:ext cx="7543800" cy="938213"/>
          </a:xfrm>
        </p:spPr>
        <p:txBody>
          <a:bodyPr/>
          <a:lstStyle/>
          <a:p>
            <a:pPr algn="ctr">
              <a:defRPr/>
            </a:pPr>
            <a:r>
              <a:rPr lang="ru-RU" sz="6000" b="1" dirty="0">
                <a:latin typeface="+mn-lt"/>
              </a:rPr>
              <a:t>Метрология</a:t>
            </a:r>
          </a:p>
        </p:txBody>
      </p:sp>
      <p:sp>
        <p:nvSpPr>
          <p:cNvPr id="19459" name="Text Box 4"/>
          <p:cNvSpPr txBox="1">
            <a:spLocks noChangeArrowheads="1"/>
          </p:cNvSpPr>
          <p:nvPr/>
        </p:nvSpPr>
        <p:spPr bwMode="auto">
          <a:xfrm>
            <a:off x="8604250" y="5649913"/>
            <a:ext cx="4032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fld id="{AEA01862-C73E-4FF0-9BCD-F128C6068089}" type="slidenum">
              <a:rPr lang="ru-RU" altLang="ru-RU">
                <a:solidFill>
                  <a:srgbClr val="FFFFFF"/>
                </a:solidFill>
                <a:latin typeface="Georgia" panose="02040502050405020303" pitchFamily="18" charset="0"/>
              </a:rPr>
              <a:pPr algn="r" eaLnBrk="1" hangingPunct="1"/>
              <a:t>18</a:t>
            </a:fld>
            <a:endParaRPr lang="ru-RU" altLang="ru-RU" dirty="0">
              <a:solidFill>
                <a:srgbClr val="FFFFFF"/>
              </a:solidFill>
              <a:latin typeface="Georgia" panose="02040502050405020303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663993344"/>
              </p:ext>
            </p:extLst>
          </p:nvPr>
        </p:nvGraphicFramePr>
        <p:xfrm>
          <a:off x="251520" y="1268760"/>
          <a:ext cx="7992888" cy="5040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79512" y="313298"/>
            <a:ext cx="8136904" cy="451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0" hangingPunct="0">
              <a:lnSpc>
                <a:spcPts val="2800"/>
              </a:lnSpc>
            </a:pPr>
            <a:r>
              <a:rPr lang="ru-RU" altLang="ru-RU" sz="2800" b="1" spc="-100" dirty="0" smtClean="0">
                <a:solidFill>
                  <a:srgbClr val="9C1D22"/>
                </a:solidFill>
                <a:latin typeface="+mn-lt"/>
              </a:rPr>
              <a:t>СИСТЕМА ОБЕСПЕЧЕНИЯ ЕДИНСТВА ИЗМЕРЕНИЙ</a:t>
            </a:r>
            <a:endParaRPr lang="ru-RU" altLang="ru-RU" sz="2800" b="1" spc="-100" dirty="0">
              <a:solidFill>
                <a:srgbClr val="9C1D22"/>
              </a:solidFill>
              <a:latin typeface="+mn-lt"/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8593579" y="5649913"/>
            <a:ext cx="4138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r>
              <a:rPr lang="en-US" altLang="ru-RU" dirty="0" smtClean="0">
                <a:solidFill>
                  <a:srgbClr val="FFFFFF"/>
                </a:solidFill>
                <a:latin typeface="Georgia" panose="02040502050405020303" pitchFamily="18" charset="0"/>
              </a:rPr>
              <a:t>19</a:t>
            </a:r>
            <a:endParaRPr lang="ru-RU" altLang="ru-RU" dirty="0">
              <a:solidFill>
                <a:srgbClr val="FFFFFF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83268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>
              <a:defRPr/>
            </a:pPr>
            <a:r>
              <a:rPr lang="ru-RU" sz="6000" b="1" dirty="0" smtClean="0">
                <a:latin typeface="+mn-lt"/>
              </a:rPr>
              <a:t>Техническое нормирование и стандартизация</a:t>
            </a:r>
            <a:endParaRPr lang="ru-RU" sz="6000" b="1" dirty="0">
              <a:latin typeface="+mn-lt"/>
            </a:endParaRPr>
          </a:p>
        </p:txBody>
      </p:sp>
      <p:sp>
        <p:nvSpPr>
          <p:cNvPr id="5123" name="Text Box 4"/>
          <p:cNvSpPr txBox="1">
            <a:spLocks noChangeArrowheads="1"/>
          </p:cNvSpPr>
          <p:nvPr/>
        </p:nvSpPr>
        <p:spPr bwMode="auto">
          <a:xfrm>
            <a:off x="8694738" y="5649913"/>
            <a:ext cx="312737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fld id="{72ED3824-6768-4249-8A06-7F503F92AAF0}" type="slidenum">
              <a:rPr lang="ru-RU" altLang="ru-RU">
                <a:solidFill>
                  <a:srgbClr val="FFFFFF"/>
                </a:solidFill>
                <a:latin typeface="Georgia" panose="02040502050405020303" pitchFamily="18" charset="0"/>
              </a:rPr>
              <a:pPr algn="r" eaLnBrk="1" hangingPunct="1"/>
              <a:t>2</a:t>
            </a:fld>
            <a:endParaRPr lang="ru-RU" altLang="ru-RU">
              <a:solidFill>
                <a:srgbClr val="FFFFFF"/>
              </a:solidFill>
              <a:latin typeface="Georgia" panose="02040502050405020303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8553504" y="5649913"/>
            <a:ext cx="45397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r>
              <a:rPr lang="en-US" altLang="ru-RU" dirty="0" smtClean="0">
                <a:solidFill>
                  <a:srgbClr val="FFFFFF"/>
                </a:solidFill>
                <a:latin typeface="Georgia" panose="02040502050405020303" pitchFamily="18" charset="0"/>
              </a:rPr>
              <a:t>20</a:t>
            </a:r>
            <a:endParaRPr lang="ru-RU" altLang="ru-RU" dirty="0">
              <a:solidFill>
                <a:srgbClr val="FFFFFF"/>
              </a:solidFill>
              <a:latin typeface="Georgia" panose="02040502050405020303" pitchFamily="18" charset="0"/>
            </a:endParaRPr>
          </a:p>
        </p:txBody>
      </p:sp>
      <p:graphicFrame>
        <p:nvGraphicFramePr>
          <p:cNvPr id="5" name="Object 7"/>
          <p:cNvGraphicFramePr>
            <a:graphicFrameLocks noChangeAspect="1"/>
          </p:cNvGraphicFramePr>
          <p:nvPr/>
        </p:nvGraphicFramePr>
        <p:xfrm>
          <a:off x="179388" y="1268413"/>
          <a:ext cx="1152525" cy="3744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7" name="CorelDRAW" r:id="rId3" imgW="912039" imgH="1534105" progId="CorelDRAW.Graphic.12">
                  <p:embed/>
                </p:oleObj>
              </mc:Choice>
              <mc:Fallback>
                <p:oleObj name="CorelDRAW" r:id="rId3" imgW="912039" imgH="1534105" progId="CorelDRAW.Graphic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8989" r="43604"/>
                      <a:stretch>
                        <a:fillRect/>
                      </a:stretch>
                    </p:blipFill>
                    <p:spPr bwMode="auto">
                      <a:xfrm>
                        <a:off x="179388" y="1268413"/>
                        <a:ext cx="1152525" cy="37449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9" descr="Рисунок1 копия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81525"/>
            <a:ext cx="1579563" cy="184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2" descr="СИ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" y="5300663"/>
            <a:ext cx="1270000" cy="143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2008" y="98242"/>
            <a:ext cx="8388424" cy="810478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ts val="2800"/>
              </a:lnSpc>
            </a:pPr>
            <a:r>
              <a:rPr lang="ru-RU" altLang="ru-RU" sz="2800" b="1" dirty="0" smtClean="0">
                <a:solidFill>
                  <a:srgbClr val="9C1D22"/>
                </a:solidFill>
                <a:latin typeface="+mn-lt"/>
                <a:ea typeface="+mn-ea"/>
                <a:cs typeface="+mn-cs"/>
              </a:rPr>
              <a:t>ОСНОВНЫЕ ХАРАКТЕРИСТИКИ РАБОТЫ </a:t>
            </a:r>
            <a:br>
              <a:rPr lang="ru-RU" altLang="ru-RU" sz="2800" b="1" dirty="0" smtClean="0">
                <a:solidFill>
                  <a:srgbClr val="9C1D22"/>
                </a:solidFill>
                <a:latin typeface="+mn-lt"/>
                <a:ea typeface="+mn-ea"/>
                <a:cs typeface="+mn-cs"/>
              </a:rPr>
            </a:br>
            <a:r>
              <a:rPr lang="ru-RU" altLang="ru-RU" sz="2800" b="1" dirty="0" smtClean="0">
                <a:solidFill>
                  <a:srgbClr val="9C1D22"/>
                </a:solidFill>
                <a:latin typeface="+mn-lt"/>
                <a:ea typeface="+mn-ea"/>
                <a:cs typeface="+mn-cs"/>
              </a:rPr>
              <a:t>ГОСУДАРСТВЕННОЙ МЕТРОЛОГИЧЕСКОЙ СЛУЖБЫ</a:t>
            </a:r>
            <a:endParaRPr lang="ru-RU" altLang="ru-RU" sz="2800" b="1" dirty="0">
              <a:solidFill>
                <a:srgbClr val="9C1D22"/>
              </a:solidFill>
              <a:latin typeface="+mn-lt"/>
              <a:ea typeface="+mn-ea"/>
              <a:cs typeface="+mn-cs"/>
            </a:endParaRPr>
          </a:p>
        </p:txBody>
      </p:sp>
      <p:graphicFrame>
        <p:nvGraphicFramePr>
          <p:cNvPr id="9" name="Group 6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1264510"/>
              </p:ext>
            </p:extLst>
          </p:nvPr>
        </p:nvGraphicFramePr>
        <p:xfrm>
          <a:off x="1579563" y="1268413"/>
          <a:ext cx="6699303" cy="5174323"/>
        </p:xfrm>
        <a:graphic>
          <a:graphicData uri="http://schemas.openxmlformats.org/drawingml/2006/table">
            <a:tbl>
              <a:tblPr/>
              <a:tblGrid>
                <a:gridCol w="5204441"/>
                <a:gridCol w="1494862"/>
              </a:tblGrid>
              <a:tr h="142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433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D1259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Национальные эталоны, шт.</a:t>
                      </a: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DC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D1259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53</a:t>
                      </a: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DCEF"/>
                    </a:solidFill>
                  </a:tcPr>
                </a:tc>
              </a:tr>
              <a:tr h="573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D1259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Поверка средств измерений (ГМС), шт</a:t>
                      </a: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D1259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4 965 772</a:t>
                      </a: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7"/>
                    </a:solidFill>
                  </a:tcPr>
                </a:tc>
              </a:tr>
              <a:tr h="647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D1259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Калибровка средств измерений (ГМС), шт</a:t>
                      </a: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DC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D1259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26 529</a:t>
                      </a: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DCEF"/>
                    </a:solidFill>
                  </a:tcPr>
                </a:tc>
              </a:tr>
              <a:tr h="576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D1259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Метрологическая аттестация средств измерений, шт. </a:t>
                      </a: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D1259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1 659</a:t>
                      </a: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7"/>
                    </a:solidFill>
                  </a:tcPr>
                </a:tc>
              </a:tr>
              <a:tr h="576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D1259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Аттестация испытательного оборудования, шт.</a:t>
                      </a: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DC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D1259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55 513</a:t>
                      </a: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DCEF"/>
                    </a:solidFill>
                  </a:tcPr>
                </a:tc>
              </a:tr>
              <a:tr h="5746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D1259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Государственный реестр средств измерений, </a:t>
                      </a: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D1259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типов</a:t>
                      </a: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D1259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3 143</a:t>
                      </a: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7"/>
                    </a:solidFill>
                  </a:tcPr>
                </a:tc>
              </a:tr>
              <a:tr h="5048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D1259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Государственный реестр стандартных образцов, </a:t>
                      </a: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D1259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типов</a:t>
                      </a: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DC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D1259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2 630</a:t>
                      </a: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DCEF"/>
                    </a:solidFill>
                  </a:tcPr>
                </a:tc>
              </a:tr>
              <a:tr h="473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D1259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ТНПА в области метрологии</a:t>
                      </a: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D1259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1560</a:t>
                      </a: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7"/>
                    </a:solidFill>
                  </a:tcPr>
                </a:tc>
              </a:tr>
              <a:tr h="473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D1259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Поверителей</a:t>
                      </a: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D1259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(ГМС, чел.)</a:t>
                      </a: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D1259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≈ 700</a:t>
                      </a: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</a:tr>
            </a:tbl>
          </a:graphicData>
        </a:graphic>
      </p:graphicFrame>
      <p:pic>
        <p:nvPicPr>
          <p:cNvPr id="10" name="Picture 13" descr="СТБ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154423">
            <a:off x="179388" y="5734050"/>
            <a:ext cx="395287" cy="446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7524329" y="836712"/>
            <a:ext cx="1152128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rgbClr val="002060"/>
            </a:solidFill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algn="ctr"/>
            <a:r>
              <a:rPr lang="en-US" altLang="ru-RU" b="1" dirty="0" smtClean="0">
                <a:solidFill>
                  <a:srgbClr val="00206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2016</a:t>
            </a:r>
            <a:endParaRPr lang="ru-RU" b="1" dirty="0">
              <a:solidFill>
                <a:srgbClr val="002060"/>
              </a:solidFill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3637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8595182" y="5649913"/>
            <a:ext cx="41229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r>
              <a:rPr lang="en-US" altLang="ru-RU" dirty="0" smtClean="0">
                <a:solidFill>
                  <a:srgbClr val="FFFFFF"/>
                </a:solidFill>
                <a:latin typeface="Georgia" panose="02040502050405020303" pitchFamily="18" charset="0"/>
              </a:rPr>
              <a:t>21</a:t>
            </a:r>
            <a:endParaRPr lang="ru-RU" altLang="ru-RU" dirty="0">
              <a:solidFill>
                <a:srgbClr val="FFFFFF"/>
              </a:solidFill>
              <a:latin typeface="Georgia" panose="02040502050405020303" pitchFamily="18" charset="0"/>
            </a:endParaRPr>
          </a:p>
        </p:txBody>
      </p:sp>
      <p:sp>
        <p:nvSpPr>
          <p:cNvPr id="5" name="Прямоугольник 1"/>
          <p:cNvSpPr>
            <a:spLocks noChangeArrowheads="1"/>
          </p:cNvSpPr>
          <p:nvPr/>
        </p:nvSpPr>
        <p:spPr bwMode="auto">
          <a:xfrm>
            <a:off x="179388" y="116632"/>
            <a:ext cx="8137027" cy="810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rtlCol="0" anchor="ctr">
            <a:spAutoFit/>
          </a:bodyPr>
          <a:lstStyle/>
          <a:p>
            <a:pPr algn="ctr" eaLnBrk="0" hangingPunct="0">
              <a:lnSpc>
                <a:spcPts val="2800"/>
              </a:lnSpc>
            </a:pPr>
            <a:r>
              <a:rPr lang="ru-RU" altLang="ru-RU" sz="2800" b="1" spc="-100" dirty="0" smtClean="0">
                <a:solidFill>
                  <a:srgbClr val="9C1D22"/>
                </a:solidFill>
                <a:latin typeface="+mn-lt"/>
              </a:rPr>
              <a:t>КОНЦЕПЦИЯ РАЗВИТИЯ ГОСУДАРСТВЕННОЙ МЕТРОЛОГИЧЕСКОЙ СЛУЖБЫ ДО 2020 Г.</a:t>
            </a:r>
            <a:endParaRPr lang="ru-RU" altLang="ru-RU" sz="2800" b="1" spc="-100" dirty="0">
              <a:solidFill>
                <a:srgbClr val="9C1D22"/>
              </a:solidFill>
              <a:latin typeface="+mn-lt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3889449" y="2636912"/>
            <a:ext cx="4426966" cy="38195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marL="228600" indent="-228600" eaLnBrk="0" hangingPunct="0">
              <a:tabLst>
                <a:tab pos="17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tabLst>
                <a:tab pos="17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tabLst>
                <a:tab pos="17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tabLst>
                <a:tab pos="17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tabLst>
                <a:tab pos="17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7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7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7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7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Clr>
                <a:srgbClr val="0E4AA2"/>
              </a:buClr>
              <a:buFont typeface="Arial" panose="020B0604020202020204" pitchFamily="34" charset="0"/>
              <a:buAutoNum type="arabicPeriod"/>
            </a:pPr>
            <a:r>
              <a:rPr lang="ru-RU" altLang="ru-RU" sz="1500" dirty="0">
                <a:solidFill>
                  <a:srgbClr val="0D125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Создание механизма прогнозирования потребностей экономики и общества в измерениях.</a:t>
            </a:r>
          </a:p>
          <a:p>
            <a:pPr eaLnBrk="1" hangingPunct="1">
              <a:spcBef>
                <a:spcPct val="20000"/>
              </a:spcBef>
              <a:buClr>
                <a:srgbClr val="0E4AA2"/>
              </a:buClr>
              <a:buFont typeface="Arial" panose="020B0604020202020204" pitchFamily="34" charset="0"/>
              <a:buAutoNum type="arabicPeriod"/>
            </a:pPr>
            <a:r>
              <a:rPr lang="ru-RU" altLang="ru-RU" sz="1500" dirty="0">
                <a:solidFill>
                  <a:srgbClr val="0D125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Обеспечение опережающего развития метрологического обеспечения приоритетных направлений науки, технологий и техники в соответствии с потребностями инновационной экономики.</a:t>
            </a:r>
          </a:p>
          <a:p>
            <a:pPr eaLnBrk="1" hangingPunct="1">
              <a:spcBef>
                <a:spcPct val="20000"/>
              </a:spcBef>
              <a:buClr>
                <a:srgbClr val="0E4AA2"/>
              </a:buClr>
              <a:buFont typeface="Arial" panose="020B0604020202020204" pitchFamily="34" charset="0"/>
              <a:buAutoNum type="arabicPeriod"/>
            </a:pPr>
            <a:r>
              <a:rPr lang="ru-RU" altLang="ru-RU" sz="1600" u="sng" dirty="0">
                <a:solidFill>
                  <a:srgbClr val="0D125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Обновление законодательства в области ОЕИ.</a:t>
            </a:r>
          </a:p>
          <a:p>
            <a:pPr eaLnBrk="1" hangingPunct="1">
              <a:spcBef>
                <a:spcPct val="20000"/>
              </a:spcBef>
              <a:buClr>
                <a:srgbClr val="0E4AA2"/>
              </a:buClr>
              <a:buFont typeface="Arial" panose="020B0604020202020204" pitchFamily="34" charset="0"/>
              <a:buAutoNum type="arabicPeriod"/>
            </a:pPr>
            <a:r>
              <a:rPr lang="ru-RU" altLang="ru-RU" sz="1500" dirty="0">
                <a:solidFill>
                  <a:srgbClr val="0D125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Развитие эталонной базы Беларуси. </a:t>
            </a:r>
          </a:p>
          <a:p>
            <a:pPr eaLnBrk="1" hangingPunct="1">
              <a:spcBef>
                <a:spcPct val="20000"/>
              </a:spcBef>
              <a:buClr>
                <a:srgbClr val="0E4AA2"/>
              </a:buClr>
              <a:buFont typeface="Arial" panose="020B0604020202020204" pitchFamily="34" charset="0"/>
              <a:buAutoNum type="arabicPeriod"/>
            </a:pPr>
            <a:r>
              <a:rPr lang="ru-RU" altLang="ru-RU" sz="1500" dirty="0">
                <a:solidFill>
                  <a:srgbClr val="0D125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Повышение уровня информатизации и автоматизации функционирования </a:t>
            </a:r>
            <a:br>
              <a:rPr lang="ru-RU" altLang="ru-RU" sz="1500" dirty="0">
                <a:solidFill>
                  <a:srgbClr val="0D1259"/>
                </a:solidFill>
                <a:latin typeface="Tahoma" panose="020B0604030504040204" pitchFamily="34" charset="0"/>
                <a:cs typeface="Tahoma" panose="020B0604030504040204" pitchFamily="34" charset="0"/>
              </a:rPr>
            </a:br>
            <a:r>
              <a:rPr lang="ru-RU" altLang="ru-RU" sz="1500" dirty="0">
                <a:solidFill>
                  <a:srgbClr val="0D125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системы ОЕИ.</a:t>
            </a:r>
          </a:p>
          <a:p>
            <a:pPr eaLnBrk="1" hangingPunct="1">
              <a:spcBef>
                <a:spcPct val="20000"/>
              </a:spcBef>
              <a:buClr>
                <a:srgbClr val="0E4AA2"/>
              </a:buClr>
              <a:buFont typeface="Arial" panose="020B0604020202020204" pitchFamily="34" charset="0"/>
              <a:buAutoNum type="arabicPeriod"/>
            </a:pPr>
            <a:r>
              <a:rPr lang="ru-RU" altLang="ru-RU" sz="1500" dirty="0">
                <a:solidFill>
                  <a:srgbClr val="0D125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Решение кадровых проблем системы ОЕИ.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923928" y="1412776"/>
            <a:ext cx="4248472" cy="1077218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altLang="ru-RU" sz="1600" b="1" dirty="0">
                <a:solidFill>
                  <a:srgbClr val="FFFFFF"/>
                </a:solidFill>
                <a:latin typeface="Arial" charset="0"/>
              </a:rPr>
              <a:t>Основные направления развития научной, технической, организационной и методологической сфер деятельности ГМС</a:t>
            </a:r>
            <a:endParaRPr lang="ru-RU" altLang="ru-RU" sz="1600" dirty="0">
              <a:solidFill>
                <a:srgbClr val="FFFFFF"/>
              </a:solidFill>
              <a:latin typeface="Arial" charset="0"/>
            </a:endParaRPr>
          </a:p>
        </p:txBody>
      </p:sp>
      <p:pic>
        <p:nvPicPr>
          <p:cNvPr id="8" name="Picture 10" descr="\\Srvstorage\users\2800\НАШИ ИЗДАНИЯ\2017 год\ОБЛОЖКА Концепция\на печать обложка КОНЦЕПЦИЯ РАЗВИТИЯ_201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9" y="1196752"/>
            <a:ext cx="3461986" cy="4895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1190374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8566328" y="5649913"/>
            <a:ext cx="44114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r>
              <a:rPr lang="en-US" altLang="ru-RU" dirty="0" smtClean="0">
                <a:solidFill>
                  <a:srgbClr val="FFFFFF"/>
                </a:solidFill>
                <a:latin typeface="Georgia" panose="02040502050405020303" pitchFamily="18" charset="0"/>
              </a:rPr>
              <a:t>22</a:t>
            </a:r>
            <a:endParaRPr lang="ru-RU" altLang="ru-RU" dirty="0">
              <a:solidFill>
                <a:srgbClr val="FFFFFF"/>
              </a:solidFill>
              <a:latin typeface="Georgia" panose="02040502050405020303" pitchFamily="18" charset="0"/>
            </a:endParaRPr>
          </a:p>
        </p:txBody>
      </p:sp>
      <p:sp>
        <p:nvSpPr>
          <p:cNvPr id="3" name="AutoShape 10"/>
          <p:cNvSpPr>
            <a:spLocks noChangeArrowheads="1"/>
          </p:cNvSpPr>
          <p:nvPr/>
        </p:nvSpPr>
        <p:spPr bwMode="auto">
          <a:xfrm>
            <a:off x="3851920" y="4005064"/>
            <a:ext cx="1079500" cy="714375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>
              <a:cs typeface="Tahoma" panose="020B0604030504040204" pitchFamily="34" charset="0"/>
            </a:endParaRPr>
          </a:p>
        </p:txBody>
      </p:sp>
      <p:sp>
        <p:nvSpPr>
          <p:cNvPr id="4" name="AutoShape 11"/>
          <p:cNvSpPr>
            <a:spLocks noChangeArrowheads="1"/>
          </p:cNvSpPr>
          <p:nvPr/>
        </p:nvSpPr>
        <p:spPr bwMode="auto">
          <a:xfrm>
            <a:off x="5580112" y="4037013"/>
            <a:ext cx="1079500" cy="714375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>
              <a:cs typeface="Tahoma" panose="020B0604030504040204" pitchFamily="34" charset="0"/>
            </a:endParaRPr>
          </a:p>
        </p:txBody>
      </p:sp>
      <p:sp>
        <p:nvSpPr>
          <p:cNvPr id="5" name="AutoShape 9"/>
          <p:cNvSpPr>
            <a:spLocks noChangeArrowheads="1"/>
          </p:cNvSpPr>
          <p:nvPr/>
        </p:nvSpPr>
        <p:spPr bwMode="auto">
          <a:xfrm>
            <a:off x="2052340" y="4040188"/>
            <a:ext cx="1079500" cy="714375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>
              <a:cs typeface="Tahoma" panose="020B0604030504040204" pitchFamily="34" charset="0"/>
            </a:endParaRPr>
          </a:p>
        </p:txBody>
      </p:sp>
      <p:sp>
        <p:nvSpPr>
          <p:cNvPr id="6" name="AutoShape 11"/>
          <p:cNvSpPr>
            <a:spLocks noChangeArrowheads="1"/>
          </p:cNvSpPr>
          <p:nvPr/>
        </p:nvSpPr>
        <p:spPr bwMode="auto">
          <a:xfrm>
            <a:off x="7164288" y="4043363"/>
            <a:ext cx="1079500" cy="714375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>
              <a:cs typeface="Tahoma" panose="020B0604030504040204" pitchFamily="34" charset="0"/>
            </a:endParaRPr>
          </a:p>
        </p:txBody>
      </p:sp>
      <p:sp>
        <p:nvSpPr>
          <p:cNvPr id="7" name="Rectangle 15"/>
          <p:cNvSpPr>
            <a:spLocks noChangeArrowheads="1"/>
          </p:cNvSpPr>
          <p:nvPr/>
        </p:nvSpPr>
        <p:spPr bwMode="auto">
          <a:xfrm>
            <a:off x="395289" y="4833938"/>
            <a:ext cx="7921128" cy="955675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dirty="0">
                <a:latin typeface="+mn-lt"/>
                <a:cs typeface="Tahoma" panose="020B0604030504040204" pitchFamily="34" charset="0"/>
              </a:rPr>
              <a:t>Закон Республики Беларусь</a:t>
            </a:r>
            <a:r>
              <a:rPr lang="en-US" altLang="ru-RU" dirty="0">
                <a:latin typeface="+mn-lt"/>
                <a:cs typeface="Tahoma" panose="020B0604030504040204" pitchFamily="34" charset="0"/>
              </a:rPr>
              <a:t> </a:t>
            </a:r>
            <a:r>
              <a:rPr lang="ru-RU" altLang="ru-RU" dirty="0">
                <a:latin typeface="+mn-lt"/>
                <a:cs typeface="Tahoma" panose="020B0604030504040204" pitchFamily="34" charset="0"/>
              </a:rPr>
              <a:t>от 5 сентября 1995 г. </a:t>
            </a:r>
          </a:p>
          <a:p>
            <a:pPr algn="ctr" eaLnBrk="1" hangingPunct="1"/>
            <a:r>
              <a:rPr lang="ru-RU" altLang="ru-RU" dirty="0">
                <a:latin typeface="+mn-lt"/>
                <a:cs typeface="Tahoma" panose="020B0604030504040204" pitchFamily="34" charset="0"/>
              </a:rPr>
              <a:t>№ 3848-XІІ </a:t>
            </a:r>
            <a:r>
              <a:rPr lang="ru-RU" altLang="ru-RU" b="1" dirty="0">
                <a:latin typeface="+mn-lt"/>
                <a:cs typeface="Tahoma" panose="020B0604030504040204" pitchFamily="34" charset="0"/>
              </a:rPr>
              <a:t>«Об обеспечении единства измерений»</a:t>
            </a:r>
            <a:r>
              <a:rPr lang="ru-RU" altLang="ru-RU" dirty="0">
                <a:latin typeface="+mn-lt"/>
                <a:cs typeface="Tahoma" panose="020B0604030504040204" pitchFamily="34" charset="0"/>
              </a:rPr>
              <a:t> в редакции 201</a:t>
            </a:r>
            <a:r>
              <a:rPr lang="en-US" altLang="ru-RU" dirty="0">
                <a:latin typeface="+mn-lt"/>
                <a:cs typeface="Tahoma" panose="020B0604030504040204" pitchFamily="34" charset="0"/>
              </a:rPr>
              <a:t>7</a:t>
            </a:r>
            <a:r>
              <a:rPr lang="ru-RU" altLang="ru-RU" dirty="0">
                <a:latin typeface="+mn-lt"/>
                <a:cs typeface="Tahoma" panose="020B0604030504040204" pitchFamily="34" charset="0"/>
              </a:rPr>
              <a:t> года</a:t>
            </a:r>
          </a:p>
        </p:txBody>
      </p:sp>
      <p:grpSp>
        <p:nvGrpSpPr>
          <p:cNvPr id="8" name="Группа 5"/>
          <p:cNvGrpSpPr>
            <a:grpSpLocks/>
          </p:cNvGrpSpPr>
          <p:nvPr/>
        </p:nvGrpSpPr>
        <p:grpSpPr bwMode="auto">
          <a:xfrm>
            <a:off x="3377584" y="1257458"/>
            <a:ext cx="1796868" cy="2867622"/>
            <a:chOff x="82752" y="1310563"/>
            <a:chExt cx="1972255" cy="2909879"/>
          </a:xfrm>
        </p:grpSpPr>
        <p:sp>
          <p:nvSpPr>
            <p:cNvPr id="9" name="Rectangle 12"/>
            <p:cNvSpPr>
              <a:spLocks noChangeArrowheads="1"/>
            </p:cNvSpPr>
            <p:nvPr/>
          </p:nvSpPr>
          <p:spPr bwMode="auto">
            <a:xfrm>
              <a:off x="107950" y="1341437"/>
              <a:ext cx="1947057" cy="2879005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>
                <a:latin typeface="+mn-lt"/>
                <a:cs typeface="Tahoma" panose="020B0604030504040204" pitchFamily="34" charset="0"/>
              </a:endParaRPr>
            </a:p>
          </p:txBody>
        </p:sp>
        <p:sp>
          <p:nvSpPr>
            <p:cNvPr id="10" name="Text Box 5"/>
            <p:cNvSpPr txBox="1">
              <a:spLocks noChangeArrowheads="1"/>
            </p:cNvSpPr>
            <p:nvPr/>
          </p:nvSpPr>
          <p:spPr bwMode="auto">
            <a:xfrm>
              <a:off x="82752" y="1310563"/>
              <a:ext cx="1936984" cy="25853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ru-RU" altLang="ru-RU" b="1" dirty="0">
                  <a:solidFill>
                    <a:schemeClr val="bg1"/>
                  </a:solidFill>
                  <a:latin typeface="+mn-lt"/>
                  <a:cs typeface="Tahoma" panose="020B0604030504040204" pitchFamily="34" charset="0"/>
                </a:rPr>
                <a:t>МОЗМ</a:t>
              </a:r>
              <a:endParaRPr lang="en-US" altLang="ru-RU" b="1" dirty="0">
                <a:solidFill>
                  <a:schemeClr val="bg1"/>
                </a:solidFill>
                <a:latin typeface="+mn-lt"/>
                <a:cs typeface="Tahoma" panose="020B0604030504040204" pitchFamily="34" charset="0"/>
              </a:endParaRPr>
            </a:p>
            <a:p>
              <a:pPr algn="ctr" eaLnBrk="1" hangingPunct="1"/>
              <a:r>
                <a:rPr lang="ru-RU" altLang="ru-RU" sz="1200" b="1" dirty="0">
                  <a:solidFill>
                    <a:srgbClr val="000066"/>
                  </a:solidFill>
                  <a:latin typeface="+mn-lt"/>
                  <a:cs typeface="Tahoma" panose="020B0604030504040204" pitchFamily="34" charset="0"/>
                </a:rPr>
                <a:t>МОЗМ</a:t>
              </a:r>
              <a:r>
                <a:rPr lang="en-US" altLang="ru-RU" sz="1200" b="1" dirty="0">
                  <a:solidFill>
                    <a:srgbClr val="000066"/>
                  </a:solidFill>
                  <a:latin typeface="+mn-lt"/>
                  <a:cs typeface="Tahoma" panose="020B0604030504040204" pitchFamily="34" charset="0"/>
                </a:rPr>
                <a:t> </a:t>
              </a:r>
              <a:r>
                <a:rPr lang="ru-RU" altLang="ru-RU" sz="1200" b="1" dirty="0">
                  <a:solidFill>
                    <a:srgbClr val="000066"/>
                  </a:solidFill>
                  <a:latin typeface="+mn-lt"/>
                  <a:cs typeface="Tahoma" panose="020B0604030504040204" pitchFamily="34" charset="0"/>
                </a:rPr>
                <a:t>Д</a:t>
              </a:r>
              <a:r>
                <a:rPr lang="en-US" altLang="ru-RU" sz="1200" b="1" dirty="0">
                  <a:solidFill>
                    <a:srgbClr val="000066"/>
                  </a:solidFill>
                  <a:latin typeface="+mn-lt"/>
                  <a:cs typeface="Tahoma" panose="020B0604030504040204" pitchFamily="34" charset="0"/>
                </a:rPr>
                <a:t>1 </a:t>
              </a:r>
              <a:endParaRPr lang="ru-RU" altLang="ru-RU" sz="1200" b="1" dirty="0">
                <a:solidFill>
                  <a:srgbClr val="000066"/>
                </a:solidFill>
                <a:latin typeface="+mn-lt"/>
                <a:cs typeface="Tahoma" panose="020B0604030504040204" pitchFamily="34" charset="0"/>
              </a:endParaRPr>
            </a:p>
            <a:p>
              <a:pPr algn="ctr" eaLnBrk="1" hangingPunct="1"/>
              <a:r>
                <a:rPr lang="ru-RU" altLang="ru-RU" sz="1200" b="1" dirty="0">
                  <a:solidFill>
                    <a:srgbClr val="000066"/>
                  </a:solidFill>
                  <a:latin typeface="+mn-lt"/>
                  <a:cs typeface="Tahoma" panose="020B0604030504040204" pitchFamily="34" charset="0"/>
                </a:rPr>
                <a:t>«Основные положения для закона по метрологии»</a:t>
              </a:r>
            </a:p>
            <a:p>
              <a:pPr algn="ctr" eaLnBrk="1" hangingPunct="1"/>
              <a:r>
                <a:rPr lang="ru-RU" altLang="ru-RU" sz="1200" b="1" dirty="0">
                  <a:solidFill>
                    <a:srgbClr val="000066"/>
                  </a:solidFill>
                  <a:latin typeface="+mn-lt"/>
                  <a:cs typeface="Tahoma" panose="020B0604030504040204" pitchFamily="34" charset="0"/>
                </a:rPr>
                <a:t>МОЗМ Д18 «Использование </a:t>
              </a:r>
              <a:r>
                <a:rPr lang="ru-RU" altLang="ru-RU" sz="1200" b="1" dirty="0">
                  <a:latin typeface="+mn-lt"/>
                  <a:cs typeface="Tahoma" panose="020B0604030504040204" pitchFamily="34" charset="0"/>
                </a:rPr>
                <a:t>сертифицированных стандартных образцов в областях, подвергаемых метрологическому контролю. Основные принципы»</a:t>
              </a:r>
              <a:endParaRPr lang="ru-RU" altLang="ru-RU" sz="1400" b="1" dirty="0">
                <a:latin typeface="+mn-lt"/>
                <a:cs typeface="Tahoma" panose="020B0604030504040204" pitchFamily="34" charset="0"/>
              </a:endParaRPr>
            </a:p>
          </p:txBody>
        </p:sp>
      </p:grpSp>
      <p:grpSp>
        <p:nvGrpSpPr>
          <p:cNvPr id="11" name="Группа 1"/>
          <p:cNvGrpSpPr>
            <a:grpSpLocks/>
          </p:cNvGrpSpPr>
          <p:nvPr/>
        </p:nvGrpSpPr>
        <p:grpSpPr bwMode="auto">
          <a:xfrm>
            <a:off x="1766144" y="1300957"/>
            <a:ext cx="1566499" cy="2641600"/>
            <a:chOff x="3783135" y="1341438"/>
            <a:chExt cx="2085008" cy="1943100"/>
          </a:xfrm>
        </p:grpSpPr>
        <p:sp>
          <p:nvSpPr>
            <p:cNvPr id="12" name="Rectangle 13"/>
            <p:cNvSpPr>
              <a:spLocks noChangeArrowheads="1"/>
            </p:cNvSpPr>
            <p:nvPr/>
          </p:nvSpPr>
          <p:spPr bwMode="auto">
            <a:xfrm>
              <a:off x="3784705" y="1341438"/>
              <a:ext cx="2083438" cy="194310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>
                <a:latin typeface="+mn-lt"/>
                <a:cs typeface="Tahoma" panose="020B0604030504040204" pitchFamily="34" charset="0"/>
              </a:endParaRPr>
            </a:p>
          </p:txBody>
        </p:sp>
        <p:sp>
          <p:nvSpPr>
            <p:cNvPr id="13" name="Text Box 7"/>
            <p:cNvSpPr txBox="1">
              <a:spLocks noChangeArrowheads="1"/>
            </p:cNvSpPr>
            <p:nvPr/>
          </p:nvSpPr>
          <p:spPr bwMode="auto">
            <a:xfrm>
              <a:off x="3783135" y="1341438"/>
              <a:ext cx="2013004" cy="15604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ru-RU" altLang="ru-RU" b="1" dirty="0">
                  <a:solidFill>
                    <a:schemeClr val="bg1"/>
                  </a:solidFill>
                  <a:latin typeface="+mn-lt"/>
                  <a:cs typeface="Tahoma" panose="020B0604030504040204" pitchFamily="34" charset="0"/>
                </a:rPr>
                <a:t>МГС </a:t>
              </a:r>
            </a:p>
            <a:p>
              <a:pPr algn="ctr" eaLnBrk="1" hangingPunct="1"/>
              <a:r>
                <a:rPr lang="ru-RU" altLang="ru-RU" sz="1400" b="1" dirty="0">
                  <a:latin typeface="+mn-lt"/>
                  <a:cs typeface="Tahoma" panose="020B0604030504040204" pitchFamily="34" charset="0"/>
                </a:rPr>
                <a:t>«Соглашение</a:t>
              </a:r>
            </a:p>
            <a:p>
              <a:pPr algn="ctr" eaLnBrk="1" hangingPunct="1"/>
              <a:r>
                <a:rPr lang="ru-RU" altLang="ru-RU" sz="1400" b="1" dirty="0">
                  <a:latin typeface="+mn-lt"/>
                  <a:cs typeface="Tahoma" panose="020B0604030504040204" pitchFamily="34" charset="0"/>
                </a:rPr>
                <a:t>о проведении согласованной политики в области стандартизации, метрологии и сертификации»</a:t>
              </a:r>
            </a:p>
          </p:txBody>
        </p:sp>
      </p:grpSp>
      <p:grpSp>
        <p:nvGrpSpPr>
          <p:cNvPr id="14" name="Группа 4"/>
          <p:cNvGrpSpPr>
            <a:grpSpLocks/>
          </p:cNvGrpSpPr>
          <p:nvPr/>
        </p:nvGrpSpPr>
        <p:grpSpPr bwMode="auto">
          <a:xfrm>
            <a:off x="34925" y="1291349"/>
            <a:ext cx="1668159" cy="2707564"/>
            <a:chOff x="7236295" y="1341438"/>
            <a:chExt cx="1872779" cy="2708240"/>
          </a:xfrm>
        </p:grpSpPr>
        <p:sp>
          <p:nvSpPr>
            <p:cNvPr id="15" name="Rectangle 14"/>
            <p:cNvSpPr>
              <a:spLocks noChangeArrowheads="1"/>
            </p:cNvSpPr>
            <p:nvPr/>
          </p:nvSpPr>
          <p:spPr bwMode="auto">
            <a:xfrm>
              <a:off x="7236295" y="1341438"/>
              <a:ext cx="1872779" cy="270824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>
                <a:latin typeface="+mn-lt"/>
                <a:cs typeface="Tahoma" panose="020B0604030504040204" pitchFamily="34" charset="0"/>
              </a:endParaRPr>
            </a:p>
          </p:txBody>
        </p:sp>
        <p:sp>
          <p:nvSpPr>
            <p:cNvPr id="16" name="Text Box 8"/>
            <p:cNvSpPr txBox="1">
              <a:spLocks noChangeArrowheads="1"/>
            </p:cNvSpPr>
            <p:nvPr/>
          </p:nvSpPr>
          <p:spPr bwMode="auto">
            <a:xfrm>
              <a:off x="7236296" y="1341438"/>
              <a:ext cx="1872778" cy="21851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ru-RU" altLang="ru-RU" b="1" dirty="0">
                  <a:solidFill>
                    <a:schemeClr val="bg1"/>
                  </a:solidFill>
                  <a:latin typeface="+mn-lt"/>
                  <a:cs typeface="Tahoma" panose="020B0604030504040204" pitchFamily="34" charset="0"/>
                </a:rPr>
                <a:t>ЕАЭС </a:t>
              </a:r>
            </a:p>
            <a:p>
              <a:pPr algn="ctr" eaLnBrk="1" hangingPunct="1"/>
              <a:r>
                <a:rPr lang="ru-RU" altLang="ru-RU" sz="1400" b="1" dirty="0">
                  <a:latin typeface="+mn-lt"/>
                  <a:cs typeface="Tahoma" panose="020B0604030504040204" pitchFamily="34" charset="0"/>
                </a:rPr>
                <a:t>«Договор о Евразийском экономическом союзе», </a:t>
              </a:r>
              <a:br>
                <a:rPr lang="ru-RU" altLang="ru-RU" sz="1400" b="1" dirty="0">
                  <a:latin typeface="+mn-lt"/>
                  <a:cs typeface="Tahoma" panose="020B0604030504040204" pitchFamily="34" charset="0"/>
                </a:rPr>
              </a:br>
              <a:r>
                <a:rPr lang="ru-RU" altLang="ru-RU" sz="1400" b="1" dirty="0">
                  <a:latin typeface="+mn-lt"/>
                  <a:cs typeface="Tahoma" panose="020B0604030504040204" pitchFamily="34" charset="0"/>
                </a:rPr>
                <a:t>Приложение 10 </a:t>
              </a:r>
              <a:r>
                <a:rPr lang="ru-RU" altLang="ru-RU" sz="1200" b="1" dirty="0">
                  <a:latin typeface="+mn-lt"/>
                  <a:cs typeface="Tahoma" panose="020B0604030504040204" pitchFamily="34" charset="0"/>
                </a:rPr>
                <a:t>«Протокол о проведении согласованной политики в области обеспечения единства измерений»</a:t>
              </a:r>
            </a:p>
          </p:txBody>
        </p:sp>
      </p:grpSp>
      <p:sp>
        <p:nvSpPr>
          <p:cNvPr id="17" name="AutoShape 9"/>
          <p:cNvSpPr>
            <a:spLocks noChangeArrowheads="1"/>
          </p:cNvSpPr>
          <p:nvPr/>
        </p:nvSpPr>
        <p:spPr bwMode="auto">
          <a:xfrm>
            <a:off x="323528" y="4040188"/>
            <a:ext cx="1079500" cy="714375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>
              <a:cs typeface="Tahoma" panose="020B0604030504040204" pitchFamily="34" charset="0"/>
            </a:endParaRPr>
          </a:p>
        </p:txBody>
      </p:sp>
      <p:sp>
        <p:nvSpPr>
          <p:cNvPr id="18" name="Text Box 18"/>
          <p:cNvSpPr txBox="1">
            <a:spLocks noChangeArrowheads="1"/>
          </p:cNvSpPr>
          <p:nvPr/>
        </p:nvSpPr>
        <p:spPr bwMode="auto">
          <a:xfrm>
            <a:off x="395289" y="5984875"/>
            <a:ext cx="3816672" cy="5842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/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  <a:defRPr/>
            </a:pPr>
            <a:r>
              <a:rPr lang="ru-RU" altLang="ru-RU" sz="1600" dirty="0" smtClean="0">
                <a:solidFill>
                  <a:srgbClr val="002060"/>
                </a:solidFill>
                <a:latin typeface="+mn-lt"/>
              </a:rPr>
              <a:t>Концепция развития Государственной метрологической службы до 2020 года</a:t>
            </a:r>
          </a:p>
        </p:txBody>
      </p:sp>
      <p:sp>
        <p:nvSpPr>
          <p:cNvPr id="19" name="Text Box 19"/>
          <p:cNvSpPr txBox="1">
            <a:spLocks noChangeArrowheads="1"/>
          </p:cNvSpPr>
          <p:nvPr/>
        </p:nvSpPr>
        <p:spPr bwMode="auto">
          <a:xfrm>
            <a:off x="4716464" y="5949280"/>
            <a:ext cx="3599954" cy="83185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  <a:defRPr/>
            </a:pPr>
            <a:r>
              <a:rPr lang="ru-RU" altLang="ru-RU" sz="1600" dirty="0" smtClean="0">
                <a:solidFill>
                  <a:srgbClr val="002060"/>
                </a:solidFill>
                <a:latin typeface="+mn-lt"/>
              </a:rPr>
              <a:t>Изменения в Закон, подготовленные Госстандартом с учетом мнения заинтересованных сторон </a:t>
            </a:r>
          </a:p>
        </p:txBody>
      </p:sp>
      <p:grpSp>
        <p:nvGrpSpPr>
          <p:cNvPr id="20" name="Группа 2"/>
          <p:cNvGrpSpPr>
            <a:grpSpLocks/>
          </p:cNvGrpSpPr>
          <p:nvPr/>
        </p:nvGrpSpPr>
        <p:grpSpPr bwMode="auto">
          <a:xfrm>
            <a:off x="5256737" y="1287884"/>
            <a:ext cx="1532413" cy="2215991"/>
            <a:chOff x="2123728" y="1335682"/>
            <a:chExt cx="1606863" cy="2210826"/>
          </a:xfrm>
        </p:grpSpPr>
        <p:sp>
          <p:nvSpPr>
            <p:cNvPr id="21" name="Rectangle 12"/>
            <p:cNvSpPr>
              <a:spLocks noChangeArrowheads="1"/>
            </p:cNvSpPr>
            <p:nvPr/>
          </p:nvSpPr>
          <p:spPr bwMode="auto">
            <a:xfrm>
              <a:off x="2123728" y="1341438"/>
              <a:ext cx="1584426" cy="194310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>
                <a:latin typeface="+mn-lt"/>
                <a:cs typeface="Tahoma" panose="020B0604030504040204" pitchFamily="34" charset="0"/>
              </a:endParaRPr>
            </a:p>
          </p:txBody>
        </p:sp>
        <p:sp>
          <p:nvSpPr>
            <p:cNvPr id="22" name="Text Box 5"/>
            <p:cNvSpPr txBox="1">
              <a:spLocks noChangeArrowheads="1"/>
            </p:cNvSpPr>
            <p:nvPr/>
          </p:nvSpPr>
          <p:spPr bwMode="auto">
            <a:xfrm>
              <a:off x="2134832" y="1335682"/>
              <a:ext cx="1595759" cy="22108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ru-RU" altLang="ru-RU" b="1" dirty="0" smtClean="0">
                  <a:solidFill>
                    <a:schemeClr val="bg1"/>
                  </a:solidFill>
                  <a:latin typeface="+mn-lt"/>
                  <a:cs typeface="Tahoma" panose="020B0604030504040204" pitchFamily="34" charset="0"/>
                </a:rPr>
                <a:t>ВТО</a:t>
              </a:r>
              <a:endParaRPr lang="ru-RU" altLang="ru-RU" b="1" dirty="0">
                <a:solidFill>
                  <a:schemeClr val="bg1"/>
                </a:solidFill>
                <a:latin typeface="+mn-lt"/>
                <a:cs typeface="Tahoma" panose="020B0604030504040204" pitchFamily="34" charset="0"/>
              </a:endParaRPr>
            </a:p>
            <a:p>
              <a:pPr algn="ctr" eaLnBrk="1" hangingPunct="1"/>
              <a:r>
                <a:rPr lang="ru-RU" altLang="ru-RU" sz="1200" b="1" dirty="0">
                  <a:solidFill>
                    <a:srgbClr val="000066"/>
                  </a:solidFill>
                  <a:latin typeface="+mn-lt"/>
                  <a:cs typeface="Tahoma" panose="020B0604030504040204" pitchFamily="34" charset="0"/>
                </a:rPr>
                <a:t>Документ</a:t>
              </a:r>
            </a:p>
            <a:p>
              <a:pPr algn="ctr" eaLnBrk="1" hangingPunct="1"/>
              <a:r>
                <a:rPr lang="ru-RU" altLang="ru-RU" sz="1200" b="1" dirty="0">
                  <a:solidFill>
                    <a:srgbClr val="000066"/>
                  </a:solidFill>
                  <a:latin typeface="+mn-lt"/>
                  <a:cs typeface="Tahoma" panose="020B0604030504040204" pitchFamily="34" charset="0"/>
                </a:rPr>
                <a:t>«Законодательная метрология </a:t>
              </a:r>
            </a:p>
            <a:p>
              <a:pPr algn="ctr" eaLnBrk="1" hangingPunct="1"/>
              <a:r>
                <a:rPr lang="ru-RU" altLang="ru-RU" sz="1200" b="1" dirty="0">
                  <a:solidFill>
                    <a:srgbClr val="000066"/>
                  </a:solidFill>
                  <a:latin typeface="+mn-lt"/>
                  <a:cs typeface="Tahoma" panose="020B0604030504040204" pitchFamily="34" charset="0"/>
                </a:rPr>
                <a:t>и международная торговля»</a:t>
              </a:r>
            </a:p>
            <a:p>
              <a:pPr algn="ctr" eaLnBrk="1" hangingPunct="1"/>
              <a:endParaRPr lang="ru-RU" altLang="ru-RU" sz="1200" b="1" dirty="0">
                <a:solidFill>
                  <a:srgbClr val="000066"/>
                </a:solidFill>
                <a:latin typeface="+mn-lt"/>
                <a:cs typeface="Tahoma" panose="020B0604030504040204" pitchFamily="34" charset="0"/>
              </a:endParaRPr>
            </a:p>
            <a:p>
              <a:pPr algn="ctr" eaLnBrk="1" hangingPunct="1"/>
              <a:r>
                <a:rPr lang="ru-RU" altLang="ru-RU" sz="1200" b="1" dirty="0">
                  <a:solidFill>
                    <a:srgbClr val="000066"/>
                  </a:solidFill>
                  <a:latin typeface="+mn-lt"/>
                  <a:cs typeface="Tahoma" panose="020B0604030504040204" pitchFamily="34" charset="0"/>
                </a:rPr>
                <a:t>СОГЛАШЕНИЕ по техническим барьерам в торговле  </a:t>
              </a:r>
            </a:p>
          </p:txBody>
        </p:sp>
      </p:grpSp>
      <p:grpSp>
        <p:nvGrpSpPr>
          <p:cNvPr id="23" name="Группа 3"/>
          <p:cNvGrpSpPr>
            <a:grpSpLocks/>
          </p:cNvGrpSpPr>
          <p:nvPr/>
        </p:nvGrpSpPr>
        <p:grpSpPr bwMode="auto">
          <a:xfrm>
            <a:off x="6839775" y="1292785"/>
            <a:ext cx="1599820" cy="2613569"/>
            <a:chOff x="3819687" y="1328464"/>
            <a:chExt cx="1584426" cy="2397071"/>
          </a:xfrm>
        </p:grpSpPr>
        <p:sp>
          <p:nvSpPr>
            <p:cNvPr id="24" name="Rectangle 12"/>
            <p:cNvSpPr>
              <a:spLocks noChangeArrowheads="1"/>
            </p:cNvSpPr>
            <p:nvPr/>
          </p:nvSpPr>
          <p:spPr bwMode="auto">
            <a:xfrm>
              <a:off x="3819687" y="1334220"/>
              <a:ext cx="1584426" cy="194310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>
                <a:latin typeface="+mn-lt"/>
                <a:cs typeface="Tahoma" panose="020B0604030504040204" pitchFamily="34" charset="0"/>
              </a:endParaRPr>
            </a:p>
          </p:txBody>
        </p:sp>
        <p:sp>
          <p:nvSpPr>
            <p:cNvPr id="25" name="Text Box 5"/>
            <p:cNvSpPr txBox="1">
              <a:spLocks noChangeArrowheads="1"/>
            </p:cNvSpPr>
            <p:nvPr/>
          </p:nvSpPr>
          <p:spPr bwMode="auto">
            <a:xfrm>
              <a:off x="3856337" y="1328464"/>
              <a:ext cx="1511126" cy="239707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ru-RU" b="1" dirty="0">
                  <a:solidFill>
                    <a:schemeClr val="bg1"/>
                  </a:solidFill>
                  <a:latin typeface="+mn-lt"/>
                  <a:cs typeface="Tahoma" panose="020B0604030504040204" pitchFamily="34" charset="0"/>
                </a:rPr>
                <a:t>ILAC</a:t>
              </a:r>
              <a:endParaRPr lang="ru-RU" altLang="ru-RU" b="1" dirty="0">
                <a:solidFill>
                  <a:schemeClr val="bg1"/>
                </a:solidFill>
                <a:latin typeface="+mn-lt"/>
                <a:cs typeface="Tahoma" panose="020B0604030504040204" pitchFamily="34" charset="0"/>
              </a:endParaRPr>
            </a:p>
            <a:p>
              <a:pPr algn="ctr" eaLnBrk="1" hangingPunct="1"/>
              <a:r>
                <a:rPr lang="ru-RU" altLang="ru-RU" sz="1200" b="1" dirty="0">
                  <a:solidFill>
                    <a:srgbClr val="000066"/>
                  </a:solidFill>
                  <a:latin typeface="+mn-lt"/>
                  <a:cs typeface="Tahoma" panose="020B0604030504040204" pitchFamily="34" charset="0"/>
                </a:rPr>
                <a:t>СОВМЕСТНОЕ ПОЛОЖЕНИЕ </a:t>
              </a:r>
              <a:r>
                <a:rPr lang="en-US" altLang="ru-RU" sz="1200" b="1" dirty="0">
                  <a:solidFill>
                    <a:srgbClr val="000066"/>
                  </a:solidFill>
                  <a:latin typeface="+mn-lt"/>
                  <a:cs typeface="Tahoma" panose="020B0604030504040204" pitchFamily="34" charset="0"/>
                </a:rPr>
                <a:t>BIPM</a:t>
              </a:r>
              <a:r>
                <a:rPr lang="ru-RU" altLang="ru-RU" sz="1200" b="1" dirty="0">
                  <a:solidFill>
                    <a:srgbClr val="000066"/>
                  </a:solidFill>
                  <a:latin typeface="+mn-lt"/>
                  <a:cs typeface="Tahoma" panose="020B0604030504040204" pitchFamily="34" charset="0"/>
                </a:rPr>
                <a:t> И </a:t>
              </a:r>
              <a:r>
                <a:rPr lang="en-US" altLang="ru-RU" sz="1200" b="1" dirty="0">
                  <a:solidFill>
                    <a:srgbClr val="000066"/>
                  </a:solidFill>
                  <a:latin typeface="+mn-lt"/>
                  <a:cs typeface="Tahoma" panose="020B0604030504040204" pitchFamily="34" charset="0"/>
                </a:rPr>
                <a:t>ILAC</a:t>
              </a:r>
              <a:r>
                <a:rPr lang="ru-RU" altLang="ru-RU" sz="1200" b="1" dirty="0">
                  <a:solidFill>
                    <a:srgbClr val="000066"/>
                  </a:solidFill>
                  <a:latin typeface="+mn-lt"/>
                  <a:cs typeface="Tahoma" panose="020B0604030504040204" pitchFamily="34" charset="0"/>
                </a:rPr>
                <a:t> </a:t>
              </a:r>
            </a:p>
            <a:p>
              <a:pPr algn="ctr" eaLnBrk="1" hangingPunct="1"/>
              <a:r>
                <a:rPr lang="ru-RU" altLang="ru-RU" sz="1200" b="1" dirty="0">
                  <a:solidFill>
                    <a:srgbClr val="000066"/>
                  </a:solidFill>
                  <a:latin typeface="+mn-lt"/>
                  <a:cs typeface="Tahoma" panose="020B0604030504040204" pitchFamily="34" charset="0"/>
                </a:rPr>
                <a:t>«Обеспечение всемирной </a:t>
              </a:r>
              <a:r>
                <a:rPr lang="ru-RU" altLang="ru-RU" sz="1200" b="1" dirty="0" err="1">
                  <a:solidFill>
                    <a:srgbClr val="000066"/>
                  </a:solidFill>
                  <a:latin typeface="+mn-lt"/>
                  <a:cs typeface="Tahoma" panose="020B0604030504040204" pitchFamily="34" charset="0"/>
                </a:rPr>
                <a:t>прослеживаемости</a:t>
              </a:r>
              <a:r>
                <a:rPr lang="ru-RU" altLang="ru-RU" sz="1200" b="1" dirty="0">
                  <a:solidFill>
                    <a:srgbClr val="000066"/>
                  </a:solidFill>
                  <a:latin typeface="+mn-lt"/>
                  <a:cs typeface="Tahoma" panose="020B0604030504040204" pitchFamily="34" charset="0"/>
                </a:rPr>
                <a:t> и признания измерений, выполняемых в рамках соглашения </a:t>
              </a:r>
              <a:r>
                <a:rPr lang="en-US" altLang="ru-RU" sz="1200" b="1" dirty="0">
                  <a:solidFill>
                    <a:srgbClr val="000066"/>
                  </a:solidFill>
                  <a:latin typeface="+mn-lt"/>
                  <a:cs typeface="Tahoma" panose="020B0604030504040204" pitchFamily="34" charset="0"/>
                </a:rPr>
                <a:t>MRA</a:t>
              </a:r>
              <a:r>
                <a:rPr lang="ru-RU" altLang="ru-RU" sz="1200" b="1" dirty="0">
                  <a:solidFill>
                    <a:srgbClr val="000066"/>
                  </a:solidFill>
                  <a:latin typeface="+mn-lt"/>
                  <a:cs typeface="Tahoma" panose="020B0604030504040204" pitchFamily="34" charset="0"/>
                </a:rPr>
                <a:t> </a:t>
              </a:r>
              <a:r>
                <a:rPr lang="en-US" altLang="ru-RU" sz="1200" b="1" dirty="0">
                  <a:solidFill>
                    <a:srgbClr val="000066"/>
                  </a:solidFill>
                  <a:latin typeface="+mn-lt"/>
                  <a:cs typeface="Tahoma" panose="020B0604030504040204" pitchFamily="34" charset="0"/>
                </a:rPr>
                <a:t>CIPM</a:t>
              </a:r>
              <a:r>
                <a:rPr lang="ru-RU" altLang="ru-RU" sz="1200" b="1" dirty="0">
                  <a:solidFill>
                    <a:srgbClr val="000066"/>
                  </a:solidFill>
                  <a:latin typeface="+mn-lt"/>
                  <a:cs typeface="Tahoma" panose="020B0604030504040204" pitchFamily="34" charset="0"/>
                </a:rPr>
                <a:t> и соглашения </a:t>
              </a:r>
              <a:r>
                <a:rPr lang="en-US" altLang="ru-RU" sz="1200" b="1" dirty="0">
                  <a:solidFill>
                    <a:srgbClr val="000066"/>
                  </a:solidFill>
                  <a:latin typeface="+mn-lt"/>
                  <a:cs typeface="Tahoma" panose="020B0604030504040204" pitchFamily="34" charset="0"/>
                </a:rPr>
                <a:t>ILAC</a:t>
              </a:r>
              <a:r>
                <a:rPr lang="ru-RU" altLang="ru-RU" sz="1200" b="1" dirty="0">
                  <a:solidFill>
                    <a:srgbClr val="000066"/>
                  </a:solidFill>
                  <a:latin typeface="+mn-lt"/>
                  <a:cs typeface="Tahoma" panose="020B0604030504040204" pitchFamily="34" charset="0"/>
                </a:rPr>
                <a:t>»</a:t>
              </a:r>
            </a:p>
          </p:txBody>
        </p:sp>
      </p:grpSp>
      <p:sp>
        <p:nvSpPr>
          <p:cNvPr id="26" name="Заголовок 1"/>
          <p:cNvSpPr>
            <a:spLocks/>
          </p:cNvSpPr>
          <p:nvPr/>
        </p:nvSpPr>
        <p:spPr bwMode="auto">
          <a:xfrm>
            <a:off x="900113" y="27201"/>
            <a:ext cx="7343775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rtlCol="0" anchor="ctr">
            <a:spAutoFit/>
          </a:bodyPr>
          <a:lstStyle/>
          <a:p>
            <a:pPr algn="ctr" eaLnBrk="0" hangingPunct="0">
              <a:lnSpc>
                <a:spcPts val="2800"/>
              </a:lnSpc>
            </a:pPr>
            <a:r>
              <a:rPr lang="ru-RU" altLang="ru-RU" sz="2800" b="1" spc="-100" dirty="0" smtClean="0">
                <a:solidFill>
                  <a:srgbClr val="9C1D22"/>
                </a:solidFill>
                <a:latin typeface="+mn-lt"/>
              </a:rPr>
              <a:t>РАЗВИТИЕ ЗАКОНОДАТЕЛЬСТВА И СИСТЕМЫ ОБЕСПЕЧЕНИЯ ЕДИНСТВА ИЗМЕРЕНИЙ В РЕСПУБЛИКЕ БЕЛАРУСЬ</a:t>
            </a:r>
            <a:endParaRPr lang="ru-RU" altLang="ru-RU" sz="2800" b="1" spc="-100" dirty="0">
              <a:solidFill>
                <a:srgbClr val="9C1D22"/>
              </a:solidFill>
              <a:latin typeface="+mn-lt"/>
            </a:endParaRPr>
          </a:p>
        </p:txBody>
      </p:sp>
      <p:sp>
        <p:nvSpPr>
          <p:cNvPr id="27" name="Стрелка вправо 26"/>
          <p:cNvSpPr/>
          <p:nvPr/>
        </p:nvSpPr>
        <p:spPr>
          <a:xfrm>
            <a:off x="4405516" y="6169012"/>
            <a:ext cx="216147" cy="392385"/>
          </a:xfrm>
          <a:prstGeom prst="rightArrow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152426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8567931" y="5649913"/>
            <a:ext cx="4395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r>
              <a:rPr lang="en-US" altLang="ru-RU" dirty="0" smtClean="0">
                <a:solidFill>
                  <a:srgbClr val="FFFFFF"/>
                </a:solidFill>
                <a:latin typeface="Georgia" panose="02040502050405020303" pitchFamily="18" charset="0"/>
              </a:rPr>
              <a:t>23</a:t>
            </a:r>
            <a:endParaRPr lang="ru-RU" altLang="ru-RU" dirty="0">
              <a:solidFill>
                <a:srgbClr val="FFFFFF"/>
              </a:solidFill>
              <a:latin typeface="Georgia" panose="02040502050405020303" pitchFamily="18" charset="0"/>
            </a:endParaRPr>
          </a:p>
        </p:txBody>
      </p:sp>
      <p:sp>
        <p:nvSpPr>
          <p:cNvPr id="3" name="Заголовок 1"/>
          <p:cNvSpPr>
            <a:spLocks noGrp="1"/>
          </p:cNvSpPr>
          <p:nvPr>
            <p:ph type="title"/>
          </p:nvPr>
        </p:nvSpPr>
        <p:spPr bwMode="auto">
          <a:xfrm>
            <a:off x="107504" y="98242"/>
            <a:ext cx="8208912" cy="810478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rtlCol="0"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ru-RU" altLang="ru-RU" sz="2800" b="1" dirty="0" smtClean="0">
                <a:solidFill>
                  <a:srgbClr val="9C1D22"/>
                </a:solidFill>
                <a:latin typeface="+mn-lt"/>
                <a:ea typeface="+mn-ea"/>
                <a:cs typeface="+mn-cs"/>
              </a:rPr>
              <a:t>РАЗВИТИЕ ЗАКОНОДАТЕЛЬСТВА И </a:t>
            </a:r>
            <a:br>
              <a:rPr lang="ru-RU" altLang="ru-RU" sz="2800" b="1" dirty="0" smtClean="0">
                <a:solidFill>
                  <a:srgbClr val="9C1D22"/>
                </a:solidFill>
                <a:latin typeface="+mn-lt"/>
                <a:ea typeface="+mn-ea"/>
                <a:cs typeface="+mn-cs"/>
              </a:rPr>
            </a:br>
            <a:r>
              <a:rPr lang="ru-RU" altLang="ru-RU" sz="2800" b="1" dirty="0" smtClean="0">
                <a:solidFill>
                  <a:srgbClr val="9C1D22"/>
                </a:solidFill>
                <a:latin typeface="+mn-lt"/>
                <a:ea typeface="+mn-ea"/>
                <a:cs typeface="+mn-cs"/>
              </a:rPr>
              <a:t>СИСТЕМЫ ОБЕСПЕЧЕНИЯ ЕДИНСТВА ИЗМЕРЕНИЙ</a:t>
            </a:r>
            <a:endParaRPr lang="ru-RU" altLang="ru-RU" sz="2800" b="1" dirty="0">
              <a:solidFill>
                <a:srgbClr val="9C1D2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Box 7"/>
          <p:cNvSpPr txBox="1">
            <a:spLocks noChangeArrowheads="1"/>
          </p:cNvSpPr>
          <p:nvPr/>
        </p:nvSpPr>
        <p:spPr bwMode="auto">
          <a:xfrm>
            <a:off x="107505" y="2034304"/>
            <a:ext cx="8208912" cy="4552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66700" indent="3619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552450" indent="-285750" eaLnBrk="1" hangingPunct="1">
              <a:spcBef>
                <a:spcPct val="30000"/>
              </a:spcBef>
              <a:buClr>
                <a:srgbClr val="002060"/>
              </a:buClr>
              <a:buSzPct val="150000"/>
              <a:buFont typeface="Wingdings" panose="05000000000000000000" pitchFamily="2" charset="2"/>
              <a:buChar char="§"/>
            </a:pPr>
            <a:r>
              <a:rPr lang="ru-RU" altLang="ru-RU" b="1" dirty="0">
                <a:solidFill>
                  <a:srgbClr val="C00000"/>
                </a:solidFill>
                <a:latin typeface="+mn-lt"/>
                <a:cs typeface="Tahoma" panose="020B0604030504040204" pitchFamily="34" charset="0"/>
              </a:rPr>
              <a:t>сфера законодательной метрологии;</a:t>
            </a:r>
          </a:p>
          <a:p>
            <a:pPr marL="552450" indent="-285750" eaLnBrk="1" hangingPunct="1">
              <a:spcBef>
                <a:spcPct val="30000"/>
              </a:spcBef>
              <a:buClr>
                <a:srgbClr val="002060"/>
              </a:buClr>
              <a:buSzPct val="150000"/>
              <a:buFont typeface="Wingdings" panose="05000000000000000000" pitchFamily="2" charset="2"/>
              <a:buChar char="§"/>
            </a:pPr>
            <a:r>
              <a:rPr lang="ru-RU" altLang="ru-RU" b="1" dirty="0">
                <a:solidFill>
                  <a:srgbClr val="000066"/>
                </a:solidFill>
                <a:latin typeface="+mn-lt"/>
                <a:cs typeface="Tahoma" panose="020B0604030504040204" pitchFamily="34" charset="0"/>
              </a:rPr>
              <a:t>метрологическая </a:t>
            </a:r>
            <a:r>
              <a:rPr lang="ru-RU" altLang="ru-RU" b="1" dirty="0" err="1">
                <a:solidFill>
                  <a:srgbClr val="000066"/>
                </a:solidFill>
                <a:latin typeface="+mn-lt"/>
                <a:cs typeface="Tahoma" panose="020B0604030504040204" pitchFamily="34" charset="0"/>
              </a:rPr>
              <a:t>прослеживаемость</a:t>
            </a:r>
            <a:r>
              <a:rPr lang="ru-RU" altLang="ru-RU" b="1" dirty="0">
                <a:solidFill>
                  <a:srgbClr val="000066"/>
                </a:solidFill>
                <a:latin typeface="+mn-lt"/>
                <a:cs typeface="Tahoma" panose="020B0604030504040204" pitchFamily="34" charset="0"/>
              </a:rPr>
              <a:t> измерений;</a:t>
            </a:r>
          </a:p>
          <a:p>
            <a:pPr marL="552450" indent="-285750" eaLnBrk="1" hangingPunct="1">
              <a:spcBef>
                <a:spcPct val="30000"/>
              </a:spcBef>
              <a:buClr>
                <a:srgbClr val="002060"/>
              </a:buClr>
              <a:buSzPct val="150000"/>
              <a:buFont typeface="Wingdings" panose="05000000000000000000" pitchFamily="2" charset="2"/>
              <a:buChar char="§"/>
            </a:pPr>
            <a:r>
              <a:rPr lang="ru-RU" altLang="ru-RU" b="1" dirty="0">
                <a:solidFill>
                  <a:srgbClr val="C00000"/>
                </a:solidFill>
                <a:latin typeface="+mn-lt"/>
                <a:cs typeface="Tahoma" panose="020B0604030504040204" pitchFamily="34" charset="0"/>
              </a:rPr>
              <a:t>стандартные образцы;</a:t>
            </a:r>
          </a:p>
          <a:p>
            <a:pPr marL="552450" indent="-285750" eaLnBrk="1" hangingPunct="1">
              <a:spcBef>
                <a:spcPct val="30000"/>
              </a:spcBef>
              <a:buClr>
                <a:srgbClr val="002060"/>
              </a:buClr>
              <a:buSzPct val="150000"/>
              <a:buFont typeface="Wingdings" panose="05000000000000000000" pitchFamily="2" charset="2"/>
              <a:buChar char="§"/>
            </a:pPr>
            <a:r>
              <a:rPr lang="ru-RU" altLang="ru-RU" b="1" dirty="0" err="1">
                <a:solidFill>
                  <a:srgbClr val="000066"/>
                </a:solidFill>
                <a:latin typeface="+mn-lt"/>
                <a:cs typeface="Tahoma" panose="020B0604030504040204" pitchFamily="34" charset="0"/>
              </a:rPr>
              <a:t>референтные</a:t>
            </a:r>
            <a:r>
              <a:rPr lang="ru-RU" altLang="ru-RU" b="1" dirty="0">
                <a:solidFill>
                  <a:srgbClr val="000066"/>
                </a:solidFill>
                <a:latin typeface="+mn-lt"/>
                <a:cs typeface="Tahoma" panose="020B0604030504040204" pitchFamily="34" charset="0"/>
              </a:rPr>
              <a:t> методики измерений;</a:t>
            </a:r>
          </a:p>
          <a:p>
            <a:pPr marL="552450" indent="-285750" eaLnBrk="1" hangingPunct="1">
              <a:spcBef>
                <a:spcPct val="30000"/>
              </a:spcBef>
              <a:buClr>
                <a:srgbClr val="002060"/>
              </a:buClr>
              <a:buSzPct val="150000"/>
              <a:buFont typeface="Wingdings" panose="05000000000000000000" pitchFamily="2" charset="2"/>
              <a:buChar char="§"/>
            </a:pPr>
            <a:r>
              <a:rPr lang="ru-RU" altLang="ru-RU" b="1" dirty="0">
                <a:solidFill>
                  <a:srgbClr val="C00000"/>
                </a:solidFill>
                <a:latin typeface="+mn-lt"/>
                <a:cs typeface="Tahoma" panose="020B0604030504040204" pitchFamily="34" charset="0"/>
              </a:rPr>
              <a:t>уполномочивание юридических лиц на выполнение работ, связанных с обеспечением единства измерений;</a:t>
            </a:r>
          </a:p>
          <a:p>
            <a:pPr marL="552450" indent="-285750" eaLnBrk="1" hangingPunct="1">
              <a:spcBef>
                <a:spcPct val="30000"/>
              </a:spcBef>
              <a:buClr>
                <a:srgbClr val="002060"/>
              </a:buClr>
              <a:buSzPct val="150000"/>
              <a:buFont typeface="Wingdings" panose="05000000000000000000" pitchFamily="2" charset="2"/>
              <a:buChar char="§"/>
            </a:pPr>
            <a:r>
              <a:rPr lang="ru-RU" altLang="ru-RU" b="1" dirty="0">
                <a:solidFill>
                  <a:srgbClr val="000066"/>
                </a:solidFill>
                <a:latin typeface="+mn-lt"/>
                <a:cs typeface="Tahoma" panose="020B0604030504040204" pitchFamily="34" charset="0"/>
              </a:rPr>
              <a:t>проверка квалификации поверочных/калибровочных лабораторий;</a:t>
            </a:r>
          </a:p>
          <a:p>
            <a:pPr marL="552450" indent="-285750" eaLnBrk="1" hangingPunct="1">
              <a:spcBef>
                <a:spcPct val="30000"/>
              </a:spcBef>
              <a:buClr>
                <a:srgbClr val="002060"/>
              </a:buClr>
              <a:buSzPct val="150000"/>
              <a:buFont typeface="Wingdings" panose="05000000000000000000" pitchFamily="2" charset="2"/>
              <a:buChar char="§"/>
            </a:pPr>
            <a:r>
              <a:rPr lang="ru-RU" altLang="ru-RU" b="1" dirty="0">
                <a:solidFill>
                  <a:srgbClr val="C00000"/>
                </a:solidFill>
                <a:latin typeface="+mn-lt"/>
                <a:cs typeface="Tahoma" panose="020B0604030504040204" pitchFamily="34" charset="0"/>
              </a:rPr>
              <a:t>единая информационная система в области обеспечения единства измерений, в т. ч. государственная регистрация средств измерений, применяемых в сфере законодательной метрологии.</a:t>
            </a:r>
          </a:p>
          <a:p>
            <a:pPr marL="552450" indent="-285750" eaLnBrk="1" hangingPunct="1">
              <a:spcBef>
                <a:spcPct val="30000"/>
              </a:spcBef>
              <a:buClr>
                <a:srgbClr val="002060"/>
              </a:buClr>
              <a:buSzPct val="150000"/>
              <a:buFont typeface="Wingdings" panose="05000000000000000000" pitchFamily="2" charset="2"/>
              <a:buChar char="§"/>
            </a:pPr>
            <a:r>
              <a:rPr lang="ru-RU" altLang="ru-RU" b="1" dirty="0" smtClean="0">
                <a:solidFill>
                  <a:srgbClr val="0D1259"/>
                </a:solidFill>
                <a:latin typeface="+mn-lt"/>
                <a:cs typeface="Tahoma" panose="020B0604030504040204" pitchFamily="34" charset="0"/>
              </a:rPr>
              <a:t>ответственность </a:t>
            </a:r>
            <a:r>
              <a:rPr lang="ru-RU" altLang="ru-RU" b="1" dirty="0">
                <a:solidFill>
                  <a:srgbClr val="0D1259"/>
                </a:solidFill>
                <a:latin typeface="+mn-lt"/>
                <a:cs typeface="Tahoma" panose="020B0604030504040204" pitchFamily="34" charset="0"/>
              </a:rPr>
              <a:t>юридических лиц, выполняющих измерения вне сферы законодательной метрологии, за достоверность результатов измерений </a:t>
            </a:r>
            <a:r>
              <a:rPr lang="ru-RU" altLang="ru-RU" b="1" i="1" dirty="0">
                <a:solidFill>
                  <a:srgbClr val="0D1259"/>
                </a:solidFill>
                <a:latin typeface="+mn-lt"/>
                <a:cs typeface="Tahoma" panose="020B0604030504040204" pitchFamily="34" charset="0"/>
              </a:rPr>
              <a:t>(применение средств измерений не прошедших метрологический контроль)</a:t>
            </a:r>
            <a:endParaRPr lang="ru-RU" altLang="ru-RU" i="1" dirty="0">
              <a:solidFill>
                <a:srgbClr val="0D1259"/>
              </a:solidFill>
              <a:latin typeface="+mn-lt"/>
              <a:cs typeface="Tahoma" panose="020B0604030504040204" pitchFamily="34" charset="0"/>
            </a:endParaRP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107504" y="1118193"/>
            <a:ext cx="828092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000" b="1" dirty="0" smtClean="0">
                <a:solidFill>
                  <a:srgbClr val="0D1259"/>
                </a:solidFill>
                <a:latin typeface="+mn-lt"/>
                <a:cs typeface="Tahoma" panose="020B0604030504040204" pitchFamily="34" charset="0"/>
              </a:rPr>
              <a:t>Предлагаемые ключевые изменения </a:t>
            </a:r>
            <a:r>
              <a:rPr lang="ru-RU" altLang="ru-RU" sz="2000" b="1" dirty="0">
                <a:solidFill>
                  <a:srgbClr val="0D1259"/>
                </a:solidFill>
                <a:latin typeface="+mn-lt"/>
                <a:cs typeface="Tahoma" panose="020B0604030504040204" pitchFamily="34" charset="0"/>
              </a:rPr>
              <a:t>в закон Республики </a:t>
            </a:r>
            <a:r>
              <a:rPr lang="ru-RU" altLang="ru-RU" sz="2000" b="1" dirty="0" smtClean="0">
                <a:solidFill>
                  <a:srgbClr val="0D1259"/>
                </a:solidFill>
                <a:latin typeface="+mn-lt"/>
                <a:cs typeface="Tahoma" panose="020B0604030504040204" pitchFamily="34" charset="0"/>
              </a:rPr>
              <a:t>Беларусь</a:t>
            </a:r>
            <a:br>
              <a:rPr lang="ru-RU" altLang="ru-RU" sz="2000" b="1" dirty="0" smtClean="0">
                <a:solidFill>
                  <a:srgbClr val="0D1259"/>
                </a:solidFill>
                <a:latin typeface="+mn-lt"/>
                <a:cs typeface="Tahoma" panose="020B0604030504040204" pitchFamily="34" charset="0"/>
              </a:rPr>
            </a:br>
            <a:r>
              <a:rPr lang="ru-RU" altLang="ru-RU" sz="2000" b="1" dirty="0" smtClean="0">
                <a:solidFill>
                  <a:srgbClr val="0D1259"/>
                </a:solidFill>
                <a:latin typeface="+mn-lt"/>
                <a:cs typeface="Tahoma" panose="020B0604030504040204" pitchFamily="34" charset="0"/>
              </a:rPr>
              <a:t> </a:t>
            </a:r>
            <a:r>
              <a:rPr lang="ru-RU" altLang="ru-RU" sz="2000" b="1" dirty="0">
                <a:solidFill>
                  <a:srgbClr val="800000"/>
                </a:solidFill>
                <a:latin typeface="+mn-lt"/>
                <a:cs typeface="Tahoma" panose="020B0604030504040204" pitchFamily="34" charset="0"/>
              </a:rPr>
              <a:t>«Об обеспечении единства измерений»</a:t>
            </a:r>
            <a:r>
              <a:rPr lang="ru-RU" altLang="ru-RU" sz="2000" b="1" dirty="0">
                <a:solidFill>
                  <a:srgbClr val="0D1259"/>
                </a:solidFill>
                <a:latin typeface="+mn-lt"/>
                <a:cs typeface="Tahoma" panose="020B0604030504040204" pitchFamily="34" charset="0"/>
              </a:rPr>
              <a:t> (</a:t>
            </a:r>
            <a:r>
              <a:rPr lang="ru-RU" altLang="ru-RU" sz="2000" b="1" dirty="0" smtClean="0">
                <a:solidFill>
                  <a:srgbClr val="0D1259"/>
                </a:solidFill>
                <a:latin typeface="+mn-lt"/>
                <a:cs typeface="Tahoma" panose="020B0604030504040204" pitchFamily="34" charset="0"/>
              </a:rPr>
              <a:t>2017</a:t>
            </a:r>
            <a:r>
              <a:rPr lang="en-US" altLang="ru-RU" sz="2000" b="1" dirty="0" smtClean="0">
                <a:solidFill>
                  <a:srgbClr val="0D1259"/>
                </a:solidFill>
                <a:latin typeface="+mn-lt"/>
                <a:cs typeface="Tahoma" panose="020B0604030504040204" pitchFamily="34" charset="0"/>
              </a:rPr>
              <a:t> </a:t>
            </a:r>
            <a:r>
              <a:rPr lang="ru-RU" altLang="ru-RU" sz="2000" b="1" dirty="0" smtClean="0">
                <a:solidFill>
                  <a:srgbClr val="0D1259"/>
                </a:solidFill>
                <a:latin typeface="+mn-lt"/>
                <a:cs typeface="Tahoma" panose="020B0604030504040204" pitchFamily="34" charset="0"/>
              </a:rPr>
              <a:t>год):</a:t>
            </a:r>
            <a:endParaRPr lang="ru-RU" altLang="ru-RU" sz="2000" b="1" dirty="0">
              <a:solidFill>
                <a:srgbClr val="0D1259"/>
              </a:solidFill>
              <a:latin typeface="+mn-lt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921102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8564725" y="5649913"/>
            <a:ext cx="4427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r>
              <a:rPr lang="en-US" altLang="ru-RU" dirty="0" smtClean="0">
                <a:solidFill>
                  <a:srgbClr val="FFFFFF"/>
                </a:solidFill>
                <a:latin typeface="Georgia" panose="02040502050405020303" pitchFamily="18" charset="0"/>
              </a:rPr>
              <a:t>24</a:t>
            </a:r>
            <a:endParaRPr lang="ru-RU" altLang="ru-RU" dirty="0">
              <a:solidFill>
                <a:srgbClr val="FFFFFF"/>
              </a:solidFill>
              <a:latin typeface="Georgia" panose="02040502050405020303" pitchFamily="18" charset="0"/>
            </a:endParaRPr>
          </a:p>
        </p:txBody>
      </p:sp>
      <p:sp>
        <p:nvSpPr>
          <p:cNvPr id="3" name="Rectangle 10"/>
          <p:cNvSpPr>
            <a:spLocks noChangeArrowheads="1"/>
          </p:cNvSpPr>
          <p:nvPr/>
        </p:nvSpPr>
        <p:spPr bwMode="auto">
          <a:xfrm>
            <a:off x="0" y="28860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>
              <a:solidFill>
                <a:srgbClr val="0D1259"/>
              </a:solidFill>
              <a:cs typeface="Tahoma" panose="020B0604030504040204" pitchFamily="34" charset="0"/>
            </a:endParaRPr>
          </a:p>
        </p:txBody>
      </p:sp>
      <p:sp>
        <p:nvSpPr>
          <p:cNvPr id="4" name="Rectangle 15"/>
          <p:cNvSpPr>
            <a:spLocks noChangeArrowheads="1"/>
          </p:cNvSpPr>
          <p:nvPr/>
        </p:nvSpPr>
        <p:spPr bwMode="auto">
          <a:xfrm>
            <a:off x="214313" y="106363"/>
            <a:ext cx="8174111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rtlCol="0" anchor="ctr">
            <a:spAutoFit/>
          </a:bodyPr>
          <a:lstStyle/>
          <a:p>
            <a:pPr algn="ctr" eaLnBrk="0" hangingPunct="0">
              <a:lnSpc>
                <a:spcPts val="2800"/>
              </a:lnSpc>
            </a:pPr>
            <a:r>
              <a:rPr lang="ru-RU" altLang="ru-RU" sz="2800" b="1" spc="-100" dirty="0" smtClean="0">
                <a:solidFill>
                  <a:srgbClr val="9C1D22"/>
                </a:solidFill>
                <a:latin typeface="+mn-lt"/>
              </a:rPr>
              <a:t>ГОСУДАРСТВЕННЫЕ ЭТАЛОНЫ</a:t>
            </a:r>
            <a:br>
              <a:rPr lang="ru-RU" altLang="ru-RU" sz="2800" b="1" spc="-100" dirty="0" smtClean="0">
                <a:solidFill>
                  <a:srgbClr val="9C1D22"/>
                </a:solidFill>
                <a:latin typeface="+mn-lt"/>
              </a:rPr>
            </a:br>
            <a:r>
              <a:rPr lang="ru-RU" altLang="ru-RU" sz="2800" b="1" spc="-100" dirty="0" smtClean="0">
                <a:solidFill>
                  <a:srgbClr val="9C1D22"/>
                </a:solidFill>
                <a:latin typeface="+mn-lt"/>
              </a:rPr>
              <a:t>КАЛИБРОВОЧНЫЕ И ИЗМЕРИТЕЛЬНЫЕ ВОЗМОЖНОСТИ (СМС-СТРОКИ) </a:t>
            </a:r>
            <a:endParaRPr lang="ru-RU" altLang="ru-RU" sz="2800" b="1" spc="-100" dirty="0">
              <a:solidFill>
                <a:srgbClr val="9C1D22"/>
              </a:solidFill>
              <a:latin typeface="+mn-lt"/>
            </a:endParaRPr>
          </a:p>
        </p:txBody>
      </p:sp>
      <p:grpSp>
        <p:nvGrpSpPr>
          <p:cNvPr id="5" name="Группа 5"/>
          <p:cNvGrpSpPr>
            <a:grpSpLocks/>
          </p:cNvGrpSpPr>
          <p:nvPr/>
        </p:nvGrpSpPr>
        <p:grpSpPr bwMode="auto">
          <a:xfrm>
            <a:off x="107504" y="850900"/>
            <a:ext cx="6234112" cy="2578100"/>
            <a:chOff x="915274" y="710813"/>
            <a:chExt cx="6234572" cy="2711060"/>
          </a:xfrm>
        </p:grpSpPr>
        <p:sp>
          <p:nvSpPr>
            <p:cNvPr id="6" name="Text Box 8"/>
            <p:cNvSpPr txBox="1">
              <a:spLocks noChangeArrowheads="1"/>
            </p:cNvSpPr>
            <p:nvPr/>
          </p:nvSpPr>
          <p:spPr bwMode="auto">
            <a:xfrm>
              <a:off x="3234252" y="710813"/>
              <a:ext cx="1396639" cy="1714596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tx2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ru-RU" altLang="ru-RU" sz="10000" b="1" dirty="0">
                  <a:solidFill>
                    <a:srgbClr val="CC3300"/>
                  </a:solidFill>
                  <a:latin typeface="Candara" panose="020E0502030303020204" pitchFamily="34" charset="0"/>
                  <a:cs typeface="Tahoma" panose="020B0604030504040204" pitchFamily="34" charset="0"/>
                </a:rPr>
                <a:t>53</a:t>
              </a:r>
            </a:p>
          </p:txBody>
        </p:sp>
        <p:sp>
          <p:nvSpPr>
            <p:cNvPr id="7" name="AutoShape 30"/>
            <p:cNvSpPr>
              <a:spLocks noChangeArrowheads="1"/>
            </p:cNvSpPr>
            <p:nvPr/>
          </p:nvSpPr>
          <p:spPr bwMode="auto">
            <a:xfrm>
              <a:off x="915274" y="2420250"/>
              <a:ext cx="6234572" cy="1001623"/>
            </a:xfrm>
            <a:prstGeom prst="roundRect">
              <a:avLst>
                <a:gd name="adj" fmla="val 16667"/>
              </a:avLst>
            </a:prstGeom>
            <a:solidFill>
              <a:schemeClr val="bg1">
                <a:alpha val="71000"/>
              </a:schemeClr>
            </a:solidFill>
            <a:ln w="57150">
              <a:noFill/>
              <a:round/>
              <a:headEnd type="none" w="sm" len="sm"/>
              <a:tailEnd type="none" w="sm" len="sm"/>
            </a:ln>
            <a:effectLst/>
            <a:extLst/>
          </p:spPr>
          <p:txBody>
            <a:bodyPr lIns="0" tIns="0" rIns="0" bIns="0" anchor="ctr">
              <a:spAutoFit/>
            </a:bodyPr>
            <a:lstStyle/>
            <a:p>
              <a:pPr algn="ctr" eaLnBrk="0" hangingPunct="0">
                <a:spcBef>
                  <a:spcPct val="60000"/>
                </a:spcBef>
                <a:defRPr/>
              </a:pPr>
              <a:r>
                <a:rPr lang="ru-RU" altLang="ru-RU" sz="2800" b="1" dirty="0">
                  <a:solidFill>
                    <a:srgbClr val="072C6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ahoma" pitchFamily="34" charset="0"/>
                  <a:cs typeface="Tahoma" pitchFamily="34" charset="0"/>
                </a:rPr>
                <a:t>государственных эталона Республики Беларусь</a:t>
              </a:r>
            </a:p>
          </p:txBody>
        </p:sp>
      </p:grpSp>
      <p:grpSp>
        <p:nvGrpSpPr>
          <p:cNvPr id="8" name="Группа 9"/>
          <p:cNvGrpSpPr>
            <a:grpSpLocks/>
          </p:cNvGrpSpPr>
          <p:nvPr/>
        </p:nvGrpSpPr>
        <p:grpSpPr bwMode="auto">
          <a:xfrm>
            <a:off x="107504" y="5373688"/>
            <a:ext cx="4789736" cy="847725"/>
            <a:chOff x="1457840" y="1773238"/>
            <a:chExt cx="6708511" cy="939442"/>
          </a:xfrm>
        </p:grpSpPr>
        <p:sp>
          <p:nvSpPr>
            <p:cNvPr id="9" name="Стрелка вправо 8"/>
            <p:cNvSpPr>
              <a:spLocks noChangeArrowheads="1"/>
            </p:cNvSpPr>
            <p:nvPr/>
          </p:nvSpPr>
          <p:spPr bwMode="auto">
            <a:xfrm>
              <a:off x="3943663" y="1773238"/>
              <a:ext cx="1687603" cy="935923"/>
            </a:xfrm>
            <a:prstGeom prst="rightArrow">
              <a:avLst>
                <a:gd name="adj1" fmla="val 47454"/>
                <a:gd name="adj2" fmla="val 41185"/>
              </a:avLst>
            </a:prstGeom>
            <a:gradFill rotWithShape="1">
              <a:gsLst>
                <a:gs pos="0">
                  <a:srgbClr val="8EBEF7"/>
                </a:gs>
                <a:gs pos="50000">
                  <a:srgbClr val="C3DBFA"/>
                </a:gs>
                <a:gs pos="100000">
                  <a:srgbClr val="DEEAFB"/>
                </a:gs>
              </a:gsLst>
              <a:path path="rect">
                <a:fillToRect l="100000" t="100000"/>
              </a:path>
            </a:gradFill>
            <a:ln w="571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lt1"/>
                </a:solidFill>
                <a:latin typeface="+mn-lt"/>
              </a:endParaRPr>
            </a:p>
          </p:txBody>
        </p:sp>
        <p:grpSp>
          <p:nvGrpSpPr>
            <p:cNvPr id="10" name="Группа 6"/>
            <p:cNvGrpSpPr>
              <a:grpSpLocks/>
            </p:cNvGrpSpPr>
            <p:nvPr/>
          </p:nvGrpSpPr>
          <p:grpSpPr bwMode="auto">
            <a:xfrm>
              <a:off x="1457840" y="1810182"/>
              <a:ext cx="2492544" cy="902498"/>
              <a:chOff x="2420847" y="5792055"/>
              <a:chExt cx="2492544" cy="902642"/>
            </a:xfrm>
          </p:grpSpPr>
          <p:sp>
            <p:nvSpPr>
              <p:cNvPr id="14" name="Oval 17"/>
              <p:cNvSpPr>
                <a:spLocks noChangeArrowheads="1"/>
              </p:cNvSpPr>
              <p:nvPr/>
            </p:nvSpPr>
            <p:spPr bwMode="gray">
              <a:xfrm>
                <a:off x="2420847" y="5792055"/>
                <a:ext cx="2492494" cy="902642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79216"/>
                      <a:invGamma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15" name="Oval 18"/>
              <p:cNvSpPr>
                <a:spLocks noChangeArrowheads="1"/>
              </p:cNvSpPr>
              <p:nvPr/>
            </p:nvSpPr>
            <p:spPr bwMode="gray">
              <a:xfrm>
                <a:off x="2440857" y="5878273"/>
                <a:ext cx="2194552" cy="730206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3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ru-RU" sz="2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</a:endParaRPr>
              </a:p>
            </p:txBody>
          </p:sp>
        </p:grpSp>
        <p:grpSp>
          <p:nvGrpSpPr>
            <p:cNvPr id="11" name="Группа 11"/>
            <p:cNvGrpSpPr>
              <a:grpSpLocks/>
            </p:cNvGrpSpPr>
            <p:nvPr/>
          </p:nvGrpSpPr>
          <p:grpSpPr bwMode="auto">
            <a:xfrm>
              <a:off x="5673858" y="1787313"/>
              <a:ext cx="2492493" cy="904257"/>
              <a:chOff x="2069628" y="5791409"/>
              <a:chExt cx="2492493" cy="904401"/>
            </a:xfrm>
          </p:grpSpPr>
          <p:sp>
            <p:nvSpPr>
              <p:cNvPr id="12" name="Oval 17"/>
              <p:cNvSpPr>
                <a:spLocks noChangeArrowheads="1"/>
              </p:cNvSpPr>
              <p:nvPr/>
            </p:nvSpPr>
            <p:spPr bwMode="gray">
              <a:xfrm>
                <a:off x="2069628" y="5791409"/>
                <a:ext cx="2492493" cy="904401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79216"/>
                      <a:invGamma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13" name="Oval 18"/>
              <p:cNvSpPr>
                <a:spLocks noChangeArrowheads="1"/>
              </p:cNvSpPr>
              <p:nvPr/>
            </p:nvSpPr>
            <p:spPr bwMode="gray">
              <a:xfrm>
                <a:off x="2267758" y="5891702"/>
                <a:ext cx="2194551" cy="733726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3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r>
                  <a:rPr lang="en-US" sz="2400" b="1" dirty="0"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Arial" charset="0"/>
                  </a:rPr>
                  <a:t>255 (201</a:t>
                </a:r>
                <a:r>
                  <a:rPr lang="ru-RU" sz="2400" b="1" dirty="0"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Arial" charset="0"/>
                  </a:rPr>
                  <a:t>7</a:t>
                </a:r>
                <a:r>
                  <a:rPr lang="en-US" sz="2400" b="1" dirty="0"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Arial" charset="0"/>
                  </a:rPr>
                  <a:t>)</a:t>
                </a:r>
                <a:endParaRPr lang="ru-RU" sz="2400" b="1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</a:endParaRPr>
              </a:p>
              <a:p>
                <a:pPr algn="ctr">
                  <a:defRPr/>
                </a:pPr>
                <a:r>
                  <a:rPr lang="ru-RU" sz="1200" b="1" i="1" dirty="0"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Arial" charset="0"/>
                  </a:rPr>
                  <a:t>планируется</a:t>
                </a:r>
              </a:p>
            </p:txBody>
          </p:sp>
        </p:grpSp>
      </p:grpSp>
      <p:grpSp>
        <p:nvGrpSpPr>
          <p:cNvPr id="16" name="Группа 1"/>
          <p:cNvGrpSpPr>
            <a:grpSpLocks/>
          </p:cNvGrpSpPr>
          <p:nvPr/>
        </p:nvGrpSpPr>
        <p:grpSpPr bwMode="auto">
          <a:xfrm>
            <a:off x="194296" y="4546600"/>
            <a:ext cx="4449712" cy="538163"/>
            <a:chOff x="194014" y="4757204"/>
            <a:chExt cx="4449712" cy="538163"/>
          </a:xfrm>
        </p:grpSpPr>
        <p:pic>
          <p:nvPicPr>
            <p:cNvPr id="17" name="Picture 8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19764" y="4922304"/>
              <a:ext cx="1223962" cy="282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TextBox 17"/>
            <p:cNvSpPr txBox="1">
              <a:spLocks noChangeArrowheads="1"/>
            </p:cNvSpPr>
            <p:nvPr/>
          </p:nvSpPr>
          <p:spPr bwMode="auto">
            <a:xfrm>
              <a:off x="1691572" y="4850867"/>
              <a:ext cx="1825625" cy="4000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D6E9F6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8100" dir="2700000" algn="tl" rotWithShape="0">
                      <a:srgbClr val="000000">
                        <a:alpha val="39999"/>
                      </a:srgb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2000" b="1" dirty="0">
                  <a:solidFill>
                    <a:schemeClr val="tx2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cs typeface="Arial" pitchFamily="34" charset="0"/>
                </a:rPr>
                <a:t>CMC</a:t>
              </a:r>
              <a:r>
                <a:rPr lang="ru-RU" sz="2000" b="1" dirty="0">
                  <a:solidFill>
                    <a:schemeClr val="tx2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cs typeface="Arial" pitchFamily="34" charset="0"/>
                </a:rPr>
                <a:t>-строки</a:t>
              </a:r>
              <a:endPara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endParaRPr>
            </a:p>
          </p:txBody>
        </p:sp>
        <p:pic>
          <p:nvPicPr>
            <p:cNvPr id="19" name="Рисунок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4014" y="4757204"/>
              <a:ext cx="1100138" cy="5381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7763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</p:pic>
      </p:grpSp>
      <p:pic>
        <p:nvPicPr>
          <p:cNvPr id="20" name="Рисунок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165225"/>
            <a:ext cx="2157413" cy="211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251521" y="3500438"/>
            <a:ext cx="4392488" cy="64611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rgbClr val="002060"/>
                </a:solidFill>
                <a:latin typeface="+mn-lt"/>
              </a:rPr>
              <a:t>Международное признание результатов измерений и испытаний</a:t>
            </a:r>
            <a:endParaRPr lang="ru-RU" dirty="0">
              <a:latin typeface="+mn-lt"/>
            </a:endParaRPr>
          </a:p>
        </p:txBody>
      </p:sp>
      <p:graphicFrame>
        <p:nvGraphicFramePr>
          <p:cNvPr id="22" name="Таблица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8380283"/>
              </p:ext>
            </p:extLst>
          </p:nvPr>
        </p:nvGraphicFramePr>
        <p:xfrm>
          <a:off x="5070351" y="3473720"/>
          <a:ext cx="3894137" cy="3195640"/>
        </p:xfrm>
        <a:graphic>
          <a:graphicData uri="http://schemas.openxmlformats.org/drawingml/2006/table">
            <a:tbl>
              <a:tblPr/>
              <a:tblGrid>
                <a:gridCol w="593725"/>
                <a:gridCol w="2538412"/>
                <a:gridCol w="762000"/>
              </a:tblGrid>
              <a:tr h="4984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D1259"/>
                          </a:solidFill>
                          <a:effectLst/>
                          <a:latin typeface="Arial" charset="0"/>
                          <a:cs typeface="Tahoma" pitchFamily="34" charset="0"/>
                        </a:rPr>
                        <a:t>Код</a:t>
                      </a:r>
                      <a:endParaRPr kumimoji="0" lang="ru-RU" alt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D125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63" marR="91463" marT="45715" marB="4571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7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D1259"/>
                          </a:solidFill>
                          <a:effectLst/>
                          <a:latin typeface="Arial" charset="0"/>
                          <a:cs typeface="Tahoma" pitchFamily="34" charset="0"/>
                        </a:rPr>
                        <a:t>Область измерений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D125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63" marR="91463" marT="45715" marB="4571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7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D1259"/>
                          </a:solidFill>
                          <a:effectLst/>
                          <a:latin typeface="Arial" charset="0"/>
                          <a:cs typeface="Tahoma" pitchFamily="34" charset="0"/>
                        </a:rPr>
                        <a:t>Кол-во строк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D125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63" marR="91463" marT="45715" marB="4571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7"/>
                    </a:solidFill>
                  </a:tcPr>
                </a:tc>
              </a:tr>
              <a:tr h="3000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D1259"/>
                          </a:solidFill>
                          <a:effectLst/>
                          <a:latin typeface="Arial" charset="0"/>
                          <a:cs typeface="Tahoma" pitchFamily="34" charset="0"/>
                        </a:rPr>
                        <a:t>T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D125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63" marR="91463" marT="45715" marB="4571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7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D1259"/>
                          </a:solidFill>
                          <a:effectLst/>
                          <a:latin typeface="Arial" charset="0"/>
                          <a:cs typeface="Tahoma" pitchFamily="34" charset="0"/>
                        </a:rPr>
                        <a:t>Термометрия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D125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63" marR="91463" marT="45715" marB="4571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7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D1259"/>
                          </a:solidFill>
                          <a:effectLst/>
                          <a:latin typeface="Arial" charset="0"/>
                          <a:cs typeface="Tahoma" pitchFamily="34" charset="0"/>
                        </a:rPr>
                        <a:t>37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D125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63" marR="91463" marT="45715" marB="4571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7"/>
                    </a:solidFill>
                  </a:tcPr>
                </a:tc>
              </a:tr>
              <a:tr h="29686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D1259"/>
                          </a:solidFill>
                          <a:effectLst/>
                          <a:latin typeface="Arial" charset="0"/>
                          <a:cs typeface="Tahoma" pitchFamily="34" charset="0"/>
                        </a:rPr>
                        <a:t>TF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D125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63" marR="91463" marT="45715" marB="4571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7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D1259"/>
                          </a:solidFill>
                          <a:effectLst/>
                          <a:latin typeface="Arial" charset="0"/>
                          <a:cs typeface="Tahoma" pitchFamily="34" charset="0"/>
                        </a:rPr>
                        <a:t>Время и частота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D125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63" marR="91463" marT="45715" marB="4571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7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D1259"/>
                          </a:solidFill>
                          <a:effectLst/>
                          <a:latin typeface="Arial" charset="0"/>
                          <a:cs typeface="Tahoma" pitchFamily="34" charset="0"/>
                        </a:rPr>
                        <a:t>31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D125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63" marR="91463" marT="45715" marB="4571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7"/>
                    </a:solidFill>
                  </a:tcPr>
                </a:tc>
              </a:tr>
              <a:tr h="29845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D1259"/>
                          </a:solidFill>
                          <a:effectLst/>
                          <a:latin typeface="Arial" charset="0"/>
                          <a:cs typeface="Tahoma" pitchFamily="34" charset="0"/>
                        </a:rPr>
                        <a:t>EM</a:t>
                      </a:r>
                      <a:endParaRPr kumimoji="0" lang="ru-RU" alt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D125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63" marR="91463" marT="45715" marB="4571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7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D1259"/>
                          </a:solidFill>
                          <a:effectLst/>
                          <a:latin typeface="Arial" charset="0"/>
                          <a:cs typeface="Tahoma" pitchFamily="34" charset="0"/>
                        </a:rPr>
                        <a:t>Электричество и магнетизм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D125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63" marR="91463" marT="45715" marB="4571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7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D1259"/>
                          </a:solidFill>
                          <a:effectLst/>
                          <a:latin typeface="Arial" charset="0"/>
                          <a:cs typeface="Tahoma" pitchFamily="34" charset="0"/>
                        </a:rPr>
                        <a:t>39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D125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63" marR="91463" marT="45715" marB="4571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7"/>
                    </a:solidFill>
                  </a:tcPr>
                </a:tc>
              </a:tr>
              <a:tr h="29686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D1259"/>
                          </a:solidFill>
                          <a:effectLst/>
                          <a:latin typeface="Arial" charset="0"/>
                          <a:cs typeface="Tahoma" pitchFamily="34" charset="0"/>
                        </a:rPr>
                        <a:t>AUV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D125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63" marR="91463" marT="45715" marB="4571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7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D1259"/>
                          </a:solidFill>
                          <a:effectLst/>
                          <a:latin typeface="Arial" charset="0"/>
                          <a:cs typeface="Tahoma" pitchFamily="34" charset="0"/>
                        </a:rPr>
                        <a:t>Акустика, ультразвук, вибрация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D125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63" marR="91463" marT="45715" marB="4571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7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D1259"/>
                          </a:solidFill>
                          <a:effectLst/>
                          <a:latin typeface="Arial" charset="0"/>
                          <a:cs typeface="Tahoma" pitchFamily="34" charset="0"/>
                        </a:rPr>
                        <a:t>25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D125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63" marR="91463" marT="45715" marB="4571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7"/>
                    </a:solidFill>
                  </a:tcPr>
                </a:tc>
              </a:tr>
              <a:tr h="29845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D1259"/>
                          </a:solidFill>
                          <a:effectLst/>
                          <a:latin typeface="Arial" charset="0"/>
                          <a:cs typeface="Tahoma" pitchFamily="34" charset="0"/>
                        </a:rPr>
                        <a:t>PR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D125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63" marR="91463" marT="45715" marB="4571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7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D1259"/>
                          </a:solidFill>
                          <a:effectLst/>
                          <a:latin typeface="Arial" charset="0"/>
                          <a:cs typeface="Tahoma" pitchFamily="34" charset="0"/>
                        </a:rPr>
                        <a:t>Фотометрия и радиометрия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D125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63" marR="91463" marT="45715" marB="4571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7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D1259"/>
                          </a:solidFill>
                          <a:effectLst/>
                          <a:latin typeface="Arial" charset="0"/>
                          <a:cs typeface="Tahoma" pitchFamily="34" charset="0"/>
                        </a:rPr>
                        <a:t>11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D125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63" marR="91463" marT="45715" marB="4571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7"/>
                    </a:solidFill>
                  </a:tcPr>
                </a:tc>
              </a:tr>
              <a:tr h="29686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D1259"/>
                          </a:solidFill>
                          <a:effectLst/>
                          <a:latin typeface="Arial" charset="0"/>
                          <a:cs typeface="Tahoma" pitchFamily="34" charset="0"/>
                        </a:rPr>
                        <a:t>L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D125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63" marR="91463" marT="45715" marB="4571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7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D1259"/>
                          </a:solidFill>
                          <a:effectLst/>
                          <a:latin typeface="Arial" charset="0"/>
                          <a:cs typeface="Tahoma" pitchFamily="34" charset="0"/>
                        </a:rPr>
                        <a:t>Длина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D125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63" marR="91463" marT="45715" marB="4571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7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D1259"/>
                          </a:solidFill>
                          <a:effectLst/>
                          <a:latin typeface="Arial" charset="0"/>
                          <a:cs typeface="Tahoma" pitchFamily="34" charset="0"/>
                        </a:rPr>
                        <a:t>16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D125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63" marR="91463" marT="45715" marB="4571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7"/>
                    </a:solidFill>
                  </a:tcPr>
                </a:tc>
              </a:tr>
              <a:tr h="29845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D1259"/>
                          </a:solidFill>
                          <a:effectLst/>
                          <a:latin typeface="Arial" charset="0"/>
                          <a:cs typeface="Tahoma" pitchFamily="34" charset="0"/>
                        </a:rPr>
                        <a:t>М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D125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63" marR="91463" marT="45715" marB="4571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7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D1259"/>
                          </a:solidFill>
                          <a:effectLst/>
                          <a:latin typeface="Arial" charset="0"/>
                          <a:cs typeface="Tahoma" pitchFamily="34" charset="0"/>
                        </a:rPr>
                        <a:t>Масса и связанные с ней величины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D125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63" marR="91463" marT="45715" marB="4571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7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D1259"/>
                          </a:solidFill>
                          <a:effectLst/>
                          <a:latin typeface="Arial" charset="0"/>
                          <a:cs typeface="Tahoma" pitchFamily="34" charset="0"/>
                        </a:rPr>
                        <a:t>10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D125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63" marR="91463" marT="45715" marB="4571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7"/>
                    </a:solidFill>
                  </a:tcPr>
                </a:tc>
              </a:tr>
              <a:tr h="31432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D1259"/>
                          </a:solidFill>
                          <a:effectLst/>
                          <a:latin typeface="Arial" charset="0"/>
                          <a:cs typeface="Tahoma" pitchFamily="34" charset="0"/>
                        </a:rPr>
                        <a:t>RI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D125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63" marR="91463" marT="45715" marB="4571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7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D1259"/>
                          </a:solidFill>
                          <a:effectLst/>
                          <a:latin typeface="Arial" charset="0"/>
                          <a:cs typeface="Tahoma" pitchFamily="34" charset="0"/>
                        </a:rPr>
                        <a:t>Ионизирующее излучение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D125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63" marR="91463" marT="45715" marB="4571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7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D1259"/>
                          </a:solidFill>
                          <a:effectLst/>
                          <a:latin typeface="Arial" charset="0"/>
                          <a:cs typeface="Tahoma" pitchFamily="34" charset="0"/>
                        </a:rPr>
                        <a:t>51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D125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63" marR="91463" marT="45715" marB="4571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7"/>
                    </a:solidFill>
                  </a:tcPr>
                </a:tc>
              </a:tr>
              <a:tr h="29686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D1259"/>
                          </a:solidFill>
                          <a:effectLst/>
                          <a:latin typeface="Arial" charset="0"/>
                          <a:cs typeface="Tahoma" pitchFamily="34" charset="0"/>
                        </a:rPr>
                        <a:t>QM</a:t>
                      </a:r>
                      <a:endParaRPr kumimoji="0" lang="ru-RU" alt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D125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63" marR="91463" marT="45715" marB="4571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7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D1259"/>
                          </a:solidFill>
                          <a:effectLst/>
                          <a:latin typeface="Arial" charset="0"/>
                          <a:cs typeface="Tahoma" pitchFamily="34" charset="0"/>
                        </a:rPr>
                        <a:t>Химия и биология</a:t>
                      </a:r>
                      <a:endParaRPr kumimoji="0" lang="ru-RU" alt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D125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63" marR="91463" marT="45715" marB="4571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7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D1259"/>
                          </a:solidFill>
                          <a:effectLst/>
                          <a:latin typeface="Arial" charset="0"/>
                          <a:cs typeface="Tahoma" pitchFamily="34" charset="0"/>
                        </a:rPr>
                        <a:t>16</a:t>
                      </a:r>
                      <a:endParaRPr kumimoji="0" lang="ru-RU" alt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D125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63" marR="91463" marT="45715" marB="4571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7"/>
                    </a:solidFill>
                  </a:tcPr>
                </a:tc>
              </a:tr>
            </a:tbl>
          </a:graphicData>
        </a:graphic>
      </p:graphicFrame>
      <p:sp>
        <p:nvSpPr>
          <p:cNvPr id="23" name="Rectangle 17"/>
          <p:cNvSpPr>
            <a:spLocks noChangeArrowheads="1"/>
          </p:cNvSpPr>
          <p:nvPr/>
        </p:nvSpPr>
        <p:spPr bwMode="auto">
          <a:xfrm>
            <a:off x="369441" y="5413375"/>
            <a:ext cx="1198563" cy="8604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ru-RU" sz="3600" b="1" dirty="0">
                <a:solidFill>
                  <a:srgbClr val="B6164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23</a:t>
            </a:r>
            <a:r>
              <a:rPr lang="ru-RU" altLang="ru-RU" sz="3600" b="1" dirty="0">
                <a:solidFill>
                  <a:srgbClr val="B6164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6</a:t>
            </a:r>
            <a:r>
              <a:rPr lang="en-US" altLang="ru-RU" sz="3600" b="1" dirty="0">
                <a:solidFill>
                  <a:srgbClr val="0D125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</a:t>
            </a:r>
          </a:p>
          <a:p>
            <a:pPr algn="ctr">
              <a:defRPr/>
            </a:pPr>
            <a:r>
              <a:rPr lang="en-US" altLang="ru-RU" sz="1400" b="1" dirty="0">
                <a:solidFill>
                  <a:srgbClr val="0D125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(01.04.201</a:t>
            </a:r>
            <a:r>
              <a:rPr lang="ru-RU" altLang="ru-RU" sz="1400" b="1" dirty="0">
                <a:solidFill>
                  <a:srgbClr val="0D125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7</a:t>
            </a:r>
            <a:r>
              <a:rPr lang="en-US" altLang="ru-RU" sz="1400" b="1" dirty="0">
                <a:solidFill>
                  <a:srgbClr val="0D125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)</a:t>
            </a:r>
            <a:endParaRPr lang="ru-RU" altLang="ru-RU" sz="1400" b="1" dirty="0">
              <a:solidFill>
                <a:srgbClr val="0D125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614075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8572740" y="5649913"/>
            <a:ext cx="43473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r>
              <a:rPr lang="en-US" altLang="ru-RU" dirty="0" smtClean="0">
                <a:solidFill>
                  <a:srgbClr val="FFFFFF"/>
                </a:solidFill>
                <a:latin typeface="Georgia" panose="02040502050405020303" pitchFamily="18" charset="0"/>
              </a:rPr>
              <a:t>25</a:t>
            </a:r>
            <a:endParaRPr lang="ru-RU" altLang="ru-RU" dirty="0">
              <a:solidFill>
                <a:srgbClr val="FFFFFF"/>
              </a:solidFill>
              <a:latin typeface="Georgia" panose="02040502050405020303" pitchFamily="18" charset="0"/>
            </a:endParaRPr>
          </a:p>
        </p:txBody>
      </p:sp>
      <p:sp>
        <p:nvSpPr>
          <p:cNvPr id="3" name="Text Box 27"/>
          <p:cNvSpPr txBox="1">
            <a:spLocks noChangeArrowheads="1"/>
          </p:cNvSpPr>
          <p:nvPr/>
        </p:nvSpPr>
        <p:spPr bwMode="auto">
          <a:xfrm>
            <a:off x="179388" y="158403"/>
            <a:ext cx="7921625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rtlCol="0" anchor="ctr">
            <a:spAutoFit/>
          </a:bodyPr>
          <a:lstStyle>
            <a:defPPr>
              <a:defRPr lang="ru-RU"/>
            </a:defPPr>
            <a:lvl1pPr algn="ctr" eaLnBrk="0" hangingPunct="0">
              <a:lnSpc>
                <a:spcPts val="2800"/>
              </a:lnSpc>
              <a:defRPr sz="2800" b="1" spc="-100">
                <a:solidFill>
                  <a:srgbClr val="9C1D22"/>
                </a:solidFill>
                <a:latin typeface="+mn-lt"/>
              </a:defRPr>
            </a:lvl1pPr>
          </a:lstStyle>
          <a:p>
            <a:r>
              <a:rPr lang="ru-RU" altLang="ru-RU" dirty="0" smtClean="0"/>
              <a:t>ПОДПРОГРАММА </a:t>
            </a:r>
          </a:p>
          <a:p>
            <a:r>
              <a:rPr lang="ru-RU" altLang="ru-RU" dirty="0" smtClean="0"/>
              <a:t>«ЭТАЛОНЫ БЕЛАРУСИ» 2016-2020 ГОДЫ</a:t>
            </a:r>
            <a:endParaRPr lang="ru-RU" altLang="ru-RU" dirty="0"/>
          </a:p>
        </p:txBody>
      </p:sp>
      <p:sp>
        <p:nvSpPr>
          <p:cNvPr id="4" name="Объект 2"/>
          <p:cNvSpPr>
            <a:spLocks noGrp="1"/>
          </p:cNvSpPr>
          <p:nvPr>
            <p:ph idx="4294967295"/>
          </p:nvPr>
        </p:nvSpPr>
        <p:spPr>
          <a:xfrm>
            <a:off x="179388" y="1340768"/>
            <a:ext cx="8785225" cy="2447925"/>
          </a:xfrm>
        </p:spPr>
        <p:txBody>
          <a:bodyPr/>
          <a:lstStyle/>
          <a:p>
            <a:pPr marL="107950" indent="0" eaLnBrk="1" hangingPunct="1">
              <a:buFont typeface="Wingdings" panose="05000000000000000000" pitchFamily="2" charset="2"/>
              <a:buNone/>
            </a:pPr>
            <a:r>
              <a:rPr lang="ru-RU" altLang="ru-RU" sz="2800" b="1" dirty="0" smtClean="0"/>
              <a:t>Создать: </a:t>
            </a:r>
          </a:p>
          <a:p>
            <a:pPr marL="565150" indent="-457200" eaLnBrk="1" hangingPunct="1">
              <a:buClr>
                <a:srgbClr val="800000"/>
              </a:buClr>
              <a:buFont typeface="Wingdings" panose="05000000000000000000" pitchFamily="2" charset="2"/>
              <a:buChar char="ü"/>
            </a:pPr>
            <a:r>
              <a:rPr lang="ru-RU" altLang="ru-RU" sz="2800" b="1" dirty="0" smtClean="0">
                <a:solidFill>
                  <a:srgbClr val="A50021"/>
                </a:solidFill>
              </a:rPr>
              <a:t>22</a:t>
            </a:r>
            <a:r>
              <a:rPr lang="ru-RU" altLang="ru-RU" sz="2800" b="1" dirty="0" smtClean="0">
                <a:solidFill>
                  <a:srgbClr val="0E58C4"/>
                </a:solidFill>
              </a:rPr>
              <a:t> государственных эталона</a:t>
            </a:r>
          </a:p>
          <a:p>
            <a:pPr marL="565150" indent="-457200" eaLnBrk="1" hangingPunct="1">
              <a:buClr>
                <a:srgbClr val="800000"/>
              </a:buClr>
              <a:buFont typeface="Wingdings" panose="05000000000000000000" pitchFamily="2" charset="2"/>
              <a:buChar char="ü"/>
            </a:pPr>
            <a:r>
              <a:rPr lang="ru-RU" altLang="ru-RU" sz="2800" b="1" dirty="0" smtClean="0">
                <a:solidFill>
                  <a:srgbClr val="A50021"/>
                </a:solidFill>
              </a:rPr>
              <a:t>1</a:t>
            </a:r>
            <a:r>
              <a:rPr lang="ru-RU" altLang="ru-RU" sz="2800" b="1" dirty="0" smtClean="0">
                <a:solidFill>
                  <a:srgbClr val="0E58C4"/>
                </a:solidFill>
              </a:rPr>
              <a:t> эталонную установку</a:t>
            </a:r>
          </a:p>
          <a:p>
            <a:pPr marL="107950" indent="0" eaLnBrk="1" hangingPunct="1">
              <a:buFont typeface="Wingdings" panose="05000000000000000000" pitchFamily="2" charset="2"/>
              <a:buNone/>
            </a:pPr>
            <a:endParaRPr lang="ru-RU" altLang="ru-RU" sz="2400" b="1" dirty="0" smtClean="0">
              <a:solidFill>
                <a:srgbClr val="0E58C4"/>
              </a:solidFill>
            </a:endParaRPr>
          </a:p>
          <a:p>
            <a:pPr marL="107950" indent="0" eaLnBrk="1" hangingPunct="1">
              <a:buFont typeface="Wingdings" panose="05000000000000000000" pitchFamily="2" charset="2"/>
              <a:buNone/>
            </a:pPr>
            <a:r>
              <a:rPr lang="ru-RU" altLang="ru-RU" sz="2800" b="1" dirty="0" smtClean="0"/>
              <a:t>Модернизировать </a:t>
            </a:r>
            <a:r>
              <a:rPr lang="ru-RU" altLang="ru-RU" sz="2800" b="1" dirty="0" smtClean="0">
                <a:solidFill>
                  <a:srgbClr val="A50021"/>
                </a:solidFill>
              </a:rPr>
              <a:t>4</a:t>
            </a:r>
            <a:r>
              <a:rPr lang="ru-RU" altLang="ru-RU" sz="2800" b="1" dirty="0" smtClean="0">
                <a:solidFill>
                  <a:srgbClr val="0E58C4"/>
                </a:solidFill>
              </a:rPr>
              <a:t> государственных эталона</a:t>
            </a:r>
            <a:endParaRPr lang="ru-RU" altLang="ru-RU" sz="2800" b="1" dirty="0" smtClean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250825" y="4293096"/>
            <a:ext cx="7850188" cy="1804749"/>
          </a:xfrm>
          <a:prstGeom prst="roundRect">
            <a:avLst/>
          </a:prstGeom>
          <a:noFill/>
          <a:ln w="19050">
            <a:solidFill>
              <a:srgbClr val="800000"/>
            </a:solidFill>
            <a:prstDash val="sys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/>
            <a:r>
              <a:rPr lang="ru-RU" altLang="ru-RU" sz="2000" b="1" dirty="0" smtClean="0">
                <a:solidFill>
                  <a:srgbClr val="002060"/>
                </a:solidFill>
                <a:cs typeface="Tahoma" panose="020B0604030504040204" pitchFamily="34" charset="0"/>
              </a:rPr>
              <a:t>Работы </a:t>
            </a:r>
            <a:r>
              <a:rPr lang="ru-RU" altLang="ru-RU" sz="2000" b="1" dirty="0">
                <a:solidFill>
                  <a:srgbClr val="002060"/>
                </a:solidFill>
                <a:cs typeface="Tahoma" panose="020B0604030504040204" pitchFamily="34" charset="0"/>
              </a:rPr>
              <a:t>по созданию и совершенствованию эталонной базы направлены на реализацию приоритетных направлений научно-технической деятельности в Республике Беларусь на 2016 – 2020 годы, определенных указом Президента №166 от 22 апреля 2015 г.</a:t>
            </a:r>
          </a:p>
        </p:txBody>
      </p:sp>
    </p:spTree>
    <p:extLst>
      <p:ext uri="{BB962C8B-B14F-4D97-AF65-F5344CB8AC3E}">
        <p14:creationId xmlns:p14="http://schemas.microsoft.com/office/powerpoint/2010/main" val="111894934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8564725" y="5649913"/>
            <a:ext cx="4427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r>
              <a:rPr lang="en-US" altLang="ru-RU" dirty="0" smtClean="0">
                <a:solidFill>
                  <a:srgbClr val="FFFFFF"/>
                </a:solidFill>
                <a:latin typeface="Georgia" panose="02040502050405020303" pitchFamily="18" charset="0"/>
              </a:rPr>
              <a:t>26</a:t>
            </a:r>
            <a:endParaRPr lang="ru-RU" altLang="ru-RU" dirty="0">
              <a:solidFill>
                <a:srgbClr val="FFFFFF"/>
              </a:solidFill>
              <a:latin typeface="Georgia" panose="02040502050405020303" pitchFamily="18" charset="0"/>
            </a:endParaRPr>
          </a:p>
        </p:txBody>
      </p:sp>
      <p:graphicFrame>
        <p:nvGraphicFramePr>
          <p:cNvPr id="5" name="Group 3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2342258"/>
              </p:ext>
            </p:extLst>
          </p:nvPr>
        </p:nvGraphicFramePr>
        <p:xfrm>
          <a:off x="179512" y="1179738"/>
          <a:ext cx="8137525" cy="4464050"/>
        </p:xfrm>
        <a:graphic>
          <a:graphicData uri="http://schemas.openxmlformats.org/drawingml/2006/table">
            <a:tbl>
              <a:tblPr/>
              <a:tblGrid>
                <a:gridCol w="8137525"/>
              </a:tblGrid>
              <a:tr h="573124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cs typeface="Tahoma" pitchFamily="34" charset="0"/>
                        </a:rPr>
                        <a:t>АТОМНАЯ ЭНЕРГЕТИКА</a:t>
                      </a:r>
                    </a:p>
                  </a:txBody>
                  <a:tcPr marL="91432" marR="91432" marT="45730" marB="4573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794892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ahoma" pitchFamily="34" charset="0"/>
                        </a:rPr>
                        <a:t>ИНФОРМАЦИОННО-КОММУНИКАЦИОННЫЕ И </a:t>
                      </a:r>
                      <a:br>
                        <a:rPr kumimoji="0" lang="ru-RU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ahoma" pitchFamily="34" charset="0"/>
                        </a:rPr>
                      </a:br>
                      <a:r>
                        <a:rPr kumimoji="0" lang="ru-RU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ahoma" pitchFamily="34" charset="0"/>
                        </a:rPr>
                        <a:t>КОСМИЧЕСКИЕ ТЕХНОЛОГИИ</a:t>
                      </a:r>
                    </a:p>
                  </a:txBody>
                  <a:tcPr marL="91432" marR="91432" marT="45730" marB="4573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DCEF"/>
                    </a:solidFill>
                  </a:tcPr>
                </a:tc>
              </a:tr>
              <a:tr h="648007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ahoma" pitchFamily="34" charset="0"/>
                        </a:rPr>
                        <a:t>ПРОМЫШЛЕННЫЕ И СТРОИТЕЛЬНЫЕ ТЕХНОЛОГИИ</a:t>
                      </a:r>
                    </a:p>
                  </a:txBody>
                  <a:tcPr marL="91432" marR="91432" marT="45730" marB="4573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7"/>
                    </a:solidFill>
                  </a:tcPr>
                </a:tc>
              </a:tr>
              <a:tr h="72000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ahoma" pitchFamily="34" charset="0"/>
                        </a:rPr>
                        <a:t>ЭНЕРГЕТИКА И ЭНЕРГОЭФФЕКТИВНОСТЬ</a:t>
                      </a:r>
                    </a:p>
                  </a:txBody>
                  <a:tcPr marL="91432" marR="91432" marT="45730" marB="4573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DCEF"/>
                    </a:solidFill>
                  </a:tcPr>
                </a:tc>
              </a:tr>
              <a:tr h="50400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ahoma" pitchFamily="34" charset="0"/>
                        </a:rPr>
                        <a:t>НАЦИОНАЛЬНАЯ БЕЗОПАСНОСТЬ</a:t>
                      </a:r>
                    </a:p>
                  </a:txBody>
                  <a:tcPr marL="91432" marR="91432" marT="45730" marB="4573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7"/>
                    </a:solidFill>
                  </a:tcPr>
                </a:tc>
              </a:tr>
              <a:tr h="57600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ahoma" pitchFamily="34" charset="0"/>
                        </a:rPr>
                        <a:t>МЕДИЦИНА</a:t>
                      </a:r>
                    </a:p>
                  </a:txBody>
                  <a:tcPr marL="91432" marR="91432" marT="45730" marB="4573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DCEF"/>
                    </a:solidFill>
                  </a:tcPr>
                </a:tc>
              </a:tr>
              <a:tr h="648007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ahoma" pitchFamily="34" charset="0"/>
                        </a:rPr>
                        <a:t>АГРОПРОМЫШЛЕННЫЕ ТЕХНОЛОГИИ</a:t>
                      </a:r>
                    </a:p>
                  </a:txBody>
                  <a:tcPr marL="91432" marR="91432" marT="45730" marB="4573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7"/>
                    </a:solidFill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323851" y="5949950"/>
            <a:ext cx="7848549" cy="706438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chemeClr val="bg1"/>
                </a:solidFill>
                <a:latin typeface="+mn-lt"/>
              </a:rPr>
              <a:t>Подпрограмма «Эталоны Беларуси» </a:t>
            </a:r>
            <a:br>
              <a:rPr lang="ru-RU" sz="2000" b="1" dirty="0">
                <a:solidFill>
                  <a:schemeClr val="bg1"/>
                </a:solidFill>
                <a:latin typeface="+mn-lt"/>
              </a:rPr>
            </a:br>
            <a:r>
              <a:rPr lang="ru-RU" sz="2000" b="1" dirty="0">
                <a:solidFill>
                  <a:schemeClr val="bg1"/>
                </a:solidFill>
                <a:latin typeface="+mn-lt"/>
              </a:rPr>
              <a:t>ГНТП «Эталоны и научные приборы» на 2016 – 2020 годы</a:t>
            </a: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179512" y="188913"/>
            <a:ext cx="8208912" cy="810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rtlCol="0" anchor="ctr">
            <a:spAutoFit/>
          </a:bodyPr>
          <a:lstStyle/>
          <a:p>
            <a:pPr algn="ctr" eaLnBrk="0" hangingPunct="0">
              <a:lnSpc>
                <a:spcPts val="2800"/>
              </a:lnSpc>
            </a:pPr>
            <a:r>
              <a:rPr lang="ru-RU" altLang="ru-RU" sz="2800" b="1" spc="-100" dirty="0" smtClean="0">
                <a:solidFill>
                  <a:srgbClr val="9C1D22"/>
                </a:solidFill>
                <a:latin typeface="+mn-lt"/>
              </a:rPr>
              <a:t>РАЗРАБОТКА И СОЗДАНИЕ ГОСУДАРСТВЕННЫХ ЭТАЛОНОВ </a:t>
            </a:r>
            <a:endParaRPr lang="ru-RU" altLang="ru-RU" sz="2800" b="1" spc="-100" dirty="0">
              <a:solidFill>
                <a:srgbClr val="9C1D22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1419448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8579152" y="5649913"/>
            <a:ext cx="42832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r>
              <a:rPr lang="en-US" altLang="ru-RU" dirty="0" smtClean="0">
                <a:solidFill>
                  <a:srgbClr val="FFFFFF"/>
                </a:solidFill>
                <a:latin typeface="Georgia" panose="02040502050405020303" pitchFamily="18" charset="0"/>
              </a:rPr>
              <a:t>2</a:t>
            </a:r>
            <a:r>
              <a:rPr lang="ru-RU" altLang="ru-RU" dirty="0" smtClean="0">
                <a:solidFill>
                  <a:srgbClr val="FFFFFF"/>
                </a:solidFill>
                <a:latin typeface="Georgia" panose="02040502050405020303" pitchFamily="18" charset="0"/>
              </a:rPr>
              <a:t>7</a:t>
            </a:r>
            <a:endParaRPr lang="ru-RU" altLang="ru-RU" dirty="0">
              <a:solidFill>
                <a:srgbClr val="FFFFFF"/>
              </a:solidFill>
              <a:latin typeface="Georgia" panose="02040502050405020303" pitchFamily="18" charset="0"/>
            </a:endParaRPr>
          </a:p>
        </p:txBody>
      </p:sp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5651698" y="817786"/>
            <a:ext cx="2952750" cy="3455987"/>
          </a:xfrm>
          <a:prstGeom prst="rect">
            <a:avLst/>
          </a:prstGeom>
          <a:solidFill>
            <a:srgbClr val="D5EEEF"/>
          </a:solidFill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ru-RU"/>
          </a:p>
        </p:txBody>
      </p:sp>
      <p:sp>
        <p:nvSpPr>
          <p:cNvPr id="5" name="Rectangle 17"/>
          <p:cNvSpPr>
            <a:spLocks noChangeArrowheads="1"/>
          </p:cNvSpPr>
          <p:nvPr/>
        </p:nvSpPr>
        <p:spPr bwMode="auto">
          <a:xfrm>
            <a:off x="925513" y="2949575"/>
            <a:ext cx="2632075" cy="3071813"/>
          </a:xfrm>
          <a:prstGeom prst="rect">
            <a:avLst/>
          </a:prstGeom>
          <a:solidFill>
            <a:srgbClr val="D5EEEF"/>
          </a:solidFill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ru-RU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79388" y="908720"/>
            <a:ext cx="5497512" cy="91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 b="1" dirty="0">
                <a:latin typeface="+mn-lt"/>
                <a:cs typeface="Tahoma" panose="020B0604030504040204" pitchFamily="34" charset="0"/>
              </a:rPr>
              <a:t>Национальный эталон</a:t>
            </a:r>
          </a:p>
          <a:p>
            <a:r>
              <a:rPr lang="ru-RU" altLang="ru-RU" b="1" dirty="0">
                <a:solidFill>
                  <a:srgbClr val="990000"/>
                </a:solidFill>
                <a:latin typeface="+mn-lt"/>
                <a:cs typeface="Tahoma" panose="020B0604030504040204" pitchFamily="34" charset="0"/>
              </a:rPr>
              <a:t>НЭ РБ 28-16 Единицы светового потока источников непрерывного излучения</a:t>
            </a:r>
          </a:p>
        </p:txBody>
      </p:sp>
      <p:pic>
        <p:nvPicPr>
          <p:cNvPr id="7" name="Рисунок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663" y="3286125"/>
            <a:ext cx="1543050" cy="229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6"/>
          <a:stretch>
            <a:fillRect/>
          </a:stretch>
        </p:blipFill>
        <p:spPr bwMode="auto">
          <a:xfrm>
            <a:off x="2916536" y="4581525"/>
            <a:ext cx="1343025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5446713"/>
            <a:ext cx="1143000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Рисунок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1736" y="3581623"/>
            <a:ext cx="952500" cy="93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Рисунок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0" t="10959" r="8000" b="5479"/>
          <a:stretch>
            <a:fillRect/>
          </a:stretch>
        </p:blipFill>
        <p:spPr bwMode="auto">
          <a:xfrm>
            <a:off x="6299398" y="3626073"/>
            <a:ext cx="847725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2"/>
          <p:cNvSpPr>
            <a:spLocks noChangeArrowheads="1"/>
          </p:cNvSpPr>
          <p:nvPr/>
        </p:nvSpPr>
        <p:spPr bwMode="auto">
          <a:xfrm>
            <a:off x="1511300" y="6380163"/>
            <a:ext cx="3024188" cy="30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/>
            <a:r>
              <a:rPr lang="ru-RU" altLang="ru-RU" sz="1400" b="1">
                <a:latin typeface="+mn-lt"/>
                <a:cs typeface="Tahoma" panose="020B0604030504040204" pitchFamily="34" charset="0"/>
              </a:rPr>
              <a:t>Гониофотометрический блок</a:t>
            </a:r>
          </a:p>
        </p:txBody>
      </p:sp>
      <p:sp>
        <p:nvSpPr>
          <p:cNvPr id="13" name="Rectangle 13"/>
          <p:cNvSpPr>
            <a:spLocks noChangeArrowheads="1"/>
          </p:cNvSpPr>
          <p:nvPr/>
        </p:nvSpPr>
        <p:spPr bwMode="auto">
          <a:xfrm>
            <a:off x="326891" y="2965550"/>
            <a:ext cx="1754455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/>
            <a:r>
              <a:rPr lang="ru-RU" altLang="ru-RU" sz="1400" b="1">
                <a:latin typeface="+mn-lt"/>
                <a:cs typeface="Tahoma" panose="020B0604030504040204" pitchFamily="34" charset="0"/>
              </a:rPr>
              <a:t>Светодиодный блок</a:t>
            </a:r>
          </a:p>
        </p:txBody>
      </p:sp>
      <p:sp>
        <p:nvSpPr>
          <p:cNvPr id="14" name="Rectangle 14"/>
          <p:cNvSpPr>
            <a:spLocks noChangeArrowheads="1"/>
          </p:cNvSpPr>
          <p:nvPr/>
        </p:nvSpPr>
        <p:spPr bwMode="auto">
          <a:xfrm>
            <a:off x="5920656" y="764704"/>
            <a:ext cx="2060821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/>
            <a:r>
              <a:rPr lang="ru-RU" altLang="ru-RU" sz="1400" b="1" dirty="0">
                <a:latin typeface="+mn-lt"/>
                <a:cs typeface="Tahoma" panose="020B0604030504040204" pitchFamily="34" charset="0"/>
              </a:rPr>
              <a:t>Фотометрический блок:</a:t>
            </a:r>
          </a:p>
        </p:txBody>
      </p:sp>
      <p:pic>
        <p:nvPicPr>
          <p:cNvPr id="15" name="Picture 16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0" t="2138"/>
          <a:stretch>
            <a:fillRect/>
          </a:stretch>
        </p:blipFill>
        <p:spPr bwMode="auto">
          <a:xfrm>
            <a:off x="2276773" y="3502025"/>
            <a:ext cx="985838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Line 19"/>
          <p:cNvSpPr>
            <a:spLocks noChangeShapeType="1"/>
          </p:cNvSpPr>
          <p:nvPr/>
        </p:nvSpPr>
        <p:spPr bwMode="auto">
          <a:xfrm flipV="1">
            <a:off x="3419476" y="3041650"/>
            <a:ext cx="2590800" cy="26988"/>
          </a:xfrm>
          <a:prstGeom prst="line">
            <a:avLst/>
          </a:prstGeom>
          <a:noFill/>
          <a:ln w="76200">
            <a:solidFill>
              <a:schemeClr val="accent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7" name="Rectangle 20"/>
          <p:cNvSpPr>
            <a:spLocks noChangeArrowheads="1"/>
          </p:cNvSpPr>
          <p:nvPr/>
        </p:nvSpPr>
        <p:spPr bwMode="auto">
          <a:xfrm>
            <a:off x="185738" y="1988840"/>
            <a:ext cx="5689600" cy="82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 sz="1600" b="1" dirty="0">
                <a:latin typeface="+mn-lt"/>
                <a:cs typeface="Tahoma" panose="020B0604030504040204" pitchFamily="34" charset="0"/>
              </a:rPr>
              <a:t>Обеспечение единства измерений, как в области фотометрии, так и оптической радиометрии.</a:t>
            </a:r>
            <a:endParaRPr lang="en-US" altLang="ru-RU" sz="1600" b="1" dirty="0">
              <a:latin typeface="+mn-lt"/>
              <a:cs typeface="Tahoma" panose="020B0604030504040204" pitchFamily="34" charset="0"/>
            </a:endParaRPr>
          </a:p>
          <a:p>
            <a:r>
              <a:rPr lang="ru-RU" altLang="ru-RU" sz="1600" dirty="0">
                <a:latin typeface="+mn-lt"/>
                <a:cs typeface="Tahoma" panose="020B0604030504040204" pitchFamily="34" charset="0"/>
              </a:rPr>
              <a:t>Спектральный диапазон: </a:t>
            </a:r>
            <a:r>
              <a:rPr lang="ru-RU" altLang="ru-RU" sz="1600" b="1" dirty="0">
                <a:latin typeface="+mn-lt"/>
                <a:cs typeface="Tahoma" panose="020B0604030504040204" pitchFamily="34" charset="0"/>
              </a:rPr>
              <a:t>200 – 1100 </a:t>
            </a:r>
            <a:r>
              <a:rPr lang="ru-RU" altLang="ru-RU" sz="1600" b="1" dirty="0" err="1">
                <a:latin typeface="+mn-lt"/>
                <a:cs typeface="Tahoma" panose="020B0604030504040204" pitchFamily="34" charset="0"/>
              </a:rPr>
              <a:t>нм</a:t>
            </a:r>
            <a:endParaRPr lang="ru-RU" altLang="ru-RU" sz="1600" b="1" dirty="0">
              <a:latin typeface="+mn-lt"/>
              <a:cs typeface="Tahoma" panose="020B0604030504040204" pitchFamily="34" charset="0"/>
            </a:endParaRPr>
          </a:p>
        </p:txBody>
      </p:sp>
      <p:sp>
        <p:nvSpPr>
          <p:cNvPr id="18" name="Rectangle 21"/>
          <p:cNvSpPr>
            <a:spLocks noChangeArrowheads="1"/>
          </p:cNvSpPr>
          <p:nvPr/>
        </p:nvSpPr>
        <p:spPr bwMode="auto">
          <a:xfrm>
            <a:off x="4314328" y="4587512"/>
            <a:ext cx="4002088" cy="2246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 sz="1600" dirty="0">
                <a:latin typeface="+mn-lt"/>
                <a:cs typeface="Tahoma" panose="020B0604030504040204" pitchFamily="34" charset="0"/>
              </a:rPr>
              <a:t>Диапазон воспроизведения единицы светового потока источников непрерывного излучения </a:t>
            </a:r>
            <a:r>
              <a:rPr lang="ru-RU" altLang="ru-RU" sz="1600" b="1" dirty="0" smtClean="0">
                <a:latin typeface="+mn-lt"/>
                <a:cs typeface="Tahoma" panose="020B0604030504040204" pitchFamily="34" charset="0"/>
              </a:rPr>
              <a:t>от </a:t>
            </a:r>
            <a:r>
              <a:rPr lang="ru-RU" altLang="ru-RU" sz="1600" b="1" dirty="0">
                <a:latin typeface="+mn-lt"/>
                <a:cs typeface="Tahoma" panose="020B0604030504040204" pitchFamily="34" charset="0"/>
              </a:rPr>
              <a:t>10 до 1500 лм</a:t>
            </a:r>
            <a:r>
              <a:rPr lang="ru-RU" altLang="ru-RU" sz="1600" dirty="0">
                <a:latin typeface="+mn-lt"/>
                <a:cs typeface="Tahoma" panose="020B0604030504040204" pitchFamily="34" charset="0"/>
              </a:rPr>
              <a:t> </a:t>
            </a:r>
          </a:p>
          <a:p>
            <a:r>
              <a:rPr lang="ru-RU" altLang="ru-RU" sz="1600" dirty="0">
                <a:latin typeface="+mn-lt"/>
                <a:cs typeface="Tahoma" panose="020B0604030504040204" pitchFamily="34" charset="0"/>
              </a:rPr>
              <a:t>Случайная погрешность воспроизведения</a:t>
            </a:r>
            <a:r>
              <a:rPr lang="en-US" altLang="ru-RU" sz="1600" dirty="0">
                <a:latin typeface="+mn-lt"/>
                <a:cs typeface="Tahoma" panose="020B0604030504040204" pitchFamily="34" charset="0"/>
              </a:rPr>
              <a:t> </a:t>
            </a:r>
            <a:r>
              <a:rPr lang="ru-RU" altLang="ru-RU" sz="1600" b="1" dirty="0">
                <a:latin typeface="+mn-lt"/>
                <a:cs typeface="Tahoma" panose="020B0604030504040204" pitchFamily="34" charset="0"/>
              </a:rPr>
              <a:t>0,2 · 10</a:t>
            </a:r>
            <a:r>
              <a:rPr lang="ru-RU" altLang="ru-RU" sz="1600" b="1" baseline="30000" dirty="0">
                <a:latin typeface="+mn-lt"/>
                <a:cs typeface="Tahoma" panose="020B0604030504040204" pitchFamily="34" charset="0"/>
              </a:rPr>
              <a:t>-2</a:t>
            </a:r>
            <a:r>
              <a:rPr lang="ru-RU" altLang="ru-RU" sz="1600" b="1" dirty="0">
                <a:latin typeface="+mn-lt"/>
                <a:cs typeface="Tahoma" panose="020B0604030504040204" pitchFamily="34" charset="0"/>
              </a:rPr>
              <a:t> </a:t>
            </a:r>
            <a:endParaRPr lang="en-US" altLang="ru-RU" sz="1600" b="1" dirty="0">
              <a:latin typeface="+mn-lt"/>
              <a:cs typeface="Tahoma" panose="020B0604030504040204" pitchFamily="34" charset="0"/>
            </a:endParaRPr>
          </a:p>
          <a:p>
            <a:r>
              <a:rPr lang="ru-RU" altLang="ru-RU" sz="1600" dirty="0" err="1">
                <a:latin typeface="+mn-lt"/>
                <a:cs typeface="Tahoma" panose="020B0604030504040204" pitchFamily="34" charset="0"/>
              </a:rPr>
              <a:t>Неисключенная</a:t>
            </a:r>
            <a:r>
              <a:rPr lang="ru-RU" altLang="ru-RU" sz="1600" dirty="0">
                <a:latin typeface="+mn-lt"/>
                <a:cs typeface="Tahoma" panose="020B0604030504040204" pitchFamily="34" charset="0"/>
              </a:rPr>
              <a:t> </a:t>
            </a:r>
            <a:r>
              <a:rPr lang="ru-RU" altLang="ru-RU" sz="1600" dirty="0" err="1">
                <a:latin typeface="+mn-lt"/>
                <a:cs typeface="Tahoma" panose="020B0604030504040204" pitchFamily="34" charset="0"/>
              </a:rPr>
              <a:t>сист</a:t>
            </a:r>
            <a:r>
              <a:rPr lang="en-US" altLang="ru-RU" sz="1600" dirty="0">
                <a:latin typeface="+mn-lt"/>
                <a:cs typeface="Tahoma" panose="020B0604030504040204" pitchFamily="34" charset="0"/>
              </a:rPr>
              <a:t>.</a:t>
            </a:r>
            <a:r>
              <a:rPr lang="ru-RU" altLang="ru-RU" sz="1600" dirty="0">
                <a:latin typeface="+mn-lt"/>
                <a:cs typeface="Tahoma" panose="020B0604030504040204" pitchFamily="34" charset="0"/>
              </a:rPr>
              <a:t> погрешность</a:t>
            </a:r>
            <a:r>
              <a:rPr lang="en-US" altLang="ru-RU" sz="1600" dirty="0">
                <a:latin typeface="+mn-lt"/>
                <a:cs typeface="Tahoma" panose="020B0604030504040204" pitchFamily="34" charset="0"/>
              </a:rPr>
              <a:t> </a:t>
            </a:r>
            <a:r>
              <a:rPr lang="ru-RU" altLang="ru-RU" sz="1600" b="1" dirty="0">
                <a:latin typeface="+mn-lt"/>
                <a:cs typeface="Tahoma" panose="020B0604030504040204" pitchFamily="34" charset="0"/>
              </a:rPr>
              <a:t>0,5 </a:t>
            </a:r>
            <a:r>
              <a:rPr lang="ru-RU" altLang="ru-RU" sz="1600" dirty="0">
                <a:latin typeface="+mn-lt"/>
                <a:cs typeface="Tahoma" panose="020B0604030504040204" pitchFamily="34" charset="0"/>
              </a:rPr>
              <a:t>• </a:t>
            </a:r>
            <a:r>
              <a:rPr lang="ru-RU" altLang="ru-RU" sz="1600" b="1" dirty="0">
                <a:latin typeface="+mn-lt"/>
                <a:cs typeface="Tahoma" panose="020B0604030504040204" pitchFamily="34" charset="0"/>
              </a:rPr>
              <a:t>10</a:t>
            </a:r>
            <a:r>
              <a:rPr lang="ru-RU" altLang="ru-RU" sz="1600" b="1" baseline="30000" dirty="0">
                <a:latin typeface="+mn-lt"/>
                <a:cs typeface="Tahoma" panose="020B0604030504040204" pitchFamily="34" charset="0"/>
              </a:rPr>
              <a:t>-2</a:t>
            </a:r>
            <a:endParaRPr lang="en-US" altLang="ru-RU" sz="1600" b="1" baseline="30000" dirty="0">
              <a:latin typeface="+mn-lt"/>
              <a:cs typeface="Tahoma" panose="020B0604030504040204" pitchFamily="34" charset="0"/>
            </a:endParaRPr>
          </a:p>
          <a:p>
            <a:r>
              <a:rPr lang="ru-RU" altLang="ru-RU" sz="1600" dirty="0">
                <a:latin typeface="+mn-lt"/>
                <a:cs typeface="Tahoma" panose="020B0604030504040204" pitchFamily="34" charset="0"/>
              </a:rPr>
              <a:t>Относительная расширенная неопределенность измерения, %:</a:t>
            </a:r>
            <a:r>
              <a:rPr lang="en-US" altLang="ru-RU" sz="1600" dirty="0">
                <a:latin typeface="+mn-lt"/>
                <a:cs typeface="Tahoma" panose="020B0604030504040204" pitchFamily="34" charset="0"/>
              </a:rPr>
              <a:t> </a:t>
            </a:r>
            <a:r>
              <a:rPr lang="ru-RU" altLang="ru-RU" sz="1600" b="1" dirty="0">
                <a:latin typeface="+mn-lt"/>
                <a:cs typeface="Tahoma" panose="020B0604030504040204" pitchFamily="34" charset="0"/>
              </a:rPr>
              <a:t>0,52</a:t>
            </a:r>
            <a:endParaRPr lang="en-US" altLang="ru-RU" b="1" dirty="0">
              <a:latin typeface="+mn-lt"/>
              <a:cs typeface="Tahoma" panose="020B0604030504040204" pitchFamily="34" charset="0"/>
            </a:endParaRPr>
          </a:p>
          <a:p>
            <a:endParaRPr lang="ru-RU" altLang="ru-RU" b="1" baseline="30000" dirty="0">
              <a:latin typeface="+mn-lt"/>
              <a:cs typeface="Tahoma" panose="020B0604030504040204" pitchFamily="34" charset="0"/>
            </a:endParaRPr>
          </a:p>
        </p:txBody>
      </p:sp>
      <p:grpSp>
        <p:nvGrpSpPr>
          <p:cNvPr id="19" name="Group 23"/>
          <p:cNvGrpSpPr>
            <a:grpSpLocks/>
          </p:cNvGrpSpPr>
          <p:nvPr/>
        </p:nvGrpSpPr>
        <p:grpSpPr bwMode="auto">
          <a:xfrm>
            <a:off x="5794573" y="962248"/>
            <a:ext cx="2546350" cy="2619375"/>
            <a:chOff x="3877" y="346"/>
            <a:chExt cx="1604" cy="1650"/>
          </a:xfrm>
        </p:grpSpPr>
        <p:pic>
          <p:nvPicPr>
            <p:cNvPr id="20" name="Рисунок 7"/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77" y="346"/>
              <a:ext cx="1604" cy="12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" name="Rectangle 15"/>
            <p:cNvSpPr>
              <a:spLocks noChangeArrowheads="1"/>
            </p:cNvSpPr>
            <p:nvPr/>
          </p:nvSpPr>
          <p:spPr bwMode="auto">
            <a:xfrm>
              <a:off x="4603" y="1705"/>
              <a:ext cx="643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ru-RU" altLang="ru-RU" sz="1200" b="1">
                  <a:latin typeface="+mn-lt"/>
                  <a:cs typeface="Tahoma" panose="020B0604030504040204" pitchFamily="34" charset="0"/>
                </a:rPr>
                <a:t>Система</a:t>
              </a:r>
            </a:p>
            <a:p>
              <a:r>
                <a:rPr lang="ru-RU" altLang="ru-RU" sz="1200" b="1">
                  <a:latin typeface="+mn-lt"/>
                  <a:cs typeface="Tahoma" panose="020B0604030504040204" pitchFamily="34" charset="0"/>
                </a:rPr>
                <a:t>Регистрации</a:t>
              </a:r>
            </a:p>
          </p:txBody>
        </p:sp>
        <p:sp>
          <p:nvSpPr>
            <p:cNvPr id="22" name="Oval 22"/>
            <p:cNvSpPr>
              <a:spLocks noChangeArrowheads="1"/>
            </p:cNvSpPr>
            <p:nvPr/>
          </p:nvSpPr>
          <p:spPr bwMode="auto">
            <a:xfrm rot="247409">
              <a:off x="4286" y="389"/>
              <a:ext cx="408" cy="862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ru-RU" altLang="ru-RU">
                <a:latin typeface="+mn-lt"/>
                <a:cs typeface="Tahoma" panose="020B0604030504040204" pitchFamily="34" charset="0"/>
              </a:endParaRPr>
            </a:p>
          </p:txBody>
        </p:sp>
      </p:grpSp>
      <p:sp>
        <p:nvSpPr>
          <p:cNvPr id="23" name="Text Box 2"/>
          <p:cNvSpPr txBox="1">
            <a:spLocks noChangeArrowheads="1"/>
          </p:cNvSpPr>
          <p:nvPr/>
        </p:nvSpPr>
        <p:spPr bwMode="auto">
          <a:xfrm>
            <a:off x="755650" y="116632"/>
            <a:ext cx="70580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rtlCol="0" anchor="ctr">
            <a:spAutoFit/>
          </a:bodyPr>
          <a:lstStyle>
            <a:defPPr>
              <a:defRPr lang="ru-RU"/>
            </a:defPPr>
            <a:lvl1pPr algn="ctr" eaLnBrk="0" hangingPunct="0">
              <a:lnSpc>
                <a:spcPts val="2800"/>
              </a:lnSpc>
              <a:defRPr sz="2800" b="1" spc="-100">
                <a:solidFill>
                  <a:srgbClr val="9C1D22"/>
                </a:solidFill>
                <a:latin typeface="+mn-lt"/>
              </a:defRPr>
            </a:lvl1pPr>
          </a:lstStyle>
          <a:p>
            <a:r>
              <a:rPr lang="ru-RU" altLang="ru-RU" dirty="0" smtClean="0"/>
              <a:t>ЭТАЛОНЫ, СОЗДАННЫЕ В 2016 г.</a:t>
            </a:r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35472914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8556710" y="5649913"/>
            <a:ext cx="45076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r>
              <a:rPr lang="en-US" altLang="ru-RU" dirty="0" smtClean="0">
                <a:solidFill>
                  <a:srgbClr val="FFFFFF"/>
                </a:solidFill>
                <a:latin typeface="Georgia" panose="02040502050405020303" pitchFamily="18" charset="0"/>
              </a:rPr>
              <a:t>2</a:t>
            </a:r>
            <a:r>
              <a:rPr lang="ru-RU" altLang="ru-RU" dirty="0" smtClean="0">
                <a:solidFill>
                  <a:srgbClr val="FFFFFF"/>
                </a:solidFill>
                <a:latin typeface="Georgia" panose="02040502050405020303" pitchFamily="18" charset="0"/>
              </a:rPr>
              <a:t>8</a:t>
            </a:r>
            <a:endParaRPr lang="ru-RU" altLang="ru-RU" dirty="0">
              <a:solidFill>
                <a:srgbClr val="FFFFFF"/>
              </a:solidFill>
              <a:latin typeface="Georgia" panose="02040502050405020303" pitchFamily="18" charset="0"/>
            </a:endParaRPr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384175" y="1111250"/>
            <a:ext cx="4525963" cy="91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 b="1">
                <a:latin typeface="+mn-lt"/>
                <a:cs typeface="Tahoma" panose="020B0604030504040204" pitchFamily="34" charset="0"/>
              </a:rPr>
              <a:t>Национальный эталон</a:t>
            </a:r>
          </a:p>
          <a:p>
            <a:r>
              <a:rPr lang="ru-RU" altLang="ru-RU" b="1">
                <a:solidFill>
                  <a:srgbClr val="990000"/>
                </a:solidFill>
                <a:latin typeface="+mn-lt"/>
                <a:cs typeface="Tahoma" panose="020B0604030504040204" pitchFamily="34" charset="0"/>
              </a:rPr>
              <a:t>НЭ РБ 29-16 Единицы электрического сопротивления</a:t>
            </a:r>
          </a:p>
        </p:txBody>
      </p:sp>
      <p:pic>
        <p:nvPicPr>
          <p:cNvPr id="5" name="Рисунок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2124075"/>
            <a:ext cx="4465638" cy="334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11" descr="ob-50-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696" y="4365625"/>
            <a:ext cx="1830388" cy="2179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9209" y="5100638"/>
            <a:ext cx="1287462" cy="963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179512" y="6458049"/>
            <a:ext cx="4170309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 sz="1400" b="1" dirty="0">
                <a:latin typeface="+mn-lt"/>
                <a:cs typeface="Tahoma" panose="020B0604030504040204" pitchFamily="34" charset="0"/>
              </a:rPr>
              <a:t>Термостат масляный </a:t>
            </a:r>
            <a:r>
              <a:rPr lang="en-US" altLang="ru-RU" sz="1400" b="1" dirty="0">
                <a:latin typeface="+mn-lt"/>
                <a:cs typeface="Tahoma" panose="020B0604030504040204" pitchFamily="34" charset="0"/>
              </a:rPr>
              <a:t>OB</a:t>
            </a:r>
            <a:r>
              <a:rPr lang="ru-RU" altLang="ru-RU" sz="1400" b="1" dirty="0">
                <a:latin typeface="+mn-lt"/>
                <a:cs typeface="Tahoma" panose="020B0604030504040204" pitchFamily="34" charset="0"/>
              </a:rPr>
              <a:t>-50/2, группа мер 9210А/1 </a:t>
            </a:r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auto">
          <a:xfrm>
            <a:off x="4644008" y="1124744"/>
            <a:ext cx="3816424" cy="4539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 sz="1700" dirty="0">
                <a:latin typeface="+mn-lt"/>
                <a:cs typeface="Tahoma" panose="020B0604030504040204" pitchFamily="34" charset="0"/>
              </a:rPr>
              <a:t>Предназначен для воспроизведения, хранения и передачи единицы электрического сопротивления.</a:t>
            </a:r>
          </a:p>
          <a:p>
            <a:r>
              <a:rPr lang="ru-RU" altLang="ru-RU" sz="1700" dirty="0">
                <a:latin typeface="+mn-lt"/>
                <a:cs typeface="Tahoma" panose="020B0604030504040204" pitchFamily="34" charset="0"/>
              </a:rPr>
              <a:t>Способствует повышению точности аттестации, калибровки и поверки рабочих эталонов; созданию новой, более прецизионной, электроизмерительной техники, конкурентоспособной на мировом рынке</a:t>
            </a:r>
          </a:p>
          <a:p>
            <a:r>
              <a:rPr lang="ru-RU" altLang="ru-RU" sz="1700" dirty="0">
                <a:latin typeface="+mn-lt"/>
                <a:cs typeface="Tahoma" panose="020B0604030504040204" pitchFamily="34" charset="0"/>
              </a:rPr>
              <a:t>Значение величины, воспроизводимой эталоном, составляет </a:t>
            </a:r>
            <a:r>
              <a:rPr lang="ru-RU" altLang="ru-RU" sz="1700" b="1" dirty="0">
                <a:latin typeface="+mn-lt"/>
                <a:cs typeface="Tahoma" panose="020B0604030504040204" pitchFamily="34" charset="0"/>
              </a:rPr>
              <a:t>1 Ом</a:t>
            </a:r>
            <a:r>
              <a:rPr lang="ru-RU" altLang="ru-RU" sz="1700" dirty="0">
                <a:latin typeface="+mn-lt"/>
                <a:cs typeface="Tahoma" panose="020B0604030504040204" pitchFamily="34" charset="0"/>
              </a:rPr>
              <a:t>;</a:t>
            </a:r>
          </a:p>
          <a:p>
            <a:r>
              <a:rPr lang="ru-RU" altLang="ru-RU" sz="1700" dirty="0">
                <a:latin typeface="+mn-lt"/>
                <a:cs typeface="Tahoma" panose="020B0604030504040204" pitchFamily="34" charset="0"/>
              </a:rPr>
              <a:t>Относительная нестабильность эталона за 1 год, не более  </a:t>
            </a:r>
            <a:r>
              <a:rPr lang="ru-RU" altLang="ru-RU" sz="1700" b="1" dirty="0">
                <a:latin typeface="+mn-lt"/>
                <a:cs typeface="Tahoma" panose="020B0604030504040204" pitchFamily="34" charset="0"/>
              </a:rPr>
              <a:t>0,2∙10</a:t>
            </a:r>
            <a:r>
              <a:rPr lang="ru-RU" altLang="ru-RU" sz="1700" b="1" baseline="30000" dirty="0">
                <a:latin typeface="+mn-lt"/>
                <a:cs typeface="Tahoma" panose="020B0604030504040204" pitchFamily="34" charset="0"/>
              </a:rPr>
              <a:t>-6</a:t>
            </a:r>
            <a:r>
              <a:rPr lang="ru-RU" altLang="ru-RU" sz="1700" dirty="0">
                <a:latin typeface="+mn-lt"/>
                <a:cs typeface="Tahoma" panose="020B0604030504040204" pitchFamily="34" charset="0"/>
              </a:rPr>
              <a:t>;</a:t>
            </a:r>
          </a:p>
          <a:p>
            <a:r>
              <a:rPr lang="ru-RU" altLang="ru-RU" sz="1700" dirty="0">
                <a:latin typeface="+mn-lt"/>
                <a:cs typeface="Tahoma" panose="020B0604030504040204" pitchFamily="34" charset="0"/>
              </a:rPr>
              <a:t>Диапазон хранения единицы электрического сопротивления составляет  </a:t>
            </a:r>
            <a:r>
              <a:rPr lang="ru-RU" altLang="ru-RU" sz="1700" b="1" dirty="0">
                <a:latin typeface="+mn-lt"/>
                <a:cs typeface="Tahoma" panose="020B0604030504040204" pitchFamily="34" charset="0"/>
              </a:rPr>
              <a:t>от 1∙10</a:t>
            </a:r>
            <a:r>
              <a:rPr lang="ru-RU" altLang="ru-RU" sz="1700" b="1" baseline="30000" dirty="0">
                <a:latin typeface="+mn-lt"/>
                <a:cs typeface="Tahoma" panose="020B0604030504040204" pitchFamily="34" charset="0"/>
              </a:rPr>
              <a:t>-3</a:t>
            </a:r>
            <a:r>
              <a:rPr lang="ru-RU" altLang="ru-RU" sz="1700" b="1" dirty="0">
                <a:latin typeface="+mn-lt"/>
                <a:cs typeface="Tahoma" panose="020B0604030504040204" pitchFamily="34" charset="0"/>
              </a:rPr>
              <a:t> до 1∙10</a:t>
            </a:r>
            <a:r>
              <a:rPr lang="ru-RU" altLang="ru-RU" sz="1700" b="1" baseline="30000" dirty="0">
                <a:latin typeface="+mn-lt"/>
                <a:cs typeface="Tahoma" panose="020B0604030504040204" pitchFamily="34" charset="0"/>
              </a:rPr>
              <a:t>14 </a:t>
            </a:r>
            <a:r>
              <a:rPr lang="ru-RU" altLang="ru-RU" sz="1700" b="1" dirty="0">
                <a:latin typeface="+mn-lt"/>
                <a:cs typeface="Tahoma" panose="020B0604030504040204" pitchFamily="34" charset="0"/>
              </a:rPr>
              <a:t>Ом</a:t>
            </a:r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683568" y="116632"/>
            <a:ext cx="70580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rtlCol="0" anchor="ctr">
            <a:spAutoFit/>
          </a:bodyPr>
          <a:lstStyle>
            <a:defPPr>
              <a:defRPr lang="ru-RU"/>
            </a:defPPr>
            <a:lvl1pPr algn="ctr" eaLnBrk="0" hangingPunct="0">
              <a:lnSpc>
                <a:spcPts val="2800"/>
              </a:lnSpc>
              <a:defRPr sz="2800" b="1" spc="-100">
                <a:solidFill>
                  <a:srgbClr val="9C1D22"/>
                </a:solidFill>
                <a:latin typeface="+mn-lt"/>
              </a:defRPr>
            </a:lvl1pPr>
          </a:lstStyle>
          <a:p>
            <a:r>
              <a:rPr lang="ru-RU" altLang="ru-RU" dirty="0" smtClean="0"/>
              <a:t>ЭТАЛОНЫ, СОЗДАННЫЕ В 2016 г.</a:t>
            </a:r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35532270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8564725" y="5649913"/>
            <a:ext cx="4427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r>
              <a:rPr lang="en-US" altLang="ru-RU" dirty="0" smtClean="0">
                <a:solidFill>
                  <a:srgbClr val="FFFFFF"/>
                </a:solidFill>
                <a:latin typeface="Georgia" panose="02040502050405020303" pitchFamily="18" charset="0"/>
              </a:rPr>
              <a:t>2</a:t>
            </a:r>
            <a:r>
              <a:rPr lang="ru-RU" altLang="ru-RU" dirty="0" smtClean="0">
                <a:solidFill>
                  <a:srgbClr val="FFFFFF"/>
                </a:solidFill>
                <a:latin typeface="Georgia" panose="02040502050405020303" pitchFamily="18" charset="0"/>
              </a:rPr>
              <a:t>9</a:t>
            </a:r>
            <a:endParaRPr lang="ru-RU" altLang="ru-RU" dirty="0">
              <a:solidFill>
                <a:srgbClr val="FFFFFF"/>
              </a:solidFill>
              <a:latin typeface="Georgia" panose="02040502050405020303" pitchFamily="18" charset="0"/>
            </a:endParaRPr>
          </a:p>
        </p:txBody>
      </p:sp>
      <p:pic>
        <p:nvPicPr>
          <p:cNvPr id="3" name="Picture 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804" y="3303588"/>
            <a:ext cx="5452324" cy="3149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1"/>
          <p:cNvSpPr>
            <a:spLocks noChangeArrowheads="1"/>
          </p:cNvSpPr>
          <p:nvPr/>
        </p:nvSpPr>
        <p:spPr bwMode="auto">
          <a:xfrm>
            <a:off x="277813" y="1069975"/>
            <a:ext cx="45720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 b="1" dirty="0">
                <a:solidFill>
                  <a:srgbClr val="990000"/>
                </a:solidFill>
                <a:latin typeface="+mn-lt"/>
                <a:cs typeface="Tahoma" panose="020B0604030504040204" pitchFamily="34" charset="0"/>
              </a:rPr>
              <a:t>Установка аэродинамическая </a:t>
            </a:r>
            <a:br>
              <a:rPr lang="ru-RU" altLang="ru-RU" b="1" dirty="0">
                <a:solidFill>
                  <a:srgbClr val="990000"/>
                </a:solidFill>
                <a:latin typeface="+mn-lt"/>
                <a:cs typeface="Tahoma" panose="020B0604030504040204" pitchFamily="34" charset="0"/>
              </a:rPr>
            </a:br>
            <a:r>
              <a:rPr lang="ru-RU" altLang="ru-RU" b="1" dirty="0">
                <a:solidFill>
                  <a:srgbClr val="990000"/>
                </a:solidFill>
                <a:latin typeface="+mn-lt"/>
                <a:cs typeface="Tahoma" panose="020B0604030504040204" pitchFamily="34" charset="0"/>
              </a:rPr>
              <a:t>замкнутого типа </a:t>
            </a:r>
            <a:r>
              <a:rPr lang="en-US" altLang="ru-RU" b="1" dirty="0">
                <a:solidFill>
                  <a:srgbClr val="990000"/>
                </a:solidFill>
                <a:latin typeface="+mn-lt"/>
                <a:cs typeface="Tahoma" panose="020B0604030504040204" pitchFamily="34" charset="0"/>
              </a:rPr>
              <a:t>WK845050-G</a:t>
            </a:r>
            <a:endParaRPr lang="ru-RU" altLang="ru-RU" b="1" dirty="0">
              <a:solidFill>
                <a:srgbClr val="990000"/>
              </a:solidFill>
              <a:latin typeface="+mn-lt"/>
              <a:cs typeface="Tahoma" panose="020B0604030504040204" pitchFamily="34" charset="0"/>
            </a:endParaRPr>
          </a:p>
        </p:txBody>
      </p:sp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277813" y="1662113"/>
            <a:ext cx="8434387" cy="211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ru-RU" b="1" dirty="0">
                <a:solidFill>
                  <a:schemeClr val="tx1">
                    <a:lumMod val="50000"/>
                  </a:schemeClr>
                </a:solidFill>
                <a:latin typeface="+mn-lt"/>
              </a:rPr>
              <a:t>Характеристики: </a:t>
            </a:r>
          </a:p>
          <a:p>
            <a:pPr eaLnBrk="0" hangingPunct="0">
              <a:defRPr/>
            </a:pPr>
            <a:r>
              <a:rPr lang="ru-RU" sz="1600" dirty="0">
                <a:solidFill>
                  <a:schemeClr val="tx1">
                    <a:lumMod val="50000"/>
                  </a:schemeClr>
                </a:solidFill>
                <a:latin typeface="+mn-lt"/>
              </a:rPr>
              <a:t>- в диапазоне от 0,1 </a:t>
            </a:r>
            <a:r>
              <a:rPr lang="ru-RU" sz="1600" dirty="0" err="1">
                <a:solidFill>
                  <a:schemeClr val="tx1">
                    <a:lumMod val="50000"/>
                  </a:schemeClr>
                </a:solidFill>
                <a:latin typeface="+mn-lt"/>
              </a:rPr>
              <a:t>включ</a:t>
            </a:r>
            <a:r>
              <a:rPr lang="ru-RU" sz="1600" dirty="0">
                <a:solidFill>
                  <a:schemeClr val="tx1">
                    <a:lumMod val="50000"/>
                  </a:schemeClr>
                </a:solidFill>
                <a:latin typeface="+mn-lt"/>
              </a:rPr>
              <a:t>. до 0,5 м/с           </a:t>
            </a:r>
            <a:r>
              <a:rPr lang="ru-RU" sz="1600" b="1" dirty="0">
                <a:solidFill>
                  <a:schemeClr val="tx1">
                    <a:lumMod val="50000"/>
                  </a:schemeClr>
                </a:solidFill>
                <a:latin typeface="+mn-lt"/>
              </a:rPr>
              <a:t>±(0,009 + 0,009*</a:t>
            </a:r>
            <a:r>
              <a:rPr lang="en-US" sz="1600" b="1" dirty="0">
                <a:solidFill>
                  <a:schemeClr val="tx1">
                    <a:lumMod val="50000"/>
                  </a:schemeClr>
                </a:solidFill>
                <a:latin typeface="+mn-lt"/>
              </a:rPr>
              <a:t>V</a:t>
            </a:r>
            <a:r>
              <a:rPr lang="ru-RU" sz="1600" b="1" dirty="0">
                <a:solidFill>
                  <a:schemeClr val="tx1">
                    <a:lumMod val="50000"/>
                  </a:schemeClr>
                </a:solidFill>
                <a:latin typeface="+mn-lt"/>
              </a:rPr>
              <a:t>),</a:t>
            </a:r>
          </a:p>
          <a:p>
            <a:pPr eaLnBrk="0" hangingPunct="0">
              <a:defRPr/>
            </a:pPr>
            <a:r>
              <a:rPr lang="ru-RU" sz="1600" dirty="0">
                <a:solidFill>
                  <a:schemeClr val="tx1">
                    <a:lumMod val="50000"/>
                  </a:schemeClr>
                </a:solidFill>
                <a:latin typeface="+mn-lt"/>
              </a:rPr>
              <a:t>- в диапазоне свыше 0,5 </a:t>
            </a:r>
            <a:r>
              <a:rPr lang="ru-RU" sz="1600" dirty="0" err="1">
                <a:solidFill>
                  <a:schemeClr val="tx1">
                    <a:lumMod val="50000"/>
                  </a:schemeClr>
                </a:solidFill>
                <a:latin typeface="+mn-lt"/>
              </a:rPr>
              <a:t>включ</a:t>
            </a:r>
            <a:r>
              <a:rPr lang="ru-RU" sz="1600" dirty="0">
                <a:solidFill>
                  <a:schemeClr val="tx1">
                    <a:lumMod val="50000"/>
                  </a:schemeClr>
                </a:solidFill>
                <a:latin typeface="+mn-lt"/>
              </a:rPr>
              <a:t>. до 1,0 м/с   </a:t>
            </a:r>
            <a:r>
              <a:rPr lang="ru-RU" sz="1600" b="1" dirty="0">
                <a:solidFill>
                  <a:schemeClr val="tx1">
                    <a:lumMod val="50000"/>
                  </a:schemeClr>
                </a:solidFill>
                <a:latin typeface="+mn-lt"/>
              </a:rPr>
              <a:t>±(0,004 + 0,01*</a:t>
            </a:r>
            <a:r>
              <a:rPr lang="en-US" sz="1600" b="1" dirty="0">
                <a:solidFill>
                  <a:schemeClr val="tx1">
                    <a:lumMod val="50000"/>
                  </a:schemeClr>
                </a:solidFill>
                <a:latin typeface="+mn-lt"/>
              </a:rPr>
              <a:t>V</a:t>
            </a:r>
            <a:r>
              <a:rPr lang="ru-RU" sz="1600" b="1" dirty="0">
                <a:solidFill>
                  <a:schemeClr val="tx1">
                    <a:lumMod val="50000"/>
                  </a:schemeClr>
                </a:solidFill>
                <a:latin typeface="+mn-lt"/>
              </a:rPr>
              <a:t>),</a:t>
            </a:r>
          </a:p>
          <a:p>
            <a:pPr eaLnBrk="0" hangingPunct="0">
              <a:defRPr/>
            </a:pPr>
            <a:r>
              <a:rPr lang="ru-RU" sz="1600" dirty="0">
                <a:solidFill>
                  <a:schemeClr val="tx1">
                    <a:lumMod val="50000"/>
                  </a:schemeClr>
                </a:solidFill>
                <a:latin typeface="+mn-lt"/>
              </a:rPr>
              <a:t>- в диапазоне свыше 1,0 </a:t>
            </a:r>
            <a:r>
              <a:rPr lang="ru-RU" sz="1600" dirty="0" err="1">
                <a:solidFill>
                  <a:schemeClr val="tx1">
                    <a:lumMod val="50000"/>
                  </a:schemeClr>
                </a:solidFill>
                <a:latin typeface="+mn-lt"/>
              </a:rPr>
              <a:t>включ</a:t>
            </a:r>
            <a:r>
              <a:rPr lang="ru-RU" sz="1600" dirty="0">
                <a:solidFill>
                  <a:schemeClr val="tx1">
                    <a:lumMod val="50000"/>
                  </a:schemeClr>
                </a:solidFill>
                <a:latin typeface="+mn-lt"/>
              </a:rPr>
              <a:t>. до 40 м/с    </a:t>
            </a:r>
            <a:r>
              <a:rPr lang="ru-RU" sz="1600" b="1" dirty="0">
                <a:solidFill>
                  <a:schemeClr val="tx1">
                    <a:lumMod val="50000"/>
                  </a:schemeClr>
                </a:solidFill>
                <a:latin typeface="+mn-lt"/>
              </a:rPr>
              <a:t>±(0,004 + 0,009*</a:t>
            </a:r>
            <a:r>
              <a:rPr lang="en-US" sz="1600" b="1" dirty="0">
                <a:solidFill>
                  <a:schemeClr val="tx1">
                    <a:lumMod val="50000"/>
                  </a:schemeClr>
                </a:solidFill>
                <a:latin typeface="+mn-lt"/>
              </a:rPr>
              <a:t>V</a:t>
            </a:r>
            <a:r>
              <a:rPr lang="ru-RU" sz="1600" b="1" dirty="0">
                <a:solidFill>
                  <a:schemeClr val="tx1">
                    <a:lumMod val="50000"/>
                  </a:schemeClr>
                </a:solidFill>
                <a:latin typeface="+mn-lt"/>
              </a:rPr>
              <a:t>),</a:t>
            </a:r>
          </a:p>
          <a:p>
            <a:pPr eaLnBrk="0" hangingPunct="0">
              <a:spcBef>
                <a:spcPct val="20000"/>
              </a:spcBef>
              <a:defRPr/>
            </a:pPr>
            <a:r>
              <a:rPr lang="ru-RU" altLang="ru-RU" sz="1600" dirty="0">
                <a:solidFill>
                  <a:schemeClr val="tx1">
                    <a:lumMod val="50000"/>
                  </a:schemeClr>
                </a:solidFill>
                <a:latin typeface="+mn-lt"/>
              </a:rPr>
              <a:t>- диаметр измерительного сопла </a:t>
            </a:r>
            <a:r>
              <a:rPr lang="ru-RU" altLang="ru-RU" sz="1600" b="1" dirty="0">
                <a:solidFill>
                  <a:srgbClr val="B61644"/>
                </a:solidFill>
                <a:latin typeface="+mn-lt"/>
              </a:rPr>
              <a:t>450 мм</a:t>
            </a:r>
          </a:p>
          <a:p>
            <a:pPr algn="ctr" eaLnBrk="0" hangingPunct="0">
              <a:spcBef>
                <a:spcPct val="20000"/>
              </a:spcBef>
              <a:defRPr/>
            </a:pPr>
            <a:endParaRPr lang="ru-RU" sz="2000" dirty="0">
              <a:solidFill>
                <a:schemeClr val="bg2"/>
              </a:solidFill>
              <a:latin typeface="+mn-lt"/>
            </a:endParaRPr>
          </a:p>
          <a:p>
            <a:pPr marL="342900" indent="-342900" eaLnBrk="0" hangingPunct="0">
              <a:buFontTx/>
              <a:buChar char="-"/>
              <a:defRPr/>
            </a:pPr>
            <a:endParaRPr lang="ru-RU" sz="20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5993417" y="910808"/>
            <a:ext cx="2408409" cy="37548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 eaLnBrk="0" hangingPunct="0">
              <a:defRPr/>
            </a:pPr>
            <a:r>
              <a:rPr lang="ru-RU" dirty="0">
                <a:solidFill>
                  <a:srgbClr val="000066"/>
                </a:solidFill>
                <a:latin typeface="+mn-lt"/>
              </a:rPr>
              <a:t>Предназначена для метрологического контроля средств измерений скорости воздушного потока различных типов и принципов действия, обеспечение единства измерений скорости воздушного потока на территории РБ</a:t>
            </a:r>
          </a:p>
          <a:p>
            <a:pPr algn="just" eaLnBrk="0" hangingPunct="0">
              <a:defRPr/>
            </a:pPr>
            <a:endParaRPr lang="ru-RU" sz="2000" dirty="0">
              <a:solidFill>
                <a:schemeClr val="bg2"/>
              </a:solidFill>
              <a:latin typeface="+mn-lt"/>
            </a:endParaRPr>
          </a:p>
          <a:p>
            <a:pPr marL="342900" indent="-342900" algn="just" eaLnBrk="0" hangingPunct="0">
              <a:buFontTx/>
              <a:buChar char="-"/>
              <a:defRPr/>
            </a:pPr>
            <a:endParaRPr lang="ru-RU" sz="2000" dirty="0">
              <a:solidFill>
                <a:schemeClr val="bg2"/>
              </a:solidFill>
              <a:latin typeface="+mn-lt"/>
            </a:endParaRPr>
          </a:p>
        </p:txBody>
      </p:sp>
      <p:pic>
        <p:nvPicPr>
          <p:cNvPr id="8" name="Рисунок 5" descr="m_46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4307682"/>
            <a:ext cx="1408113" cy="1341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8" descr="Картинки по запросу анемометр крыльчатый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0224" y="5528469"/>
            <a:ext cx="452437" cy="126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Рисунок 4" descr="full_12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1724" y="5523707"/>
            <a:ext cx="1019175" cy="122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 descr="G:\Новая папка\ultrazvukovoj-anemometr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9740" y="4483894"/>
            <a:ext cx="1462087" cy="91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 Box 2"/>
          <p:cNvSpPr txBox="1">
            <a:spLocks noChangeArrowheads="1"/>
          </p:cNvSpPr>
          <p:nvPr/>
        </p:nvSpPr>
        <p:spPr bwMode="auto">
          <a:xfrm>
            <a:off x="755650" y="188640"/>
            <a:ext cx="70580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rtlCol="0" anchor="ctr">
            <a:spAutoFit/>
          </a:bodyPr>
          <a:lstStyle>
            <a:defPPr>
              <a:defRPr lang="ru-RU"/>
            </a:defPPr>
            <a:lvl1pPr algn="ctr" eaLnBrk="0" hangingPunct="0">
              <a:lnSpc>
                <a:spcPts val="2800"/>
              </a:lnSpc>
              <a:defRPr sz="2800" b="1" spc="-100">
                <a:solidFill>
                  <a:srgbClr val="9C1D22"/>
                </a:solidFill>
                <a:latin typeface="+mn-lt"/>
              </a:defRPr>
            </a:lvl1pPr>
          </a:lstStyle>
          <a:p>
            <a:r>
              <a:rPr lang="ru-RU" altLang="ru-RU" dirty="0" smtClean="0"/>
              <a:t>ЭТАЛОНЫ, СОЗДАННЫЕ В 2016 г.</a:t>
            </a:r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579404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4"/>
          <p:cNvSpPr>
            <a:spLocks noChangeArrowheads="1"/>
          </p:cNvSpPr>
          <p:nvPr/>
        </p:nvSpPr>
        <p:spPr bwMode="auto">
          <a:xfrm>
            <a:off x="106436" y="116632"/>
            <a:ext cx="8281988" cy="762000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/>
          <a:p>
            <a:pPr algn="ctr">
              <a:defRPr/>
            </a:pPr>
            <a:r>
              <a:rPr lang="ru-RU" sz="3000" b="1" dirty="0">
                <a:solidFill>
                  <a:srgbClr val="9C1D22"/>
                </a:solidFill>
                <a:latin typeface="+mn-lt"/>
              </a:rPr>
              <a:t>ЗАКОНОДАТЕЛЬНАЯ  БАЗА </a:t>
            </a:r>
            <a:br>
              <a:rPr lang="ru-RU" sz="3000" b="1" dirty="0">
                <a:solidFill>
                  <a:srgbClr val="9C1D22"/>
                </a:solidFill>
                <a:latin typeface="+mn-lt"/>
              </a:rPr>
            </a:br>
            <a:r>
              <a:rPr lang="ru-RU" sz="3000" b="1" dirty="0">
                <a:solidFill>
                  <a:srgbClr val="9C1D22"/>
                </a:solidFill>
                <a:latin typeface="+mn-lt"/>
              </a:rPr>
              <a:t>ДЕЯТЕЛЬНОСТИ ГОССТАНДАРТА</a:t>
            </a:r>
          </a:p>
        </p:txBody>
      </p:sp>
      <p:sp>
        <p:nvSpPr>
          <p:cNvPr id="6151" name="Text Box 4"/>
          <p:cNvSpPr txBox="1">
            <a:spLocks noChangeArrowheads="1"/>
          </p:cNvSpPr>
          <p:nvPr/>
        </p:nvSpPr>
        <p:spPr bwMode="auto">
          <a:xfrm>
            <a:off x="8694738" y="5649913"/>
            <a:ext cx="312737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fld id="{BC3669C0-0270-4AE4-AC27-7D586CDA5712}" type="slidenum">
              <a:rPr lang="ru-RU" altLang="ru-RU">
                <a:solidFill>
                  <a:srgbClr val="FFFFFF"/>
                </a:solidFill>
                <a:latin typeface="Georgia" panose="02040502050405020303" pitchFamily="18" charset="0"/>
              </a:rPr>
              <a:pPr algn="r" eaLnBrk="1" hangingPunct="1"/>
              <a:t>3</a:t>
            </a:fld>
            <a:endParaRPr lang="ru-RU" altLang="ru-RU">
              <a:solidFill>
                <a:srgbClr val="FFFFFF"/>
              </a:solidFill>
              <a:latin typeface="Georgia" panose="02040502050405020303" pitchFamily="18" charset="0"/>
            </a:endParaRPr>
          </a:p>
        </p:txBody>
      </p:sp>
      <p:sp>
        <p:nvSpPr>
          <p:cNvPr id="15" name="Text Box 2"/>
          <p:cNvSpPr txBox="1">
            <a:spLocks noChangeArrowheads="1"/>
          </p:cNvSpPr>
          <p:nvPr/>
        </p:nvSpPr>
        <p:spPr bwMode="auto">
          <a:xfrm>
            <a:off x="477644" y="2285706"/>
            <a:ext cx="7910780" cy="830997"/>
          </a:xfrm>
          <a:prstGeom prst="rect">
            <a:avLst/>
          </a:prstGeom>
          <a:noFill/>
          <a:ln w="28575">
            <a:solidFill>
              <a:schemeClr val="bg1"/>
            </a:solidFill>
            <a:miter lim="800000"/>
            <a:headEnd/>
            <a:tailEnd/>
          </a:ln>
          <a:effectLst>
            <a:glow rad="63500">
              <a:schemeClr val="bg1">
                <a:alpha val="40000"/>
              </a:schemeClr>
            </a:glow>
          </a:effectLst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marL="285750" indent="-285750" fontAlgn="auto">
              <a:spcBef>
                <a:spcPct val="5000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1600" b="1" dirty="0" smtClean="0">
                <a:solidFill>
                  <a:srgbClr val="003366"/>
                </a:solidFill>
                <a:latin typeface="Arial" pitchFamily="34" charset="0"/>
              </a:rPr>
              <a:t>Закон </a:t>
            </a:r>
            <a:r>
              <a:rPr lang="ru-RU" sz="1600" b="1" dirty="0">
                <a:solidFill>
                  <a:srgbClr val="003366"/>
                </a:solidFill>
                <a:latin typeface="Arial" pitchFamily="34" charset="0"/>
              </a:rPr>
              <a:t>Республики Беларусь </a:t>
            </a:r>
            <a:r>
              <a:rPr lang="ru-RU" sz="1600" b="1" i="1" dirty="0">
                <a:solidFill>
                  <a:srgbClr val="800000"/>
                </a:solidFill>
                <a:latin typeface="Arial" panose="020B0604020202020204" pitchFamily="34" charset="0"/>
              </a:rPr>
              <a:t>от 24 октября 2016 г. № 436-З </a:t>
            </a:r>
            <a:r>
              <a:rPr lang="ru-RU" sz="1600" b="1" i="1" dirty="0" smtClean="0">
                <a:solidFill>
                  <a:srgbClr val="800000"/>
                </a:solidFill>
                <a:latin typeface="Arial" panose="020B0604020202020204" pitchFamily="34" charset="0"/>
              </a:rPr>
              <a:t/>
            </a:r>
            <a:br>
              <a:rPr lang="ru-RU" sz="1600" b="1" i="1" dirty="0" smtClean="0">
                <a:solidFill>
                  <a:srgbClr val="800000"/>
                </a:solidFill>
                <a:latin typeface="Arial" panose="020B0604020202020204" pitchFamily="34" charset="0"/>
              </a:rPr>
            </a:br>
            <a:r>
              <a:rPr lang="ru-RU" sz="1600" b="1" dirty="0" smtClean="0">
                <a:solidFill>
                  <a:srgbClr val="7030A0"/>
                </a:solidFill>
                <a:latin typeface="Arial" pitchFamily="34" charset="0"/>
              </a:rPr>
              <a:t>«</a:t>
            </a:r>
            <a:r>
              <a:rPr lang="ru-RU" sz="1600" b="1" dirty="0">
                <a:solidFill>
                  <a:srgbClr val="7030A0"/>
                </a:solidFill>
                <a:latin typeface="Arial" pitchFamily="34" charset="0"/>
              </a:rPr>
              <a:t>О внесении изменений и дополнений в Закон Республики Беларусь </a:t>
            </a:r>
            <a:r>
              <a:rPr lang="ru-RU" sz="1600" b="1" dirty="0" smtClean="0">
                <a:solidFill>
                  <a:srgbClr val="7030A0"/>
                </a:solidFill>
                <a:latin typeface="Arial" pitchFamily="34" charset="0"/>
              </a:rPr>
              <a:t/>
            </a:r>
            <a:br>
              <a:rPr lang="ru-RU" sz="1600" b="1" dirty="0" smtClean="0">
                <a:solidFill>
                  <a:srgbClr val="7030A0"/>
                </a:solidFill>
                <a:latin typeface="Arial" pitchFamily="34" charset="0"/>
              </a:rPr>
            </a:br>
            <a:r>
              <a:rPr lang="ru-RU" sz="1600" b="1" i="1" dirty="0" smtClean="0">
                <a:solidFill>
                  <a:srgbClr val="7030A0"/>
                </a:solidFill>
                <a:latin typeface="Arial" pitchFamily="34" charset="0"/>
              </a:rPr>
              <a:t>«</a:t>
            </a:r>
            <a:r>
              <a:rPr lang="ru-RU" sz="1600" b="1" i="1" dirty="0">
                <a:solidFill>
                  <a:srgbClr val="7030A0"/>
                </a:solidFill>
                <a:latin typeface="Arial" pitchFamily="34" charset="0"/>
              </a:rPr>
              <a:t>О техническом нормировании и стандартизации»</a:t>
            </a:r>
          </a:p>
        </p:txBody>
      </p:sp>
      <p:sp>
        <p:nvSpPr>
          <p:cNvPr id="17" name="Прямоугольник 8"/>
          <p:cNvSpPr>
            <a:spLocks noChangeArrowheads="1"/>
          </p:cNvSpPr>
          <p:nvPr/>
        </p:nvSpPr>
        <p:spPr bwMode="auto">
          <a:xfrm>
            <a:off x="153989" y="1379538"/>
            <a:ext cx="8234436" cy="400050"/>
          </a:xfrm>
          <a:prstGeom prst="rect">
            <a:avLst/>
          </a:prstGeom>
          <a:solidFill>
            <a:srgbClr val="F1BBA5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285750" indent="-285750" eaLnBrk="1" hangingPunct="1">
              <a:buFont typeface="Wingdings" panose="05000000000000000000" pitchFamily="2" charset="2"/>
              <a:buChar char="q"/>
              <a:defRPr/>
            </a:pPr>
            <a:r>
              <a:rPr lang="ru-RU" altLang="ru-RU" sz="2000" b="1" dirty="0">
                <a:solidFill>
                  <a:srgbClr val="800000"/>
                </a:solidFill>
                <a:cs typeface="Arial" charset="0"/>
              </a:rPr>
              <a:t>24 октября 2016 года подписаны </a:t>
            </a:r>
          </a:p>
        </p:txBody>
      </p:sp>
      <p:sp>
        <p:nvSpPr>
          <p:cNvPr id="18" name="Text Box 2"/>
          <p:cNvSpPr txBox="1">
            <a:spLocks noChangeArrowheads="1"/>
          </p:cNvSpPr>
          <p:nvPr/>
        </p:nvSpPr>
        <p:spPr bwMode="auto">
          <a:xfrm>
            <a:off x="612313" y="3173214"/>
            <a:ext cx="7823720" cy="831850"/>
          </a:xfrm>
          <a:prstGeom prst="rect">
            <a:avLst/>
          </a:prstGeom>
          <a:noFill/>
          <a:ln w="28575">
            <a:solidFill>
              <a:schemeClr val="bg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panose="05000000000000000000" pitchFamily="2" charset="2"/>
              <a:buChar char="ü"/>
            </a:pPr>
            <a:r>
              <a:rPr lang="ru-RU" altLang="ru-RU" sz="1600" b="1" dirty="0">
                <a:solidFill>
                  <a:srgbClr val="003366"/>
                </a:solidFill>
              </a:rPr>
              <a:t>Закон Республики Беларусь </a:t>
            </a:r>
            <a:r>
              <a:rPr lang="ru-RU" altLang="ru-RU" sz="1600" b="1" i="1" dirty="0">
                <a:solidFill>
                  <a:srgbClr val="800000"/>
                </a:solidFill>
              </a:rPr>
              <a:t>от 24 октября 2016 г. № 437-З </a:t>
            </a:r>
            <a:br>
              <a:rPr lang="ru-RU" altLang="ru-RU" sz="1600" b="1" i="1" dirty="0">
                <a:solidFill>
                  <a:srgbClr val="800000"/>
                </a:solidFill>
              </a:rPr>
            </a:br>
            <a:r>
              <a:rPr lang="ru-RU" altLang="ru-RU" sz="1600" b="1" i="1" dirty="0">
                <a:solidFill>
                  <a:srgbClr val="7030A0"/>
                </a:solidFill>
              </a:rPr>
              <a:t>«Об оценке соответствия техническим требованиям и аккредитации органов по оценке соответствия»</a:t>
            </a:r>
          </a:p>
        </p:txBody>
      </p:sp>
      <p:sp>
        <p:nvSpPr>
          <p:cNvPr id="19" name="Прямоугольник 1"/>
          <p:cNvSpPr>
            <a:spLocks noChangeArrowheads="1"/>
          </p:cNvSpPr>
          <p:nvPr/>
        </p:nvSpPr>
        <p:spPr bwMode="auto">
          <a:xfrm>
            <a:off x="513745" y="5226467"/>
            <a:ext cx="783857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 typeface="Wingdings" panose="05000000000000000000" pitchFamily="2" charset="2"/>
              <a:buChar char="ü"/>
            </a:pPr>
            <a:r>
              <a:rPr lang="ru-RU" altLang="ru-RU" sz="1600" b="1" dirty="0">
                <a:solidFill>
                  <a:srgbClr val="002060"/>
                </a:solidFill>
              </a:rPr>
              <a:t>Закон Республики Беларусь </a:t>
            </a:r>
            <a:r>
              <a:rPr lang="ru-RU" altLang="ru-RU" sz="1600" b="1" i="1" dirty="0">
                <a:solidFill>
                  <a:srgbClr val="002060"/>
                </a:solidFill>
              </a:rPr>
              <a:t>«О внесении изменений и дополнений в Закон Республики Беларусь </a:t>
            </a:r>
            <a:r>
              <a:rPr lang="ru-RU" altLang="ru-RU" sz="1600" b="1" i="1" dirty="0">
                <a:solidFill>
                  <a:srgbClr val="00B050"/>
                </a:solidFill>
              </a:rPr>
              <a:t>«Об обеспечении единства измерений»</a:t>
            </a:r>
          </a:p>
        </p:txBody>
      </p:sp>
      <p:sp>
        <p:nvSpPr>
          <p:cNvPr id="20" name="Прямоугольник 8"/>
          <p:cNvSpPr>
            <a:spLocks noChangeArrowheads="1"/>
          </p:cNvSpPr>
          <p:nvPr/>
        </p:nvSpPr>
        <p:spPr bwMode="auto">
          <a:xfrm>
            <a:off x="153989" y="4437112"/>
            <a:ext cx="8267774" cy="40005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285750" indent="-285750" eaLnBrk="1" hangingPunct="1">
              <a:buFont typeface="Wingdings" panose="05000000000000000000" pitchFamily="2" charset="2"/>
              <a:buChar char="q"/>
              <a:defRPr/>
            </a:pPr>
            <a:r>
              <a:rPr lang="ru-RU" altLang="ru-RU" sz="2000" b="1" dirty="0" smtClean="0">
                <a:solidFill>
                  <a:srgbClr val="800000"/>
                </a:solidFill>
                <a:cs typeface="Arial" charset="0"/>
              </a:rPr>
              <a:t>включен в План подготовки законопроектов на 2017 год</a:t>
            </a:r>
            <a:endParaRPr lang="ru-RU" altLang="ru-RU" sz="2000" b="1" dirty="0">
              <a:solidFill>
                <a:srgbClr val="800000"/>
              </a:solidFill>
              <a:cs typeface="Arial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54846" y="1916374"/>
            <a:ext cx="55692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B0F0"/>
                </a:solidFill>
              </a:rPr>
              <a:t>ЗАКОНЫ ВСТУПАЮТ В СИЛУ С 30 ИЮЛЯ 2017 ГОДА</a:t>
            </a:r>
            <a:endParaRPr lang="ru-RU" b="1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8555107" y="5649913"/>
            <a:ext cx="45236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r>
              <a:rPr lang="ru-RU" altLang="ru-RU" dirty="0" smtClean="0">
                <a:solidFill>
                  <a:srgbClr val="FFFFFF"/>
                </a:solidFill>
                <a:latin typeface="Georgia" panose="02040502050405020303" pitchFamily="18" charset="0"/>
              </a:rPr>
              <a:t>30</a:t>
            </a:r>
            <a:endParaRPr lang="ru-RU" altLang="ru-RU" dirty="0">
              <a:solidFill>
                <a:srgbClr val="FFFFFF"/>
              </a:solidFill>
              <a:latin typeface="Georgia" panose="02040502050405020303" pitchFamily="18" charset="0"/>
            </a:endParaRPr>
          </a:p>
        </p:txBody>
      </p:sp>
      <p:sp>
        <p:nvSpPr>
          <p:cNvPr id="3" name="Rectangle 9"/>
          <p:cNvSpPr>
            <a:spLocks noChangeArrowheads="1"/>
          </p:cNvSpPr>
          <p:nvPr/>
        </p:nvSpPr>
        <p:spPr bwMode="auto">
          <a:xfrm>
            <a:off x="251520" y="266274"/>
            <a:ext cx="8064896" cy="810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rtlCol="0" anchor="ctr">
            <a:spAutoFit/>
          </a:bodyPr>
          <a:lstStyle/>
          <a:p>
            <a:pPr algn="ctr" eaLnBrk="0" hangingPunct="0">
              <a:lnSpc>
                <a:spcPts val="2800"/>
              </a:lnSpc>
            </a:pPr>
            <a:r>
              <a:rPr lang="ru-RU" altLang="ru-RU" sz="2800" b="1" spc="-100" dirty="0" smtClean="0">
                <a:solidFill>
                  <a:srgbClr val="9C1D22"/>
                </a:solidFill>
                <a:latin typeface="+mn-lt"/>
              </a:rPr>
              <a:t>ИНФОРМАЦИОННАЯ СИСТЕМА В ОБЛАСТИ  ОБЕСПЕЧЕНИЯ ЕДИНСТВА ИЗМЕРЕНИЙ</a:t>
            </a:r>
            <a:endParaRPr lang="ru-RU" altLang="ru-RU" sz="2800" b="1" spc="-100" dirty="0">
              <a:solidFill>
                <a:srgbClr val="9C1D22"/>
              </a:solidFill>
              <a:latin typeface="+mn-lt"/>
            </a:endParaRP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1" t="9840" r="1515" b="8104"/>
          <a:stretch>
            <a:fillRect/>
          </a:stretch>
        </p:blipFill>
        <p:spPr bwMode="auto">
          <a:xfrm>
            <a:off x="142875" y="1485354"/>
            <a:ext cx="8893175" cy="4679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3937854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8596785" y="5649913"/>
            <a:ext cx="41069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r>
              <a:rPr lang="ru-RU" altLang="ru-RU" dirty="0" smtClean="0">
                <a:solidFill>
                  <a:srgbClr val="FFFFFF"/>
                </a:solidFill>
                <a:latin typeface="Georgia" panose="02040502050405020303" pitchFamily="18" charset="0"/>
              </a:rPr>
              <a:t>31</a:t>
            </a:r>
            <a:endParaRPr lang="ru-RU" altLang="ru-RU" dirty="0">
              <a:solidFill>
                <a:srgbClr val="FFFFFF"/>
              </a:solidFill>
              <a:latin typeface="Georgia" panose="02040502050405020303" pitchFamily="18" charset="0"/>
            </a:endParaRPr>
          </a:p>
        </p:txBody>
      </p:sp>
      <p:sp>
        <p:nvSpPr>
          <p:cNvPr id="3" name="Заголовок 1"/>
          <p:cNvSpPr>
            <a:spLocks/>
          </p:cNvSpPr>
          <p:nvPr/>
        </p:nvSpPr>
        <p:spPr bwMode="auto">
          <a:xfrm>
            <a:off x="179389" y="188640"/>
            <a:ext cx="8064500" cy="810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rtlCol="0" anchor="ctr">
            <a:spAutoFit/>
          </a:bodyPr>
          <a:lstStyle/>
          <a:p>
            <a:pPr algn="ctr" eaLnBrk="0" hangingPunct="0">
              <a:lnSpc>
                <a:spcPts val="2800"/>
              </a:lnSpc>
            </a:pPr>
            <a:r>
              <a:rPr lang="ru-RU" altLang="ru-RU" sz="2800" b="1" spc="-100" dirty="0" smtClean="0">
                <a:solidFill>
                  <a:srgbClr val="9C1D22"/>
                </a:solidFill>
                <a:latin typeface="+mn-lt"/>
              </a:rPr>
              <a:t>МЕЖДУНАРОДНОЕ СОТРУДНИЧЕСТВО В ОБЛАСТИ МЕТРОЛОГИИ</a:t>
            </a:r>
            <a:endParaRPr lang="ru-RU" altLang="ru-RU" sz="2800" b="1" spc="-100" dirty="0">
              <a:solidFill>
                <a:srgbClr val="9C1D22"/>
              </a:solidFill>
              <a:latin typeface="+mn-lt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179388" y="4103688"/>
            <a:ext cx="7416948" cy="2600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15000"/>
              </a:spcBef>
              <a:buSzPct val="150000"/>
            </a:pPr>
            <a:r>
              <a:rPr lang="ru-RU" altLang="ru-RU" sz="2000" b="1" dirty="0">
                <a:solidFill>
                  <a:srgbClr val="990000"/>
                </a:solidFill>
                <a:latin typeface="+mn-lt"/>
                <a:cs typeface="Tahoma" panose="020B0604030504040204" pitchFamily="34" charset="0"/>
              </a:rPr>
              <a:t>Региональный уровень</a:t>
            </a:r>
          </a:p>
          <a:p>
            <a:pPr eaLnBrk="1" hangingPunct="1">
              <a:spcBef>
                <a:spcPct val="15000"/>
              </a:spcBef>
              <a:buSzPct val="150000"/>
            </a:pPr>
            <a:r>
              <a:rPr lang="ru-RU" altLang="ru-RU" sz="1600" b="1" dirty="0">
                <a:solidFill>
                  <a:srgbClr val="0D1259"/>
                </a:solidFill>
                <a:latin typeface="+mn-lt"/>
                <a:cs typeface="Tahoma" panose="020B0604030504040204" pitchFamily="34" charset="0"/>
              </a:rPr>
              <a:t>Евро-Азиатское сотрудничество государственных метрологических учреждений (КООМЕТ)</a:t>
            </a:r>
            <a:r>
              <a:rPr lang="ru-RU" altLang="ru-RU" sz="1600" dirty="0">
                <a:solidFill>
                  <a:srgbClr val="0D1259"/>
                </a:solidFill>
                <a:latin typeface="+mn-lt"/>
                <a:cs typeface="Tahoma" panose="020B0604030504040204" pitchFamily="34" charset="0"/>
              </a:rPr>
              <a:t> </a:t>
            </a:r>
          </a:p>
          <a:p>
            <a:pPr eaLnBrk="1" hangingPunct="1">
              <a:spcBef>
                <a:spcPct val="15000"/>
              </a:spcBef>
              <a:buSzPct val="150000"/>
            </a:pPr>
            <a:r>
              <a:rPr lang="ru-RU" altLang="ru-RU" sz="1400" dirty="0">
                <a:solidFill>
                  <a:srgbClr val="0D1259"/>
                </a:solidFill>
                <a:latin typeface="+mn-lt"/>
                <a:cs typeface="Tahoma" panose="020B0604030504040204" pitchFamily="34" charset="0"/>
              </a:rPr>
              <a:t>Участие в проектах по сличениям национальных эталонов – ежегодно не менее 10 </a:t>
            </a:r>
            <a:r>
              <a:rPr lang="ru-RU" altLang="ru-RU" sz="1400" b="1" dirty="0">
                <a:solidFill>
                  <a:srgbClr val="0D1259"/>
                </a:solidFill>
                <a:latin typeface="+mn-lt"/>
                <a:cs typeface="Tahoma" panose="020B0604030504040204" pitchFamily="34" charset="0"/>
              </a:rPr>
              <a:t/>
            </a:r>
            <a:br>
              <a:rPr lang="ru-RU" altLang="ru-RU" sz="1400" b="1" dirty="0">
                <a:solidFill>
                  <a:srgbClr val="0D1259"/>
                </a:solidFill>
                <a:latin typeface="+mn-lt"/>
                <a:cs typeface="Tahoma" panose="020B0604030504040204" pitchFamily="34" charset="0"/>
              </a:rPr>
            </a:br>
            <a:r>
              <a:rPr lang="ru-RU" altLang="ru-RU" sz="1400" dirty="0">
                <a:solidFill>
                  <a:srgbClr val="0D1259"/>
                </a:solidFill>
                <a:latin typeface="+mn-lt"/>
                <a:cs typeface="Tahoma" panose="020B0604030504040204" pitchFamily="34" charset="0"/>
              </a:rPr>
              <a:t>(в 2016 году – 14)</a:t>
            </a:r>
          </a:p>
          <a:p>
            <a:pPr eaLnBrk="1" hangingPunct="1">
              <a:spcBef>
                <a:spcPct val="15000"/>
              </a:spcBef>
              <a:buSzPct val="150000"/>
            </a:pPr>
            <a:r>
              <a:rPr lang="ru-RU" altLang="ru-RU" sz="1600" b="1" dirty="0">
                <a:solidFill>
                  <a:srgbClr val="0D1259"/>
                </a:solidFill>
                <a:latin typeface="+mn-lt"/>
                <a:cs typeface="Tahoma" panose="020B0604030504040204" pitchFamily="34" charset="0"/>
              </a:rPr>
              <a:t>Межгосударственный совет по стандартизации, метрологии и сертификации (МГС)</a:t>
            </a:r>
            <a:endParaRPr lang="ru-RU" altLang="ru-RU" sz="1600" dirty="0">
              <a:solidFill>
                <a:srgbClr val="0D1259"/>
              </a:solidFill>
              <a:latin typeface="+mn-lt"/>
              <a:cs typeface="Tahoma" panose="020B0604030504040204" pitchFamily="34" charset="0"/>
            </a:endParaRPr>
          </a:p>
          <a:p>
            <a:pPr eaLnBrk="1" hangingPunct="1">
              <a:spcBef>
                <a:spcPct val="15000"/>
              </a:spcBef>
              <a:buSzPct val="150000"/>
            </a:pPr>
            <a:r>
              <a:rPr lang="ru-RU" altLang="ru-RU" sz="1400" dirty="0">
                <a:solidFill>
                  <a:srgbClr val="0D1259"/>
                </a:solidFill>
                <a:latin typeface="+mn-lt"/>
                <a:cs typeface="Tahoma" panose="020B0604030504040204" pitchFamily="34" charset="0"/>
              </a:rPr>
              <a:t>Разработка межгосударственных стандартов и документов, устанавливающих порядки взаимодействия метрологических служб стран, в </a:t>
            </a:r>
            <a:r>
              <a:rPr lang="ru-RU" altLang="ru-RU" sz="1400" dirty="0" err="1">
                <a:solidFill>
                  <a:srgbClr val="0D1259"/>
                </a:solidFill>
                <a:latin typeface="+mn-lt"/>
                <a:cs typeface="Tahoma" panose="020B0604030504040204" pitchFamily="34" charset="0"/>
              </a:rPr>
              <a:t>т.ч</a:t>
            </a:r>
            <a:r>
              <a:rPr lang="ru-RU" altLang="ru-RU" sz="1400" dirty="0">
                <a:solidFill>
                  <a:srgbClr val="0D1259"/>
                </a:solidFill>
                <a:latin typeface="+mn-lt"/>
                <a:cs typeface="Tahoma" panose="020B0604030504040204" pitchFamily="34" charset="0"/>
              </a:rPr>
              <a:t>. в части признания результатов метрологических работ, а также требования к средствам измерений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179388" y="1289050"/>
            <a:ext cx="7416948" cy="2563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15000"/>
              </a:spcBef>
              <a:buSzPct val="150000"/>
            </a:pPr>
            <a:r>
              <a:rPr lang="ru-RU" altLang="ru-RU" sz="2000" b="1" dirty="0">
                <a:solidFill>
                  <a:srgbClr val="990000"/>
                </a:solidFill>
                <a:latin typeface="+mn-lt"/>
                <a:cs typeface="Tahoma" panose="020B0604030504040204" pitchFamily="34" charset="0"/>
              </a:rPr>
              <a:t>Международный уровень</a:t>
            </a:r>
          </a:p>
          <a:p>
            <a:pPr eaLnBrk="1" hangingPunct="1">
              <a:spcBef>
                <a:spcPct val="15000"/>
              </a:spcBef>
              <a:buSzPct val="150000"/>
              <a:buFont typeface="Wingdings" panose="05000000000000000000" pitchFamily="2" charset="2"/>
              <a:buNone/>
            </a:pPr>
            <a:r>
              <a:rPr lang="ru-RU" altLang="ru-RU" sz="1600" b="1" dirty="0">
                <a:solidFill>
                  <a:srgbClr val="0D1259"/>
                </a:solidFill>
                <a:latin typeface="+mn-lt"/>
                <a:cs typeface="Tahoma" panose="020B0604030504040204" pitchFamily="34" charset="0"/>
              </a:rPr>
              <a:t>Метрическая Конвенция </a:t>
            </a:r>
          </a:p>
          <a:p>
            <a:pPr eaLnBrk="1" hangingPunct="1">
              <a:spcBef>
                <a:spcPct val="15000"/>
              </a:spcBef>
              <a:buSzPct val="150000"/>
              <a:buFont typeface="Wingdings" panose="05000000000000000000" pitchFamily="2" charset="2"/>
              <a:buNone/>
            </a:pPr>
            <a:r>
              <a:rPr lang="ru-RU" altLang="ru-RU" sz="1600" b="1" dirty="0">
                <a:solidFill>
                  <a:srgbClr val="0D1259"/>
                </a:solidFill>
                <a:latin typeface="+mn-lt"/>
                <a:cs typeface="Tahoma" panose="020B0604030504040204" pitchFamily="34" charset="0"/>
              </a:rPr>
              <a:t>Договоренность о взаимном признании национальных эталонов и сертификатов калибровки и измерений, выдаваемых НМИ (</a:t>
            </a:r>
            <a:r>
              <a:rPr lang="en-US" altLang="ru-RU" sz="1600" b="1" dirty="0">
                <a:solidFill>
                  <a:srgbClr val="0D1259"/>
                </a:solidFill>
                <a:latin typeface="+mn-lt"/>
                <a:cs typeface="Tahoma" panose="020B0604030504040204" pitchFamily="34" charset="0"/>
              </a:rPr>
              <a:t>CIPM MRA</a:t>
            </a:r>
            <a:r>
              <a:rPr lang="ru-RU" altLang="ru-RU" sz="1600" b="1" dirty="0">
                <a:solidFill>
                  <a:srgbClr val="0D1259"/>
                </a:solidFill>
                <a:latin typeface="+mn-lt"/>
                <a:cs typeface="Tahoma" panose="020B0604030504040204" pitchFamily="34" charset="0"/>
              </a:rPr>
              <a:t>)</a:t>
            </a:r>
          </a:p>
          <a:p>
            <a:pPr eaLnBrk="1" hangingPunct="1">
              <a:spcBef>
                <a:spcPct val="15000"/>
              </a:spcBef>
              <a:buSzPct val="150000"/>
            </a:pPr>
            <a:r>
              <a:rPr lang="ru-RU" altLang="ru-RU" sz="1400" dirty="0">
                <a:solidFill>
                  <a:srgbClr val="0D1259"/>
                </a:solidFill>
                <a:latin typeface="+mn-lt"/>
                <a:cs typeface="Tahoma" panose="020B0604030504040204" pitchFamily="34" charset="0"/>
              </a:rPr>
              <a:t>Публикация СМС-строк о наилучших калибровочных и измерительных возможностях</a:t>
            </a:r>
          </a:p>
          <a:p>
            <a:pPr eaLnBrk="1" hangingPunct="1">
              <a:spcBef>
                <a:spcPct val="15000"/>
              </a:spcBef>
              <a:buSzPct val="150000"/>
            </a:pPr>
            <a:endParaRPr lang="ru-RU" altLang="ru-RU" sz="800" dirty="0">
              <a:solidFill>
                <a:srgbClr val="0D1259"/>
              </a:solidFill>
              <a:latin typeface="+mn-lt"/>
              <a:cs typeface="Tahoma" panose="020B0604030504040204" pitchFamily="34" charset="0"/>
            </a:endParaRPr>
          </a:p>
          <a:p>
            <a:pPr eaLnBrk="1" hangingPunct="1">
              <a:spcBef>
                <a:spcPct val="15000"/>
              </a:spcBef>
              <a:buSzPct val="150000"/>
              <a:buFont typeface="Wingdings" panose="05000000000000000000" pitchFamily="2" charset="2"/>
              <a:buNone/>
            </a:pPr>
            <a:r>
              <a:rPr lang="ru-RU" altLang="ru-RU" sz="1600" b="1" dirty="0">
                <a:solidFill>
                  <a:srgbClr val="0D1259"/>
                </a:solidFill>
                <a:latin typeface="+mn-lt"/>
                <a:cs typeface="Tahoma" panose="020B0604030504040204" pitchFamily="34" charset="0"/>
              </a:rPr>
              <a:t>Международная организация законодательной метрологии (МОЗМ) </a:t>
            </a:r>
            <a:endParaRPr lang="ru-RU" altLang="ru-RU" sz="1600" dirty="0">
              <a:solidFill>
                <a:srgbClr val="0D1259"/>
              </a:solidFill>
              <a:latin typeface="+mn-lt"/>
              <a:cs typeface="Tahoma" panose="020B0604030504040204" pitchFamily="34" charset="0"/>
            </a:endParaRPr>
          </a:p>
          <a:p>
            <a:pPr eaLnBrk="1" hangingPunct="1">
              <a:spcBef>
                <a:spcPct val="15000"/>
              </a:spcBef>
              <a:buSzPct val="150000"/>
            </a:pPr>
            <a:r>
              <a:rPr lang="ru-RU" altLang="ru-RU" sz="1400" dirty="0">
                <a:solidFill>
                  <a:srgbClr val="0D1259"/>
                </a:solidFill>
                <a:latin typeface="+mn-lt"/>
                <a:cs typeface="Tahoma" panose="020B0604030504040204" pitchFamily="34" charset="0"/>
              </a:rPr>
              <a:t>Разработка на базе документов МОЗМ национальных стандартов, устанавливающих требования к средствам измерений. На 01.02.2017 действует 30 национальных гармонизированных ТНПА. Планируется участие в 5 (и более) ТК МОЗМ из 18   </a:t>
            </a:r>
          </a:p>
        </p:txBody>
      </p:sp>
      <p:pic>
        <p:nvPicPr>
          <p:cNvPr id="7" name="Рисунок 7" descr="\\NDD05\Documents\ММН\Значки\BIPM-Logo.bmp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3560" y="1325057"/>
            <a:ext cx="767773" cy="720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8" descr="\\NDD05\Documents\ММН\Значки\BIPM new 2015 big.t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3939" y="2227696"/>
            <a:ext cx="962602" cy="453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9" descr="\\NDD05\Documents\ММН\Значки\coomet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4942" y="4452649"/>
            <a:ext cx="1043421" cy="533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0" descr="&amp;Kcy;&amp;acy;&amp;rcy;&amp;tcy;&amp;icy;&amp;ncy;&amp;kcy;&amp;icy; &amp;pcy;&amp;ocy; &amp;zcy;&amp;acy;&amp;pcy;&amp;rcy;&amp;ocy;&amp;scy;&amp;ucy; &amp;mcy;&amp;gcy;&amp;scy;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5577177"/>
            <a:ext cx="1200727" cy="831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 descr="&amp;Kcy;&amp;acy;&amp;rcy;&amp;tcy;&amp;icy;&amp;ncy;&amp;kcy;&amp;icy; &amp;pcy;&amp;ocy; &amp;zcy;&amp;acy;&amp;pcy;&amp;rcy;&amp;ocy;&amp;scy;&amp;ucy; OIML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4329" y="2962564"/>
            <a:ext cx="1024659" cy="767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0048612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8567931" y="5649913"/>
            <a:ext cx="4395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fld id="{4B14568D-3F6B-42AC-9661-7F401067636A}" type="slidenum">
              <a:rPr lang="ru-RU" altLang="ru-RU" smtClean="0">
                <a:solidFill>
                  <a:srgbClr val="FFFFFF"/>
                </a:solidFill>
                <a:latin typeface="Georgia" panose="02040502050405020303" pitchFamily="18" charset="0"/>
              </a:rPr>
              <a:t>32</a:t>
            </a:fld>
            <a:endParaRPr lang="ru-RU" altLang="ru-RU" dirty="0">
              <a:solidFill>
                <a:srgbClr val="FFFFFF"/>
              </a:solidFill>
              <a:latin typeface="Georgia" panose="02040502050405020303" pitchFamily="18" charset="0"/>
            </a:endParaRPr>
          </a:p>
        </p:txBody>
      </p:sp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251520" y="271036"/>
            <a:ext cx="8064896" cy="810478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rtlCol="0"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ru-RU" altLang="ru-RU" sz="2800" b="1" dirty="0" smtClean="0">
                <a:solidFill>
                  <a:srgbClr val="9C1D22"/>
                </a:solidFill>
                <a:latin typeface="+mn-lt"/>
                <a:ea typeface="+mn-ea"/>
                <a:cs typeface="+mn-cs"/>
              </a:rPr>
              <a:t>ОСНОВНЫЕ ЗАДАЧИ В СФЕРЕ ОБЕСПЕЧЕНИЯ ЕДИНСТВА ИЗМЕРЕНИЙ</a:t>
            </a:r>
            <a:endParaRPr lang="ru-RU" altLang="ru-RU" sz="2800" b="1" dirty="0">
              <a:solidFill>
                <a:srgbClr val="9C1D2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5125" y="1557338"/>
            <a:ext cx="7807275" cy="432939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285750" indent="-285750" eaLnBrk="0" hangingPunct="0"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v"/>
              <a:defRPr sz="32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spcAft>
                <a:spcPts val="800"/>
              </a:spcAft>
              <a:buClr>
                <a:srgbClr val="800000"/>
              </a:buClr>
              <a:buFont typeface="Wingdings" panose="05000000000000000000" pitchFamily="2" charset="2"/>
              <a:buChar char="§"/>
              <a:defRPr/>
            </a:pPr>
            <a:r>
              <a:rPr lang="ru-RU" altLang="ru-RU" sz="2200" b="1" dirty="0" smtClean="0">
                <a:solidFill>
                  <a:srgbClr val="0B377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Arial" charset="0"/>
              </a:rPr>
              <a:t>реализация </a:t>
            </a:r>
            <a:r>
              <a:rPr lang="ru-RU" altLang="ru-RU" sz="2200" b="1" dirty="0" smtClean="0">
                <a:solidFill>
                  <a:srgbClr val="0B377A"/>
                </a:solidFill>
                <a:latin typeface="+mn-lt"/>
                <a:cs typeface="Arial" charset="0"/>
              </a:rPr>
              <a:t>Концепции развития Государственной метрологической службы (ГМС)</a:t>
            </a:r>
          </a:p>
          <a:p>
            <a:pPr eaLnBrk="1" hangingPunct="1">
              <a:spcBef>
                <a:spcPct val="0"/>
              </a:spcBef>
              <a:spcAft>
                <a:spcPts val="800"/>
              </a:spcAft>
              <a:buClr>
                <a:srgbClr val="800000"/>
              </a:buClr>
              <a:buFont typeface="Wingdings" panose="05000000000000000000" pitchFamily="2" charset="2"/>
              <a:buChar char="§"/>
              <a:defRPr/>
            </a:pPr>
            <a:r>
              <a:rPr lang="ru-RU" altLang="ru-RU" sz="2200" b="1" dirty="0" smtClean="0">
                <a:solidFill>
                  <a:srgbClr val="0B377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Arial" charset="0"/>
              </a:rPr>
              <a:t>пересмотр </a:t>
            </a:r>
            <a:r>
              <a:rPr lang="ru-RU" altLang="ru-RU" sz="2200" b="1" dirty="0" smtClean="0">
                <a:solidFill>
                  <a:srgbClr val="0B377A"/>
                </a:solidFill>
                <a:latin typeface="+mn-lt"/>
                <a:cs typeface="Arial" charset="0"/>
              </a:rPr>
              <a:t>действующих ТНПА по метрологии</a:t>
            </a:r>
          </a:p>
          <a:p>
            <a:pPr eaLnBrk="1" hangingPunct="1">
              <a:spcBef>
                <a:spcPct val="0"/>
              </a:spcBef>
              <a:spcAft>
                <a:spcPts val="800"/>
              </a:spcAft>
              <a:buClr>
                <a:srgbClr val="800000"/>
              </a:buClr>
              <a:buFont typeface="Wingdings" panose="05000000000000000000" pitchFamily="2" charset="2"/>
              <a:buChar char="§"/>
              <a:defRPr/>
            </a:pPr>
            <a:r>
              <a:rPr lang="ru-RU" altLang="ru-RU" sz="2200" b="1" dirty="0" smtClean="0">
                <a:solidFill>
                  <a:srgbClr val="0B377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Arial" charset="0"/>
              </a:rPr>
              <a:t>развитие </a:t>
            </a:r>
            <a:r>
              <a:rPr lang="ru-RU" altLang="ru-RU" sz="2200" b="1" dirty="0" smtClean="0">
                <a:solidFill>
                  <a:srgbClr val="0B377A"/>
                </a:solidFill>
                <a:latin typeface="+mn-lt"/>
                <a:cs typeface="Arial" charset="0"/>
              </a:rPr>
              <a:t>национальной эталонной базы с доведением </a:t>
            </a:r>
            <a:br>
              <a:rPr lang="ru-RU" altLang="ru-RU" sz="2200" b="1" dirty="0" smtClean="0">
                <a:solidFill>
                  <a:srgbClr val="0B377A"/>
                </a:solidFill>
                <a:latin typeface="+mn-lt"/>
                <a:cs typeface="Arial" charset="0"/>
              </a:rPr>
            </a:br>
            <a:r>
              <a:rPr lang="ru-RU" altLang="ru-RU" sz="2200" b="1" dirty="0" smtClean="0">
                <a:solidFill>
                  <a:srgbClr val="0B377A"/>
                </a:solidFill>
                <a:latin typeface="+mn-lt"/>
                <a:cs typeface="Arial" charset="0"/>
              </a:rPr>
              <a:t>СМС-строк до 240-250</a:t>
            </a:r>
          </a:p>
          <a:p>
            <a:pPr eaLnBrk="1" hangingPunct="1">
              <a:spcBef>
                <a:spcPct val="0"/>
              </a:spcBef>
              <a:spcAft>
                <a:spcPts val="800"/>
              </a:spcAft>
              <a:buClr>
                <a:srgbClr val="800000"/>
              </a:buClr>
              <a:buFont typeface="Wingdings" panose="05000000000000000000" pitchFamily="2" charset="2"/>
              <a:buChar char="§"/>
              <a:defRPr/>
            </a:pPr>
            <a:r>
              <a:rPr lang="ru-RU" altLang="ru-RU" sz="2200" b="1" dirty="0" smtClean="0">
                <a:solidFill>
                  <a:srgbClr val="0B377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Arial" charset="0"/>
              </a:rPr>
              <a:t>развитие </a:t>
            </a:r>
            <a:r>
              <a:rPr lang="ru-RU" altLang="ru-RU" sz="2200" b="1" dirty="0" smtClean="0">
                <a:solidFill>
                  <a:srgbClr val="0B377A"/>
                </a:solidFill>
                <a:latin typeface="+mn-lt"/>
                <a:cs typeface="Arial" charset="0"/>
              </a:rPr>
              <a:t>системы межлабораторных сличений, в </a:t>
            </a:r>
            <a:r>
              <a:rPr lang="ru-RU" altLang="ru-RU" sz="2200" b="1" dirty="0" err="1" smtClean="0">
                <a:solidFill>
                  <a:srgbClr val="0B377A"/>
                </a:solidFill>
                <a:latin typeface="+mn-lt"/>
                <a:cs typeface="Arial" charset="0"/>
              </a:rPr>
              <a:t>т.ч</a:t>
            </a:r>
            <a:r>
              <a:rPr lang="ru-RU" altLang="ru-RU" sz="2200" b="1" dirty="0" smtClean="0">
                <a:solidFill>
                  <a:srgbClr val="0B377A"/>
                </a:solidFill>
                <a:latin typeface="+mn-lt"/>
                <a:cs typeface="Arial" charset="0"/>
              </a:rPr>
              <a:t>. в рамках ЕАЭС</a:t>
            </a:r>
          </a:p>
          <a:p>
            <a:pPr eaLnBrk="1" hangingPunct="1">
              <a:spcBef>
                <a:spcPct val="0"/>
              </a:spcBef>
              <a:spcAft>
                <a:spcPts val="800"/>
              </a:spcAft>
              <a:buClr>
                <a:srgbClr val="800000"/>
              </a:buClr>
              <a:buFont typeface="Wingdings" panose="05000000000000000000" pitchFamily="2" charset="2"/>
              <a:buChar char="§"/>
              <a:defRPr/>
            </a:pPr>
            <a:r>
              <a:rPr lang="ru-RU" altLang="ru-RU" sz="2200" b="1" dirty="0" smtClean="0">
                <a:solidFill>
                  <a:srgbClr val="0B377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Arial" charset="0"/>
              </a:rPr>
              <a:t>создание</a:t>
            </a:r>
            <a:r>
              <a:rPr lang="ru-RU" altLang="ru-RU" sz="2200" b="1" dirty="0" smtClean="0">
                <a:solidFill>
                  <a:srgbClr val="0B377A"/>
                </a:solidFill>
                <a:latin typeface="+mn-lt"/>
                <a:cs typeface="Arial" charset="0"/>
              </a:rPr>
              <a:t> Государственной информационной системы в области обеспечения единства измерений, включая ГМС</a:t>
            </a:r>
          </a:p>
          <a:p>
            <a:pPr eaLnBrk="1" hangingPunct="1">
              <a:spcBef>
                <a:spcPct val="0"/>
              </a:spcBef>
              <a:spcAft>
                <a:spcPts val="800"/>
              </a:spcAft>
              <a:buClr>
                <a:srgbClr val="800000"/>
              </a:buClr>
              <a:buFont typeface="Wingdings" panose="05000000000000000000" pitchFamily="2" charset="2"/>
              <a:buChar char="§"/>
              <a:defRPr/>
            </a:pPr>
            <a:r>
              <a:rPr lang="ru-RU" altLang="ru-RU" sz="2200" b="1" dirty="0" smtClean="0">
                <a:solidFill>
                  <a:srgbClr val="0B377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Arial" charset="0"/>
              </a:rPr>
              <a:t>развитие</a:t>
            </a:r>
            <a:r>
              <a:rPr lang="ru-RU" altLang="ru-RU" sz="2200" b="1" dirty="0" smtClean="0">
                <a:solidFill>
                  <a:srgbClr val="0B377A"/>
                </a:solidFill>
                <a:latin typeface="+mn-lt"/>
                <a:cs typeface="Arial" charset="0"/>
              </a:rPr>
              <a:t> международного сотрудничества (</a:t>
            </a:r>
            <a:r>
              <a:rPr lang="en-US" altLang="ru-RU" sz="2200" b="1" dirty="0" smtClean="0">
                <a:solidFill>
                  <a:srgbClr val="0B377A"/>
                </a:solidFill>
                <a:latin typeface="+mn-lt"/>
                <a:cs typeface="Arial" charset="0"/>
              </a:rPr>
              <a:t>BIPM</a:t>
            </a:r>
            <a:r>
              <a:rPr lang="ru-RU" altLang="ru-RU" sz="2200" b="1" dirty="0" smtClean="0">
                <a:solidFill>
                  <a:srgbClr val="0B377A"/>
                </a:solidFill>
                <a:latin typeface="+mn-lt"/>
                <a:cs typeface="Arial" charset="0"/>
              </a:rPr>
              <a:t>, МОЗМ, КООМЕТ, МГС)</a:t>
            </a:r>
            <a:endParaRPr lang="ru-RU" altLang="ru-RU" sz="2200" dirty="0" smtClean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5199367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2"/>
          <p:cNvSpPr txBox="1">
            <a:spLocks noChangeArrowheads="1"/>
          </p:cNvSpPr>
          <p:nvPr/>
        </p:nvSpPr>
        <p:spPr bwMode="auto">
          <a:xfrm>
            <a:off x="755650" y="2133600"/>
            <a:ext cx="7234238" cy="101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defRPr/>
            </a:pPr>
            <a:r>
              <a:rPr lang="ru-RU" altLang="ru-RU" sz="6000" b="1" spc="-100" dirty="0" smtClean="0">
                <a:solidFill>
                  <a:schemeClr val="tx2"/>
                </a:solidFill>
                <a:latin typeface="+mn-lt"/>
                <a:ea typeface="+mj-ea"/>
                <a:cs typeface="+mj-cs"/>
              </a:rPr>
              <a:t>Оценка  соответствия </a:t>
            </a:r>
            <a:endParaRPr lang="ru-RU" altLang="ru-RU" sz="6000" b="1" spc="-100" dirty="0">
              <a:solidFill>
                <a:schemeClr val="tx2"/>
              </a:solidFill>
              <a:latin typeface="+mn-lt"/>
              <a:ea typeface="+mj-ea"/>
              <a:cs typeface="+mj-cs"/>
            </a:endParaRPr>
          </a:p>
        </p:txBody>
      </p:sp>
      <p:sp>
        <p:nvSpPr>
          <p:cNvPr id="26627" name="Text Box 4"/>
          <p:cNvSpPr txBox="1">
            <a:spLocks noChangeArrowheads="1"/>
          </p:cNvSpPr>
          <p:nvPr/>
        </p:nvSpPr>
        <p:spPr bwMode="auto">
          <a:xfrm>
            <a:off x="8604250" y="5649913"/>
            <a:ext cx="4032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fld id="{9D92CA2C-33C5-452D-A426-D79DB15FD6E0}" type="slidenum">
              <a:rPr lang="ru-RU" altLang="ru-RU">
                <a:solidFill>
                  <a:srgbClr val="FFFFFF"/>
                </a:solidFill>
                <a:latin typeface="Georgia" panose="02040502050405020303" pitchFamily="18" charset="0"/>
              </a:rPr>
              <a:pPr algn="r" eaLnBrk="1" hangingPunct="1"/>
              <a:t>33</a:t>
            </a:fld>
            <a:endParaRPr lang="ru-RU" altLang="ru-RU">
              <a:solidFill>
                <a:srgbClr val="FFFFFF"/>
              </a:solidFill>
              <a:latin typeface="Georgia" panose="02040502050405020303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Объект 1"/>
          <p:cNvSpPr txBox="1">
            <a:spLocks/>
          </p:cNvSpPr>
          <p:nvPr/>
        </p:nvSpPr>
        <p:spPr bwMode="auto">
          <a:xfrm>
            <a:off x="547688" y="2132013"/>
            <a:ext cx="7561262" cy="4033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ts val="1800"/>
              </a:spcBef>
              <a:buClr>
                <a:srgbClr val="9C271C"/>
              </a:buClr>
              <a:buSzPct val="120000"/>
              <a:buFont typeface="Wingdings" panose="05000000000000000000" pitchFamily="2" charset="2"/>
              <a:buChar char="§"/>
            </a:pPr>
            <a:r>
              <a:rPr lang="ru-RU" altLang="ru-RU" sz="2000" b="1" dirty="0">
                <a:solidFill>
                  <a:srgbClr val="9C1D22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Формы оценки </a:t>
            </a:r>
            <a:r>
              <a:rPr lang="ru-RU" altLang="ru-RU" sz="2000" b="1" dirty="0">
                <a:solidFill>
                  <a:srgbClr val="2B2E4B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соответствия: сертификация, декларирование, испытания и иные формы по ТР </a:t>
            </a:r>
            <a:r>
              <a:rPr lang="ru-RU" altLang="ru-RU" sz="2000" b="1" dirty="0" smtClean="0">
                <a:solidFill>
                  <a:srgbClr val="2B2E4B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ТС/ЕАЭС</a:t>
            </a:r>
            <a:endParaRPr lang="ru-RU" altLang="ru-RU" sz="2000" b="1" dirty="0">
              <a:solidFill>
                <a:srgbClr val="2B2E4B"/>
              </a:solidFill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eaLnBrk="1" hangingPunct="1">
              <a:spcBef>
                <a:spcPts val="1800"/>
              </a:spcBef>
              <a:buClr>
                <a:srgbClr val="9C271C"/>
              </a:buClr>
              <a:buSzPct val="120000"/>
              <a:buFont typeface="Wingdings" panose="05000000000000000000" pitchFamily="2" charset="2"/>
              <a:buChar char="§"/>
            </a:pPr>
            <a:r>
              <a:rPr lang="ru-RU" altLang="ru-RU" sz="2000" b="1" dirty="0">
                <a:solidFill>
                  <a:srgbClr val="2B2E4B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Расширение перечня документов, содержащих технические требования, на соответствие которым может проводиться оценка соответствия</a:t>
            </a:r>
            <a:r>
              <a:rPr lang="ru-RU" altLang="ru-RU" sz="2000" b="1" dirty="0">
                <a:solidFill>
                  <a:srgbClr val="00206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:</a:t>
            </a:r>
            <a:r>
              <a:rPr lang="ru-RU" altLang="ru-RU" sz="2000" b="1" dirty="0">
                <a:solidFill>
                  <a:srgbClr val="C0504D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  </a:t>
            </a:r>
            <a:r>
              <a:rPr lang="ru-RU" altLang="ru-RU" sz="2000" b="1" dirty="0">
                <a:solidFill>
                  <a:srgbClr val="9C1D22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ТР РБ, ТР ТС, ГОСТ (СТБ), ТУ, документы иностранных государств, договора </a:t>
            </a:r>
            <a:r>
              <a:rPr lang="ru-RU" altLang="ru-RU" sz="2000" b="1" dirty="0">
                <a:solidFill>
                  <a:srgbClr val="2B2E4B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и др.</a:t>
            </a:r>
          </a:p>
          <a:p>
            <a:pPr eaLnBrk="1" hangingPunct="1">
              <a:spcBef>
                <a:spcPts val="1800"/>
              </a:spcBef>
              <a:buClr>
                <a:srgbClr val="9C271C"/>
              </a:buClr>
              <a:buSzPct val="120000"/>
              <a:buFont typeface="Wingdings" panose="05000000000000000000" pitchFamily="2" charset="2"/>
              <a:buChar char="§"/>
            </a:pPr>
            <a:r>
              <a:rPr lang="ru-RU" altLang="ru-RU" sz="2000" b="1" dirty="0">
                <a:solidFill>
                  <a:srgbClr val="2B2E4B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Введение института </a:t>
            </a:r>
            <a:r>
              <a:rPr lang="ru-RU" altLang="ru-RU" sz="2000" b="1" dirty="0">
                <a:solidFill>
                  <a:srgbClr val="00206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уполномоченных</a:t>
            </a:r>
            <a:r>
              <a:rPr lang="ru-RU" altLang="ru-RU" sz="2000" b="1" dirty="0">
                <a:solidFill>
                  <a:srgbClr val="C0504D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altLang="ru-RU" sz="2000" b="1" dirty="0">
                <a:solidFill>
                  <a:srgbClr val="00206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altLang="ru-RU" sz="2000" b="1" dirty="0">
                <a:solidFill>
                  <a:srgbClr val="2B2E4B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органов по регистрации деклараций о соответствии</a:t>
            </a:r>
          </a:p>
          <a:p>
            <a:pPr eaLnBrk="1" hangingPunct="1">
              <a:spcBef>
                <a:spcPts val="1800"/>
              </a:spcBef>
              <a:buClr>
                <a:srgbClr val="9C271C"/>
              </a:buClr>
              <a:buSzPct val="120000"/>
              <a:buFont typeface="Wingdings" panose="05000000000000000000" pitchFamily="2" charset="2"/>
              <a:buChar char="§"/>
            </a:pPr>
            <a:r>
              <a:rPr lang="ru-RU" altLang="ru-RU" sz="2000" b="1" dirty="0" smtClean="0">
                <a:solidFill>
                  <a:srgbClr val="2B2E4B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Выделение </a:t>
            </a:r>
            <a:r>
              <a:rPr lang="ru-RU" altLang="ru-RU" sz="2000" b="1" dirty="0">
                <a:solidFill>
                  <a:srgbClr val="9C1D22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аккредитации </a:t>
            </a:r>
            <a:r>
              <a:rPr lang="ru-RU" altLang="ru-RU" sz="2000" b="1" dirty="0">
                <a:solidFill>
                  <a:srgbClr val="2B2E4B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из сферы действия термина «оценка соответствия»  и развитие вопросов аккредитации </a:t>
            </a:r>
          </a:p>
        </p:txBody>
      </p:sp>
      <p:sp>
        <p:nvSpPr>
          <p:cNvPr id="15" name="Прямоугольник 3"/>
          <p:cNvSpPr>
            <a:spLocks noChangeArrowheads="1"/>
          </p:cNvSpPr>
          <p:nvPr/>
        </p:nvSpPr>
        <p:spPr bwMode="auto">
          <a:xfrm>
            <a:off x="-112713" y="188913"/>
            <a:ext cx="8645526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2400" b="1" dirty="0" smtClean="0">
                <a:solidFill>
                  <a:srgbClr val="9C1D22"/>
                </a:solidFill>
                <a:latin typeface="+mn-lt"/>
              </a:rPr>
              <a:t>ЗАКОН РЕСПУБЛИКИ БЕЛАРУСЬ</a:t>
            </a:r>
          </a:p>
          <a:p>
            <a:pPr algn="ctr" eaLnBrk="1" hangingPunct="1">
              <a:defRPr/>
            </a:pPr>
            <a:r>
              <a:rPr lang="ru-RU" altLang="ru-RU" sz="2400" b="1" dirty="0" smtClean="0">
                <a:solidFill>
                  <a:srgbClr val="9C1D22"/>
                </a:solidFill>
                <a:latin typeface="+mn-lt"/>
              </a:rPr>
              <a:t>«ОБ ОЦЕНКЕ СООТВЕТСТИЯ ТЕХНИЧЕСКИМ ТРЕБОВАНИЯМ И АККРЕДИТАЦИИ ОРГАНОВ ОБ ОЦЕНКЕ СООТВЕТСТИЯ»</a:t>
            </a:r>
          </a:p>
        </p:txBody>
      </p:sp>
      <p:sp>
        <p:nvSpPr>
          <p:cNvPr id="27653" name="Text Box 4"/>
          <p:cNvSpPr txBox="1">
            <a:spLocks noChangeArrowheads="1"/>
          </p:cNvSpPr>
          <p:nvPr/>
        </p:nvSpPr>
        <p:spPr bwMode="auto">
          <a:xfrm>
            <a:off x="8604250" y="5649913"/>
            <a:ext cx="4032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fld id="{097A7371-6619-43ED-9B25-98C32610E4C5}" type="slidenum">
              <a:rPr lang="ru-RU" altLang="ru-RU">
                <a:solidFill>
                  <a:srgbClr val="FFFFFF"/>
                </a:solidFill>
                <a:latin typeface="Georgia" panose="02040502050405020303" pitchFamily="18" charset="0"/>
              </a:rPr>
              <a:pPr algn="r" eaLnBrk="1" hangingPunct="1"/>
              <a:t>34</a:t>
            </a:fld>
            <a:endParaRPr lang="ru-RU" altLang="ru-RU">
              <a:solidFill>
                <a:srgbClr val="FFFFFF"/>
              </a:solidFill>
              <a:latin typeface="Georgia" panose="02040502050405020303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644008" y="1384403"/>
            <a:ext cx="3744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B0F0"/>
                </a:solidFill>
              </a:rPr>
              <a:t>Вступает в силу с 30 июля 2017 года</a:t>
            </a:r>
            <a:endParaRPr lang="ru-RU" dirty="0">
              <a:solidFill>
                <a:srgbClr val="00B0F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3249" y="1553680"/>
            <a:ext cx="3528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B050"/>
                </a:solidFill>
              </a:rPr>
              <a:t>КЛЮЧЕВЫЕ ИЗМЕНЕНИЯ</a:t>
            </a:r>
            <a:endParaRPr lang="ru-RU" sz="20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611560" y="116632"/>
            <a:ext cx="749935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ru-RU"/>
            </a:defPPr>
            <a:lvl1pPr algn="ctr" eaLnBrk="1" hangingPunct="1">
              <a:defRPr sz="2400" b="1">
                <a:solidFill>
                  <a:srgbClr val="9C1D22"/>
                </a:solidFill>
              </a:defRPr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ru-RU" dirty="0"/>
              <a:t>ОБЯЗАТЕЛЬНОЕ  ПОДТВЕРЖДЕНИЕ  СООТВЕТСТВИЯ  </a:t>
            </a:r>
            <a:r>
              <a:rPr lang="en-US" dirty="0"/>
              <a:t/>
            </a:r>
            <a:br>
              <a:rPr lang="en-US" dirty="0"/>
            </a:br>
            <a:r>
              <a:rPr lang="ru-RU" dirty="0"/>
              <a:t>В  НАЦИОНАЛЬНОЙ  СИСТЕМЕ </a:t>
            </a: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1236412757"/>
              </p:ext>
            </p:extLst>
          </p:nvPr>
        </p:nvGraphicFramePr>
        <p:xfrm>
          <a:off x="-14990" y="1058489"/>
          <a:ext cx="8331406" cy="7143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Прямоугольник 2"/>
          <p:cNvSpPr>
            <a:spLocks noChangeArrowheads="1"/>
          </p:cNvSpPr>
          <p:nvPr/>
        </p:nvSpPr>
        <p:spPr bwMode="auto">
          <a:xfrm>
            <a:off x="3923928" y="5140325"/>
            <a:ext cx="4405312" cy="1168400"/>
          </a:xfrm>
          <a:prstGeom prst="rect">
            <a:avLst/>
          </a:prstGeom>
          <a:noFill/>
          <a:ln w="31750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800000"/>
                </a:solidFill>
              </a:rPr>
              <a:t>«Положение о порядке подготовки и внесения предложений о включении объекта оценки в ПЕРЕЧЕНЬ  и определении критериев его формирования»  </a:t>
            </a:r>
            <a:r>
              <a:rPr lang="ru-RU" altLang="ru-RU" sz="1400">
                <a:solidFill>
                  <a:srgbClr val="800000"/>
                </a:solidFill>
              </a:rPr>
              <a:t>(утв. Постановлением Совмина от 20.10.2016 № 844 )</a:t>
            </a:r>
          </a:p>
        </p:txBody>
      </p:sp>
      <p:sp>
        <p:nvSpPr>
          <p:cNvPr id="5" name="Скругленный прямоугольник 4"/>
          <p:cNvSpPr/>
          <p:nvPr/>
        </p:nvSpPr>
        <p:spPr bwMode="auto">
          <a:xfrm>
            <a:off x="2085156" y="2565400"/>
            <a:ext cx="1679575" cy="45878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60960" rIns="60960" spcCol="1270" anchor="ctr"/>
          <a:lstStyle/>
          <a:p>
            <a:pPr algn="ctr" defTabSz="1066800" eaLnBrk="1" hangingPunct="1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2400" b="1" dirty="0"/>
              <a:t>ТР ТС</a:t>
            </a:r>
          </a:p>
        </p:txBody>
      </p:sp>
      <p:grpSp>
        <p:nvGrpSpPr>
          <p:cNvPr id="6" name="Группа 16"/>
          <p:cNvGrpSpPr>
            <a:grpSpLocks/>
          </p:cNvGrpSpPr>
          <p:nvPr/>
        </p:nvGrpSpPr>
        <p:grpSpPr bwMode="auto">
          <a:xfrm>
            <a:off x="226193" y="2420887"/>
            <a:ext cx="3049663" cy="490586"/>
            <a:chOff x="285714" y="674743"/>
            <a:chExt cx="3634811" cy="338506"/>
          </a:xfrm>
        </p:grpSpPr>
        <p:sp>
          <p:nvSpPr>
            <p:cNvPr id="7" name="Скругленный прямоугольник 6"/>
            <p:cNvSpPr/>
            <p:nvPr/>
          </p:nvSpPr>
          <p:spPr>
            <a:xfrm>
              <a:off x="285714" y="674743"/>
              <a:ext cx="3634811" cy="317660"/>
            </a:xfrm>
            <a:prstGeom prst="roundRect">
              <a:avLst>
                <a:gd name="adj" fmla="val 10000"/>
              </a:avLst>
            </a:prstGeom>
          </p:spPr>
          <p:style>
            <a:lnRef idx="3">
              <a:schemeClr val="lt2">
                <a:hueOff val="0"/>
                <a:satOff val="0"/>
                <a:lumOff val="0"/>
                <a:alphaOff val="0"/>
              </a:schemeClr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1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Скругленный прямоугольник 4"/>
            <p:cNvSpPr/>
            <p:nvPr/>
          </p:nvSpPr>
          <p:spPr>
            <a:xfrm>
              <a:off x="294987" y="715306"/>
              <a:ext cx="3616265" cy="29794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60960" rIns="60960" spcCol="1270" anchor="ctr"/>
            <a:lstStyle/>
            <a:p>
              <a:pPr algn="ctr" defTabSz="1066800" eaLnBrk="1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400" b="1" dirty="0"/>
                <a:t>ТР ЕАЭС (ТР ТС)</a:t>
              </a:r>
            </a:p>
          </p:txBody>
        </p:sp>
      </p:grpSp>
      <p:grpSp>
        <p:nvGrpSpPr>
          <p:cNvPr id="9" name="Группа 17"/>
          <p:cNvGrpSpPr>
            <a:grpSpLocks/>
          </p:cNvGrpSpPr>
          <p:nvPr/>
        </p:nvGrpSpPr>
        <p:grpSpPr bwMode="auto">
          <a:xfrm>
            <a:off x="205556" y="2964433"/>
            <a:ext cx="1965325" cy="536575"/>
            <a:chOff x="285492" y="1131553"/>
            <a:chExt cx="3635033" cy="357490"/>
          </a:xfrm>
        </p:grpSpPr>
        <p:sp>
          <p:nvSpPr>
            <p:cNvPr id="10" name="Скругленный прямоугольник 9"/>
            <p:cNvSpPr/>
            <p:nvPr/>
          </p:nvSpPr>
          <p:spPr>
            <a:xfrm>
              <a:off x="285492" y="1131553"/>
              <a:ext cx="3635033" cy="281338"/>
            </a:xfrm>
            <a:prstGeom prst="roundRect">
              <a:avLst>
                <a:gd name="adj" fmla="val 10000"/>
              </a:avLst>
            </a:prstGeom>
          </p:spPr>
          <p:style>
            <a:lnRef idx="3">
              <a:schemeClr val="lt2">
                <a:hueOff val="0"/>
                <a:satOff val="0"/>
                <a:lumOff val="0"/>
                <a:alphaOff val="0"/>
              </a:schemeClr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1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Скругленный прямоугольник 6"/>
            <p:cNvSpPr/>
            <p:nvPr/>
          </p:nvSpPr>
          <p:spPr>
            <a:xfrm>
              <a:off x="297237" y="1142130"/>
              <a:ext cx="3614479" cy="346913"/>
            </a:xfrm>
            <a:prstGeom prst="rect">
              <a:avLst/>
            </a:prstGeom>
          </p:spPr>
          <p:style>
            <a:lnRef idx="3">
              <a:schemeClr val="lt2">
                <a:hueOff val="0"/>
                <a:satOff val="0"/>
                <a:lumOff val="0"/>
                <a:alphaOff val="0"/>
              </a:schemeClr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1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60960" rIns="60960" spcCol="1270" anchor="ctr"/>
            <a:lstStyle/>
            <a:p>
              <a:pPr algn="ctr" defTabSz="1066800" eaLnBrk="1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400" b="1" dirty="0"/>
                <a:t>ТР </a:t>
              </a:r>
              <a:r>
                <a:rPr lang="en-US" sz="2400" b="1" dirty="0"/>
                <a:t>BY</a:t>
              </a:r>
              <a:endParaRPr lang="ru-RU" sz="2400" b="1" dirty="0"/>
            </a:p>
          </p:txBody>
        </p:sp>
      </p:grpSp>
      <p:sp>
        <p:nvSpPr>
          <p:cNvPr id="12" name="Прямоугольник 2"/>
          <p:cNvSpPr>
            <a:spLocks noChangeArrowheads="1"/>
          </p:cNvSpPr>
          <p:nvPr/>
        </p:nvSpPr>
        <p:spPr bwMode="auto">
          <a:xfrm>
            <a:off x="273818" y="4283075"/>
            <a:ext cx="3262313" cy="739775"/>
          </a:xfrm>
          <a:prstGeom prst="rect">
            <a:avLst/>
          </a:prstGeom>
          <a:noFill/>
          <a:ln w="31750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ru-RU" altLang="ru-RU" sz="1400" b="1">
                <a:solidFill>
                  <a:srgbClr val="800000"/>
                </a:solidFill>
              </a:rPr>
              <a:t> Указ Президента «О мерах по обязательному подтверждению соответствия»</a:t>
            </a:r>
            <a:r>
              <a:rPr lang="ru-RU" altLang="ru-RU" sz="1400"/>
              <a:t> </a:t>
            </a:r>
            <a:r>
              <a:rPr lang="ru-RU" altLang="ru-RU" sz="1400" b="1">
                <a:solidFill>
                  <a:srgbClr val="800000"/>
                </a:solidFill>
              </a:rPr>
              <a:t>№ 278 от 20.07.2016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1400943" y="4991100"/>
            <a:ext cx="2363788" cy="284693"/>
          </a:xfrm>
          <a:prstGeom prst="rect">
            <a:avLst/>
          </a:prstGeom>
          <a:solidFill>
            <a:schemeClr val="bg2">
              <a:lumMod val="25000"/>
            </a:schemeClr>
          </a:solidFill>
        </p:spPr>
        <p:txBody>
          <a:bodyPr>
            <a:spAutoFit/>
          </a:bodyPr>
          <a:lstStyle/>
          <a:p>
            <a:pPr algn="ctr" eaLnBrk="1" hangingPunct="1">
              <a:lnSpc>
                <a:spcPts val="1500"/>
              </a:lnSpc>
              <a:defRPr/>
            </a:pPr>
            <a:r>
              <a:rPr lang="ru-RU" sz="1400" dirty="0" smtClean="0">
                <a:solidFill>
                  <a:schemeClr val="bg1"/>
                </a:solidFill>
              </a:rPr>
              <a:t>Отменяется с 30.07.2017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14" name="Прямоугольник 2"/>
          <p:cNvSpPr>
            <a:spLocks noChangeArrowheads="1"/>
          </p:cNvSpPr>
          <p:nvPr/>
        </p:nvSpPr>
        <p:spPr bwMode="auto">
          <a:xfrm>
            <a:off x="3482157" y="2348881"/>
            <a:ext cx="4906268" cy="1503982"/>
          </a:xfrm>
          <a:prstGeom prst="rect">
            <a:avLst/>
          </a:prstGeom>
        </p:spPr>
        <p:style>
          <a:lnRef idx="3">
            <a:schemeClr val="lt2">
              <a:hueOff val="0"/>
              <a:satOff val="0"/>
              <a:lumOff val="0"/>
              <a:alphaOff val="0"/>
            </a:schemeClr>
          </a:lnRef>
          <a:fillRef idx="1">
            <a:schemeClr val="dk2">
              <a:hueOff val="0"/>
              <a:satOff val="0"/>
              <a:lumOff val="0"/>
              <a:alphaOff val="0"/>
            </a:schemeClr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60960" rIns="60960" spcCol="1270" anchor="ctr"/>
          <a:lstStyle/>
          <a:p>
            <a:pPr algn="ctr" defTabSz="1066800" eaLnBrk="1" hangingPunct="1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2000" b="1" dirty="0"/>
              <a:t>ПЕРЕЧЕНЬ </a:t>
            </a:r>
            <a:br>
              <a:rPr lang="ru-RU" sz="2000" b="1" dirty="0"/>
            </a:br>
            <a:r>
              <a:rPr lang="ru-RU" b="1" dirty="0"/>
              <a:t>объектов обязательного подтверждения соответствия Национальной системы подтверждения соответствия Республики Беларусь  </a:t>
            </a:r>
            <a:r>
              <a:rPr lang="ru-RU" sz="1400" dirty="0"/>
              <a:t>(утв. </a:t>
            </a:r>
            <a:r>
              <a:rPr lang="ru-RU" sz="1400" dirty="0">
                <a:solidFill>
                  <a:schemeClr val="bg1"/>
                </a:solidFill>
              </a:rPr>
              <a:t>Постановлением Совмина от 21.10.2016 №849</a:t>
            </a:r>
          </a:p>
        </p:txBody>
      </p:sp>
      <p:sp>
        <p:nvSpPr>
          <p:cNvPr id="15" name="Скругленный прямоугольник 8"/>
          <p:cNvSpPr/>
          <p:nvPr/>
        </p:nvSpPr>
        <p:spPr bwMode="auto">
          <a:xfrm>
            <a:off x="5828357" y="3863132"/>
            <a:ext cx="2632075" cy="862012"/>
          </a:xfrm>
          <a:prstGeom prst="rect">
            <a:avLst/>
          </a:prstGeom>
          <a:solidFill>
            <a:schemeClr val="bg2">
              <a:lumMod val="25000"/>
            </a:schemeClr>
          </a:solidFill>
        </p:spPr>
        <p:txBody>
          <a:bodyPr>
            <a:spAutoFit/>
          </a:bodyPr>
          <a:lstStyle/>
          <a:p>
            <a:pPr algn="ctr" eaLnBrk="1" hangingPunct="1">
              <a:lnSpc>
                <a:spcPts val="1500"/>
              </a:lnSpc>
              <a:defRPr/>
            </a:pPr>
            <a:r>
              <a:rPr lang="ru-RU" sz="1400" dirty="0">
                <a:solidFill>
                  <a:schemeClr val="bg1"/>
                </a:solidFill>
              </a:rPr>
              <a:t>Продукция включается при необходимости принятия оперативных мер</a:t>
            </a:r>
          </a:p>
          <a:p>
            <a:pPr algn="ctr" eaLnBrk="1" hangingPunct="1">
              <a:lnSpc>
                <a:spcPts val="1500"/>
              </a:lnSpc>
              <a:defRPr/>
            </a:pPr>
            <a:r>
              <a:rPr lang="ru-RU" sz="1400" dirty="0">
                <a:solidFill>
                  <a:schemeClr val="bg1"/>
                </a:solidFill>
              </a:rPr>
              <a:t>госрегулирования</a:t>
            </a: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8574343" y="5649913"/>
            <a:ext cx="43313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fld id="{33389235-E35D-4F24-81C2-53DBC727A3EB}" type="slidenum">
              <a:rPr lang="ru-RU" altLang="ru-RU" smtClean="0">
                <a:solidFill>
                  <a:srgbClr val="FFFFFF"/>
                </a:solidFill>
                <a:latin typeface="Georgia" panose="02040502050405020303" pitchFamily="18" charset="0"/>
              </a:rPr>
              <a:t>35</a:t>
            </a:fld>
            <a:endParaRPr lang="ru-RU" altLang="ru-RU" dirty="0">
              <a:solidFill>
                <a:srgbClr val="FFFFFF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870664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Прямоугольник 25"/>
          <p:cNvSpPr/>
          <p:nvPr/>
        </p:nvSpPr>
        <p:spPr>
          <a:xfrm>
            <a:off x="700090" y="6037263"/>
            <a:ext cx="7256286" cy="3603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Rectangle 2"/>
          <p:cNvSpPr txBox="1">
            <a:spLocks/>
          </p:cNvSpPr>
          <p:nvPr/>
        </p:nvSpPr>
        <p:spPr bwMode="auto">
          <a:xfrm>
            <a:off x="40589" y="154768"/>
            <a:ext cx="8991600" cy="477044"/>
          </a:xfrm>
          <a:prstGeom prst="rect">
            <a:avLst/>
          </a:prstGeom>
          <a:noFill/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2546" tIns="46273" rIns="92546" bIns="46273" anchor="ctr"/>
          <a:lstStyle>
            <a:defPPr>
              <a:defRPr lang="ru-RU"/>
            </a:defPPr>
            <a:lvl1pPr algn="ctr">
              <a:defRPr sz="2800" b="1" spc="-100">
                <a:solidFill>
                  <a:srgbClr val="0070C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  <a:lvl2pPr>
              <a:defRPr>
                <a:solidFill>
                  <a:schemeClr val="lt1"/>
                </a:solidFill>
                <a:latin typeface="+mn-lt"/>
              </a:defRPr>
            </a:lvl2pPr>
            <a:lvl3pPr>
              <a:defRPr>
                <a:solidFill>
                  <a:schemeClr val="lt1"/>
                </a:solidFill>
                <a:latin typeface="+mn-lt"/>
              </a:defRPr>
            </a:lvl3pPr>
            <a:lvl4pPr>
              <a:defRPr>
                <a:solidFill>
                  <a:schemeClr val="lt1"/>
                </a:solidFill>
                <a:latin typeface="+mn-lt"/>
              </a:defRPr>
            </a:lvl4pPr>
            <a:lvl5pPr>
              <a:defRPr>
                <a:solidFill>
                  <a:schemeClr val="lt1"/>
                </a:solidFill>
                <a:latin typeface="+mn-lt"/>
              </a:defRPr>
            </a:lvl5pPr>
            <a:lvl6pPr>
              <a:defRPr>
                <a:solidFill>
                  <a:schemeClr val="lt1"/>
                </a:solidFill>
                <a:latin typeface="+mn-lt"/>
              </a:defRPr>
            </a:lvl6pPr>
            <a:lvl7pPr>
              <a:defRPr>
                <a:solidFill>
                  <a:schemeClr val="lt1"/>
                </a:solidFill>
                <a:latin typeface="+mn-lt"/>
              </a:defRPr>
            </a:lvl7pPr>
            <a:lvl8pPr>
              <a:defRPr>
                <a:solidFill>
                  <a:schemeClr val="lt1"/>
                </a:solidFill>
                <a:latin typeface="+mn-lt"/>
              </a:defRPr>
            </a:lvl8pPr>
            <a:lvl9pPr>
              <a:defRPr>
                <a:solidFill>
                  <a:schemeClr val="lt1"/>
                </a:solidFill>
                <a:latin typeface="+mn-lt"/>
              </a:defRPr>
            </a:lvl9pPr>
          </a:lstStyle>
          <a:p>
            <a:r>
              <a:rPr lang="ru-RU" altLang="ru-RU" dirty="0">
                <a:solidFill>
                  <a:srgbClr val="9C1D22"/>
                </a:solidFill>
                <a:latin typeface="+mn-lt"/>
                <a:ea typeface="+mn-ea"/>
                <a:cs typeface="+mn-cs"/>
              </a:rPr>
              <a:t>ОБРАЩЕНИЕ ПРОДУКЦИИ НА РЫНКЕ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67319" y="1506885"/>
            <a:ext cx="4392488" cy="791567"/>
          </a:xfrm>
          <a:prstGeom prst="rect">
            <a:avLst/>
          </a:prstGeom>
          <a:solidFill>
            <a:srgbClr val="2B2E4B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ru-RU" altLang="ru-RU" sz="1600" b="1" dirty="0">
                <a:solidFill>
                  <a:srgbClr val="FFFFFF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Продукция, </a:t>
            </a:r>
            <a:br>
              <a:rPr lang="ru-RU" altLang="ru-RU" sz="1600" b="1" dirty="0">
                <a:solidFill>
                  <a:srgbClr val="FFFFFF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</a:br>
            <a:r>
              <a:rPr lang="ru-RU" altLang="ru-RU" sz="1600" b="1" dirty="0">
                <a:solidFill>
                  <a:srgbClr val="FFFFFF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соответствующая требованиям </a:t>
            </a:r>
            <a:br>
              <a:rPr lang="ru-RU" altLang="ru-RU" sz="1600" b="1" dirty="0">
                <a:solidFill>
                  <a:srgbClr val="FFFFFF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</a:br>
            <a:r>
              <a:rPr lang="ru-RU" altLang="ru-RU" sz="1600" b="1" dirty="0">
                <a:solidFill>
                  <a:srgbClr val="FFFFFF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технических </a:t>
            </a:r>
            <a:r>
              <a:rPr lang="ru-RU" altLang="ru-RU" sz="1600" b="1" dirty="0" smtClean="0">
                <a:solidFill>
                  <a:srgbClr val="FFFFFF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регламентов ТС/ЕАЭС</a:t>
            </a:r>
            <a:endParaRPr lang="ru-RU" altLang="ru-RU" sz="1600" b="1" dirty="0">
              <a:solidFill>
                <a:srgbClr val="FFFFFF"/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89632" y="4348783"/>
            <a:ext cx="4320480" cy="936104"/>
          </a:xfrm>
          <a:prstGeom prst="rect">
            <a:avLst/>
          </a:prstGeom>
          <a:solidFill>
            <a:schemeClr val="accent3">
              <a:lumMod val="75000"/>
            </a:schemeClr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ru-RU" altLang="ru-RU" sz="1600" b="1">
                <a:solidFill>
                  <a:srgbClr val="FFFFFF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Продукция, </a:t>
            </a:r>
            <a:br>
              <a:rPr lang="ru-RU" altLang="ru-RU" sz="1600" b="1">
                <a:solidFill>
                  <a:srgbClr val="FFFFFF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</a:br>
            <a:r>
              <a:rPr lang="ru-RU" altLang="ru-RU" sz="1600" b="1">
                <a:solidFill>
                  <a:srgbClr val="FFFFFF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соответствующая требованиям </a:t>
            </a:r>
            <a:br>
              <a:rPr lang="ru-RU" altLang="ru-RU" sz="1600" b="1">
                <a:solidFill>
                  <a:srgbClr val="FFFFFF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</a:br>
            <a:r>
              <a:rPr lang="ru-RU" altLang="ru-RU" sz="1600" b="1">
                <a:solidFill>
                  <a:srgbClr val="FFFFFF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национального законодательства</a:t>
            </a:r>
          </a:p>
        </p:txBody>
      </p:sp>
      <p:sp>
        <p:nvSpPr>
          <p:cNvPr id="9" name="TextBox 15"/>
          <p:cNvSpPr txBox="1">
            <a:spLocks noChangeArrowheads="1"/>
          </p:cNvSpPr>
          <p:nvPr/>
        </p:nvSpPr>
        <p:spPr bwMode="auto">
          <a:xfrm>
            <a:off x="5713413" y="1447800"/>
            <a:ext cx="2808287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ru-RU" altLang="ru-RU" sz="2000" b="1" dirty="0">
                <a:solidFill>
                  <a:srgbClr val="9C271C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Свободное обращение </a:t>
            </a:r>
            <a:r>
              <a:rPr lang="ru-RU" altLang="ru-RU" sz="2000" b="1" dirty="0" smtClean="0">
                <a:solidFill>
                  <a:srgbClr val="9C271C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продукции на рынке ЕАЭС</a:t>
            </a:r>
            <a:endParaRPr lang="ru-RU" altLang="ru-RU" sz="2000" b="1" dirty="0">
              <a:solidFill>
                <a:srgbClr val="9C271C"/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</p:txBody>
      </p:sp>
      <p:sp>
        <p:nvSpPr>
          <p:cNvPr id="11" name="TextBox 17"/>
          <p:cNvSpPr txBox="1">
            <a:spLocks noChangeArrowheads="1"/>
          </p:cNvSpPr>
          <p:nvPr/>
        </p:nvSpPr>
        <p:spPr bwMode="auto">
          <a:xfrm>
            <a:off x="5607050" y="4368225"/>
            <a:ext cx="278137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ru-RU" altLang="ru-RU" sz="1600" b="1" dirty="0">
                <a:solidFill>
                  <a:srgbClr val="9C271C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Обращение продукции на </a:t>
            </a:r>
            <a:r>
              <a:rPr lang="ru-RU" altLang="ru-RU" sz="1600" b="1" dirty="0" smtClean="0">
                <a:solidFill>
                  <a:srgbClr val="9C271C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территории Республики Беларусь</a:t>
            </a:r>
            <a:endParaRPr lang="ru-RU" altLang="ru-RU" sz="1600" b="1" dirty="0">
              <a:solidFill>
                <a:srgbClr val="9C271C"/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</p:txBody>
      </p:sp>
      <p:pic>
        <p:nvPicPr>
          <p:cNvPr id="13" name="Рисунок 4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1775" y="1600200"/>
            <a:ext cx="574675" cy="60325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Стрелка вправо 13"/>
          <p:cNvSpPr/>
          <p:nvPr/>
        </p:nvSpPr>
        <p:spPr>
          <a:xfrm>
            <a:off x="5070723" y="1866652"/>
            <a:ext cx="504428" cy="431800"/>
          </a:xfrm>
          <a:prstGeom prst="rightArrow">
            <a:avLst>
              <a:gd name="adj1" fmla="val 50000"/>
              <a:gd name="adj2" fmla="val 82207"/>
            </a:avLst>
          </a:prstGeom>
          <a:solidFill>
            <a:srgbClr val="00808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0818" y="4348783"/>
            <a:ext cx="6572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Стрелка вправо 19"/>
          <p:cNvSpPr/>
          <p:nvPr/>
        </p:nvSpPr>
        <p:spPr>
          <a:xfrm>
            <a:off x="5135646" y="4561340"/>
            <a:ext cx="504428" cy="431800"/>
          </a:xfrm>
          <a:prstGeom prst="rightArrow">
            <a:avLst>
              <a:gd name="adj1" fmla="val 50000"/>
              <a:gd name="adj2" fmla="val 82207"/>
            </a:avLst>
          </a:prstGeom>
          <a:solidFill>
            <a:srgbClr val="00808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29" name="Таблица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7502238"/>
              </p:ext>
            </p:extLst>
          </p:nvPr>
        </p:nvGraphicFramePr>
        <p:xfrm>
          <a:off x="816998" y="2420888"/>
          <a:ext cx="7562850" cy="1177829"/>
        </p:xfrm>
        <a:graphic>
          <a:graphicData uri="http://schemas.openxmlformats.org/drawingml/2006/table">
            <a:tbl>
              <a:tblPr firstRow="1" bandRow="1">
                <a:tableStyleId>{0E3FDE45-AF77-4B5C-9715-49D594BDF05E}</a:tableStyleId>
              </a:tblPr>
              <a:tblGrid>
                <a:gridCol w="2438400"/>
                <a:gridCol w="5124450"/>
              </a:tblGrid>
              <a:tr h="445831">
                <a:tc>
                  <a:txBody>
                    <a:bodyPr/>
                    <a:lstStyle/>
                    <a:p>
                      <a:endParaRPr lang="ru-RU" sz="1400" dirty="0">
                        <a:latin typeface="Calibri" panose="020F0502020204030204" pitchFamily="34" charset="0"/>
                      </a:endParaRPr>
                    </a:p>
                  </a:txBody>
                  <a:tcPr marL="91429" marR="91429" marT="45734" marB="45734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ru-RU" sz="1400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alibri" panose="020F0502020204030204" pitchFamily="34" charset="0"/>
                        </a:rPr>
                        <a:t>выдано/зарегистрировано в 2016 году  в Республике Беларусь</a:t>
                      </a:r>
                      <a:endParaRPr lang="ru-RU" altLang="ru-RU" sz="1400" b="1" kern="1200" dirty="0" smtClean="0">
                        <a:solidFill>
                          <a:schemeClr val="bg2">
                            <a:lumMod val="10000"/>
                          </a:schemeClr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29" marR="91429" marT="45734" marB="45734" anchor="ctr"/>
                </a:tc>
              </a:tr>
              <a:tr h="366210">
                <a:tc>
                  <a:txBody>
                    <a:bodyPr/>
                    <a:lstStyle/>
                    <a:p>
                      <a:r>
                        <a:rPr lang="ru-RU" altLang="ru-RU" sz="1400" b="1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alibri" panose="020F0502020204030204" pitchFamily="34" charset="0"/>
                        </a:rPr>
                        <a:t>сертификаты соответствия</a:t>
                      </a:r>
                      <a:endParaRPr lang="ru-RU" sz="1400" b="1" dirty="0">
                        <a:solidFill>
                          <a:schemeClr val="bg2">
                            <a:lumMod val="10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91429" marR="91429" marT="45734" marB="4573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altLang="ru-RU" sz="1800" b="1" kern="1200" dirty="0" smtClean="0">
                          <a:solidFill>
                            <a:srgbClr val="C00000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7</a:t>
                      </a:r>
                      <a:r>
                        <a:rPr lang="en-US" altLang="ru-RU" sz="1800" b="1" kern="1200" dirty="0" smtClean="0">
                          <a:solidFill>
                            <a:srgbClr val="C00000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ru-RU" altLang="ru-RU" sz="1800" b="1" kern="1200" dirty="0" smtClean="0">
                          <a:solidFill>
                            <a:srgbClr val="C00000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992</a:t>
                      </a:r>
                      <a:endParaRPr lang="ru-RU" sz="1800" b="1" kern="1200" dirty="0">
                        <a:solidFill>
                          <a:srgbClr val="C00000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29" marR="91429" marT="45734" marB="45734" anchor="ctr"/>
                </a:tc>
              </a:tr>
              <a:tr h="32070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ru-RU" sz="1400" b="1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alibri" panose="020F0502020204030204" pitchFamily="34" charset="0"/>
                        </a:rPr>
                        <a:t>декларации о соответствии </a:t>
                      </a:r>
                      <a:endParaRPr lang="ru-RU" sz="1400" b="1" dirty="0">
                        <a:solidFill>
                          <a:schemeClr val="bg2">
                            <a:lumMod val="10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91429" marR="91429" marT="45734" marB="45734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ru-RU" sz="1800" b="1" kern="1200" dirty="0" smtClean="0">
                          <a:solidFill>
                            <a:srgbClr val="C00000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46</a:t>
                      </a:r>
                      <a:r>
                        <a:rPr lang="ru-RU" altLang="ru-RU" sz="1800" b="1" kern="1200" dirty="0" smtClean="0">
                          <a:solidFill>
                            <a:srgbClr val="C00000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397 </a:t>
                      </a:r>
                      <a:endParaRPr lang="ru-RU" sz="1800" b="1" kern="1200" dirty="0">
                        <a:solidFill>
                          <a:srgbClr val="C00000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29" marR="91429" marT="45734" marB="45734" anchor="ctr"/>
                </a:tc>
              </a:tr>
            </a:tbl>
          </a:graphicData>
        </a:graphic>
      </p:graphicFrame>
      <p:sp>
        <p:nvSpPr>
          <p:cNvPr id="25" name="Прямоугольник 24"/>
          <p:cNvSpPr/>
          <p:nvPr/>
        </p:nvSpPr>
        <p:spPr>
          <a:xfrm>
            <a:off x="271104" y="990600"/>
            <a:ext cx="73424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altLang="ru-RU" dirty="0" smtClean="0">
                <a:solidFill>
                  <a:srgbClr val="00B050"/>
                </a:solidFill>
              </a:rPr>
              <a:t>ЕВРАЗИЙСКОГО  ЭКОНОМИЧЕСКОГО  СОЮЗА </a:t>
            </a:r>
            <a:endParaRPr lang="ru-RU" altLang="ru-RU" dirty="0">
              <a:solidFill>
                <a:srgbClr val="00B050"/>
              </a:solidFill>
            </a:endParaRPr>
          </a:p>
        </p:txBody>
      </p:sp>
      <p:cxnSp>
        <p:nvCxnSpPr>
          <p:cNvPr id="31" name="Прямая соединительная линия 30"/>
          <p:cNvCxnSpPr/>
          <p:nvPr/>
        </p:nvCxnSpPr>
        <p:spPr>
          <a:xfrm>
            <a:off x="769228" y="3810000"/>
            <a:ext cx="7758110" cy="0"/>
          </a:xfrm>
          <a:prstGeom prst="line">
            <a:avLst/>
          </a:prstGeom>
          <a:ln w="381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Прямоугольник 31"/>
          <p:cNvSpPr/>
          <p:nvPr/>
        </p:nvSpPr>
        <p:spPr>
          <a:xfrm>
            <a:off x="444285" y="3886200"/>
            <a:ext cx="73424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altLang="ru-RU" dirty="0" smtClean="0">
                <a:solidFill>
                  <a:srgbClr val="00B050"/>
                </a:solidFill>
              </a:rPr>
              <a:t>НА ТЕРРИТОРИИ РЕСПУБЛИКИ  БЕЛАРУСЬ</a:t>
            </a:r>
            <a:endParaRPr lang="ru-RU" altLang="ru-RU" dirty="0">
              <a:solidFill>
                <a:srgbClr val="00B050"/>
              </a:solidFill>
            </a:endParaRPr>
          </a:p>
        </p:txBody>
      </p:sp>
      <p:sp>
        <p:nvSpPr>
          <p:cNvPr id="33" name="TextBox 11"/>
          <p:cNvSpPr txBox="1">
            <a:spLocks noChangeArrowheads="1"/>
          </p:cNvSpPr>
          <p:nvPr/>
        </p:nvSpPr>
        <p:spPr bwMode="auto">
          <a:xfrm>
            <a:off x="569913" y="5314277"/>
            <a:ext cx="92017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ru-RU" altLang="ru-RU" b="1" dirty="0">
                <a:solidFill>
                  <a:srgbClr val="3C8C93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Национальная система подтверждения соответствия </a:t>
            </a:r>
          </a:p>
        </p:txBody>
      </p:sp>
      <p:pic>
        <p:nvPicPr>
          <p:cNvPr id="34" name="Picture 4" descr="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833"/>
          <a:stretch>
            <a:fillRect/>
          </a:stretch>
        </p:blipFill>
        <p:spPr bwMode="auto">
          <a:xfrm>
            <a:off x="4003227" y="4706487"/>
            <a:ext cx="651769" cy="493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5" name="Таблица 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4034976"/>
              </p:ext>
            </p:extLst>
          </p:nvPr>
        </p:nvGraphicFramePr>
        <p:xfrm>
          <a:off x="1089240" y="5649913"/>
          <a:ext cx="7272338" cy="1097394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2519233"/>
                <a:gridCol w="4753105"/>
              </a:tblGrid>
              <a:tr h="323446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1" marR="91441" marT="45739" marB="45739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ru-RU" sz="1400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alibri" panose="020F0502020204030204" pitchFamily="34" charset="0"/>
                        </a:rPr>
                        <a:t>выдано/зарегистрировано в 2016 году</a:t>
                      </a:r>
                      <a:endParaRPr lang="ru-RU" altLang="ru-RU" sz="1400" b="1" kern="1200" dirty="0" smtClean="0">
                        <a:solidFill>
                          <a:schemeClr val="bg2">
                            <a:lumMod val="10000"/>
                          </a:schemeClr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1" marR="91441" marT="45739" marB="45739" anchor="ctr"/>
                </a:tc>
              </a:tr>
              <a:tr h="323446">
                <a:tc>
                  <a:txBody>
                    <a:bodyPr/>
                    <a:lstStyle/>
                    <a:p>
                      <a:pPr algn="ctr"/>
                      <a:r>
                        <a:rPr lang="ru-RU" altLang="ru-RU" sz="1400" b="1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alibri" panose="020F0502020204030204" pitchFamily="34" charset="0"/>
                        </a:rPr>
                        <a:t>сертификатов соответствия</a:t>
                      </a:r>
                      <a:endParaRPr lang="ru-RU" sz="1400" b="1" dirty="0">
                        <a:solidFill>
                          <a:schemeClr val="bg2">
                            <a:lumMod val="10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91441" marR="91441" marT="45739" marB="4573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altLang="ru-RU" sz="1800" b="1" dirty="0" smtClean="0">
                          <a:solidFill>
                            <a:srgbClr val="C00000"/>
                          </a:solidFill>
                          <a:latin typeface="Calibri" panose="020F0502020204030204" pitchFamily="34" charset="0"/>
                        </a:rPr>
                        <a:t>28 272</a:t>
                      </a:r>
                      <a:endParaRPr lang="ru-RU" sz="1800" b="1" dirty="0" smtClean="0">
                        <a:solidFill>
                          <a:srgbClr val="C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91441" marR="91441" marT="45739" marB="45739" anchor="ctr"/>
                </a:tc>
              </a:tr>
              <a:tr h="32344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ru-RU" sz="1400" b="1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alibri" panose="020F0502020204030204" pitchFamily="34" charset="0"/>
                        </a:rPr>
                        <a:t>деклараций о соответствии</a:t>
                      </a:r>
                      <a:endParaRPr lang="ru-RU" sz="1400" b="1" dirty="0">
                        <a:solidFill>
                          <a:schemeClr val="bg2">
                            <a:lumMod val="10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91441" marR="91441" marT="45739" marB="4573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ru-RU" sz="1800" b="1" dirty="0" smtClean="0">
                          <a:solidFill>
                            <a:srgbClr val="C00000"/>
                          </a:solidFill>
                          <a:latin typeface="Calibri" panose="020F0502020204030204" pitchFamily="34" charset="0"/>
                        </a:rPr>
                        <a:t>3</a:t>
                      </a:r>
                      <a:r>
                        <a:rPr lang="ru-RU" altLang="ru-RU" sz="1800" b="1" dirty="0" smtClean="0">
                          <a:solidFill>
                            <a:srgbClr val="C00000"/>
                          </a:solidFill>
                          <a:latin typeface="Calibri" panose="020F0502020204030204" pitchFamily="34" charset="0"/>
                        </a:rPr>
                        <a:t>6 097 </a:t>
                      </a:r>
                      <a:endParaRPr lang="ru-RU" sz="1800" b="1" dirty="0">
                        <a:solidFill>
                          <a:srgbClr val="C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91441" marR="91441" marT="45739" marB="45739" anchor="ctr"/>
                </a:tc>
              </a:tr>
            </a:tbl>
          </a:graphicData>
        </a:graphic>
      </p:graphicFrame>
      <p:sp>
        <p:nvSpPr>
          <p:cNvPr id="21" name="Text Box 4"/>
          <p:cNvSpPr txBox="1">
            <a:spLocks noChangeArrowheads="1"/>
          </p:cNvSpPr>
          <p:nvPr/>
        </p:nvSpPr>
        <p:spPr bwMode="auto">
          <a:xfrm>
            <a:off x="8566329" y="5649913"/>
            <a:ext cx="44114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fld id="{52E23C41-C90B-435F-A84B-268BF3D94572}" type="slidenum">
              <a:rPr lang="ru-RU" altLang="ru-RU" smtClean="0">
                <a:solidFill>
                  <a:srgbClr val="FFFFFF"/>
                </a:solidFill>
                <a:latin typeface="Georgia" panose="02040502050405020303" pitchFamily="18" charset="0"/>
              </a:rPr>
              <a:t>36</a:t>
            </a:fld>
            <a:endParaRPr lang="ru-RU" altLang="ru-RU" dirty="0">
              <a:solidFill>
                <a:srgbClr val="FFFFFF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9371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1"/>
          <p:cNvSpPr>
            <a:spLocks noChangeArrowheads="1"/>
          </p:cNvSpPr>
          <p:nvPr/>
        </p:nvSpPr>
        <p:spPr bwMode="auto">
          <a:xfrm>
            <a:off x="4575111" y="1464727"/>
            <a:ext cx="3885322" cy="338554"/>
          </a:xfrm>
          <a:prstGeom prst="rect">
            <a:avLst/>
          </a:prstGeom>
          <a:solidFill>
            <a:srgbClr val="DEF0F2"/>
          </a:solidFill>
          <a:ln>
            <a:noFill/>
          </a:ln>
          <a:effectLst>
            <a:softEdge rad="6350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ts val="300"/>
              </a:spcBef>
              <a:buClr>
                <a:srgbClr val="800000"/>
              </a:buClr>
            </a:pPr>
            <a:r>
              <a:rPr lang="ru-RU" altLang="ru-RU" sz="16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ТР </a:t>
            </a:r>
            <a:r>
              <a:rPr lang="en-US" altLang="ru-RU" sz="16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BY</a:t>
            </a:r>
            <a:r>
              <a:rPr lang="ru-RU" altLang="ru-RU" sz="16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 «</a:t>
            </a:r>
            <a:r>
              <a:rPr lang="ru-RU" altLang="ru-RU" sz="1600" b="1" dirty="0" err="1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Энергоэффективность</a:t>
            </a:r>
            <a:r>
              <a:rPr lang="ru-RU" altLang="ru-RU" sz="16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зданий»</a:t>
            </a:r>
          </a:p>
        </p:txBody>
      </p:sp>
      <p:sp>
        <p:nvSpPr>
          <p:cNvPr id="5" name="Прямоугольник 2"/>
          <p:cNvSpPr>
            <a:spLocks noChangeArrowheads="1"/>
          </p:cNvSpPr>
          <p:nvPr/>
        </p:nvSpPr>
        <p:spPr bwMode="auto">
          <a:xfrm>
            <a:off x="228600" y="1447800"/>
            <a:ext cx="4078288" cy="914097"/>
          </a:xfrm>
          <a:prstGeom prst="rect">
            <a:avLst/>
          </a:prstGeom>
          <a:solidFill>
            <a:srgbClr val="DEF0F2"/>
          </a:solidFill>
          <a:ln>
            <a:noFill/>
          </a:ln>
          <a:effectLst>
            <a:softEdge rad="6350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ts val="300"/>
              </a:spcBef>
              <a:buClr>
                <a:srgbClr val="800000"/>
              </a:buClr>
            </a:pPr>
            <a:r>
              <a:rPr lang="ru-RU" altLang="ru-RU" sz="16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ТР ЕАЭС «О требованиях к энергетической эффективности электрических энергопотребляющих устройств» </a:t>
            </a:r>
          </a:p>
        </p:txBody>
      </p:sp>
      <p:sp>
        <p:nvSpPr>
          <p:cNvPr id="6" name="Скругленный прямоугольник 3"/>
          <p:cNvSpPr>
            <a:spLocks noChangeArrowheads="1"/>
          </p:cNvSpPr>
          <p:nvPr/>
        </p:nvSpPr>
        <p:spPr bwMode="auto">
          <a:xfrm>
            <a:off x="7848601" y="1777126"/>
            <a:ext cx="838199" cy="340519"/>
          </a:xfrm>
          <a:prstGeom prst="roundRect">
            <a:avLst>
              <a:gd name="adj" fmla="val 16667"/>
            </a:avLst>
          </a:prstGeom>
          <a:solidFill>
            <a:srgbClr val="7E001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14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Проект</a:t>
            </a:r>
          </a:p>
        </p:txBody>
      </p:sp>
      <p:sp>
        <p:nvSpPr>
          <p:cNvPr id="7" name="Прямоугольник 3"/>
          <p:cNvSpPr>
            <a:spLocks noChangeArrowheads="1"/>
          </p:cNvSpPr>
          <p:nvPr/>
        </p:nvSpPr>
        <p:spPr bwMode="auto">
          <a:xfrm>
            <a:off x="3433763" y="2097881"/>
            <a:ext cx="833437" cy="340519"/>
          </a:xfrm>
          <a:prstGeom prst="roundRect">
            <a:avLst>
              <a:gd name="adj" fmla="val 16667"/>
            </a:avLst>
          </a:prstGeom>
          <a:solidFill>
            <a:srgbClr val="7E001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14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Проект</a:t>
            </a: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116632"/>
            <a:ext cx="9144000" cy="697350"/>
          </a:xfrm>
          <a:prstGeom prst="rect">
            <a:avLst/>
          </a:prstGeom>
          <a:noFill/>
          <a:ln w="22225" cap="flat" cmpd="sng" algn="ctr">
            <a:noFill/>
            <a:prstDash val="solid"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2546" tIns="46273" rIns="92546" bIns="46273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2400" b="1" dirty="0">
                <a:solidFill>
                  <a:srgbClr val="9C1D22"/>
                </a:solidFill>
                <a:latin typeface="Calibri" panose="020F0502020204030204" pitchFamily="34" charset="0"/>
              </a:rPr>
              <a:t>ЭНЕРГОЭФФЕКТИВНОСТЬ В РЕСПУБЛИКЕ БЕЛАРУСЬ</a:t>
            </a: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76200" y="990600"/>
            <a:ext cx="6705600" cy="408623"/>
          </a:xfrm>
          <a:prstGeom prst="roundRect">
            <a:avLst/>
          </a:prstGeom>
          <a:noFill/>
          <a:ln w="28575">
            <a:solidFill>
              <a:srgbClr val="800000"/>
            </a:solidFill>
            <a:prstDash val="sysDot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ts val="300"/>
              </a:spcBef>
              <a:buClr>
                <a:srgbClr val="800000"/>
              </a:buClr>
            </a:pPr>
            <a:r>
              <a:rPr lang="ru-RU" altLang="ru-RU" b="1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Техническое регулирование в области энергоэффективности</a:t>
            </a:r>
            <a:endParaRPr lang="ru-RU" altLang="ru-RU" b="1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2362200" y="2667000"/>
            <a:ext cx="6705600" cy="408623"/>
          </a:xfrm>
          <a:prstGeom prst="roundRect">
            <a:avLst/>
          </a:prstGeom>
          <a:noFill/>
          <a:ln w="28575">
            <a:solidFill>
              <a:srgbClr val="800000"/>
            </a:solidFill>
            <a:prstDash val="sysDot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ts val="300"/>
              </a:spcBef>
              <a:buClr>
                <a:srgbClr val="800000"/>
              </a:buClr>
            </a:pPr>
            <a:r>
              <a:rPr lang="ru-RU" altLang="ru-RU" b="1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Стандартизация в области энергоэффективности</a:t>
            </a:r>
            <a:endParaRPr lang="ru-RU" altLang="ru-RU" b="1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28600" y="3197423"/>
            <a:ext cx="4078288" cy="107721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softEdge rad="63500"/>
          </a:effectLst>
        </p:spPr>
        <p:txBody>
          <a:bodyPr wrap="square">
            <a:spAutoFit/>
          </a:bodyPr>
          <a:lstStyle/>
          <a:p>
            <a:pPr>
              <a:spcBef>
                <a:spcPts val="300"/>
              </a:spcBef>
              <a:buClr>
                <a:srgbClr val="800000"/>
              </a:buClr>
            </a:pPr>
            <a:r>
              <a:rPr lang="ru-RU" altLang="ru-RU" sz="16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Программа  развития  межгосударственных  стандартов </a:t>
            </a:r>
            <a:br>
              <a:rPr lang="ru-RU" altLang="ru-RU" sz="16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ru-RU" altLang="ru-RU" sz="16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в  области  энергоэффективности  и  энергосбережения </a:t>
            </a:r>
          </a:p>
        </p:txBody>
      </p:sp>
      <p:sp>
        <p:nvSpPr>
          <p:cNvPr id="12" name="Прямоугольник 1"/>
          <p:cNvSpPr>
            <a:spLocks noChangeArrowheads="1"/>
          </p:cNvSpPr>
          <p:nvPr/>
        </p:nvSpPr>
        <p:spPr bwMode="auto">
          <a:xfrm>
            <a:off x="3048000" y="4035623"/>
            <a:ext cx="121565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400" b="1" i="1" dirty="0" smtClean="0">
                <a:solidFill>
                  <a:srgbClr val="8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в рамках СНГ</a:t>
            </a:r>
            <a:endParaRPr lang="ru-RU" altLang="ru-RU" sz="1400" i="1" dirty="0">
              <a:solidFill>
                <a:srgbClr val="8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427984" y="3197423"/>
            <a:ext cx="4271963" cy="107721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softEdge rad="63500"/>
          </a:effectLst>
        </p:spPr>
        <p:txBody>
          <a:bodyPr wrap="square">
            <a:spAutoFit/>
          </a:bodyPr>
          <a:lstStyle/>
          <a:p>
            <a:pPr>
              <a:spcBef>
                <a:spcPts val="300"/>
              </a:spcBef>
              <a:buClr>
                <a:srgbClr val="800000"/>
              </a:buClr>
            </a:pPr>
            <a:r>
              <a:rPr lang="ru-RU" altLang="ru-RU" sz="16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Программа развития  системы технического нормирования, стандартизации и подтверждения соответствия в области энергосбережения</a:t>
            </a:r>
            <a:endParaRPr lang="ru-RU" sz="1600" b="1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Прямоугольник 1"/>
          <p:cNvSpPr>
            <a:spLocks noChangeArrowheads="1"/>
          </p:cNvSpPr>
          <p:nvPr/>
        </p:nvSpPr>
        <p:spPr bwMode="auto">
          <a:xfrm>
            <a:off x="7308304" y="4035623"/>
            <a:ext cx="112748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400" b="1" i="1" dirty="0" smtClean="0">
                <a:solidFill>
                  <a:srgbClr val="8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в рамках РБ</a:t>
            </a:r>
            <a:endParaRPr lang="ru-RU" altLang="ru-RU" sz="1400" i="1" dirty="0">
              <a:solidFill>
                <a:srgbClr val="8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76200" y="4468177"/>
            <a:ext cx="6705600" cy="40862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rgbClr val="800000"/>
            </a:solidFill>
            <a:prstDash val="sysDot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ts val="300"/>
              </a:spcBef>
              <a:buClr>
                <a:srgbClr val="800000"/>
              </a:buClr>
            </a:pPr>
            <a:r>
              <a:rPr lang="ru-RU" b="1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Обязательное  подтверждение  соответствия </a:t>
            </a:r>
            <a:endParaRPr lang="ru-RU" b="1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" name="Прямоугольник 2"/>
          <p:cNvSpPr>
            <a:spLocks noChangeArrowheads="1"/>
          </p:cNvSpPr>
          <p:nvPr/>
        </p:nvSpPr>
        <p:spPr bwMode="auto">
          <a:xfrm>
            <a:off x="76201" y="4960203"/>
            <a:ext cx="8988424" cy="83099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285750" indent="-285750" eaLnBrk="1" hangingPunct="1">
              <a:spcBef>
                <a:spcPts val="300"/>
              </a:spcBef>
              <a:buClr>
                <a:srgbClr val="800000"/>
              </a:buClr>
              <a:buFont typeface="Wingdings" panose="05000000000000000000" pitchFamily="2" charset="2"/>
              <a:buChar char="ü"/>
            </a:pPr>
            <a:r>
              <a:rPr lang="ru-RU" altLang="ru-RU" sz="1600" b="1" dirty="0" smtClean="0">
                <a:solidFill>
                  <a:srgbClr val="9E13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ПЕРЕЧЕНЬ </a:t>
            </a:r>
            <a:r>
              <a:rPr lang="ru-RU" altLang="ru-RU" sz="1600" b="1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объектов </a:t>
            </a:r>
            <a:r>
              <a:rPr lang="ru-RU" altLang="ru-RU" sz="16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обязательного подтверждения соответствия Национальной системы подтверждения соответствия Республики Беларусь  </a:t>
            </a:r>
            <a:r>
              <a:rPr lang="ru-RU" altLang="ru-RU" sz="16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(утв. Постановлением Совмина от 21.10.2016 №</a:t>
            </a:r>
            <a:r>
              <a:rPr lang="ru-RU" altLang="ru-RU" sz="1600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849)</a:t>
            </a:r>
            <a:endParaRPr lang="ru-RU" altLang="ru-RU" sz="1600" b="1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115616" y="5736595"/>
            <a:ext cx="7319962" cy="2846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lnSpc>
                <a:spcPts val="1500"/>
              </a:lnSpc>
              <a:defRPr/>
            </a:pPr>
            <a:r>
              <a:rPr lang="ru-RU" sz="1400" i="1" dirty="0">
                <a:solidFill>
                  <a:srgbClr val="00B050"/>
                </a:solidFill>
                <a:latin typeface="Calibri" panose="020F0502020204030204" pitchFamily="34" charset="0"/>
              </a:rPr>
              <a:t>Продукция включается при необходимости принятия оперативных мер госрегулирования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76200" y="5950803"/>
            <a:ext cx="8456240" cy="8309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285750" indent="-285750">
              <a:spcBef>
                <a:spcPts val="300"/>
              </a:spcBef>
              <a:buClr>
                <a:srgbClr val="800000"/>
              </a:buClr>
              <a:buFont typeface="Wingdings" panose="05000000000000000000" pitchFamily="2" charset="2"/>
              <a:buChar char="ü"/>
            </a:pPr>
            <a:r>
              <a:rPr lang="ru-RU" sz="1600" b="1" dirty="0">
                <a:solidFill>
                  <a:srgbClr val="9E13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Постановление Совета Министров Республики Беларусь </a:t>
            </a:r>
            <a:r>
              <a:rPr lang="ru-RU" sz="1600" b="1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от </a:t>
            </a:r>
            <a:r>
              <a:rPr lang="ru-RU" sz="16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21.10.2016  </a:t>
            </a:r>
            <a:r>
              <a:rPr lang="ru-RU" sz="1600" b="1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№</a:t>
            </a:r>
            <a:r>
              <a:rPr lang="en-US" sz="1600" b="1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1600" b="1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843 </a:t>
            </a:r>
            <a:br>
              <a:rPr lang="ru-RU" sz="1600" b="1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1600" b="1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«</a:t>
            </a:r>
            <a:r>
              <a:rPr lang="ru-RU" sz="16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О некоторых вопросах подтверждения соответствия в Национальной системе подтверждения соответствия Республики Беларусь»</a:t>
            </a:r>
          </a:p>
        </p:txBody>
      </p:sp>
      <p:sp>
        <p:nvSpPr>
          <p:cNvPr id="18" name="Text Box 4"/>
          <p:cNvSpPr txBox="1">
            <a:spLocks noChangeArrowheads="1"/>
          </p:cNvSpPr>
          <p:nvPr/>
        </p:nvSpPr>
        <p:spPr bwMode="auto">
          <a:xfrm>
            <a:off x="8580755" y="5649913"/>
            <a:ext cx="42672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fld id="{8B27980D-8042-48A6-9E3A-868A9EDB9A5F}" type="slidenum">
              <a:rPr lang="ru-RU" altLang="ru-RU" smtClean="0">
                <a:solidFill>
                  <a:srgbClr val="FFFFFF"/>
                </a:solidFill>
                <a:latin typeface="Georgia" panose="02040502050405020303" pitchFamily="18" charset="0"/>
              </a:rPr>
              <a:t>37</a:t>
            </a:fld>
            <a:endParaRPr lang="ru-RU" altLang="ru-RU" dirty="0">
              <a:solidFill>
                <a:srgbClr val="FFFFFF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1264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7"/>
          <p:cNvSpPr txBox="1">
            <a:spLocks noChangeArrowheads="1"/>
          </p:cNvSpPr>
          <p:nvPr/>
        </p:nvSpPr>
        <p:spPr bwMode="auto">
          <a:xfrm>
            <a:off x="-108520" y="116632"/>
            <a:ext cx="8929687" cy="830997"/>
          </a:xfrm>
          <a:prstGeom prst="rect">
            <a:avLst/>
          </a:prstGeom>
          <a:noFill/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2546" tIns="46273" rIns="92546" bIns="46273" anchor="ctr"/>
          <a:lstStyle>
            <a:defPPr>
              <a:defRPr lang="ru-RU"/>
            </a:defPPr>
            <a:lvl1pPr algn="ctr">
              <a:defRPr sz="2400" b="1" spc="-100">
                <a:solidFill>
                  <a:srgbClr val="0070C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  <a:lvl2pPr>
              <a:defRPr>
                <a:solidFill>
                  <a:schemeClr val="lt1"/>
                </a:solidFill>
                <a:latin typeface="+mn-lt"/>
              </a:defRPr>
            </a:lvl2pPr>
            <a:lvl3pPr>
              <a:defRPr>
                <a:solidFill>
                  <a:schemeClr val="lt1"/>
                </a:solidFill>
                <a:latin typeface="+mn-lt"/>
              </a:defRPr>
            </a:lvl3pPr>
            <a:lvl4pPr>
              <a:defRPr>
                <a:solidFill>
                  <a:schemeClr val="lt1"/>
                </a:solidFill>
                <a:latin typeface="+mn-lt"/>
              </a:defRPr>
            </a:lvl4pPr>
            <a:lvl5pPr>
              <a:defRPr>
                <a:solidFill>
                  <a:schemeClr val="lt1"/>
                </a:solidFill>
                <a:latin typeface="+mn-lt"/>
              </a:defRPr>
            </a:lvl5pPr>
            <a:lvl6pPr>
              <a:defRPr>
                <a:solidFill>
                  <a:schemeClr val="lt1"/>
                </a:solidFill>
                <a:latin typeface="+mn-lt"/>
              </a:defRPr>
            </a:lvl6pPr>
            <a:lvl7pPr>
              <a:defRPr>
                <a:solidFill>
                  <a:schemeClr val="lt1"/>
                </a:solidFill>
                <a:latin typeface="+mn-lt"/>
              </a:defRPr>
            </a:lvl7pPr>
            <a:lvl8pPr>
              <a:defRPr>
                <a:solidFill>
                  <a:schemeClr val="lt1"/>
                </a:solidFill>
                <a:latin typeface="+mn-lt"/>
              </a:defRPr>
            </a:lvl8pPr>
            <a:lvl9pPr>
              <a:defRPr>
                <a:solidFill>
                  <a:schemeClr val="lt1"/>
                </a:solidFill>
                <a:latin typeface="+mn-lt"/>
              </a:defRPr>
            </a:lvl9pPr>
          </a:lstStyle>
          <a:p>
            <a:r>
              <a:rPr lang="ru-RU" altLang="ru-RU" sz="2800" dirty="0">
                <a:solidFill>
                  <a:srgbClr val="C00000"/>
                </a:solidFill>
              </a:rPr>
              <a:t>ИНФОРМАЦИОННАЯ СИСТЕМА РЕСПУБЛИКИ БЕЛАРУСЬ </a:t>
            </a:r>
          </a:p>
          <a:p>
            <a:r>
              <a:rPr lang="ru-RU" altLang="ru-RU" sz="2800" dirty="0">
                <a:solidFill>
                  <a:srgbClr val="C00000"/>
                </a:solidFill>
              </a:rPr>
              <a:t>В ОБЛАСТИ ОЦЕНКИ СООТВЕТСТВИЯ</a:t>
            </a:r>
            <a:endParaRPr lang="en-US" altLang="ru-RU" sz="2800" dirty="0">
              <a:solidFill>
                <a:srgbClr val="C00000"/>
              </a:solidFill>
            </a:endParaRP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2027656952"/>
              </p:ext>
            </p:extLst>
          </p:nvPr>
        </p:nvGraphicFramePr>
        <p:xfrm>
          <a:off x="0" y="1268760"/>
          <a:ext cx="9144000" cy="54726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8558313" y="5649913"/>
            <a:ext cx="44916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fld id="{180A0E8C-1BCC-40D2-956A-314EF7DF40AB}" type="slidenum">
              <a:rPr lang="ru-RU" altLang="ru-RU" smtClean="0">
                <a:solidFill>
                  <a:srgbClr val="FFFFFF"/>
                </a:solidFill>
                <a:latin typeface="Georgia" panose="02040502050405020303" pitchFamily="18" charset="0"/>
              </a:rPr>
              <a:t>38</a:t>
            </a:fld>
            <a:endParaRPr lang="ru-RU" altLang="ru-RU" dirty="0">
              <a:solidFill>
                <a:srgbClr val="FFFFFF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2082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2"/>
          <p:cNvSpPr txBox="1">
            <a:spLocks noChangeArrowheads="1"/>
          </p:cNvSpPr>
          <p:nvPr/>
        </p:nvSpPr>
        <p:spPr bwMode="auto">
          <a:xfrm>
            <a:off x="1036638" y="1816100"/>
            <a:ext cx="7234237" cy="2862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defRPr/>
            </a:pPr>
            <a:r>
              <a:rPr lang="ru-RU" altLang="ru-RU" sz="6000" b="1" spc="-100" dirty="0" smtClean="0">
                <a:solidFill>
                  <a:schemeClr val="tx2"/>
                </a:solidFill>
                <a:latin typeface="+mn-lt"/>
                <a:ea typeface="+mj-ea"/>
                <a:cs typeface="+mj-cs"/>
              </a:rPr>
              <a:t>Национальная система аккредитации</a:t>
            </a:r>
          </a:p>
        </p:txBody>
      </p:sp>
      <p:sp>
        <p:nvSpPr>
          <p:cNvPr id="30723" name="Text Box 4"/>
          <p:cNvSpPr txBox="1">
            <a:spLocks noChangeArrowheads="1"/>
          </p:cNvSpPr>
          <p:nvPr/>
        </p:nvSpPr>
        <p:spPr bwMode="auto">
          <a:xfrm>
            <a:off x="8604250" y="5649913"/>
            <a:ext cx="4032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fld id="{8FB18DC3-EF33-42E2-B709-B0AF0C9CF9D3}" type="slidenum">
              <a:rPr lang="ru-RU" altLang="ru-RU">
                <a:solidFill>
                  <a:srgbClr val="FFFFFF"/>
                </a:solidFill>
                <a:latin typeface="Georgia" panose="02040502050405020303" pitchFamily="18" charset="0"/>
              </a:rPr>
              <a:pPr algn="r" eaLnBrk="1" hangingPunct="1"/>
              <a:t>39</a:t>
            </a:fld>
            <a:endParaRPr lang="ru-RU" altLang="ru-RU">
              <a:solidFill>
                <a:srgbClr val="FFFFFF"/>
              </a:solidFill>
              <a:latin typeface="Georgia" panose="02040502050405020303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4"/>
          <p:cNvSpPr txBox="1">
            <a:spLocks noChangeArrowheads="1"/>
          </p:cNvSpPr>
          <p:nvPr/>
        </p:nvSpPr>
        <p:spPr bwMode="auto">
          <a:xfrm>
            <a:off x="8694738" y="5649913"/>
            <a:ext cx="312737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fld id="{83CB8142-165D-4AC3-8ACE-EF1BA5F275FC}" type="slidenum">
              <a:rPr lang="ru-RU" altLang="ru-RU">
                <a:solidFill>
                  <a:srgbClr val="FFFFFF"/>
                </a:solidFill>
                <a:latin typeface="Georgia" panose="02040502050405020303" pitchFamily="18" charset="0"/>
              </a:rPr>
              <a:pPr algn="r" eaLnBrk="1" hangingPunct="1"/>
              <a:t>4</a:t>
            </a:fld>
            <a:endParaRPr lang="ru-RU" altLang="ru-RU" dirty="0">
              <a:solidFill>
                <a:srgbClr val="FFFFFF"/>
              </a:solidFill>
              <a:latin typeface="Georgia" panose="02040502050405020303" pitchFamily="18" charset="0"/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544513" y="333375"/>
            <a:ext cx="7267575" cy="554038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/>
          <a:p>
            <a:pPr algn="ctr">
              <a:defRPr/>
            </a:pPr>
            <a:r>
              <a:rPr lang="ru-RU" sz="3000" b="1" dirty="0">
                <a:solidFill>
                  <a:srgbClr val="9C1D22"/>
                </a:solidFill>
                <a:latin typeface="+mn-lt"/>
              </a:rPr>
              <a:t>ЦЕЛИ ПОДГОТОВКИ ЗАКОНОПРОЕКТОВ </a:t>
            </a:r>
          </a:p>
        </p:txBody>
      </p:sp>
      <p:sp>
        <p:nvSpPr>
          <p:cNvPr id="7172" name="Объект 2"/>
          <p:cNvSpPr txBox="1">
            <a:spLocks/>
          </p:cNvSpPr>
          <p:nvPr/>
        </p:nvSpPr>
        <p:spPr bwMode="auto">
          <a:xfrm>
            <a:off x="177800" y="1341438"/>
            <a:ext cx="8002588" cy="439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65125" indent="-255588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ts val="2400"/>
              </a:lnSpc>
              <a:spcBef>
                <a:spcPts val="300"/>
              </a:spcBef>
              <a:spcAft>
                <a:spcPts val="2400"/>
              </a:spcAft>
              <a:buClr>
                <a:srgbClr val="800000"/>
              </a:buClr>
              <a:buFont typeface="Wingdings" panose="05000000000000000000" pitchFamily="2" charset="2"/>
              <a:buChar char="§"/>
            </a:pPr>
            <a:r>
              <a:rPr lang="ru-RU" altLang="ru-RU" sz="2200" b="1">
                <a:solidFill>
                  <a:srgbClr val="002060"/>
                </a:solidFill>
                <a:cs typeface="Arial" panose="020B0604020202020204" pitchFamily="34" charset="0"/>
              </a:rPr>
              <a:t>имплементация норм </a:t>
            </a:r>
            <a:r>
              <a:rPr lang="ru-RU" altLang="ru-RU" sz="2200" b="1">
                <a:solidFill>
                  <a:srgbClr val="80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Договора о ЕАЭС </a:t>
            </a:r>
            <a:r>
              <a:rPr lang="ru-RU" altLang="ru-RU" sz="2200" b="1">
                <a:solidFill>
                  <a:srgbClr val="002060"/>
                </a:solidFill>
                <a:cs typeface="Arial" panose="020B0604020202020204" pitchFamily="34" charset="0"/>
              </a:rPr>
              <a:t>от 29 мая 2014 года </a:t>
            </a:r>
          </a:p>
          <a:p>
            <a:pPr algn="just">
              <a:lnSpc>
                <a:spcPts val="2400"/>
              </a:lnSpc>
              <a:spcBef>
                <a:spcPts val="300"/>
              </a:spcBef>
              <a:spcAft>
                <a:spcPts val="2400"/>
              </a:spcAft>
              <a:buClr>
                <a:srgbClr val="800000"/>
              </a:buClr>
              <a:buFont typeface="Wingdings" panose="05000000000000000000" pitchFamily="2" charset="2"/>
              <a:buChar char="§"/>
            </a:pPr>
            <a:r>
              <a:rPr lang="ru-RU" altLang="ru-RU" sz="2200" b="1">
                <a:solidFill>
                  <a:srgbClr val="002060"/>
                </a:solidFill>
                <a:cs typeface="Arial" panose="020B0604020202020204" pitchFamily="34" charset="0"/>
              </a:rPr>
              <a:t>согласование с иными законодательными актами Республики Беларусь</a:t>
            </a:r>
          </a:p>
          <a:p>
            <a:pPr algn="just">
              <a:lnSpc>
                <a:spcPts val="2400"/>
              </a:lnSpc>
              <a:spcBef>
                <a:spcPts val="300"/>
              </a:spcBef>
              <a:spcAft>
                <a:spcPts val="2400"/>
              </a:spcAft>
              <a:buClr>
                <a:srgbClr val="800000"/>
              </a:buClr>
              <a:buFont typeface="Wingdings" panose="05000000000000000000" pitchFamily="2" charset="2"/>
              <a:buChar char="§"/>
            </a:pPr>
            <a:r>
              <a:rPr lang="ru-RU" altLang="ru-RU" sz="2200" b="1">
                <a:solidFill>
                  <a:srgbClr val="002060"/>
                </a:solidFill>
                <a:cs typeface="Arial" panose="020B0604020202020204" pitchFamily="34" charset="0"/>
              </a:rPr>
              <a:t>совершенствование положений с учетом правоприменительной практики </a:t>
            </a:r>
          </a:p>
          <a:p>
            <a:pPr algn="just">
              <a:lnSpc>
                <a:spcPts val="2400"/>
              </a:lnSpc>
              <a:spcBef>
                <a:spcPts val="300"/>
              </a:spcBef>
              <a:spcAft>
                <a:spcPts val="2400"/>
              </a:spcAft>
              <a:buClr>
                <a:srgbClr val="800000"/>
              </a:buClr>
              <a:buFont typeface="Wingdings" panose="05000000000000000000" pitchFamily="2" charset="2"/>
              <a:buChar char="§"/>
            </a:pPr>
            <a:r>
              <a:rPr lang="ru-RU" altLang="ru-RU" sz="2200" b="1">
                <a:solidFill>
                  <a:srgbClr val="002060"/>
                </a:solidFill>
                <a:cs typeface="Arial" panose="020B0604020202020204" pitchFamily="34" charset="0"/>
              </a:rPr>
              <a:t>изменение концепции правового регулирования путем перехода от рамочного (базового) к непосредственному, комплексному и системному регулированию отношений в этой сфере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Заголовок 3"/>
          <p:cNvSpPr txBox="1">
            <a:spLocks/>
          </p:cNvSpPr>
          <p:nvPr/>
        </p:nvSpPr>
        <p:spPr bwMode="auto">
          <a:xfrm>
            <a:off x="34925" y="44450"/>
            <a:ext cx="8497888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ru-RU" altLang="ru-RU" sz="2400" b="1" dirty="0">
                <a:solidFill>
                  <a:srgbClr val="9C1D22"/>
                </a:solidFill>
              </a:rPr>
              <a:t> РАЗВИТИЕ НАЦИОНАЛЬНОЙ СИСТЕМЫ АККРЕДИТАЦИИ</a:t>
            </a:r>
            <a:br>
              <a:rPr lang="ru-RU" altLang="ru-RU" sz="2400" b="1" dirty="0">
                <a:solidFill>
                  <a:srgbClr val="9C1D22"/>
                </a:solidFill>
              </a:rPr>
            </a:br>
            <a:r>
              <a:rPr lang="ru-RU" altLang="ru-RU" sz="2400" b="1" dirty="0">
                <a:solidFill>
                  <a:srgbClr val="9C1D22"/>
                </a:solidFill>
              </a:rPr>
              <a:t>В ЗАКОНЕ «ОБ ОЦЕНКЕ СООТВЕТСТИЯ ТЕХНИЧЕСКИМ ТРЕБОВАНИЯМ И АККРЕДИТАЦИИ ОРГАНОВ ОБ ОЦЕНКЕ СООТВЕТСТИЯ»</a:t>
            </a:r>
          </a:p>
        </p:txBody>
      </p:sp>
      <p:sp>
        <p:nvSpPr>
          <p:cNvPr id="28675" name="Объект 1"/>
          <p:cNvSpPr txBox="1">
            <a:spLocks/>
          </p:cNvSpPr>
          <p:nvPr/>
        </p:nvSpPr>
        <p:spPr bwMode="auto">
          <a:xfrm>
            <a:off x="179388" y="1701775"/>
            <a:ext cx="8353425" cy="352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>
              <a:spcBef>
                <a:spcPts val="1200"/>
              </a:spcBef>
              <a:buClr>
                <a:srgbClr val="9C271C"/>
              </a:buClr>
              <a:buSzPct val="120000"/>
              <a:buFont typeface="Wingdings" panose="05000000000000000000" pitchFamily="2" charset="2"/>
              <a:buChar char="§"/>
            </a:pPr>
            <a:r>
              <a:rPr lang="ru-RU" altLang="ru-RU" sz="1900" b="1" dirty="0">
                <a:solidFill>
                  <a:srgbClr val="2B2E4B"/>
                </a:solidFill>
              </a:rPr>
              <a:t>определены </a:t>
            </a:r>
            <a:r>
              <a:rPr lang="ru-RU" altLang="ru-RU" sz="1900" b="1" dirty="0">
                <a:solidFill>
                  <a:srgbClr val="C0504D"/>
                </a:solidFill>
                <a:cs typeface="Arial" panose="020B0604020202020204" pitchFamily="34" charset="0"/>
              </a:rPr>
              <a:t>цели и принципы аккредитации </a:t>
            </a:r>
            <a:r>
              <a:rPr lang="ru-RU" altLang="ru-RU" sz="1900" b="1" dirty="0">
                <a:solidFill>
                  <a:srgbClr val="2B2E4B"/>
                </a:solidFill>
              </a:rPr>
              <a:t>на основе международных подходов</a:t>
            </a:r>
          </a:p>
          <a:p>
            <a:pPr eaLnBrk="1" hangingPunct="1">
              <a:spcBef>
                <a:spcPts val="1200"/>
              </a:spcBef>
              <a:buClr>
                <a:srgbClr val="9C271C"/>
              </a:buClr>
              <a:buSzPct val="120000"/>
              <a:buFont typeface="Wingdings" panose="05000000000000000000" pitchFamily="2" charset="2"/>
              <a:buChar char="§"/>
            </a:pPr>
            <a:r>
              <a:rPr lang="ru-RU" altLang="ru-RU" sz="1900" b="1" dirty="0">
                <a:solidFill>
                  <a:srgbClr val="2B2E4B"/>
                </a:solidFill>
              </a:rPr>
              <a:t>указан</a:t>
            </a:r>
            <a:r>
              <a:rPr lang="ru-RU" altLang="ru-RU" sz="1900" b="1" dirty="0">
                <a:solidFill>
                  <a:srgbClr val="C0504D"/>
                </a:solidFill>
                <a:cs typeface="Arial" panose="020B0604020202020204" pitchFamily="34" charset="0"/>
              </a:rPr>
              <a:t> объект аккредитации -</a:t>
            </a:r>
            <a:r>
              <a:rPr lang="ru-RU" altLang="ru-RU" sz="1900" b="1" dirty="0">
                <a:solidFill>
                  <a:srgbClr val="2B2E4B"/>
                </a:solidFill>
              </a:rPr>
              <a:t> компетентность юридических лиц в выполнении работ по оценке соответствия</a:t>
            </a:r>
          </a:p>
          <a:p>
            <a:pPr eaLnBrk="1" hangingPunct="1">
              <a:spcBef>
                <a:spcPts val="1200"/>
              </a:spcBef>
              <a:buClr>
                <a:srgbClr val="9C271C"/>
              </a:buClr>
              <a:buSzPct val="120000"/>
              <a:buFont typeface="Wingdings" panose="05000000000000000000" pitchFamily="2" charset="2"/>
              <a:buChar char="§"/>
            </a:pPr>
            <a:r>
              <a:rPr lang="ru-RU" altLang="ru-RU" sz="1900" b="1" dirty="0">
                <a:solidFill>
                  <a:srgbClr val="2B2E4B"/>
                </a:solidFill>
              </a:rPr>
              <a:t>приведены способы определения </a:t>
            </a:r>
            <a:r>
              <a:rPr lang="ru-RU" altLang="ru-RU" sz="1900" b="1" dirty="0">
                <a:solidFill>
                  <a:srgbClr val="C0504D"/>
                </a:solidFill>
                <a:cs typeface="Arial" panose="020B0604020202020204" pitchFamily="34" charset="0"/>
              </a:rPr>
              <a:t>области аккредитации </a:t>
            </a:r>
            <a:r>
              <a:rPr lang="ru-RU" altLang="ru-RU" sz="1900" b="1" dirty="0">
                <a:solidFill>
                  <a:srgbClr val="2B2E4B"/>
                </a:solidFill>
              </a:rPr>
              <a:t>субъектов</a:t>
            </a:r>
          </a:p>
          <a:p>
            <a:pPr eaLnBrk="1" hangingPunct="1">
              <a:spcBef>
                <a:spcPts val="1200"/>
              </a:spcBef>
              <a:buClr>
                <a:srgbClr val="9C271C"/>
              </a:buClr>
              <a:buSzPct val="120000"/>
              <a:buFont typeface="Wingdings" panose="05000000000000000000" pitchFamily="2" charset="2"/>
              <a:buChar char="§"/>
            </a:pPr>
            <a:r>
              <a:rPr lang="ru-RU" altLang="ru-RU" sz="1900" b="1" dirty="0">
                <a:solidFill>
                  <a:srgbClr val="2B2E4B"/>
                </a:solidFill>
              </a:rPr>
              <a:t>изложены </a:t>
            </a:r>
            <a:r>
              <a:rPr lang="ru-RU" altLang="ru-RU" sz="1900" b="1" dirty="0">
                <a:solidFill>
                  <a:srgbClr val="C0504D"/>
                </a:solidFill>
                <a:cs typeface="Arial" panose="020B0604020202020204" pitchFamily="34" charset="0"/>
              </a:rPr>
              <a:t>права и обязанности </a:t>
            </a:r>
            <a:r>
              <a:rPr lang="ru-RU" altLang="ru-RU" sz="1900" b="1" dirty="0">
                <a:solidFill>
                  <a:srgbClr val="2B2E4B"/>
                </a:solidFill>
              </a:rPr>
              <a:t>заявителей и аккредитованных субъектов</a:t>
            </a:r>
            <a:endParaRPr lang="en-US" altLang="ru-RU" sz="1900" b="1" dirty="0">
              <a:solidFill>
                <a:srgbClr val="2B2E4B"/>
              </a:solidFill>
            </a:endParaRPr>
          </a:p>
          <a:p>
            <a:pPr eaLnBrk="1" hangingPunct="1">
              <a:spcBef>
                <a:spcPts val="1200"/>
              </a:spcBef>
              <a:buClr>
                <a:srgbClr val="9C271C"/>
              </a:buClr>
              <a:buSzPct val="120000"/>
              <a:buFont typeface="Wingdings" panose="05000000000000000000" pitchFamily="2" charset="2"/>
              <a:buChar char="§"/>
            </a:pPr>
            <a:r>
              <a:rPr lang="ru-RU" altLang="ru-RU" sz="1900" b="1" dirty="0">
                <a:solidFill>
                  <a:srgbClr val="2B2E4B"/>
                </a:solidFill>
              </a:rPr>
              <a:t>раскрыты </a:t>
            </a:r>
            <a:r>
              <a:rPr lang="ru-RU" altLang="ru-RU" sz="1900" b="1" dirty="0">
                <a:solidFill>
                  <a:srgbClr val="C0504D"/>
                </a:solidFill>
                <a:cs typeface="Arial" panose="020B0604020202020204" pitchFamily="34" charset="0"/>
              </a:rPr>
              <a:t>функции </a:t>
            </a:r>
            <a:r>
              <a:rPr lang="ru-RU" altLang="ru-RU" sz="1900" b="1" dirty="0">
                <a:solidFill>
                  <a:srgbClr val="2B2E4B"/>
                </a:solidFill>
              </a:rPr>
              <a:t>органа по аккредитации, Совета по аккредитации, технических комитетов по аккредитации</a:t>
            </a:r>
          </a:p>
          <a:p>
            <a:pPr eaLnBrk="1" hangingPunct="1">
              <a:spcBef>
                <a:spcPts val="1200"/>
              </a:spcBef>
              <a:buClr>
                <a:srgbClr val="9C271C"/>
              </a:buClr>
              <a:buSzPct val="120000"/>
              <a:buFont typeface="Wingdings" panose="05000000000000000000" pitchFamily="2" charset="2"/>
              <a:buChar char="§"/>
            </a:pPr>
            <a:r>
              <a:rPr lang="ru-RU" altLang="ru-RU" sz="1900" b="1" dirty="0">
                <a:solidFill>
                  <a:srgbClr val="2B2E4B"/>
                </a:solidFill>
              </a:rPr>
              <a:t>установлены положения о </a:t>
            </a:r>
            <a:r>
              <a:rPr lang="ru-RU" altLang="ru-RU" sz="1900" b="1" dirty="0">
                <a:solidFill>
                  <a:srgbClr val="C0504D"/>
                </a:solidFill>
                <a:cs typeface="Arial" panose="020B0604020202020204" pitchFamily="34" charset="0"/>
              </a:rPr>
              <a:t>знаке аккредитации</a:t>
            </a:r>
            <a:r>
              <a:rPr lang="ru-RU" altLang="ru-RU" sz="1900" b="1" dirty="0">
                <a:solidFill>
                  <a:srgbClr val="2B2E4B"/>
                </a:solidFill>
              </a:rPr>
              <a:t>, </a:t>
            </a:r>
            <a:r>
              <a:rPr lang="ru-RU" altLang="ru-RU" sz="1900" b="1" dirty="0">
                <a:solidFill>
                  <a:srgbClr val="C0504D"/>
                </a:solidFill>
                <a:cs typeface="Arial" panose="020B0604020202020204" pitchFamily="34" charset="0"/>
              </a:rPr>
              <a:t>документе об аккредитации, реестре </a:t>
            </a:r>
            <a:r>
              <a:rPr lang="ru-RU" altLang="ru-RU" sz="1900" b="1" dirty="0">
                <a:solidFill>
                  <a:srgbClr val="2B2E4B"/>
                </a:solidFill>
              </a:rPr>
              <a:t>аккредитованных субъектов, в том числе о </a:t>
            </a:r>
            <a:r>
              <a:rPr lang="ru-RU" altLang="ru-RU" sz="1900" b="1" dirty="0">
                <a:solidFill>
                  <a:srgbClr val="C0504D"/>
                </a:solidFill>
                <a:cs typeface="Arial" panose="020B0604020202020204" pitchFamily="34" charset="0"/>
              </a:rPr>
              <a:t>едином реестре </a:t>
            </a:r>
            <a:r>
              <a:rPr lang="ru-RU" altLang="ru-RU" sz="1900" b="1" dirty="0">
                <a:solidFill>
                  <a:srgbClr val="2B2E4B"/>
                </a:solidFill>
              </a:rPr>
              <a:t>органов по оценке соответствия ЕАЭС </a:t>
            </a:r>
            <a:endParaRPr lang="ru-RU" altLang="ru-RU" sz="1900" b="1" dirty="0">
              <a:solidFill>
                <a:srgbClr val="C0504D"/>
              </a:solidFill>
              <a:cs typeface="Arial" panose="020B0604020202020204" pitchFamily="34" charset="0"/>
            </a:endParaRPr>
          </a:p>
          <a:p>
            <a:pPr eaLnBrk="1" hangingPunct="1">
              <a:spcBef>
                <a:spcPts val="1200"/>
              </a:spcBef>
              <a:buClr>
                <a:srgbClr val="9C271C"/>
              </a:buClr>
              <a:buSzPct val="120000"/>
              <a:buFont typeface="Wingdings" panose="05000000000000000000" pitchFamily="2" charset="2"/>
              <a:buChar char="§"/>
            </a:pPr>
            <a:r>
              <a:rPr lang="ru-RU" altLang="ru-RU" sz="1900" b="1" dirty="0">
                <a:solidFill>
                  <a:srgbClr val="2B2E4B"/>
                </a:solidFill>
              </a:rPr>
              <a:t>закреплены основные </a:t>
            </a:r>
            <a:r>
              <a:rPr lang="ru-RU" altLang="ru-RU" sz="1900" b="1" dirty="0">
                <a:solidFill>
                  <a:srgbClr val="C0504D"/>
                </a:solidFill>
                <a:cs typeface="Arial" panose="020B0604020202020204" pitchFamily="34" charset="0"/>
              </a:rPr>
              <a:t>правила осуществления аккредитации, сроки действия </a:t>
            </a:r>
            <a:r>
              <a:rPr lang="ru-RU" altLang="ru-RU" sz="1900" b="1" dirty="0">
                <a:solidFill>
                  <a:srgbClr val="2B2E4B"/>
                </a:solidFill>
              </a:rPr>
              <a:t>аттестатов аккредитации, </a:t>
            </a:r>
            <a:r>
              <a:rPr lang="ru-RU" altLang="ru-RU" sz="1900" b="1" dirty="0">
                <a:solidFill>
                  <a:srgbClr val="C0504D"/>
                </a:solidFill>
                <a:cs typeface="Arial" panose="020B0604020202020204" pitchFamily="34" charset="0"/>
              </a:rPr>
              <a:t>основания</a:t>
            </a:r>
            <a:r>
              <a:rPr lang="ru-RU" altLang="ru-RU" sz="1900" b="1" dirty="0">
                <a:solidFill>
                  <a:srgbClr val="2B2E4B"/>
                </a:solidFill>
              </a:rPr>
              <a:t> приостановления, возобновления либо отмены действия</a:t>
            </a:r>
          </a:p>
          <a:p>
            <a:pPr eaLnBrk="1" hangingPunct="1">
              <a:spcBef>
                <a:spcPts val="1800"/>
              </a:spcBef>
              <a:buClr>
                <a:srgbClr val="9C271C"/>
              </a:buClr>
              <a:buSzPct val="120000"/>
              <a:buFont typeface="Wingdings" panose="05000000000000000000" pitchFamily="2" charset="2"/>
              <a:buChar char="§"/>
            </a:pPr>
            <a:endParaRPr lang="ru-RU" altLang="ru-RU" sz="2000" b="1" dirty="0">
              <a:solidFill>
                <a:srgbClr val="C0504D"/>
              </a:solidFill>
              <a:cs typeface="Arial" panose="020B0604020202020204" pitchFamily="34" charset="0"/>
            </a:endParaRPr>
          </a:p>
        </p:txBody>
      </p:sp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8694738" y="5649913"/>
            <a:ext cx="312737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fld id="{3D4301C1-F2E6-457B-870D-E7DC4C82B653}" type="slidenum">
              <a:rPr lang="ru-RU" altLang="ru-RU">
                <a:solidFill>
                  <a:srgbClr val="FFFFFF"/>
                </a:solidFill>
                <a:latin typeface="Georgia" panose="02040502050405020303" pitchFamily="18" charset="0"/>
              </a:rPr>
              <a:pPr algn="r" eaLnBrk="1" hangingPunct="1"/>
              <a:t>40</a:t>
            </a:fld>
            <a:endParaRPr lang="ru-RU" altLang="ru-RU" dirty="0">
              <a:solidFill>
                <a:srgbClr val="FFFFFF"/>
              </a:solidFill>
              <a:latin typeface="Georgia" panose="02040502050405020303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16016" y="1403484"/>
            <a:ext cx="3744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B0F0"/>
                </a:solidFill>
              </a:rPr>
              <a:t>Вступает в силу с 30 июля 2017 года</a:t>
            </a:r>
            <a:endParaRPr lang="ru-RU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7620000" cy="1642194"/>
          </a:xfrm>
        </p:spPr>
        <p:txBody>
          <a:bodyPr/>
          <a:lstStyle/>
          <a:p>
            <a:pPr algn="ctr"/>
            <a:r>
              <a:rPr lang="ru-RU" sz="2800" b="1" cap="all" dirty="0">
                <a:solidFill>
                  <a:srgbClr val="9C1D22"/>
                </a:solidFill>
                <a:latin typeface="Calibri"/>
              </a:rPr>
              <a:t>Реализация целей Закона об оценке соответствия техническим требованиям и аккредитации органов по оценке соответствия</a:t>
            </a:r>
            <a:endParaRPr lang="ru-RU" sz="2800" b="1" cap="all" dirty="0">
              <a:solidFill>
                <a:srgbClr val="9C1D22"/>
              </a:solidFill>
              <a:latin typeface="+mn-lt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08" t="36624" r="16551" b="8693"/>
          <a:stretch/>
        </p:blipFill>
        <p:spPr bwMode="auto">
          <a:xfrm>
            <a:off x="-4678" y="1856691"/>
            <a:ext cx="8804089" cy="4176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8593579" y="5649913"/>
            <a:ext cx="4138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r>
              <a:rPr lang="en-US" altLang="ru-RU" dirty="0" smtClean="0">
                <a:solidFill>
                  <a:srgbClr val="FFFFFF"/>
                </a:solidFill>
                <a:latin typeface="Georgia" panose="02040502050405020303" pitchFamily="18" charset="0"/>
              </a:rPr>
              <a:t>41</a:t>
            </a:r>
            <a:endParaRPr lang="ru-RU" altLang="ru-RU" dirty="0">
              <a:solidFill>
                <a:srgbClr val="FFFFFF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483774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3752"/>
            <a:ext cx="7620000" cy="1143000"/>
          </a:xfrm>
        </p:spPr>
        <p:txBody>
          <a:bodyPr/>
          <a:lstStyle/>
          <a:p>
            <a:pPr algn="ctr"/>
            <a:r>
              <a:rPr lang="ru-RU" sz="3200" b="1" cap="all" dirty="0" smtClean="0">
                <a:solidFill>
                  <a:srgbClr val="9C1D22"/>
                </a:solidFill>
                <a:latin typeface="+mn-lt"/>
              </a:rPr>
              <a:t>Реализованы </a:t>
            </a:r>
            <a:r>
              <a:rPr lang="ru-RU" sz="3200" b="1" cap="all" dirty="0" err="1" smtClean="0">
                <a:solidFill>
                  <a:srgbClr val="9C1D22"/>
                </a:solidFill>
                <a:latin typeface="+mn-lt"/>
              </a:rPr>
              <a:t>положениЯ</a:t>
            </a:r>
            <a:r>
              <a:rPr lang="ru-RU" sz="3200" b="1" cap="all" dirty="0" smtClean="0">
                <a:solidFill>
                  <a:srgbClr val="9C1D22"/>
                </a:solidFill>
                <a:latin typeface="+mn-lt"/>
              </a:rPr>
              <a:t> МГС </a:t>
            </a:r>
            <a:r>
              <a:rPr lang="ru-RU" sz="3200" b="1" cap="all" dirty="0">
                <a:solidFill>
                  <a:srgbClr val="9C1D22"/>
                </a:solidFill>
                <a:latin typeface="+mn-lt"/>
              </a:rPr>
              <a:t>№</a:t>
            </a:r>
            <a:r>
              <a:rPr lang="ru-RU" sz="3200" b="1" cap="all" dirty="0" smtClean="0">
                <a:solidFill>
                  <a:srgbClr val="9C1D22"/>
                </a:solidFill>
                <a:latin typeface="+mn-lt"/>
              </a:rPr>
              <a:t>31-2007 в части аккредитации</a:t>
            </a:r>
            <a:endParaRPr lang="ru-RU" sz="3200" b="1" cap="all" dirty="0">
              <a:solidFill>
                <a:srgbClr val="9C1D22"/>
              </a:solidFill>
              <a:latin typeface="+mn-lt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39552" y="1412776"/>
            <a:ext cx="7416824" cy="36933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lvl="0" indent="-228600" eaLnBrk="0" hangingPunct="0">
              <a:spcBef>
                <a:spcPct val="20000"/>
              </a:spcBef>
              <a:buClr>
                <a:srgbClr val="378D91"/>
              </a:buClr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/>
                </a:solidFill>
                <a:latin typeface="Calibri"/>
              </a:rPr>
              <a:t>Наличие НПА в области аккредитации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39552" y="2329081"/>
            <a:ext cx="7412609" cy="36933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lvl="0" indent="-228600" eaLnBrk="0" hangingPunct="0">
              <a:spcBef>
                <a:spcPct val="20000"/>
              </a:spcBef>
              <a:buClr>
                <a:srgbClr val="378D91"/>
              </a:buClr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/>
                </a:solidFill>
                <a:latin typeface="Calibri"/>
              </a:rPr>
              <a:t>Наличие независимого НОА, имеющего полномочия от государства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21975" y="3229381"/>
            <a:ext cx="7430185" cy="36933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lvl="0" indent="-228600" eaLnBrk="0" hangingPunct="0">
              <a:spcBef>
                <a:spcPct val="20000"/>
              </a:spcBef>
              <a:buClr>
                <a:srgbClr val="378D91"/>
              </a:buClr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/>
                </a:solidFill>
                <a:latin typeface="Calibri"/>
              </a:rPr>
              <a:t>Наличие национальной системы аккредитации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21975" y="4164564"/>
            <a:ext cx="7430186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lvl="0" indent="-228600" eaLnBrk="0" hangingPunct="0">
              <a:spcBef>
                <a:spcPct val="20000"/>
              </a:spcBef>
              <a:buClr>
                <a:srgbClr val="378D91"/>
              </a:buClr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/>
                </a:solidFill>
                <a:latin typeface="Calibri"/>
              </a:rPr>
              <a:t>Внедрение стандартов, гармонизированных с международными, устанавливающих требования к органам по оценке соответствия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21974" y="5326905"/>
            <a:ext cx="7430186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lvl="0" indent="-228600" eaLnBrk="0" hangingPunct="0">
              <a:spcBef>
                <a:spcPct val="20000"/>
              </a:spcBef>
              <a:buClr>
                <a:srgbClr val="378D91"/>
              </a:buClr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/>
                </a:solidFill>
                <a:latin typeface="Calibri"/>
              </a:rPr>
              <a:t>Соответствие национального органа требованиям международных документов в сфере аккредитации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39552" y="1812330"/>
            <a:ext cx="1497600" cy="468000"/>
          </a:xfrm>
          <a:prstGeom prst="rect">
            <a:avLst/>
          </a:prstGeom>
          <a:noFill/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ru-RU" sz="1400" dirty="0" smtClean="0"/>
              <a:t>Закон №437</a:t>
            </a:r>
            <a:endParaRPr lang="ru-RU" sz="1400" dirty="0"/>
          </a:p>
        </p:txBody>
      </p:sp>
      <p:sp>
        <p:nvSpPr>
          <p:cNvPr id="13" name="TextBox 12"/>
          <p:cNvSpPr txBox="1"/>
          <p:nvPr/>
        </p:nvSpPr>
        <p:spPr>
          <a:xfrm>
            <a:off x="2133291" y="1811873"/>
            <a:ext cx="1498963" cy="468000"/>
          </a:xfrm>
          <a:prstGeom prst="rect">
            <a:avLst/>
          </a:prstGeom>
          <a:noFill/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wrap="square" lIns="0" tIns="0" rIns="0" bIns="0" rtlCol="0" anchor="ctr" anchorCtr="1">
            <a:spAutoFit/>
          </a:bodyPr>
          <a:lstStyle/>
          <a:p>
            <a:pPr algn="ctr"/>
            <a:r>
              <a:rPr lang="ru-RU" sz="1400" dirty="0" smtClean="0"/>
              <a:t>Правила </a:t>
            </a:r>
          </a:p>
          <a:p>
            <a:pPr algn="ctr"/>
            <a:r>
              <a:rPr lang="ru-RU" sz="1400" dirty="0" smtClean="0"/>
              <a:t>аккредитации</a:t>
            </a:r>
            <a:endParaRPr lang="ru-RU" sz="1400" dirty="0"/>
          </a:p>
        </p:txBody>
      </p:sp>
      <p:sp>
        <p:nvSpPr>
          <p:cNvPr id="14" name="TextBox 13"/>
          <p:cNvSpPr txBox="1"/>
          <p:nvPr/>
        </p:nvSpPr>
        <p:spPr>
          <a:xfrm>
            <a:off x="3707904" y="1811873"/>
            <a:ext cx="1803895" cy="468000"/>
          </a:xfrm>
          <a:prstGeom prst="rect">
            <a:avLst/>
          </a:prstGeom>
          <a:noFill/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wrap="square" lIns="0" tIns="0" rIns="0" bIns="0" rtlCol="0" anchor="ctr" anchorCtr="1">
            <a:spAutoFit/>
          </a:bodyPr>
          <a:lstStyle/>
          <a:p>
            <a:pPr algn="ctr"/>
            <a:r>
              <a:rPr lang="ru-RU" sz="1400" dirty="0"/>
              <a:t>Правила ведения </a:t>
            </a:r>
            <a:endParaRPr lang="ru-RU" sz="1400" dirty="0" smtClean="0"/>
          </a:p>
          <a:p>
            <a:pPr algn="ctr"/>
            <a:r>
              <a:rPr lang="ru-RU" sz="1400" dirty="0" smtClean="0"/>
              <a:t>реестра  НСА</a:t>
            </a:r>
            <a:endParaRPr lang="ru-RU" sz="14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5612161" y="1811873"/>
            <a:ext cx="2340000" cy="468000"/>
          </a:xfrm>
          <a:prstGeom prst="rect">
            <a:avLst/>
          </a:prstGeom>
          <a:noFill/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wrap="square" anchor="ctr" anchorCtr="1">
            <a:spAutoFit/>
          </a:bodyPr>
          <a:lstStyle/>
          <a:p>
            <a:pPr algn="ctr"/>
            <a:r>
              <a:rPr lang="ru-RU" sz="1400" dirty="0" smtClean="0"/>
              <a:t>Порядок </a:t>
            </a:r>
            <a:r>
              <a:rPr lang="ru-RU" sz="1400" dirty="0"/>
              <a:t>аттестации экспертов </a:t>
            </a:r>
            <a:r>
              <a:rPr lang="ru-RU" sz="1400" dirty="0" smtClean="0"/>
              <a:t>по </a:t>
            </a:r>
            <a:r>
              <a:rPr lang="ru-RU" sz="1400" dirty="0"/>
              <a:t>аккредитации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39552" y="2734617"/>
            <a:ext cx="2340000" cy="430887"/>
          </a:xfrm>
          <a:prstGeom prst="rect">
            <a:avLst/>
          </a:prstGeom>
          <a:noFill/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wrap="square" lIns="0" tIns="0" rIns="0" bIns="0" rtlCol="0" anchor="ctr" anchorCtr="1">
            <a:spAutoFit/>
          </a:bodyPr>
          <a:lstStyle/>
          <a:p>
            <a:r>
              <a:rPr lang="ru-RU" sz="1400" dirty="0" smtClean="0"/>
              <a:t>Приказ Госстандарта о создании БГЦА № 61 от 2010г.</a:t>
            </a:r>
            <a:endParaRPr lang="ru-RU" sz="1400" dirty="0"/>
          </a:p>
        </p:txBody>
      </p:sp>
      <p:sp>
        <p:nvSpPr>
          <p:cNvPr id="17" name="TextBox 16"/>
          <p:cNvSpPr txBox="1"/>
          <p:nvPr/>
        </p:nvSpPr>
        <p:spPr>
          <a:xfrm>
            <a:off x="2987824" y="2740476"/>
            <a:ext cx="2088232" cy="430887"/>
          </a:xfrm>
          <a:prstGeom prst="rect">
            <a:avLst/>
          </a:prstGeom>
          <a:noFill/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wrap="square" lIns="0" tIns="0" rIns="0" bIns="0" rtlCol="0" anchor="ctr" anchorCtr="1">
            <a:spAutoFit/>
          </a:bodyPr>
          <a:lstStyle/>
          <a:p>
            <a:r>
              <a:rPr lang="ru-RU" sz="1400" dirty="0" smtClean="0"/>
              <a:t>Правила </a:t>
            </a:r>
          </a:p>
          <a:p>
            <a:r>
              <a:rPr lang="ru-RU" sz="1400" dirty="0" smtClean="0"/>
              <a:t>аккредитации</a:t>
            </a:r>
            <a:endParaRPr lang="ru-RU" sz="1400" dirty="0"/>
          </a:p>
        </p:txBody>
      </p:sp>
      <p:sp>
        <p:nvSpPr>
          <p:cNvPr id="18" name="TextBox 17"/>
          <p:cNvSpPr txBox="1"/>
          <p:nvPr/>
        </p:nvSpPr>
        <p:spPr>
          <a:xfrm>
            <a:off x="5125513" y="2740477"/>
            <a:ext cx="2844000" cy="430887"/>
          </a:xfrm>
          <a:prstGeom prst="rect">
            <a:avLst/>
          </a:prstGeom>
          <a:noFill/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wrap="square" lIns="0" tIns="0" rIns="0" bIns="0" rtlCol="0" anchor="ctr" anchorCtr="1">
            <a:spAutoFit/>
          </a:bodyPr>
          <a:lstStyle/>
          <a:p>
            <a:pPr algn="ctr"/>
            <a:r>
              <a:rPr lang="ru-RU" sz="1400" dirty="0" smtClean="0"/>
              <a:t>Соглашение с Госстандартом о независимости и беспристрастности</a:t>
            </a:r>
            <a:endParaRPr lang="ru-RU" sz="1400" dirty="0"/>
          </a:p>
        </p:txBody>
      </p:sp>
      <p:sp>
        <p:nvSpPr>
          <p:cNvPr id="19" name="TextBox 18"/>
          <p:cNvSpPr txBox="1"/>
          <p:nvPr/>
        </p:nvSpPr>
        <p:spPr>
          <a:xfrm>
            <a:off x="521975" y="3886010"/>
            <a:ext cx="1224000" cy="215444"/>
          </a:xfrm>
          <a:prstGeom prst="rect">
            <a:avLst/>
          </a:prstGeom>
          <a:noFill/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ru-RU" sz="1400" dirty="0" smtClean="0"/>
              <a:t>НОА</a:t>
            </a:r>
            <a:endParaRPr lang="ru-RU" sz="1400" dirty="0"/>
          </a:p>
        </p:txBody>
      </p:sp>
      <p:sp>
        <p:nvSpPr>
          <p:cNvPr id="20" name="TextBox 19"/>
          <p:cNvSpPr txBox="1"/>
          <p:nvPr/>
        </p:nvSpPr>
        <p:spPr>
          <a:xfrm>
            <a:off x="3995936" y="3640904"/>
            <a:ext cx="1728000" cy="468000"/>
          </a:xfrm>
          <a:prstGeom prst="rect">
            <a:avLst/>
          </a:prstGeom>
          <a:noFill/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ru-RU" sz="1400" dirty="0" smtClean="0"/>
              <a:t>Эксперты по аккредитации</a:t>
            </a:r>
            <a:endParaRPr lang="ru-RU" sz="1400" dirty="0"/>
          </a:p>
        </p:txBody>
      </p:sp>
      <p:sp>
        <p:nvSpPr>
          <p:cNvPr id="21" name="TextBox 20"/>
          <p:cNvSpPr txBox="1"/>
          <p:nvPr/>
        </p:nvSpPr>
        <p:spPr>
          <a:xfrm>
            <a:off x="1799912" y="3624825"/>
            <a:ext cx="2160000" cy="215444"/>
          </a:xfrm>
          <a:prstGeom prst="rect">
            <a:avLst/>
          </a:prstGeom>
          <a:noFill/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ru-RU" sz="1400" dirty="0" smtClean="0"/>
              <a:t>Совет по аккредитации</a:t>
            </a:r>
            <a:endParaRPr lang="ru-RU" sz="1400" dirty="0"/>
          </a:p>
        </p:txBody>
      </p:sp>
      <p:sp>
        <p:nvSpPr>
          <p:cNvPr id="22" name="TextBox 21"/>
          <p:cNvSpPr txBox="1"/>
          <p:nvPr/>
        </p:nvSpPr>
        <p:spPr>
          <a:xfrm>
            <a:off x="1799912" y="3886010"/>
            <a:ext cx="2160000" cy="215444"/>
          </a:xfrm>
          <a:prstGeom prst="rect">
            <a:avLst/>
          </a:prstGeom>
          <a:noFill/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ru-RU" sz="1400" dirty="0" smtClean="0"/>
              <a:t>Технические комитеты</a:t>
            </a:r>
            <a:endParaRPr lang="ru-RU" sz="1400" dirty="0"/>
          </a:p>
        </p:txBody>
      </p:sp>
      <p:sp>
        <p:nvSpPr>
          <p:cNvPr id="23" name="TextBox 22"/>
          <p:cNvSpPr txBox="1"/>
          <p:nvPr/>
        </p:nvSpPr>
        <p:spPr>
          <a:xfrm>
            <a:off x="5796376" y="3639071"/>
            <a:ext cx="2160000" cy="215444"/>
          </a:xfrm>
          <a:prstGeom prst="rect">
            <a:avLst/>
          </a:prstGeom>
          <a:noFill/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ru-RU" sz="1400" dirty="0" smtClean="0"/>
              <a:t>Комиссия по апелляциям</a:t>
            </a:r>
            <a:endParaRPr lang="ru-RU" sz="1400" dirty="0"/>
          </a:p>
        </p:txBody>
      </p:sp>
      <p:sp>
        <p:nvSpPr>
          <p:cNvPr id="24" name="TextBox 23"/>
          <p:cNvSpPr txBox="1"/>
          <p:nvPr/>
        </p:nvSpPr>
        <p:spPr>
          <a:xfrm>
            <a:off x="5796375" y="3897450"/>
            <a:ext cx="2160000" cy="215444"/>
          </a:xfrm>
          <a:prstGeom prst="rect">
            <a:avLst/>
          </a:prstGeom>
          <a:noFill/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ru-RU" sz="1400" dirty="0" smtClean="0"/>
              <a:t>Комиссия по аттестации</a:t>
            </a:r>
            <a:endParaRPr lang="ru-RU" sz="1400" dirty="0"/>
          </a:p>
        </p:txBody>
      </p:sp>
      <p:sp>
        <p:nvSpPr>
          <p:cNvPr id="25" name="TextBox 24"/>
          <p:cNvSpPr txBox="1"/>
          <p:nvPr/>
        </p:nvSpPr>
        <p:spPr>
          <a:xfrm>
            <a:off x="521974" y="3624825"/>
            <a:ext cx="1224000" cy="215444"/>
          </a:xfrm>
          <a:prstGeom prst="rect">
            <a:avLst/>
          </a:prstGeom>
          <a:noFill/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ru-RU" sz="1400" dirty="0" smtClean="0"/>
              <a:t>РОГУ</a:t>
            </a:r>
            <a:endParaRPr lang="ru-RU" sz="1400" dirty="0"/>
          </a:p>
        </p:txBody>
      </p:sp>
      <p:sp>
        <p:nvSpPr>
          <p:cNvPr id="26" name="TextBox 25"/>
          <p:cNvSpPr txBox="1"/>
          <p:nvPr/>
        </p:nvSpPr>
        <p:spPr>
          <a:xfrm>
            <a:off x="521974" y="4845526"/>
            <a:ext cx="2376000" cy="396000"/>
          </a:xfrm>
          <a:prstGeom prst="rect">
            <a:avLst/>
          </a:prstGeom>
          <a:noFill/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ru-RU" sz="1400" dirty="0" smtClean="0"/>
              <a:t>Идентичные международным стандартам СТБ и ГОСТ</a:t>
            </a:r>
            <a:endParaRPr lang="ru-RU" sz="1400" dirty="0"/>
          </a:p>
        </p:txBody>
      </p:sp>
      <p:sp>
        <p:nvSpPr>
          <p:cNvPr id="27" name="TextBox 26"/>
          <p:cNvSpPr txBox="1"/>
          <p:nvPr/>
        </p:nvSpPr>
        <p:spPr>
          <a:xfrm>
            <a:off x="2987928" y="4845526"/>
            <a:ext cx="936000" cy="180000"/>
          </a:xfrm>
          <a:prstGeom prst="rect">
            <a:avLst/>
          </a:prstGeom>
          <a:noFill/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ru-RU" sz="1400" dirty="0" smtClean="0"/>
              <a:t>17025</a:t>
            </a:r>
            <a:endParaRPr lang="ru-RU" sz="1400" dirty="0"/>
          </a:p>
        </p:txBody>
      </p:sp>
      <p:sp>
        <p:nvSpPr>
          <p:cNvPr id="28" name="TextBox 27"/>
          <p:cNvSpPr txBox="1"/>
          <p:nvPr/>
        </p:nvSpPr>
        <p:spPr>
          <a:xfrm>
            <a:off x="2987928" y="5060970"/>
            <a:ext cx="936000" cy="180000"/>
          </a:xfrm>
          <a:prstGeom prst="rect">
            <a:avLst/>
          </a:prstGeom>
          <a:noFill/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ru-RU" sz="1400" dirty="0" smtClean="0"/>
              <a:t>17021-1</a:t>
            </a:r>
            <a:endParaRPr lang="ru-RU" sz="1400" dirty="0"/>
          </a:p>
        </p:txBody>
      </p:sp>
      <p:sp>
        <p:nvSpPr>
          <p:cNvPr id="29" name="TextBox 28"/>
          <p:cNvSpPr txBox="1"/>
          <p:nvPr/>
        </p:nvSpPr>
        <p:spPr>
          <a:xfrm>
            <a:off x="3996040" y="5064490"/>
            <a:ext cx="936000" cy="180000"/>
          </a:xfrm>
          <a:prstGeom prst="rect">
            <a:avLst/>
          </a:prstGeom>
          <a:noFill/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ru-RU" sz="1400" dirty="0" smtClean="0"/>
              <a:t>17021-2</a:t>
            </a:r>
            <a:endParaRPr lang="ru-RU" sz="1400" dirty="0"/>
          </a:p>
        </p:txBody>
      </p:sp>
      <p:sp>
        <p:nvSpPr>
          <p:cNvPr id="30" name="TextBox 29"/>
          <p:cNvSpPr txBox="1"/>
          <p:nvPr/>
        </p:nvSpPr>
        <p:spPr>
          <a:xfrm>
            <a:off x="5004152" y="5066709"/>
            <a:ext cx="936000" cy="180000"/>
          </a:xfrm>
          <a:prstGeom prst="rect">
            <a:avLst/>
          </a:prstGeom>
          <a:noFill/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ru-RU" sz="1400" dirty="0" smtClean="0"/>
              <a:t>17021-3</a:t>
            </a:r>
            <a:endParaRPr lang="ru-RU" sz="1400" dirty="0"/>
          </a:p>
        </p:txBody>
      </p:sp>
      <p:sp>
        <p:nvSpPr>
          <p:cNvPr id="31" name="TextBox 30"/>
          <p:cNvSpPr txBox="1"/>
          <p:nvPr/>
        </p:nvSpPr>
        <p:spPr>
          <a:xfrm>
            <a:off x="5004152" y="4846655"/>
            <a:ext cx="936000" cy="180000"/>
          </a:xfrm>
          <a:prstGeom prst="rect">
            <a:avLst/>
          </a:prstGeom>
          <a:noFill/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ru-RU" sz="1400" dirty="0" smtClean="0"/>
              <a:t>17024</a:t>
            </a:r>
            <a:endParaRPr lang="ru-RU" sz="1400" dirty="0"/>
          </a:p>
        </p:txBody>
      </p:sp>
      <p:sp>
        <p:nvSpPr>
          <p:cNvPr id="32" name="TextBox 31"/>
          <p:cNvSpPr txBox="1"/>
          <p:nvPr/>
        </p:nvSpPr>
        <p:spPr>
          <a:xfrm>
            <a:off x="6012264" y="4846655"/>
            <a:ext cx="936000" cy="180000"/>
          </a:xfrm>
          <a:prstGeom prst="rect">
            <a:avLst/>
          </a:prstGeom>
          <a:noFill/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ru-RU" sz="1400" dirty="0" smtClean="0"/>
              <a:t>17020</a:t>
            </a:r>
            <a:endParaRPr lang="ru-RU" sz="1400" dirty="0"/>
          </a:p>
        </p:txBody>
      </p:sp>
      <p:sp>
        <p:nvSpPr>
          <p:cNvPr id="33" name="TextBox 32"/>
          <p:cNvSpPr txBox="1"/>
          <p:nvPr/>
        </p:nvSpPr>
        <p:spPr>
          <a:xfrm>
            <a:off x="6012264" y="5066709"/>
            <a:ext cx="936000" cy="180000"/>
          </a:xfrm>
          <a:prstGeom prst="rect">
            <a:avLst/>
          </a:prstGeom>
          <a:noFill/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ru-RU" sz="1400" dirty="0" smtClean="0"/>
              <a:t>17065</a:t>
            </a:r>
            <a:endParaRPr lang="ru-RU" sz="1400" dirty="0"/>
          </a:p>
        </p:txBody>
      </p:sp>
      <p:sp>
        <p:nvSpPr>
          <p:cNvPr id="34" name="TextBox 33"/>
          <p:cNvSpPr txBox="1"/>
          <p:nvPr/>
        </p:nvSpPr>
        <p:spPr>
          <a:xfrm>
            <a:off x="3996040" y="4845526"/>
            <a:ext cx="936000" cy="180000"/>
          </a:xfrm>
          <a:prstGeom prst="rect">
            <a:avLst/>
          </a:prstGeom>
          <a:noFill/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ru-RU" sz="1400" dirty="0" smtClean="0"/>
              <a:t>15189</a:t>
            </a:r>
            <a:endParaRPr lang="ru-RU" sz="1400" dirty="0"/>
          </a:p>
        </p:txBody>
      </p:sp>
      <p:sp>
        <p:nvSpPr>
          <p:cNvPr id="35" name="TextBox 34"/>
          <p:cNvSpPr txBox="1"/>
          <p:nvPr/>
        </p:nvSpPr>
        <p:spPr>
          <a:xfrm>
            <a:off x="7020376" y="4845526"/>
            <a:ext cx="936000" cy="180000"/>
          </a:xfrm>
          <a:prstGeom prst="rect">
            <a:avLst/>
          </a:prstGeom>
          <a:noFill/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ru-RU" sz="1400" dirty="0" smtClean="0"/>
              <a:t>22003</a:t>
            </a:r>
            <a:endParaRPr lang="ru-RU" sz="1400" dirty="0"/>
          </a:p>
        </p:txBody>
      </p:sp>
      <p:sp>
        <p:nvSpPr>
          <p:cNvPr id="38" name="TextBox 37"/>
          <p:cNvSpPr txBox="1"/>
          <p:nvPr/>
        </p:nvSpPr>
        <p:spPr>
          <a:xfrm>
            <a:off x="7019439" y="5060970"/>
            <a:ext cx="936000" cy="180000"/>
          </a:xfrm>
          <a:prstGeom prst="rect">
            <a:avLst/>
          </a:prstGeom>
          <a:noFill/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ru-RU" sz="1400" dirty="0" smtClean="0"/>
              <a:t>17043</a:t>
            </a:r>
            <a:endParaRPr lang="ru-RU" sz="1400" dirty="0"/>
          </a:p>
        </p:txBody>
      </p:sp>
      <p:sp>
        <p:nvSpPr>
          <p:cNvPr id="39" name="TextBox 38"/>
          <p:cNvSpPr txBox="1"/>
          <p:nvPr/>
        </p:nvSpPr>
        <p:spPr>
          <a:xfrm>
            <a:off x="521975" y="6043135"/>
            <a:ext cx="2375999" cy="430887"/>
          </a:xfrm>
          <a:prstGeom prst="rect">
            <a:avLst/>
          </a:prstGeom>
          <a:noFill/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ru-RU" sz="1400" dirty="0" smtClean="0"/>
              <a:t>Электронная база документов ЕА, </a:t>
            </a:r>
            <a:r>
              <a:rPr lang="en-US" sz="1400" dirty="0" smtClean="0"/>
              <a:t>ILAC</a:t>
            </a:r>
            <a:r>
              <a:rPr lang="ru-RU" sz="1400" dirty="0" smtClean="0"/>
              <a:t>, </a:t>
            </a:r>
            <a:r>
              <a:rPr lang="en-US" sz="1400" dirty="0" smtClean="0"/>
              <a:t>IAF</a:t>
            </a:r>
            <a:endParaRPr lang="ru-RU" sz="1400" dirty="0"/>
          </a:p>
        </p:txBody>
      </p:sp>
      <p:sp>
        <p:nvSpPr>
          <p:cNvPr id="40" name="TextBox 39"/>
          <p:cNvSpPr txBox="1"/>
          <p:nvPr/>
        </p:nvSpPr>
        <p:spPr>
          <a:xfrm>
            <a:off x="2971963" y="6043134"/>
            <a:ext cx="2758689" cy="430887"/>
          </a:xfrm>
          <a:prstGeom prst="rect">
            <a:avLst/>
          </a:prstGeom>
          <a:noFill/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ru-RU" sz="1400" dirty="0" smtClean="0"/>
              <a:t>16 документов ЕА и </a:t>
            </a:r>
            <a:r>
              <a:rPr lang="en-US" sz="1400" dirty="0" smtClean="0"/>
              <a:t>ILAC </a:t>
            </a:r>
            <a:r>
              <a:rPr lang="ru-RU" sz="1400" dirty="0" smtClean="0"/>
              <a:t>учтены в критериях для лабораторий</a:t>
            </a:r>
            <a:endParaRPr lang="ru-RU" sz="1400" dirty="0"/>
          </a:p>
        </p:txBody>
      </p:sp>
      <p:sp>
        <p:nvSpPr>
          <p:cNvPr id="41" name="TextBox 40"/>
          <p:cNvSpPr txBox="1"/>
          <p:nvPr/>
        </p:nvSpPr>
        <p:spPr>
          <a:xfrm>
            <a:off x="5796375" y="6036727"/>
            <a:ext cx="2182386" cy="430887"/>
          </a:xfrm>
          <a:prstGeom prst="rect">
            <a:avLst/>
          </a:prstGeom>
          <a:noFill/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ru-RU" sz="1400" dirty="0" smtClean="0"/>
              <a:t>22 документа ЕА и </a:t>
            </a:r>
            <a:r>
              <a:rPr lang="en-US" sz="1400" dirty="0" smtClean="0"/>
              <a:t>IAF </a:t>
            </a:r>
            <a:r>
              <a:rPr lang="ru-RU" sz="1400" dirty="0" smtClean="0"/>
              <a:t>учтены в критериях для ОС</a:t>
            </a:r>
            <a:endParaRPr lang="ru-RU" sz="1400" dirty="0"/>
          </a:p>
        </p:txBody>
      </p:sp>
      <p:sp>
        <p:nvSpPr>
          <p:cNvPr id="36" name="Text Box 4"/>
          <p:cNvSpPr txBox="1">
            <a:spLocks noChangeArrowheads="1"/>
          </p:cNvSpPr>
          <p:nvPr/>
        </p:nvSpPr>
        <p:spPr bwMode="auto">
          <a:xfrm>
            <a:off x="8564725" y="5649913"/>
            <a:ext cx="4427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fld id="{33AC769D-73C2-4DF1-8F79-E665B1D14D5F}" type="slidenum">
              <a:rPr lang="en-US" altLang="ru-RU" smtClean="0">
                <a:solidFill>
                  <a:srgbClr val="FFFFFF"/>
                </a:solidFill>
                <a:latin typeface="Georgia" panose="02040502050405020303" pitchFamily="18" charset="0"/>
              </a:rPr>
              <a:t>42</a:t>
            </a:fld>
            <a:endParaRPr lang="ru-RU" altLang="ru-RU" dirty="0">
              <a:solidFill>
                <a:srgbClr val="FFFFFF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01549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7620000" cy="1143000"/>
          </a:xfrm>
        </p:spPr>
        <p:txBody>
          <a:bodyPr/>
          <a:lstStyle/>
          <a:p>
            <a:pPr algn="ctr"/>
            <a:r>
              <a:rPr lang="ru-RU" sz="2800" b="1" cap="all" dirty="0">
                <a:solidFill>
                  <a:srgbClr val="9C1D22"/>
                </a:solidFill>
                <a:latin typeface="Calibri"/>
              </a:rPr>
              <a:t>Реализация целей Закона об оценке соответствия техническим требованиям и аккредитации органов по оценке соответствия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03" t="28523" r="16171" b="13586"/>
          <a:stretch/>
        </p:blipFill>
        <p:spPr bwMode="auto">
          <a:xfrm>
            <a:off x="139789" y="1988840"/>
            <a:ext cx="8424936" cy="4212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8566329" y="5649913"/>
            <a:ext cx="44114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fld id="{F3694426-AA28-48AC-8BF0-60260392ECE5}" type="slidenum">
              <a:rPr lang="en-US" altLang="ru-RU" smtClean="0">
                <a:solidFill>
                  <a:srgbClr val="FFFFFF"/>
                </a:solidFill>
                <a:latin typeface="Georgia" panose="02040502050405020303" pitchFamily="18" charset="0"/>
              </a:rPr>
              <a:t>43</a:t>
            </a:fld>
            <a:endParaRPr lang="ru-RU" altLang="ru-RU" dirty="0">
              <a:solidFill>
                <a:srgbClr val="FFFFFF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242137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7620000" cy="1143000"/>
          </a:xfrm>
        </p:spPr>
        <p:txBody>
          <a:bodyPr/>
          <a:lstStyle/>
          <a:p>
            <a:pPr algn="ctr"/>
            <a:r>
              <a:rPr lang="ru-RU" sz="2800" b="1" cap="all" dirty="0" smtClean="0">
                <a:solidFill>
                  <a:srgbClr val="9C1D22"/>
                </a:solidFill>
                <a:latin typeface="Calibri"/>
              </a:rPr>
              <a:t>Реализация целей Закона </a:t>
            </a:r>
            <a:r>
              <a:rPr lang="ru-RU" sz="2800" b="1" cap="all" dirty="0">
                <a:solidFill>
                  <a:srgbClr val="9C1D22"/>
                </a:solidFill>
                <a:latin typeface="Calibri"/>
              </a:rPr>
              <a:t>об оценке соответствия техническим требованиям и аккредитации органов по оценке соответствия</a:t>
            </a:r>
            <a:endParaRPr lang="ru-RU" sz="48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73" t="23966" r="23196" b="8861"/>
          <a:stretch/>
        </p:blipFill>
        <p:spPr bwMode="auto">
          <a:xfrm>
            <a:off x="611560" y="1671054"/>
            <a:ext cx="7128792" cy="5186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8563123" y="5649913"/>
            <a:ext cx="44435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fld id="{196B0EA0-D324-469E-8CC9-7AEA0EC8DFE0}" type="slidenum">
              <a:rPr lang="en-US" altLang="ru-RU" smtClean="0">
                <a:solidFill>
                  <a:srgbClr val="FFFFFF"/>
                </a:solidFill>
                <a:latin typeface="Georgia" panose="02040502050405020303" pitchFamily="18" charset="0"/>
              </a:rPr>
              <a:t>44</a:t>
            </a:fld>
            <a:endParaRPr lang="ru-RU" altLang="ru-RU" dirty="0">
              <a:solidFill>
                <a:srgbClr val="FFFFFF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687686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3525" y="121702"/>
            <a:ext cx="7620000" cy="1143000"/>
          </a:xfrm>
        </p:spPr>
        <p:txBody>
          <a:bodyPr/>
          <a:lstStyle/>
          <a:p>
            <a:pPr algn="ctr"/>
            <a:r>
              <a:rPr lang="ru-RU" sz="3200" b="1" cap="all" dirty="0">
                <a:solidFill>
                  <a:srgbClr val="9C1D22"/>
                </a:solidFill>
                <a:latin typeface="+mn-lt"/>
              </a:rPr>
              <a:t>Реестр Национальной системы аккредитации Республики Беларусь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556792"/>
            <a:ext cx="4258816" cy="4800600"/>
          </a:xfrm>
        </p:spPr>
        <p:txBody>
          <a:bodyPr/>
          <a:lstStyle/>
          <a:p>
            <a:pPr>
              <a:buClr>
                <a:srgbClr val="800000"/>
              </a:buClr>
              <a:buFont typeface="Wingdings" panose="05000000000000000000" pitchFamily="2" charset="2"/>
              <a:buChar char="ü"/>
            </a:pPr>
            <a:r>
              <a:rPr lang="ru-RU" sz="2400" dirty="0" smtClean="0">
                <a:solidFill>
                  <a:srgbClr val="002060"/>
                </a:solidFill>
              </a:rPr>
              <a:t>Обеспечение </a:t>
            </a:r>
            <a:r>
              <a:rPr lang="ru-RU" sz="2400" b="1" dirty="0" smtClean="0">
                <a:solidFill>
                  <a:srgbClr val="002060"/>
                </a:solidFill>
              </a:rPr>
              <a:t>отрытого</a:t>
            </a:r>
            <a:r>
              <a:rPr lang="ru-RU" sz="2400" dirty="0" smtClean="0">
                <a:solidFill>
                  <a:srgbClr val="002060"/>
                </a:solidFill>
              </a:rPr>
              <a:t> доступа к области аккредитованных субъектов в соответствии с требованием п.8.2 </a:t>
            </a:r>
            <a:r>
              <a:rPr lang="en-US" sz="2400" dirty="0" smtClean="0">
                <a:solidFill>
                  <a:srgbClr val="002060"/>
                </a:solidFill>
              </a:rPr>
              <a:t>ISO/IEC 17011</a:t>
            </a:r>
            <a:endParaRPr lang="ru-RU" sz="2400" dirty="0" smtClean="0">
              <a:solidFill>
                <a:srgbClr val="002060"/>
              </a:solidFill>
            </a:endParaRPr>
          </a:p>
          <a:p>
            <a:pPr>
              <a:buClr>
                <a:srgbClr val="800000"/>
              </a:buClr>
              <a:buFont typeface="Wingdings" panose="05000000000000000000" pitchFamily="2" charset="2"/>
              <a:buChar char="ü"/>
            </a:pPr>
            <a:r>
              <a:rPr lang="ru-RU" sz="2400" dirty="0" smtClean="0">
                <a:solidFill>
                  <a:srgbClr val="002060"/>
                </a:solidFill>
              </a:rPr>
              <a:t>Описание области аккредитации </a:t>
            </a:r>
            <a:r>
              <a:rPr lang="ru-RU" sz="2400" b="1" dirty="0" smtClean="0">
                <a:solidFill>
                  <a:srgbClr val="002060"/>
                </a:solidFill>
              </a:rPr>
              <a:t>в соответствии с международными руководствами </a:t>
            </a:r>
            <a:r>
              <a:rPr lang="ru-RU" sz="2400" dirty="0" smtClean="0">
                <a:solidFill>
                  <a:srgbClr val="002060"/>
                </a:solidFill>
              </a:rPr>
              <a:t>(</a:t>
            </a:r>
            <a:r>
              <a:rPr lang="en-GB" sz="2400" dirty="0" smtClean="0">
                <a:solidFill>
                  <a:srgbClr val="002060"/>
                </a:solidFill>
              </a:rPr>
              <a:t>EA-3/11</a:t>
            </a:r>
            <a:r>
              <a:rPr lang="ru-RU" sz="2400" dirty="0" smtClean="0">
                <a:solidFill>
                  <a:srgbClr val="002060"/>
                </a:solidFill>
              </a:rPr>
              <a:t>, ЕА-4/02, </a:t>
            </a:r>
            <a:r>
              <a:rPr lang="en-GB" sz="2400" dirty="0">
                <a:solidFill>
                  <a:srgbClr val="002060"/>
                </a:solidFill>
              </a:rPr>
              <a:t>ILAC-G18:04/2010</a:t>
            </a:r>
            <a:r>
              <a:rPr lang="ru-RU" sz="2400" dirty="0" smtClean="0">
                <a:solidFill>
                  <a:srgbClr val="002060"/>
                </a:solidFill>
              </a:rPr>
              <a:t>)</a:t>
            </a:r>
            <a:endParaRPr lang="en-US" sz="2400" dirty="0" smtClean="0">
              <a:solidFill>
                <a:srgbClr val="002060"/>
              </a:solidFill>
            </a:endParaRPr>
          </a:p>
          <a:p>
            <a:endParaRPr lang="ru-RU" sz="2400" dirty="0"/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1454953"/>
            <a:ext cx="2703597" cy="3768080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95" t="8945" r="14557" b="9030"/>
          <a:stretch/>
        </p:blipFill>
        <p:spPr bwMode="auto">
          <a:xfrm>
            <a:off x="4932040" y="2708920"/>
            <a:ext cx="2718068" cy="38178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8571137" y="5649913"/>
            <a:ext cx="43633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fld id="{E2CB3366-1AB8-4ABE-9956-A8D38FEDDF06}" type="slidenum">
              <a:rPr lang="en-US" altLang="ru-RU" smtClean="0">
                <a:solidFill>
                  <a:srgbClr val="FFFFFF"/>
                </a:solidFill>
                <a:latin typeface="Georgia" panose="02040502050405020303" pitchFamily="18" charset="0"/>
              </a:rPr>
              <a:t>45</a:t>
            </a:fld>
            <a:endParaRPr lang="ru-RU" altLang="ru-RU" dirty="0">
              <a:solidFill>
                <a:srgbClr val="FFFFFF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759940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b="1" cap="all" dirty="0" smtClean="0">
                <a:solidFill>
                  <a:srgbClr val="9C1D22"/>
                </a:solidFill>
                <a:latin typeface="+mn-lt"/>
              </a:rPr>
              <a:t>Переход к новым версиям стандартов </a:t>
            </a:r>
            <a:r>
              <a:rPr lang="ru-RU" sz="3200" b="1" cap="all" dirty="0">
                <a:solidFill>
                  <a:srgbClr val="9C1D22"/>
                </a:solidFill>
                <a:latin typeface="+mn-lt"/>
              </a:rPr>
              <a:t>в</a:t>
            </a:r>
            <a:r>
              <a:rPr lang="ru-RU" sz="3200" b="1" cap="all" dirty="0" smtClean="0">
                <a:solidFill>
                  <a:srgbClr val="9C1D22"/>
                </a:solidFill>
                <a:latin typeface="+mn-lt"/>
              </a:rPr>
              <a:t> 2016-2017:</a:t>
            </a:r>
            <a:endParaRPr lang="ru-RU" sz="3200" b="1" cap="all" dirty="0">
              <a:solidFill>
                <a:srgbClr val="9C1D22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600928"/>
            <a:ext cx="4104456" cy="3708392"/>
          </a:xfrm>
        </p:spPr>
        <p:txBody>
          <a:bodyPr/>
          <a:lstStyle/>
          <a:p>
            <a:pPr marL="715963" indent="-354013">
              <a:buFont typeface="Wingdings" panose="05000000000000000000" pitchFamily="2" charset="2"/>
              <a:buChar char="ü"/>
            </a:pPr>
            <a:r>
              <a:rPr lang="ru-RU" dirty="0" smtClean="0"/>
              <a:t>СТБ </a:t>
            </a:r>
            <a:r>
              <a:rPr lang="en-US" dirty="0" smtClean="0"/>
              <a:t>ISO/IEC </a:t>
            </a:r>
            <a:r>
              <a:rPr lang="ru-RU" dirty="0" smtClean="0"/>
              <a:t>17021-1 </a:t>
            </a:r>
          </a:p>
          <a:p>
            <a:pPr marL="715963" indent="-354013">
              <a:buFont typeface="Wingdings" panose="05000000000000000000" pitchFamily="2" charset="2"/>
              <a:buChar char="ü"/>
            </a:pPr>
            <a:r>
              <a:rPr lang="ru-RU" dirty="0" smtClean="0"/>
              <a:t>СТБ </a:t>
            </a:r>
            <a:r>
              <a:rPr lang="en-US" dirty="0" smtClean="0"/>
              <a:t>ISO/IEC </a:t>
            </a:r>
            <a:r>
              <a:rPr lang="ru-RU" dirty="0" smtClean="0"/>
              <a:t>17021-2 </a:t>
            </a:r>
          </a:p>
          <a:p>
            <a:pPr marL="715963" indent="-354013">
              <a:buFont typeface="Wingdings" panose="05000000000000000000" pitchFamily="2" charset="2"/>
              <a:buChar char="ü"/>
            </a:pPr>
            <a:r>
              <a:rPr lang="ru-RU" dirty="0" smtClean="0"/>
              <a:t>СТБ </a:t>
            </a:r>
            <a:r>
              <a:rPr lang="en-US" dirty="0" smtClean="0"/>
              <a:t>ISO/IEC </a:t>
            </a:r>
            <a:r>
              <a:rPr lang="ru-RU" dirty="0" smtClean="0"/>
              <a:t>17021-3</a:t>
            </a:r>
          </a:p>
          <a:p>
            <a:pPr marL="715963" indent="-354013">
              <a:buFont typeface="Wingdings" panose="05000000000000000000" pitchFamily="2" charset="2"/>
              <a:buChar char="ü"/>
            </a:pPr>
            <a:r>
              <a:rPr lang="ru-RU" dirty="0" smtClean="0"/>
              <a:t>СТБ </a:t>
            </a:r>
            <a:r>
              <a:rPr lang="en-US" dirty="0" smtClean="0"/>
              <a:t>ISO </a:t>
            </a:r>
            <a:r>
              <a:rPr lang="ru-RU" dirty="0" smtClean="0"/>
              <a:t>22003</a:t>
            </a:r>
            <a:r>
              <a:rPr lang="en-US" dirty="0" smtClean="0"/>
              <a:t> </a:t>
            </a:r>
            <a:endParaRPr lang="ru-RU" dirty="0" smtClean="0"/>
          </a:p>
          <a:p>
            <a:pPr marL="715963" indent="-354013">
              <a:buFont typeface="Wingdings" panose="05000000000000000000" pitchFamily="2" charset="2"/>
              <a:buChar char="ü"/>
            </a:pPr>
            <a:r>
              <a:rPr lang="ru-RU" dirty="0" smtClean="0"/>
              <a:t>СТБ </a:t>
            </a:r>
            <a:r>
              <a:rPr lang="en-US" dirty="0" smtClean="0"/>
              <a:t>ISO </a:t>
            </a:r>
            <a:r>
              <a:rPr lang="ru-RU" dirty="0" smtClean="0"/>
              <a:t>9001 </a:t>
            </a:r>
          </a:p>
          <a:p>
            <a:pPr marL="354013" indent="-354013">
              <a:buFont typeface="Wingdings" panose="05000000000000000000" pitchFamily="2" charset="2"/>
              <a:buChar char="q"/>
            </a:pPr>
            <a:endParaRPr lang="ru-RU" dirty="0" smtClean="0"/>
          </a:p>
          <a:p>
            <a:pPr marL="354013" indent="-354013">
              <a:buClr>
                <a:srgbClr val="800000"/>
              </a:buClr>
              <a:buFont typeface="Wingdings" panose="05000000000000000000" pitchFamily="2" charset="2"/>
              <a:buChar char="§"/>
            </a:pPr>
            <a:r>
              <a:rPr lang="ru-RU" dirty="0" smtClean="0"/>
              <a:t>В 2017 г. запланирован переход к </a:t>
            </a:r>
            <a:br>
              <a:rPr lang="ru-RU" dirty="0" smtClean="0"/>
            </a:br>
            <a:r>
              <a:rPr lang="ru-RU" dirty="0" smtClean="0"/>
              <a:t>СТБ </a:t>
            </a:r>
            <a:r>
              <a:rPr lang="en-GB" dirty="0" smtClean="0"/>
              <a:t>ISO 14001:2015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020032" y="2621216"/>
            <a:ext cx="3384000" cy="360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anchor="ctr" anchorCtr="0">
            <a:spAutoFit/>
          </a:bodyPr>
          <a:lstStyle/>
          <a:p>
            <a:pPr lvl="0" eaLnBrk="0" hangingPunct="0">
              <a:spcBef>
                <a:spcPct val="20000"/>
              </a:spcBef>
              <a:buClr>
                <a:srgbClr val="378D91"/>
              </a:buClr>
            </a:pPr>
            <a:r>
              <a:rPr lang="ru-RU" sz="2200" dirty="0" smtClean="0">
                <a:solidFill>
                  <a:srgbClr val="000000"/>
                </a:solidFill>
                <a:latin typeface="Calibri"/>
              </a:rPr>
              <a:t>с </a:t>
            </a:r>
            <a:r>
              <a:rPr lang="ru-RU" sz="2200" dirty="0">
                <a:solidFill>
                  <a:srgbClr val="000000"/>
                </a:solidFill>
                <a:latin typeface="Calibri"/>
              </a:rPr>
              <a:t>учетом </a:t>
            </a:r>
            <a:r>
              <a:rPr lang="en-GB" sz="2200" b="1" dirty="0">
                <a:solidFill>
                  <a:srgbClr val="526DB0">
                    <a:lumMod val="50000"/>
                  </a:srgbClr>
                </a:solidFill>
                <a:latin typeface="Calibri"/>
              </a:rPr>
              <a:t>IAF ID </a:t>
            </a:r>
            <a:r>
              <a:rPr lang="en-GB" sz="2200" b="1" dirty="0" smtClean="0">
                <a:solidFill>
                  <a:srgbClr val="526DB0">
                    <a:lumMod val="50000"/>
                  </a:srgbClr>
                </a:solidFill>
                <a:latin typeface="Calibri"/>
              </a:rPr>
              <a:t>11:2015</a:t>
            </a:r>
            <a:endParaRPr lang="ru-RU" sz="2200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004048" y="3825064"/>
            <a:ext cx="3384000" cy="360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anchor="ctr" anchorCtr="0">
            <a:spAutoFit/>
          </a:bodyPr>
          <a:lstStyle/>
          <a:p>
            <a:pPr lvl="0" eaLnBrk="0" hangingPunct="0">
              <a:spcBef>
                <a:spcPct val="20000"/>
              </a:spcBef>
              <a:buClr>
                <a:srgbClr val="378D91"/>
              </a:buClr>
            </a:pPr>
            <a:r>
              <a:rPr lang="ru-RU" sz="2200" dirty="0" smtClean="0">
                <a:solidFill>
                  <a:srgbClr val="000000"/>
                </a:solidFill>
                <a:latin typeface="Calibri"/>
              </a:rPr>
              <a:t>с </a:t>
            </a:r>
            <a:r>
              <a:rPr lang="ru-RU" sz="2200" dirty="0">
                <a:solidFill>
                  <a:srgbClr val="000000"/>
                </a:solidFill>
                <a:latin typeface="Calibri"/>
              </a:rPr>
              <a:t>учетом </a:t>
            </a:r>
            <a:r>
              <a:rPr lang="en-US" sz="2200" b="1" dirty="0">
                <a:solidFill>
                  <a:srgbClr val="526DB0">
                    <a:lumMod val="50000"/>
                  </a:srgbClr>
                </a:solidFill>
                <a:latin typeface="Calibri"/>
              </a:rPr>
              <a:t>IAF </a:t>
            </a:r>
            <a:r>
              <a:rPr lang="en-US" sz="2200" b="1" dirty="0" smtClean="0">
                <a:solidFill>
                  <a:srgbClr val="526DB0">
                    <a:lumMod val="50000"/>
                  </a:srgbClr>
                </a:solidFill>
                <a:latin typeface="Calibri"/>
              </a:rPr>
              <a:t>ID8:2014</a:t>
            </a:r>
            <a:endParaRPr lang="ru-RU" sz="2200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004048" y="4225436"/>
            <a:ext cx="3384000" cy="360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anchor="ctr" anchorCtr="0">
            <a:spAutoFit/>
          </a:bodyPr>
          <a:lstStyle/>
          <a:p>
            <a:pPr lvl="0" eaLnBrk="0" hangingPunct="0">
              <a:spcBef>
                <a:spcPct val="20000"/>
              </a:spcBef>
              <a:buClr>
                <a:srgbClr val="378D91"/>
              </a:buClr>
            </a:pPr>
            <a:r>
              <a:rPr lang="ru-RU" sz="2200" dirty="0" smtClean="0">
                <a:solidFill>
                  <a:srgbClr val="000000"/>
                </a:solidFill>
                <a:latin typeface="Calibri"/>
              </a:rPr>
              <a:t>с </a:t>
            </a:r>
            <a:r>
              <a:rPr lang="ru-RU" sz="2200" dirty="0">
                <a:solidFill>
                  <a:srgbClr val="000000"/>
                </a:solidFill>
                <a:latin typeface="Calibri"/>
              </a:rPr>
              <a:t>учетом </a:t>
            </a:r>
            <a:r>
              <a:rPr lang="en-GB" sz="2200" b="1" dirty="0">
                <a:solidFill>
                  <a:srgbClr val="526DB0">
                    <a:lumMod val="50000"/>
                  </a:srgbClr>
                </a:solidFill>
                <a:latin typeface="Calibri"/>
              </a:rPr>
              <a:t>IAF ID 9: </a:t>
            </a:r>
            <a:r>
              <a:rPr lang="en-GB" sz="2200" b="1" dirty="0" smtClean="0">
                <a:solidFill>
                  <a:srgbClr val="526DB0">
                    <a:lumMod val="50000"/>
                  </a:srgbClr>
                </a:solidFill>
                <a:latin typeface="Calibri"/>
              </a:rPr>
              <a:t>2015</a:t>
            </a:r>
            <a:endParaRPr lang="ru-RU" sz="2200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018072" y="5373216"/>
            <a:ext cx="3384000" cy="360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anchor="ctr" anchorCtr="0">
            <a:spAutoFit/>
          </a:bodyPr>
          <a:lstStyle/>
          <a:p>
            <a:r>
              <a:rPr lang="ru-RU" sz="2200" dirty="0">
                <a:solidFill>
                  <a:srgbClr val="000000"/>
                </a:solidFill>
                <a:latin typeface="Calibri"/>
              </a:rPr>
              <a:t>с учетом </a:t>
            </a:r>
            <a:r>
              <a:rPr lang="en-GB" sz="2200" b="1" dirty="0">
                <a:solidFill>
                  <a:srgbClr val="526DB0">
                    <a:lumMod val="50000"/>
                  </a:srgbClr>
                </a:solidFill>
                <a:latin typeface="Calibri"/>
              </a:rPr>
              <a:t>IAF ID 10:2015</a:t>
            </a:r>
            <a:r>
              <a:rPr lang="ru-RU" sz="2200" dirty="0">
                <a:solidFill>
                  <a:srgbClr val="000000"/>
                </a:solidFill>
                <a:latin typeface="Calibri"/>
              </a:rPr>
              <a:t> </a:t>
            </a:r>
            <a:endParaRPr lang="ru-RU" dirty="0"/>
          </a:p>
        </p:txBody>
      </p:sp>
      <p:cxnSp>
        <p:nvCxnSpPr>
          <p:cNvPr id="11" name="Прямая со стрелкой 10"/>
          <p:cNvCxnSpPr>
            <a:endCxn id="8" idx="1"/>
          </p:cNvCxnSpPr>
          <p:nvPr/>
        </p:nvCxnSpPr>
        <p:spPr>
          <a:xfrm>
            <a:off x="2915816" y="4405436"/>
            <a:ext cx="208823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endCxn id="7" idx="1"/>
          </p:cNvCxnSpPr>
          <p:nvPr/>
        </p:nvCxnSpPr>
        <p:spPr>
          <a:xfrm>
            <a:off x="3059832" y="4005064"/>
            <a:ext cx="194421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endCxn id="6" idx="1"/>
          </p:cNvCxnSpPr>
          <p:nvPr/>
        </p:nvCxnSpPr>
        <p:spPr>
          <a:xfrm>
            <a:off x="3741780" y="2801216"/>
            <a:ext cx="127825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endCxn id="9" idx="1"/>
          </p:cNvCxnSpPr>
          <p:nvPr/>
        </p:nvCxnSpPr>
        <p:spPr>
          <a:xfrm>
            <a:off x="3203848" y="5553216"/>
            <a:ext cx="181422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Прямоугольник 22"/>
          <p:cNvSpPr/>
          <p:nvPr/>
        </p:nvSpPr>
        <p:spPr>
          <a:xfrm>
            <a:off x="432048" y="1412776"/>
            <a:ext cx="797198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342900">
              <a:buClr>
                <a:srgbClr val="800000"/>
              </a:buClr>
              <a:buFont typeface="Wingdings" panose="05000000000000000000" pitchFamily="2" charset="2"/>
              <a:buChar char="§"/>
            </a:pPr>
            <a:r>
              <a:rPr lang="ru-RU" sz="2200" dirty="0"/>
              <a:t>В </a:t>
            </a:r>
            <a:r>
              <a:rPr lang="ru-RU" sz="2200" dirty="0" smtClean="0"/>
              <a:t>2016 г</a:t>
            </a:r>
            <a:r>
              <a:rPr lang="ru-RU" sz="2200" dirty="0"/>
              <a:t>. </a:t>
            </a:r>
            <a:r>
              <a:rPr lang="ru-RU" sz="2200" b="1" dirty="0"/>
              <a:t>осуществлен</a:t>
            </a:r>
            <a:r>
              <a:rPr lang="ru-RU" sz="2200" dirty="0"/>
              <a:t> переход на новые </a:t>
            </a:r>
            <a:r>
              <a:rPr lang="ru-RU" sz="2200" dirty="0" smtClean="0"/>
              <a:t>государственные стандарты, идентичные международным,  для </a:t>
            </a:r>
            <a:r>
              <a:rPr lang="ru-RU" sz="2200" dirty="0"/>
              <a:t>органов по сертификации:</a:t>
            </a: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8563123" y="5649913"/>
            <a:ext cx="44435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fld id="{53B94097-D6FC-4D08-8F6B-AFC0612646C8}" type="slidenum">
              <a:rPr lang="en-US" altLang="ru-RU" smtClean="0">
                <a:solidFill>
                  <a:srgbClr val="FFFFFF"/>
                </a:solidFill>
                <a:latin typeface="Georgia" panose="02040502050405020303" pitchFamily="18" charset="0"/>
              </a:rPr>
              <a:t>46</a:t>
            </a:fld>
            <a:endParaRPr lang="ru-RU" altLang="ru-RU" dirty="0">
              <a:solidFill>
                <a:srgbClr val="FFFFFF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903834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4213" y="1557338"/>
            <a:ext cx="7543800" cy="2593975"/>
          </a:xfrm>
        </p:spPr>
        <p:txBody>
          <a:bodyPr/>
          <a:lstStyle/>
          <a:p>
            <a:pPr algn="ctr">
              <a:defRPr/>
            </a:pPr>
            <a:r>
              <a:rPr lang="ru-RU" sz="6000" b="1" dirty="0">
                <a:latin typeface="+mn-lt"/>
              </a:rPr>
              <a:t>Государственный надзор</a:t>
            </a:r>
          </a:p>
        </p:txBody>
      </p:sp>
      <p:sp>
        <p:nvSpPr>
          <p:cNvPr id="34819" name="Text Box 4"/>
          <p:cNvSpPr txBox="1">
            <a:spLocks noChangeArrowheads="1"/>
          </p:cNvSpPr>
          <p:nvPr/>
        </p:nvSpPr>
        <p:spPr bwMode="auto">
          <a:xfrm>
            <a:off x="8694738" y="5649913"/>
            <a:ext cx="312737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fld id="{16E8134D-815C-4CB0-A20B-61C66CA0A60D}" type="slidenum">
              <a:rPr lang="ru-RU" altLang="ru-RU">
                <a:solidFill>
                  <a:srgbClr val="FFFFFF"/>
                </a:solidFill>
                <a:latin typeface="Georgia" panose="02040502050405020303" pitchFamily="18" charset="0"/>
              </a:rPr>
              <a:pPr algn="r" eaLnBrk="1" hangingPunct="1"/>
              <a:t>47</a:t>
            </a:fld>
            <a:endParaRPr lang="ru-RU" altLang="ru-RU" dirty="0">
              <a:solidFill>
                <a:srgbClr val="FFFFFF"/>
              </a:solidFill>
              <a:latin typeface="Georgia" panose="02040502050405020303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 descr="Пергамент"/>
          <p:cNvSpPr txBox="1">
            <a:spLocks noChangeArrowheads="1"/>
          </p:cNvSpPr>
          <p:nvPr/>
        </p:nvSpPr>
        <p:spPr bwMode="auto">
          <a:xfrm>
            <a:off x="269874" y="981883"/>
            <a:ext cx="7920683" cy="5006975"/>
          </a:xfrm>
          <a:prstGeom prst="rect">
            <a:avLst/>
          </a:prstGeom>
          <a:noFill/>
          <a:ln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b="1" kern="1200">
                <a:solidFill>
                  <a:srgbClr val="2E2B7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just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q"/>
              <a:defRPr/>
            </a:pPr>
            <a:endParaRPr lang="ru-RU" dirty="0" smtClean="0">
              <a:latin typeface="+mn-lt"/>
            </a:endParaRPr>
          </a:p>
          <a:p>
            <a:pPr marL="285750" indent="-285750" algn="just">
              <a:spcAft>
                <a:spcPts val="600"/>
              </a:spcAft>
              <a:buClr>
                <a:srgbClr val="800000"/>
              </a:buClr>
              <a:buFont typeface="Wingdings" panose="05000000000000000000" pitchFamily="2" charset="2"/>
              <a:buChar char="§"/>
              <a:defRPr/>
            </a:pPr>
            <a:r>
              <a:rPr lang="ru-RU" dirty="0" smtClean="0">
                <a:latin typeface="+mn-lt"/>
              </a:rPr>
              <a:t>оценка </a:t>
            </a:r>
            <a:r>
              <a:rPr lang="ru-RU" dirty="0">
                <a:latin typeface="+mn-lt"/>
              </a:rPr>
              <a:t>соответствия реализуемых на рынке республики </a:t>
            </a:r>
            <a:r>
              <a:rPr lang="ru-RU" dirty="0">
                <a:solidFill>
                  <a:srgbClr val="C00000"/>
                </a:solidFill>
                <a:latin typeface="+mn-lt"/>
              </a:rPr>
              <a:t>потребительских товаров </a:t>
            </a:r>
            <a:r>
              <a:rPr lang="ru-RU" dirty="0">
                <a:latin typeface="+mn-lt"/>
              </a:rPr>
              <a:t>обязательным требованиям технических регламентов Таможенного союза и законодательства Республики Беларусь;</a:t>
            </a:r>
          </a:p>
          <a:p>
            <a:pPr marL="285750" indent="-285750" algn="just">
              <a:spcAft>
                <a:spcPts val="600"/>
              </a:spcAft>
              <a:buClr>
                <a:srgbClr val="800000"/>
              </a:buClr>
              <a:buFont typeface="Wingdings" panose="05000000000000000000" pitchFamily="2" charset="2"/>
              <a:buChar char="§"/>
              <a:defRPr/>
            </a:pPr>
            <a:r>
              <a:rPr lang="ru-RU" dirty="0" smtClean="0">
                <a:latin typeface="+mn-lt"/>
              </a:rPr>
              <a:t>проведение </a:t>
            </a:r>
            <a:r>
              <a:rPr lang="ru-RU" dirty="0">
                <a:latin typeface="+mn-lt"/>
              </a:rPr>
              <a:t>контрольных мероприятий по </a:t>
            </a:r>
            <a:r>
              <a:rPr lang="ru-RU" dirty="0">
                <a:solidFill>
                  <a:srgbClr val="C00000"/>
                </a:solidFill>
                <a:latin typeface="+mn-lt"/>
              </a:rPr>
              <a:t>недопущению</a:t>
            </a:r>
            <a:r>
              <a:rPr lang="ru-RU" dirty="0">
                <a:latin typeface="+mn-lt"/>
              </a:rPr>
              <a:t> реализации на внутреннем рынке </a:t>
            </a:r>
            <a:r>
              <a:rPr lang="ru-RU" dirty="0">
                <a:solidFill>
                  <a:srgbClr val="C00000"/>
                </a:solidFill>
                <a:latin typeface="+mn-lt"/>
              </a:rPr>
              <a:t>недоброкачественных импортных изделий</a:t>
            </a:r>
            <a:r>
              <a:rPr lang="ru-RU" dirty="0">
                <a:latin typeface="+mn-lt"/>
              </a:rPr>
              <a:t>;</a:t>
            </a:r>
          </a:p>
          <a:p>
            <a:pPr marL="285750" indent="-285750" algn="just">
              <a:spcAft>
                <a:spcPts val="600"/>
              </a:spcAft>
              <a:buClr>
                <a:srgbClr val="800000"/>
              </a:buClr>
              <a:buFont typeface="Wingdings" panose="05000000000000000000" pitchFamily="2" charset="2"/>
              <a:buChar char="§"/>
              <a:defRPr/>
            </a:pPr>
            <a:r>
              <a:rPr lang="ru-RU" dirty="0" smtClean="0">
                <a:latin typeface="+mn-lt"/>
              </a:rPr>
              <a:t>контроль </a:t>
            </a:r>
            <a:r>
              <a:rPr lang="ru-RU" dirty="0">
                <a:latin typeface="+mn-lt"/>
              </a:rPr>
              <a:t>качества </a:t>
            </a:r>
            <a:r>
              <a:rPr lang="ru-RU" dirty="0">
                <a:solidFill>
                  <a:srgbClr val="C00000"/>
                </a:solidFill>
                <a:latin typeface="+mn-lt"/>
              </a:rPr>
              <a:t>строительных материалов и изделий</a:t>
            </a:r>
            <a:r>
              <a:rPr lang="ru-RU" dirty="0">
                <a:latin typeface="+mn-lt"/>
              </a:rPr>
              <a:t>;</a:t>
            </a:r>
          </a:p>
          <a:p>
            <a:pPr marL="285750" indent="-285750" algn="just">
              <a:spcAft>
                <a:spcPts val="600"/>
              </a:spcAft>
              <a:buClr>
                <a:srgbClr val="800000"/>
              </a:buClr>
              <a:buFont typeface="Wingdings" panose="05000000000000000000" pitchFamily="2" charset="2"/>
              <a:buChar char="§"/>
              <a:defRPr/>
            </a:pPr>
            <a:r>
              <a:rPr lang="ru-RU" dirty="0" smtClean="0">
                <a:latin typeface="+mn-lt"/>
              </a:rPr>
              <a:t>выполнение </a:t>
            </a:r>
            <a:r>
              <a:rPr lang="ru-RU" dirty="0">
                <a:latin typeface="+mn-lt"/>
              </a:rPr>
              <a:t>комплекса мер по развитию и эффективному функционированию сферы </a:t>
            </a:r>
            <a:r>
              <a:rPr lang="ru-RU" dirty="0">
                <a:solidFill>
                  <a:srgbClr val="C00000"/>
                </a:solidFill>
                <a:latin typeface="+mn-lt"/>
              </a:rPr>
              <a:t>бытового обслуживания населения</a:t>
            </a:r>
            <a:r>
              <a:rPr lang="ru-RU" dirty="0">
                <a:latin typeface="+mn-lt"/>
              </a:rPr>
              <a:t>;</a:t>
            </a:r>
          </a:p>
          <a:p>
            <a:pPr marL="285750" indent="-285750" algn="just">
              <a:spcAft>
                <a:spcPts val="600"/>
              </a:spcAft>
              <a:buClr>
                <a:srgbClr val="800000"/>
              </a:buClr>
              <a:buFont typeface="Wingdings" panose="05000000000000000000" pitchFamily="2" charset="2"/>
              <a:buChar char="§"/>
              <a:defRPr/>
            </a:pPr>
            <a:r>
              <a:rPr lang="ru-RU" dirty="0" smtClean="0">
                <a:latin typeface="+mn-lt"/>
              </a:rPr>
              <a:t>контрольно-надзорные </a:t>
            </a:r>
            <a:r>
              <a:rPr lang="ru-RU" dirty="0">
                <a:latin typeface="+mn-lt"/>
              </a:rPr>
              <a:t>мероприятия по проверке </a:t>
            </a:r>
            <a:r>
              <a:rPr lang="ru-RU" dirty="0" err="1">
                <a:solidFill>
                  <a:srgbClr val="C00000"/>
                </a:solidFill>
                <a:latin typeface="+mn-lt"/>
              </a:rPr>
              <a:t>весоизмерительного</a:t>
            </a:r>
            <a:r>
              <a:rPr lang="ru-RU" dirty="0">
                <a:solidFill>
                  <a:srgbClr val="C00000"/>
                </a:solidFill>
                <a:latin typeface="+mn-lt"/>
              </a:rPr>
              <a:t> оборудования </a:t>
            </a:r>
            <a:r>
              <a:rPr lang="ru-RU" dirty="0">
                <a:latin typeface="+mn-lt"/>
              </a:rPr>
              <a:t>на рынках республики;</a:t>
            </a:r>
          </a:p>
          <a:p>
            <a:pPr marL="285750" indent="-285750" algn="just">
              <a:spcAft>
                <a:spcPts val="600"/>
              </a:spcAft>
              <a:buClr>
                <a:srgbClr val="800000"/>
              </a:buClr>
              <a:buFont typeface="Wingdings" panose="05000000000000000000" pitchFamily="2" charset="2"/>
              <a:buChar char="§"/>
              <a:defRPr/>
            </a:pPr>
            <a:r>
              <a:rPr lang="ru-RU" dirty="0" smtClean="0">
                <a:latin typeface="+mn-lt"/>
              </a:rPr>
              <a:t>контроль </a:t>
            </a:r>
            <a:r>
              <a:rPr lang="ru-RU" dirty="0">
                <a:latin typeface="+mn-lt"/>
              </a:rPr>
              <a:t>качества </a:t>
            </a:r>
            <a:r>
              <a:rPr lang="ru-RU" dirty="0">
                <a:solidFill>
                  <a:srgbClr val="C00000"/>
                </a:solidFill>
                <a:latin typeface="+mn-lt"/>
              </a:rPr>
              <a:t>перевязочных материалов</a:t>
            </a:r>
            <a:r>
              <a:rPr lang="ru-RU" dirty="0">
                <a:latin typeface="+mn-lt"/>
              </a:rPr>
              <a:t>, поставляемых организациям системы </a:t>
            </a:r>
            <a:r>
              <a:rPr lang="ru-RU" dirty="0" smtClean="0">
                <a:latin typeface="+mn-lt"/>
              </a:rPr>
              <a:t>здравоохранения</a:t>
            </a:r>
            <a:endParaRPr lang="ru-RU" dirty="0">
              <a:latin typeface="+mn-lt"/>
            </a:endParaRPr>
          </a:p>
          <a:p>
            <a:pPr marL="285750" indent="-285750">
              <a:spcBef>
                <a:spcPts val="600"/>
              </a:spcBef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q"/>
              <a:defRPr/>
            </a:pPr>
            <a:endParaRPr lang="ru-RU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" y="188640"/>
            <a:ext cx="8460431" cy="523220"/>
          </a:xfrm>
          <a:prstGeom prst="rect">
            <a:avLst/>
          </a:prstGeom>
          <a:extLst/>
        </p:spPr>
        <p:txBody>
          <a:bodyPr vert="horz" lIns="91440" tIns="45720" rIns="91440" bIns="45720" rtlCol="0" anchor="ctr">
            <a:noAutofit/>
          </a:bodyPr>
          <a:lstStyle/>
          <a:p>
            <a:pPr algn="ctr" eaLnBrk="0" hangingPunct="0"/>
            <a:r>
              <a:rPr lang="ru-RU" altLang="ru-RU" sz="3200" b="1" cap="all" spc="-100" dirty="0">
                <a:solidFill>
                  <a:srgbClr val="9C1D22"/>
                </a:solidFill>
                <a:latin typeface="Calibri"/>
                <a:ea typeface="+mj-ea"/>
                <a:cs typeface="+mj-cs"/>
              </a:rPr>
              <a:t>НАДЗОРНЫЕ  </a:t>
            </a:r>
            <a:r>
              <a:rPr lang="ru-RU" altLang="ru-RU" sz="3200" b="1" cap="all" spc="-100" dirty="0" smtClean="0">
                <a:solidFill>
                  <a:srgbClr val="9C1D22"/>
                </a:solidFill>
                <a:latin typeface="Calibri"/>
                <a:ea typeface="+mj-ea"/>
                <a:cs typeface="+mj-cs"/>
              </a:rPr>
              <a:t>МЕРОПРИЯТИЯ</a:t>
            </a:r>
            <a:r>
              <a:rPr lang="en-US" altLang="ru-RU" sz="3200" b="1" cap="all" spc="-100" dirty="0" smtClean="0">
                <a:solidFill>
                  <a:srgbClr val="9C1D22"/>
                </a:solidFill>
                <a:latin typeface="Calibri"/>
                <a:ea typeface="+mj-ea"/>
                <a:cs typeface="+mj-cs"/>
              </a:rPr>
              <a:t> </a:t>
            </a:r>
            <a:r>
              <a:rPr lang="ru-RU" altLang="ru-RU" sz="3200" b="1" cap="all" spc="-100" dirty="0" smtClean="0">
                <a:solidFill>
                  <a:srgbClr val="9C1D22"/>
                </a:solidFill>
                <a:latin typeface="Calibri"/>
                <a:ea typeface="+mj-ea"/>
                <a:cs typeface="+mj-cs"/>
              </a:rPr>
              <a:t>В 2016 </a:t>
            </a:r>
            <a:r>
              <a:rPr lang="ru-RU" altLang="ru-RU" sz="3200" b="1" spc="-100" dirty="0" smtClean="0">
                <a:solidFill>
                  <a:srgbClr val="9C1D22"/>
                </a:solidFill>
                <a:latin typeface="Calibri"/>
                <a:ea typeface="+mj-ea"/>
                <a:cs typeface="+mj-cs"/>
              </a:rPr>
              <a:t>г.</a:t>
            </a:r>
            <a:endParaRPr lang="ru-RU" altLang="ru-RU" sz="3200" b="1" cap="all" spc="-100" dirty="0">
              <a:solidFill>
                <a:srgbClr val="9C1D22"/>
              </a:solidFill>
              <a:latin typeface="Calibri"/>
              <a:ea typeface="+mj-ea"/>
              <a:cs typeface="+mj-cs"/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8555107" y="5649913"/>
            <a:ext cx="45236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fld id="{7B13FE0B-85C0-45E4-8393-7584E0791DB3}" type="slidenum">
              <a:rPr lang="en-US" altLang="ru-RU" smtClean="0">
                <a:solidFill>
                  <a:srgbClr val="FFFFFF"/>
                </a:solidFill>
                <a:latin typeface="Georgia" panose="02040502050405020303" pitchFamily="18" charset="0"/>
              </a:rPr>
              <a:t>48</a:t>
            </a:fld>
            <a:endParaRPr lang="ru-RU" altLang="ru-RU" dirty="0">
              <a:solidFill>
                <a:srgbClr val="FFFFFF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03078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496" y="2501156"/>
            <a:ext cx="8327080" cy="400526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Прямоугольник 3"/>
          <p:cNvSpPr>
            <a:spLocks noChangeArrowheads="1"/>
          </p:cNvSpPr>
          <p:nvPr/>
        </p:nvSpPr>
        <p:spPr bwMode="auto">
          <a:xfrm>
            <a:off x="395288" y="1111250"/>
            <a:ext cx="6048375" cy="1212116"/>
          </a:xfrm>
          <a:prstGeom prst="snip2DiagRect">
            <a:avLst/>
          </a:prstGeom>
          <a:solidFill>
            <a:srgbClr val="D7E4BD"/>
          </a:solidFill>
          <a:ln>
            <a:noFill/>
          </a:ln>
          <a:effectLst>
            <a:softEdge rad="6350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ru-RU" altLang="ru-RU" sz="2000" b="1" dirty="0">
                <a:solidFill>
                  <a:srgbClr val="80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Проверен</a:t>
            </a:r>
          </a:p>
          <a:p>
            <a:pPr eaLnBrk="1" hangingPunct="1"/>
            <a:r>
              <a:rPr lang="ru-RU" altLang="ru-RU" sz="2000" b="1" dirty="0">
                <a:solidFill>
                  <a:srgbClr val="80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2908 </a:t>
            </a:r>
            <a:r>
              <a:rPr lang="ru-RU" altLang="ru-RU" sz="2000" b="1" dirty="0">
                <a:solidFill>
                  <a:srgbClr val="00206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субъектов хозяйствования</a:t>
            </a:r>
          </a:p>
          <a:p>
            <a:pPr eaLnBrk="1" hangingPunct="1"/>
            <a:r>
              <a:rPr lang="ru-RU" altLang="ru-RU" sz="2000" b="1" dirty="0">
                <a:solidFill>
                  <a:srgbClr val="00206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Из них </a:t>
            </a:r>
            <a:r>
              <a:rPr lang="ru-RU" altLang="ru-RU" sz="2000" b="1" dirty="0">
                <a:solidFill>
                  <a:srgbClr val="80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2414</a:t>
            </a:r>
            <a:r>
              <a:rPr lang="ru-RU" altLang="ru-RU" sz="2000" b="1" dirty="0">
                <a:solidFill>
                  <a:srgbClr val="00206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 с нарушениями</a:t>
            </a:r>
          </a:p>
        </p:txBody>
      </p:sp>
      <p:sp>
        <p:nvSpPr>
          <p:cNvPr id="6" name="Прямоугольник 4"/>
          <p:cNvSpPr>
            <a:spLocks noChangeArrowheads="1"/>
          </p:cNvSpPr>
          <p:nvPr/>
        </p:nvSpPr>
        <p:spPr bwMode="auto">
          <a:xfrm>
            <a:off x="3304158" y="2497981"/>
            <a:ext cx="18684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ru-RU" altLang="ru-RU" sz="2000" b="1">
                <a:solidFill>
                  <a:srgbClr val="80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Приняты меры</a:t>
            </a:r>
          </a:p>
        </p:txBody>
      </p:sp>
      <p:sp>
        <p:nvSpPr>
          <p:cNvPr id="7" name="Прямоугольник 5"/>
          <p:cNvSpPr>
            <a:spLocks noChangeArrowheads="1"/>
          </p:cNvSpPr>
          <p:nvPr/>
        </p:nvSpPr>
        <p:spPr bwMode="auto">
          <a:xfrm>
            <a:off x="81657" y="2863106"/>
            <a:ext cx="68802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buClr>
                <a:srgbClr val="800000"/>
              </a:buClr>
              <a:buFont typeface="Arial" panose="020B0604020202020204" pitchFamily="34" charset="0"/>
              <a:buChar char="•"/>
            </a:pPr>
            <a:r>
              <a:rPr lang="ru-RU" altLang="ru-RU" b="1" dirty="0">
                <a:solidFill>
                  <a:srgbClr val="00206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Запрет реализации всей продукции – в </a:t>
            </a:r>
            <a:r>
              <a:rPr lang="ru-RU" altLang="ru-RU" sz="2000" b="1" dirty="0">
                <a:solidFill>
                  <a:srgbClr val="FF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404 </a:t>
            </a:r>
            <a:r>
              <a:rPr lang="ru-RU" altLang="ru-RU" b="1" dirty="0">
                <a:solidFill>
                  <a:srgbClr val="00206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случаях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00707" y="3256806"/>
            <a:ext cx="844550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buClr>
                <a:srgbClr val="800000"/>
              </a:buClr>
              <a:buFont typeface="Arial" panose="020B0604020202020204" pitchFamily="34" charset="0"/>
              <a:buChar char="•"/>
            </a:pPr>
            <a:r>
              <a:rPr lang="ru-RU" altLang="ru-RU" b="1" dirty="0">
                <a:solidFill>
                  <a:srgbClr val="00206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Запрет реализации </a:t>
            </a:r>
            <a:r>
              <a:rPr lang="ru-RU" altLang="ru-RU" sz="2000" b="1" dirty="0">
                <a:solidFill>
                  <a:srgbClr val="FF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8142</a:t>
            </a:r>
            <a:r>
              <a:rPr lang="ru-RU" altLang="ru-RU" b="1" dirty="0">
                <a:solidFill>
                  <a:srgbClr val="00206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 проверенных партий на сумму </a:t>
            </a:r>
            <a:r>
              <a:rPr lang="ru-RU" altLang="ru-RU" sz="2000" b="1" dirty="0">
                <a:solidFill>
                  <a:srgbClr val="FF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108605,5</a:t>
            </a:r>
            <a:r>
              <a:rPr lang="ru-RU" altLang="ru-RU" b="1" dirty="0">
                <a:solidFill>
                  <a:srgbClr val="00206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 тыс. руб.</a:t>
            </a:r>
          </a:p>
          <a:p>
            <a:pPr eaLnBrk="1" hangingPunct="1">
              <a:buClr>
                <a:srgbClr val="800000"/>
              </a:buClr>
              <a:buFont typeface="Arial" panose="020B0604020202020204" pitchFamily="34" charset="0"/>
              <a:buNone/>
            </a:pPr>
            <a:r>
              <a:rPr lang="ru-RU" altLang="ru-RU" b="1" dirty="0">
                <a:solidFill>
                  <a:srgbClr val="00206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  </a:t>
            </a:r>
          </a:p>
          <a:p>
            <a:pPr eaLnBrk="1" hangingPunct="1">
              <a:buClr>
                <a:srgbClr val="800000"/>
              </a:buClr>
              <a:buFont typeface="Arial" panose="020B0604020202020204" pitchFamily="34" charset="0"/>
              <a:buChar char="•"/>
            </a:pPr>
            <a:endParaRPr lang="ru-RU" altLang="ru-RU" b="1" dirty="0">
              <a:solidFill>
                <a:srgbClr val="002060"/>
              </a:solidFill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Прямоугольник 9"/>
          <p:cNvSpPr>
            <a:spLocks noChangeArrowheads="1"/>
          </p:cNvSpPr>
          <p:nvPr/>
        </p:nvSpPr>
        <p:spPr bwMode="auto">
          <a:xfrm>
            <a:off x="81657" y="3725118"/>
            <a:ext cx="8296275" cy="301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buClr>
                <a:srgbClr val="800000"/>
              </a:buClr>
              <a:buFont typeface="Arial" panose="020B0604020202020204" pitchFamily="34" charset="0"/>
              <a:buChar char="•"/>
            </a:pPr>
            <a:r>
              <a:rPr lang="ru-RU" altLang="ru-RU" b="1" dirty="0">
                <a:solidFill>
                  <a:srgbClr val="00206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Составлено и направлено в суды протоколов об административных правонарушениях – </a:t>
            </a:r>
            <a:r>
              <a:rPr lang="ru-RU" altLang="ru-RU" sz="2000" b="1" dirty="0">
                <a:solidFill>
                  <a:srgbClr val="FF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3579</a:t>
            </a:r>
          </a:p>
          <a:p>
            <a:pPr eaLnBrk="1" hangingPunct="1">
              <a:buClr>
                <a:srgbClr val="800000"/>
              </a:buClr>
              <a:buFont typeface="Arial" panose="020B0604020202020204" pitchFamily="34" charset="0"/>
              <a:buChar char="•"/>
            </a:pPr>
            <a:endParaRPr lang="ru-RU" altLang="ru-RU" b="1" dirty="0">
              <a:solidFill>
                <a:srgbClr val="002060"/>
              </a:solidFill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eaLnBrk="1" hangingPunct="1">
              <a:buClr>
                <a:srgbClr val="800000"/>
              </a:buClr>
              <a:buFont typeface="Arial" panose="020B0604020202020204" pitchFamily="34" charset="0"/>
              <a:buChar char="•"/>
            </a:pPr>
            <a:r>
              <a:rPr lang="ru-RU" altLang="ru-RU" b="1" dirty="0">
                <a:solidFill>
                  <a:srgbClr val="00206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Изъято из обращения </a:t>
            </a:r>
            <a:r>
              <a:rPr lang="ru-RU" altLang="ru-RU" sz="2000" b="1" dirty="0">
                <a:solidFill>
                  <a:srgbClr val="FF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221</a:t>
            </a:r>
            <a:r>
              <a:rPr lang="ru-RU" altLang="ru-RU" b="1" dirty="0">
                <a:solidFill>
                  <a:srgbClr val="00206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 наименование опасной продукции</a:t>
            </a:r>
          </a:p>
          <a:p>
            <a:pPr eaLnBrk="1" hangingPunct="1">
              <a:buClr>
                <a:srgbClr val="800000"/>
              </a:buClr>
              <a:buFont typeface="Arial" panose="020B0604020202020204" pitchFamily="34" charset="0"/>
              <a:buChar char="•"/>
            </a:pPr>
            <a:endParaRPr lang="ru-RU" altLang="ru-RU" b="1" dirty="0">
              <a:solidFill>
                <a:srgbClr val="002060"/>
              </a:solidFill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eaLnBrk="1" hangingPunct="1">
              <a:buClr>
                <a:srgbClr val="800000"/>
              </a:buClr>
              <a:buFont typeface="Arial" panose="020B0604020202020204" pitchFamily="34" charset="0"/>
              <a:buChar char="•"/>
            </a:pPr>
            <a:r>
              <a:rPr lang="ru-RU" altLang="ru-RU" b="1" dirty="0">
                <a:solidFill>
                  <a:srgbClr val="00206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Запрещен ввоз в Республику Беларусь </a:t>
            </a:r>
            <a:r>
              <a:rPr lang="ru-RU" altLang="ru-RU" sz="2000" b="1" dirty="0">
                <a:solidFill>
                  <a:srgbClr val="FF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321</a:t>
            </a:r>
            <a:r>
              <a:rPr lang="ru-RU" altLang="ru-RU" b="1" dirty="0">
                <a:solidFill>
                  <a:srgbClr val="00206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 наименования опасной продукции</a:t>
            </a:r>
          </a:p>
          <a:p>
            <a:pPr eaLnBrk="1" hangingPunct="1">
              <a:buClr>
                <a:srgbClr val="800000"/>
              </a:buClr>
              <a:buFont typeface="Arial" panose="020B0604020202020204" pitchFamily="34" charset="0"/>
              <a:buChar char="•"/>
            </a:pPr>
            <a:endParaRPr lang="ru-RU" altLang="ru-RU" b="1" dirty="0">
              <a:solidFill>
                <a:srgbClr val="002060"/>
              </a:solidFill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eaLnBrk="1" hangingPunct="1">
              <a:buClr>
                <a:srgbClr val="800000"/>
              </a:buClr>
              <a:buFont typeface="Arial" panose="020B0604020202020204" pitchFamily="34" charset="0"/>
              <a:buChar char="•"/>
            </a:pPr>
            <a:r>
              <a:rPr lang="ru-RU" altLang="ru-RU" b="1" dirty="0">
                <a:solidFill>
                  <a:srgbClr val="00206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Прекращено  действие на территории республики </a:t>
            </a:r>
            <a:r>
              <a:rPr lang="ru-RU" altLang="ru-RU" sz="2000" b="1" dirty="0">
                <a:solidFill>
                  <a:srgbClr val="FF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163</a:t>
            </a:r>
            <a:r>
              <a:rPr lang="ru-RU" altLang="ru-RU" b="1" dirty="0">
                <a:solidFill>
                  <a:srgbClr val="00206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 документов о подтверждении соответствия по </a:t>
            </a:r>
            <a:r>
              <a:rPr lang="ru-RU" altLang="ru-RU" sz="2000" b="1" dirty="0">
                <a:solidFill>
                  <a:srgbClr val="FF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279</a:t>
            </a:r>
            <a:r>
              <a:rPr lang="ru-RU" altLang="ru-RU" b="1" dirty="0">
                <a:solidFill>
                  <a:srgbClr val="00206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 наименованиям опасной продукции</a:t>
            </a:r>
          </a:p>
          <a:p>
            <a:pPr eaLnBrk="1" hangingPunct="1">
              <a:buClr>
                <a:srgbClr val="800000"/>
              </a:buClr>
              <a:buFont typeface="Arial" panose="020B0604020202020204" pitchFamily="34" charset="0"/>
              <a:buChar char="•"/>
            </a:pPr>
            <a:endParaRPr lang="ru-RU" altLang="ru-RU" b="1" dirty="0">
              <a:solidFill>
                <a:srgbClr val="002060"/>
              </a:solidFill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5496" y="126068"/>
            <a:ext cx="8327081" cy="523220"/>
          </a:xfrm>
          <a:prstGeom prst="rect">
            <a:avLst/>
          </a:prstGeom>
          <a:extLst/>
        </p:spPr>
        <p:txBody>
          <a:bodyPr vert="horz" lIns="91440" tIns="45720" rIns="91440" bIns="45720" rtlCol="0" anchor="ctr">
            <a:noAutofit/>
          </a:bodyPr>
          <a:lstStyle/>
          <a:p>
            <a:pPr algn="ctr" eaLnBrk="0" hangingPunct="0"/>
            <a:r>
              <a:rPr lang="ru-RU" sz="3200" b="1" cap="all" spc="-100" dirty="0">
                <a:solidFill>
                  <a:srgbClr val="9C1D22"/>
                </a:solidFill>
                <a:latin typeface="Calibri"/>
                <a:ea typeface="+mj-ea"/>
                <a:cs typeface="+mj-cs"/>
              </a:rPr>
              <a:t>ИТОГИ  НАДЗОРНОЙ  </a:t>
            </a:r>
            <a:r>
              <a:rPr lang="ru-RU" sz="3200" b="1" cap="all" spc="-100" dirty="0" smtClean="0">
                <a:solidFill>
                  <a:srgbClr val="9C1D22"/>
                </a:solidFill>
                <a:latin typeface="Calibri"/>
                <a:ea typeface="+mj-ea"/>
                <a:cs typeface="+mj-cs"/>
              </a:rPr>
              <a:t>ДЕЯТЕЛЬНОСТИ </a:t>
            </a:r>
            <a:r>
              <a:rPr lang="ru-RU" altLang="ru-RU" sz="3200" b="1" cap="all" spc="-100" dirty="0">
                <a:solidFill>
                  <a:srgbClr val="9C1D22"/>
                </a:solidFill>
                <a:latin typeface="Calibri"/>
              </a:rPr>
              <a:t>В 2016 </a:t>
            </a:r>
            <a:r>
              <a:rPr lang="ru-RU" altLang="ru-RU" sz="3200" b="1" spc="-100" dirty="0">
                <a:solidFill>
                  <a:srgbClr val="9C1D22"/>
                </a:solidFill>
                <a:latin typeface="Calibri"/>
              </a:rPr>
              <a:t>г</a:t>
            </a:r>
            <a:r>
              <a:rPr lang="ru-RU" altLang="ru-RU" sz="3200" b="1" spc="-100" dirty="0" smtClean="0">
                <a:solidFill>
                  <a:srgbClr val="9C1D22"/>
                </a:solidFill>
                <a:latin typeface="Calibri"/>
              </a:rPr>
              <a:t>.</a:t>
            </a:r>
            <a:endParaRPr lang="ru-RU" sz="3200" b="1" cap="all" spc="-100" dirty="0">
              <a:solidFill>
                <a:srgbClr val="9C1D22"/>
              </a:solidFill>
              <a:latin typeface="Calibri"/>
              <a:ea typeface="+mj-ea"/>
              <a:cs typeface="+mj-cs"/>
            </a:endParaRP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8563123" y="5649913"/>
            <a:ext cx="44435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fld id="{2440FAA2-5C79-4F6C-8B14-3BB34E300141}" type="slidenum">
              <a:rPr lang="en-US" altLang="ru-RU" smtClean="0">
                <a:solidFill>
                  <a:srgbClr val="FFFFFF"/>
                </a:solidFill>
                <a:latin typeface="Georgia" panose="02040502050405020303" pitchFamily="18" charset="0"/>
              </a:rPr>
              <a:t>49</a:t>
            </a:fld>
            <a:endParaRPr lang="ru-RU" altLang="ru-RU" dirty="0">
              <a:solidFill>
                <a:srgbClr val="FFFFFF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39966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 bwMode="auto">
          <a:xfrm>
            <a:off x="107504" y="116632"/>
            <a:ext cx="8208912" cy="553998"/>
          </a:xfrm>
          <a:noFill/>
          <a:ln>
            <a:noFill/>
          </a:ln>
        </p:spPr>
        <p:txBody>
          <a:bodyPr anchor="ctr"/>
          <a:lstStyle/>
          <a:p>
            <a:pPr algn="ctr"/>
            <a:r>
              <a:rPr lang="ru-RU" altLang="ru-RU" sz="3000" b="1" dirty="0">
                <a:solidFill>
                  <a:srgbClr val="9C1D22"/>
                </a:solidFill>
                <a:latin typeface="+mn-lt"/>
                <a:ea typeface="+mn-ea"/>
                <a:cs typeface="+mn-cs"/>
              </a:rPr>
              <a:t>РЕАЛИЗАЦИЯ  ПРИНЯТЫХ  ЗАКОНОВ</a:t>
            </a:r>
          </a:p>
        </p:txBody>
      </p:sp>
      <p:sp>
        <p:nvSpPr>
          <p:cNvPr id="5" name="Прямоугольник 3"/>
          <p:cNvSpPr>
            <a:spLocks noChangeArrowheads="1"/>
          </p:cNvSpPr>
          <p:nvPr/>
        </p:nvSpPr>
        <p:spPr bwMode="auto">
          <a:xfrm>
            <a:off x="467544" y="1260629"/>
            <a:ext cx="7848872" cy="892552"/>
          </a:xfrm>
          <a:prstGeom prst="rect">
            <a:avLst/>
          </a:prstGeom>
          <a:solidFill>
            <a:srgbClr val="E9F5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000" b="1" dirty="0">
                <a:solidFill>
                  <a:srgbClr val="8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ПЛАНЫ мероприятий </a:t>
            </a:r>
            <a:r>
              <a:rPr lang="ru-RU" altLang="ru-RU" sz="2000" b="1" dirty="0">
                <a:solidFill>
                  <a:srgbClr val="2B2E4B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по реализации Законов</a:t>
            </a:r>
          </a:p>
          <a:p>
            <a:pPr eaLnBrk="1" hangingPunct="1"/>
            <a:r>
              <a:rPr lang="ru-RU" altLang="ru-RU" sz="1600" b="1" i="1" dirty="0">
                <a:solidFill>
                  <a:srgbClr val="2B2E4B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утверждены  7 декабря 2016 г. Заместителем Премьер-министра </a:t>
            </a:r>
            <a:r>
              <a:rPr lang="ru-RU" altLang="ru-RU" sz="1600" b="1" i="1" dirty="0" smtClean="0">
                <a:solidFill>
                  <a:srgbClr val="2B2E4B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altLang="ru-RU" sz="1600" b="1" i="1" dirty="0" smtClean="0">
                <a:solidFill>
                  <a:srgbClr val="2B2E4B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ru-RU" altLang="ru-RU" sz="1600" b="1" i="1" dirty="0" smtClean="0">
                <a:solidFill>
                  <a:srgbClr val="2B2E4B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Республики </a:t>
            </a:r>
            <a:r>
              <a:rPr lang="ru-RU" altLang="ru-RU" sz="1600" b="1" i="1" dirty="0">
                <a:solidFill>
                  <a:srgbClr val="2B2E4B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Беларусь Семашко В.И. </a:t>
            </a:r>
          </a:p>
        </p:txBody>
      </p:sp>
      <p:sp>
        <p:nvSpPr>
          <p:cNvPr id="6" name="Прямоугольник 4"/>
          <p:cNvSpPr>
            <a:spLocks noChangeArrowheads="1"/>
          </p:cNvSpPr>
          <p:nvPr/>
        </p:nvSpPr>
        <p:spPr bwMode="auto">
          <a:xfrm>
            <a:off x="284883" y="2441342"/>
            <a:ext cx="7848310" cy="339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68313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ts val="9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altLang="ru-RU" b="1" dirty="0">
                <a:solidFill>
                  <a:srgbClr val="2B2E4B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в</a:t>
            </a:r>
            <a:r>
              <a:rPr lang="ru-RU" altLang="ru-RU" b="1" dirty="0" smtClean="0">
                <a:solidFill>
                  <a:srgbClr val="2B2E4B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несение изменений и дополнений в </a:t>
            </a:r>
            <a:r>
              <a:rPr lang="ru-RU" altLang="ru-RU" b="1" dirty="0" smtClean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Указы Президента Республики Беларусь </a:t>
            </a:r>
            <a:r>
              <a:rPr lang="ru-RU" altLang="ru-RU" b="1" dirty="0" smtClean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(около 20 указов)</a:t>
            </a:r>
          </a:p>
          <a:p>
            <a:pPr eaLnBrk="1" hangingPunct="1">
              <a:spcBef>
                <a:spcPts val="9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altLang="ru-RU" b="1" dirty="0" smtClean="0">
                <a:solidFill>
                  <a:srgbClr val="2B2E4B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внесение </a:t>
            </a:r>
            <a:r>
              <a:rPr lang="ru-RU" altLang="ru-RU" b="1" dirty="0">
                <a:solidFill>
                  <a:srgbClr val="2B2E4B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изменений и дополнений в некоторые </a:t>
            </a:r>
            <a:r>
              <a:rPr lang="ru-RU" altLang="ru-RU" b="1" dirty="0" smtClean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Законы </a:t>
            </a:r>
            <a:r>
              <a:rPr lang="ru-RU" altLang="ru-RU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Республики </a:t>
            </a:r>
            <a:r>
              <a:rPr lang="ru-RU" altLang="ru-RU" b="1" dirty="0" smtClean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Беларусь</a:t>
            </a:r>
            <a:r>
              <a:rPr lang="ru-RU" altLang="ru-RU" b="1" dirty="0" smtClean="0">
                <a:solidFill>
                  <a:srgbClr val="2B2E4B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altLang="ru-RU" b="1" dirty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(около 30 законов)</a:t>
            </a:r>
          </a:p>
          <a:p>
            <a:pPr eaLnBrk="1" hangingPunct="1">
              <a:spcBef>
                <a:spcPts val="9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altLang="ru-RU" b="1" dirty="0" smtClean="0">
                <a:solidFill>
                  <a:srgbClr val="2B2E4B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разработка </a:t>
            </a:r>
            <a:r>
              <a:rPr lang="ru-RU" altLang="ru-RU" b="1" dirty="0" smtClean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постановлений </a:t>
            </a:r>
            <a:r>
              <a:rPr lang="ru-RU" altLang="ru-RU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Совета Министров Республики Беларусь </a:t>
            </a:r>
            <a:r>
              <a:rPr lang="ru-RU" altLang="ru-RU" b="1" dirty="0" smtClean="0">
                <a:solidFill>
                  <a:srgbClr val="2B2E4B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по </a:t>
            </a:r>
            <a:r>
              <a:rPr lang="ru-RU" altLang="ru-RU" b="1" dirty="0">
                <a:solidFill>
                  <a:srgbClr val="2B2E4B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реализации </a:t>
            </a:r>
            <a:r>
              <a:rPr lang="ru-RU" altLang="ru-RU" b="1" dirty="0" smtClean="0">
                <a:solidFill>
                  <a:srgbClr val="2B2E4B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Законов </a:t>
            </a:r>
            <a:r>
              <a:rPr lang="ru-RU" altLang="ru-RU" b="1" dirty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(более 10 постановлений СМ)</a:t>
            </a:r>
          </a:p>
          <a:p>
            <a:pPr eaLnBrk="1" hangingPunct="1">
              <a:spcBef>
                <a:spcPts val="9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altLang="ru-RU" b="1" dirty="0" smtClean="0">
                <a:solidFill>
                  <a:srgbClr val="2B2E4B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внесение изменений </a:t>
            </a:r>
            <a:r>
              <a:rPr lang="ru-RU" altLang="ru-RU" b="1" dirty="0">
                <a:solidFill>
                  <a:srgbClr val="2B2E4B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и (или) дополнений </a:t>
            </a:r>
            <a:r>
              <a:rPr lang="ru-RU" altLang="ru-RU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в положения (уставы)  государственных органов (организаций), </a:t>
            </a:r>
            <a:r>
              <a:rPr lang="ru-RU" altLang="ru-RU" b="1" dirty="0">
                <a:solidFill>
                  <a:srgbClr val="2B2E4B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подчиненных Правительству Республики Беларусь, и Национального банка </a:t>
            </a: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8700980" y="5649913"/>
            <a:ext cx="3064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r>
              <a:rPr lang="ru-RU" altLang="ru-RU" dirty="0" smtClean="0">
                <a:solidFill>
                  <a:srgbClr val="FFFFFF"/>
                </a:solidFill>
                <a:latin typeface="Georgia" panose="02040502050405020303" pitchFamily="18" charset="0"/>
              </a:rPr>
              <a:t>5</a:t>
            </a:r>
            <a:endParaRPr lang="ru-RU" altLang="ru-RU" dirty="0">
              <a:solidFill>
                <a:srgbClr val="FFFFFF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330039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700900320"/>
              </p:ext>
            </p:extLst>
          </p:nvPr>
        </p:nvGraphicFramePr>
        <p:xfrm>
          <a:off x="3203850" y="1209128"/>
          <a:ext cx="5355653" cy="36051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ямоугольник 2"/>
          <p:cNvSpPr>
            <a:spLocks noChangeArrowheads="1"/>
          </p:cNvSpPr>
          <p:nvPr/>
        </p:nvSpPr>
        <p:spPr bwMode="auto">
          <a:xfrm>
            <a:off x="34925" y="1268413"/>
            <a:ext cx="2520851" cy="2862322"/>
          </a:xfrm>
          <a:prstGeom prst="rect">
            <a:avLst/>
          </a:prstGeom>
          <a:solidFill>
            <a:srgbClr val="FFE5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ru-RU" altLang="ru-RU" b="1" dirty="0">
                <a:solidFill>
                  <a:srgbClr val="800000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Указ Президента Республики Беларусь </a:t>
            </a:r>
            <a:br>
              <a:rPr lang="ru-RU" altLang="ru-RU" b="1" dirty="0">
                <a:solidFill>
                  <a:srgbClr val="800000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ru-RU" altLang="ru-RU" b="1" dirty="0">
                <a:solidFill>
                  <a:srgbClr val="800000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«О совершенствовании работы с имуществом, изъятым, арестованным или обращенным в доход государства» </a:t>
            </a:r>
            <a:br>
              <a:rPr lang="ru-RU" altLang="ru-RU" b="1" dirty="0">
                <a:solidFill>
                  <a:srgbClr val="800000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ru-RU" altLang="ru-RU" i="1" dirty="0">
                <a:solidFill>
                  <a:srgbClr val="800000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от 19 февраля 2016 г. №63 </a:t>
            </a:r>
          </a:p>
        </p:txBody>
      </p:sp>
      <p:sp>
        <p:nvSpPr>
          <p:cNvPr id="6" name="Штриховая стрелка вправо 5"/>
          <p:cNvSpPr/>
          <p:nvPr/>
        </p:nvSpPr>
        <p:spPr>
          <a:xfrm>
            <a:off x="6123665" y="2551549"/>
            <a:ext cx="395957" cy="504056"/>
          </a:xfrm>
          <a:prstGeom prst="stripedRightArrow">
            <a:avLst/>
          </a:prstGeom>
          <a:solidFill>
            <a:srgbClr val="00206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Штриховая стрелка вправо 6"/>
          <p:cNvSpPr/>
          <p:nvPr/>
        </p:nvSpPr>
        <p:spPr>
          <a:xfrm rot="16200000">
            <a:off x="6747732" y="4634591"/>
            <a:ext cx="362360" cy="359312"/>
          </a:xfrm>
          <a:prstGeom prst="stripedRightArrow">
            <a:avLst/>
          </a:prstGeom>
          <a:solidFill>
            <a:srgbClr val="800000"/>
          </a:solidFill>
          <a:ln>
            <a:solidFill>
              <a:srgbClr val="FF0000"/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Прямоугольник 3"/>
          <p:cNvSpPr>
            <a:spLocks noChangeArrowheads="1"/>
          </p:cNvSpPr>
          <p:nvPr/>
        </p:nvSpPr>
        <p:spPr bwMode="auto">
          <a:xfrm>
            <a:off x="3350547" y="1431900"/>
            <a:ext cx="2808287" cy="286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ts val="1800"/>
              </a:lnSpc>
            </a:pPr>
            <a:r>
              <a:rPr lang="ru-RU" altLang="ru-RU" b="1" dirty="0">
                <a:solidFill>
                  <a:srgbClr val="002060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Постановление </a:t>
            </a:r>
          </a:p>
          <a:p>
            <a:pPr algn="ctr" eaLnBrk="1" hangingPunct="1">
              <a:lnSpc>
                <a:spcPts val="1800"/>
              </a:lnSpc>
            </a:pPr>
            <a:r>
              <a:rPr lang="ru-RU" altLang="ru-RU" b="1" dirty="0">
                <a:solidFill>
                  <a:srgbClr val="002060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Совета Министров Республики Беларусь «О проведении работ по проверке изъятого, арестованного или обращенного в доход государства имущества на качество и безопасность» </a:t>
            </a:r>
            <a:r>
              <a:rPr lang="ru-RU" altLang="ru-RU" i="1" dirty="0">
                <a:solidFill>
                  <a:srgbClr val="002060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от </a:t>
            </a:r>
          </a:p>
          <a:p>
            <a:pPr algn="ctr" eaLnBrk="1" hangingPunct="1">
              <a:lnSpc>
                <a:spcPts val="1800"/>
              </a:lnSpc>
            </a:pPr>
            <a:r>
              <a:rPr lang="ru-RU" altLang="ru-RU" i="1" dirty="0">
                <a:solidFill>
                  <a:srgbClr val="002060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26 августа 2016 г. </a:t>
            </a:r>
          </a:p>
          <a:p>
            <a:pPr algn="ctr" eaLnBrk="1" hangingPunct="1">
              <a:lnSpc>
                <a:spcPts val="1800"/>
              </a:lnSpc>
            </a:pPr>
            <a:r>
              <a:rPr lang="ru-RU" altLang="ru-RU" i="1" dirty="0">
                <a:solidFill>
                  <a:srgbClr val="002060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№ 677 </a:t>
            </a:r>
          </a:p>
        </p:txBody>
      </p:sp>
      <p:sp>
        <p:nvSpPr>
          <p:cNvPr id="9" name="Прямоугольник 4"/>
          <p:cNvSpPr>
            <a:spLocks noChangeArrowheads="1"/>
          </p:cNvSpPr>
          <p:nvPr/>
        </p:nvSpPr>
        <p:spPr bwMode="auto">
          <a:xfrm>
            <a:off x="5842599" y="4984750"/>
            <a:ext cx="2928937" cy="47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ts val="1500"/>
              </a:lnSpc>
            </a:pPr>
            <a:r>
              <a:rPr lang="ru-RU" altLang="ru-RU" sz="1600" b="1" i="1" dirty="0">
                <a:solidFill>
                  <a:srgbClr val="C00000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внесение </a:t>
            </a:r>
          </a:p>
          <a:p>
            <a:pPr algn="ctr" eaLnBrk="1" hangingPunct="1">
              <a:lnSpc>
                <a:spcPts val="1500"/>
              </a:lnSpc>
            </a:pPr>
            <a:r>
              <a:rPr lang="ru-RU" altLang="ru-RU" sz="1600" b="1" i="1" dirty="0">
                <a:solidFill>
                  <a:srgbClr val="C00000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изменений и дополнений</a:t>
            </a:r>
          </a:p>
        </p:txBody>
      </p:sp>
      <p:sp>
        <p:nvSpPr>
          <p:cNvPr id="10" name="Штриховая стрелка вправо 9"/>
          <p:cNvSpPr/>
          <p:nvPr/>
        </p:nvSpPr>
        <p:spPr>
          <a:xfrm>
            <a:off x="2627785" y="2276872"/>
            <a:ext cx="504056" cy="1008112"/>
          </a:xfrm>
          <a:prstGeom prst="stripedRightArrow">
            <a:avLst/>
          </a:prstGeom>
          <a:solidFill>
            <a:srgbClr val="8000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57150" y="4762500"/>
            <a:ext cx="2930525" cy="922338"/>
          </a:xfrm>
          <a:prstGeom prst="rect">
            <a:avLst/>
          </a:prstGeom>
          <a:solidFill>
            <a:srgbClr val="CCEDB1"/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ru-RU" altLang="ru-RU" b="1">
                <a:solidFill>
                  <a:srgbClr val="002060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Перечень имущества,</a:t>
            </a:r>
          </a:p>
          <a:p>
            <a:pPr algn="ctr" eaLnBrk="1" hangingPunct="1"/>
            <a:r>
              <a:rPr lang="ru-RU" altLang="ru-RU" b="1">
                <a:solidFill>
                  <a:srgbClr val="002060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подлежащего проверке на качество и безопасность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7150" y="5799907"/>
            <a:ext cx="4419600" cy="646112"/>
          </a:xfrm>
          <a:prstGeom prst="rect">
            <a:avLst/>
          </a:prstGeom>
          <a:solidFill>
            <a:srgbClr val="CCEDB1"/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ru-RU" altLang="ru-RU" b="1">
                <a:solidFill>
                  <a:srgbClr val="002060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Порядок проведения работ по проверке имущества на качество и безопасность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4593345" y="5563905"/>
            <a:ext cx="3779837" cy="1200150"/>
          </a:xfrm>
          <a:prstGeom prst="rect">
            <a:avLst/>
          </a:prstGeom>
          <a:solidFill>
            <a:srgbClr val="CCEDB1"/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ru-RU" altLang="ru-RU" b="1" dirty="0">
                <a:solidFill>
                  <a:srgbClr val="002060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Перечень органов и учреждений, осуществляющих проведение работ по проверке имущества на качество и безопасность</a:t>
            </a:r>
          </a:p>
        </p:txBody>
      </p:sp>
      <p:sp>
        <p:nvSpPr>
          <p:cNvPr id="14" name="Штриховая стрелка вправо 13"/>
          <p:cNvSpPr/>
          <p:nvPr/>
        </p:nvSpPr>
        <p:spPr>
          <a:xfrm rot="7308823">
            <a:off x="3758691" y="5020865"/>
            <a:ext cx="701523" cy="314496"/>
          </a:xfrm>
          <a:prstGeom prst="stripedRightArrow">
            <a:avLst/>
          </a:prstGeom>
          <a:solidFill>
            <a:schemeClr val="accent1">
              <a:lumMod val="75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Штриховая стрелка вправо 14"/>
          <p:cNvSpPr/>
          <p:nvPr/>
        </p:nvSpPr>
        <p:spPr>
          <a:xfrm rot="7308823">
            <a:off x="2966603" y="4979023"/>
            <a:ext cx="701523" cy="314496"/>
          </a:xfrm>
          <a:prstGeom prst="stripedRightArrow">
            <a:avLst/>
          </a:prstGeom>
          <a:solidFill>
            <a:schemeClr val="accent1">
              <a:lumMod val="75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Штриховая стрелка вправо 15"/>
          <p:cNvSpPr/>
          <p:nvPr/>
        </p:nvSpPr>
        <p:spPr>
          <a:xfrm rot="7308823">
            <a:off x="4611778" y="5020864"/>
            <a:ext cx="701523" cy="314496"/>
          </a:xfrm>
          <a:prstGeom prst="stripedRightArrow">
            <a:avLst/>
          </a:prstGeom>
          <a:solidFill>
            <a:schemeClr val="accent1">
              <a:lumMod val="75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Заголовок 1"/>
          <p:cNvSpPr>
            <a:spLocks noGrp="1"/>
          </p:cNvSpPr>
          <p:nvPr>
            <p:ph type="title"/>
          </p:nvPr>
        </p:nvSpPr>
        <p:spPr>
          <a:xfrm>
            <a:off x="106933" y="-17463"/>
            <a:ext cx="8281491" cy="1027113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ru-RU" altLang="ru-RU" sz="2800" b="1" cap="all" dirty="0">
                <a:solidFill>
                  <a:srgbClr val="9C1D22"/>
                </a:solidFill>
                <a:latin typeface="Calibri"/>
              </a:rPr>
              <a:t>ЗАЩИТА  ОТЕЧЕСТВЕННОГО РЫНКА  ОТ ОПАСНОЙ  </a:t>
            </a:r>
            <a:r>
              <a:rPr lang="en-US" altLang="ru-RU" sz="2800" b="1" cap="all" dirty="0" smtClean="0">
                <a:solidFill>
                  <a:srgbClr val="9C1D22"/>
                </a:solidFill>
                <a:latin typeface="Calibri"/>
              </a:rPr>
              <a:t/>
            </a:r>
            <a:br>
              <a:rPr lang="en-US" altLang="ru-RU" sz="2800" b="1" cap="all" dirty="0" smtClean="0">
                <a:solidFill>
                  <a:srgbClr val="9C1D22"/>
                </a:solidFill>
                <a:latin typeface="Calibri"/>
              </a:rPr>
            </a:br>
            <a:r>
              <a:rPr lang="ru-RU" altLang="ru-RU" sz="2800" b="1" cap="all" dirty="0" smtClean="0">
                <a:solidFill>
                  <a:srgbClr val="9C1D22"/>
                </a:solidFill>
                <a:latin typeface="Calibri"/>
              </a:rPr>
              <a:t>И  </a:t>
            </a:r>
            <a:r>
              <a:rPr lang="ru-RU" altLang="ru-RU" sz="2800" b="1" cap="all" dirty="0">
                <a:solidFill>
                  <a:srgbClr val="9C1D22"/>
                </a:solidFill>
                <a:latin typeface="Calibri"/>
              </a:rPr>
              <a:t>НЕСООТВЕТСТВУЮЩЕЙ ПРОДУКЦИИ</a:t>
            </a:r>
          </a:p>
        </p:txBody>
      </p:sp>
      <p:sp>
        <p:nvSpPr>
          <p:cNvPr id="18" name="Text Box 4"/>
          <p:cNvSpPr txBox="1">
            <a:spLocks noChangeArrowheads="1"/>
          </p:cNvSpPr>
          <p:nvPr/>
        </p:nvSpPr>
        <p:spPr bwMode="auto">
          <a:xfrm>
            <a:off x="8559917" y="5649913"/>
            <a:ext cx="44755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fld id="{86903B2C-355D-4D46-9956-8A3770B08EB4}" type="slidenum">
              <a:rPr lang="en-US" altLang="ru-RU" smtClean="0">
                <a:solidFill>
                  <a:srgbClr val="FFFFFF"/>
                </a:solidFill>
                <a:latin typeface="Georgia" panose="02040502050405020303" pitchFamily="18" charset="0"/>
              </a:rPr>
              <a:t>50</a:t>
            </a:fld>
            <a:endParaRPr lang="ru-RU" altLang="ru-RU" dirty="0">
              <a:solidFill>
                <a:srgbClr val="FFFFFF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945718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4925" y="76200"/>
            <a:ext cx="8425507" cy="954107"/>
          </a:xfrm>
          <a:solidFill>
            <a:schemeClr val="bg1"/>
          </a:solidFill>
          <a:ln>
            <a:noFill/>
          </a:ln>
          <a:effectLst>
            <a:softEdge rad="6350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chemeClr val="accent1"/>
              </a:buClr>
              <a:buFont typeface="Arial" charset="0"/>
              <a:buNone/>
            </a:pPr>
            <a:r>
              <a:rPr lang="ru-RU" sz="2800" b="1" cap="all" dirty="0">
                <a:solidFill>
                  <a:srgbClr val="9C1D22"/>
                </a:solidFill>
                <a:latin typeface="Calibri"/>
              </a:rPr>
              <a:t>КОНКУРСНОЕ ДВИЖЕНИЕ ЗА КАЧЕСТВО </a:t>
            </a:r>
            <a:br>
              <a:rPr lang="ru-RU" sz="2800" b="1" cap="all" dirty="0">
                <a:solidFill>
                  <a:srgbClr val="9C1D22"/>
                </a:solidFill>
                <a:latin typeface="Calibri"/>
              </a:rPr>
            </a:br>
            <a:r>
              <a:rPr lang="ru-RU" sz="2800" b="1" cap="all" dirty="0">
                <a:solidFill>
                  <a:srgbClr val="9C1D22"/>
                </a:solidFill>
                <a:latin typeface="Calibri"/>
              </a:rPr>
              <a:t>ПРИ ПОДДЕРЖКЕ ГОСУДАРСТВА </a:t>
            </a:r>
          </a:p>
        </p:txBody>
      </p:sp>
      <p:sp>
        <p:nvSpPr>
          <p:cNvPr id="5" name="Содержимое 2"/>
          <p:cNvSpPr txBox="1">
            <a:spLocks/>
          </p:cNvSpPr>
          <p:nvPr/>
        </p:nvSpPr>
        <p:spPr bwMode="auto">
          <a:xfrm>
            <a:off x="4717693" y="2007989"/>
            <a:ext cx="3283307" cy="1386187"/>
          </a:xfrm>
          <a:prstGeom prst="rect">
            <a:avLst/>
          </a:prstGeom>
          <a:solidFill>
            <a:srgbClr val="FFFFFF"/>
          </a:solidFill>
          <a:ln w="19050" algn="ctr">
            <a:solidFill>
              <a:srgbClr val="297FD5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400" b="1" i="1" dirty="0">
                <a:solidFill>
                  <a:srgbClr val="C00000"/>
                </a:solidFill>
                <a:cs typeface="Arial" panose="020B0604020202020204" pitchFamily="34" charset="0"/>
              </a:rPr>
              <a:t>Награждаются лучшие </a:t>
            </a:r>
            <a:endParaRPr lang="ru-RU" altLang="ru-RU" sz="1400" b="1" i="1" dirty="0" smtClean="0">
              <a:solidFill>
                <a:srgbClr val="C00000"/>
              </a:solidFill>
              <a:cs typeface="Arial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400" i="1" dirty="0" smtClean="0">
                <a:solidFill>
                  <a:srgbClr val="000000"/>
                </a:solidFill>
                <a:cs typeface="Arial" panose="020B0604020202020204" pitchFamily="34" charset="0"/>
              </a:rPr>
              <a:t>организации</a:t>
            </a:r>
            <a:r>
              <a:rPr lang="ru-RU" altLang="ru-RU" sz="1400" i="1" dirty="0">
                <a:solidFill>
                  <a:srgbClr val="000000"/>
                </a:solidFill>
                <a:cs typeface="Arial" panose="020B0604020202020204" pitchFamily="34" charset="0"/>
              </a:rPr>
              <a:t>, </a:t>
            </a:r>
            <a:endParaRPr lang="ru-RU" altLang="ru-RU" sz="1400" i="1" dirty="0" smtClean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400" i="1" dirty="0" smtClean="0">
                <a:solidFill>
                  <a:srgbClr val="000000"/>
                </a:solidFill>
                <a:cs typeface="Arial" panose="020B0604020202020204" pitchFamily="34" charset="0"/>
              </a:rPr>
              <a:t>руководители</a:t>
            </a:r>
            <a:r>
              <a:rPr lang="ru-RU" altLang="ru-RU" sz="1400" i="1" dirty="0">
                <a:solidFill>
                  <a:srgbClr val="000000"/>
                </a:solidFill>
                <a:cs typeface="Arial" panose="020B0604020202020204" pitchFamily="34" charset="0"/>
              </a:rPr>
              <a:t>, </a:t>
            </a:r>
            <a:endParaRPr lang="ru-RU" altLang="ru-RU" sz="1400" i="1" dirty="0" smtClean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400" i="1" dirty="0" smtClean="0">
                <a:solidFill>
                  <a:srgbClr val="000000"/>
                </a:solidFill>
                <a:cs typeface="Arial" panose="020B0604020202020204" pitchFamily="34" charset="0"/>
              </a:rPr>
              <a:t>менеджеры</a:t>
            </a:r>
            <a:r>
              <a:rPr lang="ru-RU" altLang="ru-RU" sz="1400" i="1" dirty="0">
                <a:solidFill>
                  <a:srgbClr val="000000"/>
                </a:solidFill>
                <a:cs typeface="Arial" panose="020B0604020202020204" pitchFamily="34" charset="0"/>
              </a:rPr>
              <a:t>, </a:t>
            </a:r>
            <a:endParaRPr lang="ru-RU" altLang="ru-RU" sz="1400" i="1" dirty="0" smtClean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400" i="1" dirty="0" smtClean="0">
                <a:solidFill>
                  <a:srgbClr val="000000"/>
                </a:solidFill>
                <a:cs typeface="Arial" panose="020B0604020202020204" pitchFamily="34" charset="0"/>
              </a:rPr>
              <a:t>студенты</a:t>
            </a:r>
            <a:r>
              <a:rPr lang="ru-RU" altLang="ru-RU" sz="1400" i="1" dirty="0">
                <a:solidFill>
                  <a:srgbClr val="000000"/>
                </a:solidFill>
                <a:cs typeface="Arial" panose="020B0604020202020204" pitchFamily="34" charset="0"/>
              </a:rPr>
              <a:t>, </a:t>
            </a:r>
            <a:endParaRPr lang="ru-RU" altLang="ru-RU" sz="1400" i="1" dirty="0" smtClean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400" i="1" dirty="0" smtClean="0">
                <a:solidFill>
                  <a:srgbClr val="000000"/>
                </a:solidFill>
                <a:cs typeface="Arial" panose="020B0604020202020204" pitchFamily="34" charset="0"/>
              </a:rPr>
              <a:t>продукция</a:t>
            </a:r>
            <a:endParaRPr lang="ru-RU" altLang="ru-RU" sz="1400" i="1" dirty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6" name="TextBox 8"/>
          <p:cNvSpPr txBox="1">
            <a:spLocks noChangeArrowheads="1"/>
          </p:cNvSpPr>
          <p:nvPr/>
        </p:nvSpPr>
        <p:spPr bwMode="auto">
          <a:xfrm>
            <a:off x="5828505" y="3480628"/>
            <a:ext cx="2808287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ru-RU" altLang="ru-RU" sz="1400" b="1" dirty="0">
                <a:solidFill>
                  <a:srgbClr val="1F5FA0"/>
                </a:solidFill>
                <a:cs typeface="Arial" panose="020B0604020202020204" pitchFamily="34" charset="0"/>
              </a:rPr>
              <a:t>Лидер качества</a:t>
            </a:r>
          </a:p>
          <a:p>
            <a:pPr algn="ctr" eaLnBrk="1" hangingPunct="1"/>
            <a:r>
              <a:rPr lang="ru-RU" altLang="ru-RU" sz="1400" b="1" dirty="0">
                <a:solidFill>
                  <a:srgbClr val="000000"/>
                </a:solidFill>
                <a:cs typeface="Arial" panose="020B0604020202020204" pitchFamily="34" charset="0"/>
              </a:rPr>
              <a:t>с 2008 г. награждено </a:t>
            </a:r>
            <a:r>
              <a:rPr lang="ru-RU" altLang="ru-RU" sz="1400" b="1" dirty="0">
                <a:solidFill>
                  <a:srgbClr val="C00000"/>
                </a:solidFill>
                <a:cs typeface="Arial" panose="020B0604020202020204" pitchFamily="34" charset="0"/>
              </a:rPr>
              <a:t>42</a:t>
            </a:r>
            <a:r>
              <a:rPr lang="ru-RU" altLang="ru-RU" sz="1400" b="1" dirty="0">
                <a:solidFill>
                  <a:srgbClr val="000000"/>
                </a:solidFill>
                <a:cs typeface="Arial" panose="020B0604020202020204" pitchFamily="34" charset="0"/>
              </a:rPr>
              <a:t> руководителя организаций</a:t>
            </a:r>
          </a:p>
        </p:txBody>
      </p:sp>
      <p:pic>
        <p:nvPicPr>
          <p:cNvPr id="7" name="Picture 58" descr="http://www.gosstandart.gov.by/txt/Konkyrsu-v-obl-kach/lidkg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6200" y="3480628"/>
            <a:ext cx="719138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56" descr="http://www.gosstandart.gov.by/txt/Konkyrsu-v-obl-kach/imim2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0312" y="2918653"/>
            <a:ext cx="576262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9233" y="2146980"/>
            <a:ext cx="576263" cy="63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Содержимое 2"/>
          <p:cNvSpPr txBox="1">
            <a:spLocks/>
          </p:cNvSpPr>
          <p:nvPr/>
        </p:nvSpPr>
        <p:spPr bwMode="auto">
          <a:xfrm>
            <a:off x="1122419" y="1052736"/>
            <a:ext cx="7266005" cy="864096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>
            <a:defPPr>
              <a:defRPr lang="ru-RU"/>
            </a:defPPr>
            <a:lvl1pPr marL="265113" indent="-265113" algn="just" eaLnBrk="1" fontAlgn="auto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2">
                  <a:lumMod val="75000"/>
                </a:schemeClr>
              </a:buClr>
              <a:buSzPct val="150000"/>
              <a:buFont typeface="Arial" pitchFamily="34" charset="0"/>
              <a:buChar char="•"/>
              <a:defRPr sz="2100">
                <a:solidFill>
                  <a:srgbClr val="1B1F49"/>
                </a:solidFill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</a:defRPr>
            </a:lvl9pPr>
          </a:lstStyle>
          <a:p>
            <a:pPr marL="0" indent="0">
              <a:buClr>
                <a:srgbClr val="EA157A">
                  <a:lumMod val="75000"/>
                </a:srgbClr>
              </a:buClr>
              <a:buFont typeface="Arial" pitchFamily="34" charset="0"/>
              <a:buNone/>
              <a:defRPr/>
            </a:pPr>
            <a:r>
              <a:rPr lang="ru-RU" sz="1800" b="1" dirty="0" smtClean="0">
                <a:solidFill>
                  <a:srgbClr val="002060"/>
                </a:solidFill>
                <a:latin typeface="Calibri" panose="020F0502020204030204" pitchFamily="34" charset="0"/>
                <a:cs typeface="Arial" pitchFamily="34" charset="0"/>
              </a:rPr>
              <a:t>выпуск </a:t>
            </a:r>
            <a:r>
              <a:rPr lang="ru-RU" sz="1800" b="1" dirty="0">
                <a:solidFill>
                  <a:srgbClr val="002060"/>
                </a:solidFill>
                <a:latin typeface="Calibri" panose="020F0502020204030204" pitchFamily="34" charset="0"/>
                <a:cs typeface="Arial" pitchFamily="34" charset="0"/>
              </a:rPr>
              <a:t>конкурентоспособной продукции, </a:t>
            </a:r>
            <a:r>
              <a:rPr lang="ru-RU" sz="1800" b="1" dirty="0" smtClean="0">
                <a:solidFill>
                  <a:srgbClr val="002060"/>
                </a:solidFill>
                <a:latin typeface="Calibri" panose="020F0502020204030204" pitchFamily="34" charset="0"/>
                <a:cs typeface="Arial" pitchFamily="34" charset="0"/>
              </a:rPr>
              <a:t>оптимальное использование </a:t>
            </a:r>
            <a:r>
              <a:rPr lang="ru-RU" sz="1800" b="1" dirty="0">
                <a:solidFill>
                  <a:srgbClr val="002060"/>
                </a:solidFill>
                <a:latin typeface="Calibri" panose="020F0502020204030204" pitchFamily="34" charset="0"/>
                <a:cs typeface="Arial" pitchFamily="34" charset="0"/>
              </a:rPr>
              <a:t>ресурсов, </a:t>
            </a:r>
            <a:r>
              <a:rPr lang="ru-RU" sz="1800" b="1" dirty="0" smtClean="0">
                <a:solidFill>
                  <a:srgbClr val="002060"/>
                </a:solidFill>
                <a:latin typeface="Calibri" panose="020F0502020204030204" pitchFamily="34" charset="0"/>
                <a:cs typeface="Arial" pitchFamily="34" charset="0"/>
              </a:rPr>
              <a:t>активное продвижение </a:t>
            </a:r>
            <a:r>
              <a:rPr lang="ru-RU" sz="1800" b="1" dirty="0">
                <a:solidFill>
                  <a:srgbClr val="002060"/>
                </a:solidFill>
                <a:latin typeface="Calibri" panose="020F0502020204030204" pitchFamily="34" charset="0"/>
                <a:cs typeface="Arial" pitchFamily="34" charset="0"/>
              </a:rPr>
              <a:t>инноваций, </a:t>
            </a:r>
            <a:r>
              <a:rPr lang="ru-RU" sz="1800" b="1" dirty="0" smtClean="0">
                <a:solidFill>
                  <a:srgbClr val="002060"/>
                </a:solidFill>
                <a:latin typeface="Calibri" panose="020F0502020204030204" pitchFamily="34" charset="0"/>
                <a:cs typeface="Arial" pitchFamily="34" charset="0"/>
              </a:rPr>
              <a:t>внедрение </a:t>
            </a:r>
            <a:r>
              <a:rPr lang="ru-RU" sz="1800" b="1" dirty="0">
                <a:solidFill>
                  <a:srgbClr val="002060"/>
                </a:solidFill>
                <a:latin typeface="Calibri" panose="020F0502020204030204" pitchFamily="34" charset="0"/>
                <a:cs typeface="Arial" pitchFamily="34" charset="0"/>
              </a:rPr>
              <a:t>современных форм и методов менеджмента </a:t>
            </a:r>
            <a:r>
              <a:rPr lang="ru-RU" sz="1800" b="1" dirty="0" smtClean="0">
                <a:solidFill>
                  <a:srgbClr val="002060"/>
                </a:solidFill>
                <a:latin typeface="Calibri" panose="020F0502020204030204" pitchFamily="34" charset="0"/>
                <a:cs typeface="Arial" pitchFamily="34" charset="0"/>
              </a:rPr>
              <a:t>качества</a:t>
            </a:r>
            <a:endParaRPr lang="ru-RU" sz="1800" b="1" dirty="0">
              <a:solidFill>
                <a:srgbClr val="002060"/>
              </a:solidFill>
              <a:latin typeface="Calibri" panose="020F0502020204030204" pitchFamily="34" charset="0"/>
              <a:cs typeface="Arial" pitchFamily="34" charset="0"/>
            </a:endParaRPr>
          </a:p>
        </p:txBody>
      </p:sp>
      <p:sp>
        <p:nvSpPr>
          <p:cNvPr id="11" name="Прямоугольник 2"/>
          <p:cNvSpPr>
            <a:spLocks noChangeArrowheads="1"/>
          </p:cNvSpPr>
          <p:nvPr/>
        </p:nvSpPr>
        <p:spPr bwMode="auto">
          <a:xfrm>
            <a:off x="298450" y="1066800"/>
            <a:ext cx="642937" cy="3079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rgbClr val="800000"/>
            </a:solidFill>
            <a:miter lim="800000"/>
            <a:headEnd/>
            <a:tailEnd/>
          </a:ln>
          <a:ex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ru-RU" altLang="ru-RU" sz="1400" b="1" dirty="0">
                <a:solidFill>
                  <a:srgbClr val="800000"/>
                </a:solidFill>
                <a:latin typeface="Calibri" panose="020F0502020204030204" pitchFamily="34" charset="0"/>
                <a:cs typeface="Arial" charset="0"/>
              </a:rPr>
              <a:t>Цель</a:t>
            </a:r>
          </a:p>
        </p:txBody>
      </p:sp>
      <p:pic>
        <p:nvPicPr>
          <p:cNvPr id="14" name="Picture 1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" y="3986213"/>
            <a:ext cx="4762500" cy="2795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pic>
      <p:pic>
        <p:nvPicPr>
          <p:cNvPr id="15" name="Picture 1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1388" y="2133600"/>
            <a:ext cx="3935412" cy="2403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pic>
      <p:pic>
        <p:nvPicPr>
          <p:cNvPr id="16" name="Picture 2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6200" y="4543425"/>
            <a:ext cx="3044825" cy="2314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8612" y="4724400"/>
            <a:ext cx="554037" cy="587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Text Box 4"/>
          <p:cNvSpPr txBox="1">
            <a:spLocks noChangeArrowheads="1"/>
          </p:cNvSpPr>
          <p:nvPr/>
        </p:nvSpPr>
        <p:spPr bwMode="auto">
          <a:xfrm>
            <a:off x="8601595" y="5649913"/>
            <a:ext cx="40588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fld id="{FCCC3607-0C05-4208-B177-C4DC544142D7}" type="slidenum">
              <a:rPr lang="en-US" altLang="ru-RU" smtClean="0">
                <a:solidFill>
                  <a:srgbClr val="FFFFFF"/>
                </a:solidFill>
                <a:latin typeface="Georgia" panose="02040502050405020303" pitchFamily="18" charset="0"/>
              </a:rPr>
              <a:t>51</a:t>
            </a:fld>
            <a:endParaRPr lang="ru-RU" altLang="ru-RU" dirty="0">
              <a:solidFill>
                <a:srgbClr val="FFFFFF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4548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t="6250" r="1739" b="3750"/>
          <a:stretch/>
        </p:blipFill>
        <p:spPr>
          <a:xfrm>
            <a:off x="152400" y="685800"/>
            <a:ext cx="8610600" cy="54864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648200" y="397639"/>
            <a:ext cx="4572000" cy="143116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31750"/>
          </a:effectLst>
        </p:spPr>
        <p:txBody>
          <a:bodyPr>
            <a:spAutoFit/>
          </a:bodyPr>
          <a:lstStyle/>
          <a:p>
            <a:pPr algn="ctr" eaLnBrk="0" hangingPunct="0"/>
            <a:r>
              <a:rPr lang="ru-RU" sz="2900" b="1" dirty="0" smtClean="0">
                <a:solidFill>
                  <a:srgbClr val="00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Государственный комитет по стандартизации Республики Беларусь</a:t>
            </a:r>
            <a:endParaRPr lang="ru-RU" sz="2900" b="1" dirty="0">
              <a:solidFill>
                <a:srgbClr val="000066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019800" y="5619690"/>
            <a:ext cx="2940805" cy="4001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31750"/>
          </a:effectLst>
        </p:spPr>
        <p:txBody>
          <a:bodyPr wrap="none">
            <a:spAutoFit/>
          </a:bodyPr>
          <a:lstStyle/>
          <a:p>
            <a:r>
              <a:rPr lang="en-US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www.gosstandart.gov.by</a:t>
            </a:r>
            <a:endParaRPr lang="ru-RU" sz="2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200547" y="5983069"/>
            <a:ext cx="2714853" cy="646331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square">
            <a:spAutoFit/>
          </a:bodyPr>
          <a:lstStyle/>
          <a:p>
            <a:pPr algn="r"/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тел: +375 17 233 52 13 </a:t>
            </a:r>
          </a:p>
          <a:p>
            <a:pPr algn="r"/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факс: +375 17 233 25 88</a:t>
            </a: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8572741" y="5649913"/>
            <a:ext cx="43473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fld id="{D4A67A34-4A31-47FF-9192-4B191A506C1F}" type="slidenum">
              <a:rPr lang="en-US" altLang="ru-RU" smtClean="0">
                <a:solidFill>
                  <a:srgbClr val="FFFFFF"/>
                </a:solidFill>
                <a:latin typeface="Georgia" panose="02040502050405020303" pitchFamily="18" charset="0"/>
              </a:rPr>
              <a:t>52</a:t>
            </a:fld>
            <a:endParaRPr lang="ru-RU" altLang="ru-RU" dirty="0">
              <a:solidFill>
                <a:srgbClr val="FFFFFF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759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59" t="8790" r="27266" b="33612"/>
          <a:stretch/>
        </p:blipFill>
        <p:spPr bwMode="auto">
          <a:xfrm>
            <a:off x="428022" y="571499"/>
            <a:ext cx="6019800" cy="5544922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495800" y="1018163"/>
            <a:ext cx="4572000" cy="187743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31750"/>
          </a:effectLst>
        </p:spPr>
        <p:txBody>
          <a:bodyPr>
            <a:spAutoFit/>
          </a:bodyPr>
          <a:lstStyle/>
          <a:p>
            <a:pPr algn="ctr" eaLnBrk="0" hangingPunct="0"/>
            <a:r>
              <a:rPr lang="ru-RU" sz="2900" b="1" dirty="0" smtClean="0">
                <a:solidFill>
                  <a:srgbClr val="00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Белорусский государственный институт стандартизации и сертификации </a:t>
            </a:r>
            <a:endParaRPr lang="ru-RU" sz="2900" b="1" dirty="0">
              <a:solidFill>
                <a:srgbClr val="000066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Прямоугольник 1"/>
          <p:cNvSpPr>
            <a:spLocks noChangeArrowheads="1"/>
          </p:cNvSpPr>
          <p:nvPr/>
        </p:nvSpPr>
        <p:spPr bwMode="auto">
          <a:xfrm>
            <a:off x="6597241" y="3810000"/>
            <a:ext cx="1860959" cy="4001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31750"/>
          </a:effectLst>
          <a:extLst/>
        </p:spPr>
        <p:txBody>
          <a:bodyPr wrap="none">
            <a:spAutoFit/>
          </a:bodyPr>
          <a:lstStyle/>
          <a:p>
            <a:r>
              <a:rPr lang="en-US" alt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www.belgiss.by</a:t>
            </a:r>
          </a:p>
        </p:txBody>
      </p:sp>
      <p:sp>
        <p:nvSpPr>
          <p:cNvPr id="8" name="Прямоугольник 2"/>
          <p:cNvSpPr>
            <a:spLocks noChangeArrowheads="1"/>
          </p:cNvSpPr>
          <p:nvPr/>
        </p:nvSpPr>
        <p:spPr bwMode="auto">
          <a:xfrm>
            <a:off x="4764732" y="5890046"/>
            <a:ext cx="36957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endParaRPr lang="en-US" alt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r"/>
            <a:r>
              <a:rPr lang="ru-RU" altLang="ru-RU" dirty="0">
                <a:latin typeface="Calibri" panose="020F0502020204030204" pitchFamily="34" charset="0"/>
                <a:cs typeface="Calibri" panose="020F0502020204030204" pitchFamily="34" charset="0"/>
              </a:rPr>
              <a:t>Тел</a:t>
            </a:r>
            <a:r>
              <a:rPr lang="en-US" altLang="ru-RU" dirty="0">
                <a:latin typeface="Calibri" panose="020F0502020204030204" pitchFamily="34" charset="0"/>
                <a:cs typeface="Calibri" panose="020F0502020204030204" pitchFamily="34" charset="0"/>
              </a:rPr>
              <a:t>: + 375 17 269 69 99 </a:t>
            </a:r>
            <a:endParaRPr lang="ru-RU" alt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r"/>
            <a:r>
              <a:rPr lang="ru-RU" altLang="ru-RU" dirty="0">
                <a:latin typeface="Calibri" panose="020F0502020204030204" pitchFamily="34" charset="0"/>
                <a:cs typeface="Calibri" panose="020F0502020204030204" pitchFamily="34" charset="0"/>
              </a:rPr>
              <a:t>Факс</a:t>
            </a:r>
            <a:r>
              <a:rPr lang="en-US" altLang="ru-RU" dirty="0">
                <a:latin typeface="Calibri" panose="020F0502020204030204" pitchFamily="34" charset="0"/>
                <a:cs typeface="Calibri" panose="020F0502020204030204" pitchFamily="34" charset="0"/>
              </a:rPr>
              <a:t>: + 375</a:t>
            </a:r>
            <a:r>
              <a:rPr lang="en-US" altLang="ru-RU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ru-RU" dirty="0">
                <a:latin typeface="Calibri" panose="020F0502020204030204" pitchFamily="34" charset="0"/>
                <a:cs typeface="Calibri" panose="020F0502020204030204" pitchFamily="34" charset="0"/>
              </a:rPr>
              <a:t>17 26</a:t>
            </a:r>
            <a:r>
              <a:rPr lang="ru-RU" altLang="ru-RU" dirty="0">
                <a:latin typeface="Calibri" panose="020F0502020204030204" pitchFamily="34" charset="0"/>
                <a:cs typeface="Calibri" panose="020F0502020204030204" pitchFamily="34" charset="0"/>
              </a:rPr>
              <a:t>9</a:t>
            </a:r>
            <a:r>
              <a:rPr lang="en-US" altLang="ru-RU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altLang="ru-RU" dirty="0">
                <a:latin typeface="Calibri" panose="020F0502020204030204" pitchFamily="34" charset="0"/>
                <a:cs typeface="Calibri" panose="020F0502020204030204" pitchFamily="34" charset="0"/>
              </a:rPr>
              <a:t>68</a:t>
            </a:r>
            <a:r>
              <a:rPr lang="en-US" altLang="ru-RU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altLang="ru-RU" dirty="0">
                <a:latin typeface="Calibri" panose="020F0502020204030204" pitchFamily="34" charset="0"/>
                <a:cs typeface="Calibri" panose="020F0502020204030204" pitchFamily="34" charset="0"/>
              </a:rPr>
              <a:t>89</a:t>
            </a: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8574343" y="5649913"/>
            <a:ext cx="43313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fld id="{FC6A2A48-3B57-4434-B9EE-81B94899BD85}" type="slidenum">
              <a:rPr lang="en-US" altLang="ru-RU" smtClean="0">
                <a:solidFill>
                  <a:srgbClr val="FFFFFF"/>
                </a:solidFill>
                <a:latin typeface="Georgia" panose="02040502050405020303" pitchFamily="18" charset="0"/>
              </a:rPr>
              <a:t>53</a:t>
            </a:fld>
            <a:endParaRPr lang="ru-RU" altLang="ru-RU" dirty="0">
              <a:solidFill>
                <a:srgbClr val="FFFFFF"/>
              </a:solidFill>
              <a:latin typeface="Georgia" panose="02040502050405020303" pitchFamily="18" charset="0"/>
            </a:endParaRPr>
          </a:p>
        </p:txBody>
      </p:sp>
      <p:sp>
        <p:nvSpPr>
          <p:cNvPr id="10" name="Прямоугольник 2"/>
          <p:cNvSpPr>
            <a:spLocks noChangeArrowheads="1"/>
          </p:cNvSpPr>
          <p:nvPr/>
        </p:nvSpPr>
        <p:spPr bwMode="auto">
          <a:xfrm>
            <a:off x="368610" y="6239053"/>
            <a:ext cx="36957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en-US" altLang="ru-RU" dirty="0">
                <a:latin typeface="Calibri" panose="020F0502020204030204" pitchFamily="34" charset="0"/>
                <a:cs typeface="Calibri" panose="020F0502020204030204" pitchFamily="34" charset="0"/>
              </a:rPr>
              <a:t>belgiss@mail.belpak.by </a:t>
            </a:r>
            <a:endParaRPr lang="ru-RU" alt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r"/>
            <a:r>
              <a:rPr lang="en-US" alt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info@belgiss.by</a:t>
            </a:r>
            <a:endParaRPr lang="en-US" alt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843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9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31" r="1233" b="3166"/>
          <a:stretch/>
        </p:blipFill>
        <p:spPr bwMode="auto">
          <a:xfrm>
            <a:off x="228600" y="762000"/>
            <a:ext cx="6666781" cy="49530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495800" y="550039"/>
            <a:ext cx="4572000" cy="143116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31750"/>
          </a:effectLst>
        </p:spPr>
        <p:txBody>
          <a:bodyPr>
            <a:spAutoFit/>
          </a:bodyPr>
          <a:lstStyle/>
          <a:p>
            <a:pPr algn="ctr" eaLnBrk="0" hangingPunct="0"/>
            <a:r>
              <a:rPr lang="ru-RU" sz="2900" b="1" dirty="0" smtClean="0">
                <a:solidFill>
                  <a:srgbClr val="00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Белорусский государственный институт метрологии </a:t>
            </a:r>
            <a:endParaRPr lang="ru-RU" sz="2900" b="1" dirty="0">
              <a:solidFill>
                <a:srgbClr val="000066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924675" y="4924455"/>
            <a:ext cx="1864165" cy="4001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31750"/>
          </a:effectLst>
        </p:spPr>
        <p:txBody>
          <a:bodyPr wrap="none">
            <a:spAutoFit/>
          </a:bodyPr>
          <a:lstStyle/>
          <a:p>
            <a:r>
              <a:rPr lang="en-US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www.belgim.by</a:t>
            </a:r>
            <a:endParaRPr lang="ru-RU" sz="2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867400" y="5410200"/>
            <a:ext cx="271485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/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info@belgim.by</a:t>
            </a:r>
            <a:endParaRPr lang="ru-RU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r"/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Факс: +375 17 288 09 38</a:t>
            </a:r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8571137" y="5649913"/>
            <a:ext cx="43633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fld id="{6622DB7B-116D-4D11-9550-22C8A68ABECE}" type="slidenum">
              <a:rPr lang="en-US" altLang="ru-RU" smtClean="0">
                <a:solidFill>
                  <a:srgbClr val="FFFFFF"/>
                </a:solidFill>
                <a:latin typeface="Georgia" panose="02040502050405020303" pitchFamily="18" charset="0"/>
              </a:rPr>
              <a:t>54</a:t>
            </a:fld>
            <a:endParaRPr lang="ru-RU" altLang="ru-RU" dirty="0">
              <a:solidFill>
                <a:srgbClr val="FFFFFF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9809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3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18" r="1505" b="2987"/>
          <a:stretch/>
        </p:blipFill>
        <p:spPr bwMode="auto">
          <a:xfrm>
            <a:off x="304800" y="428624"/>
            <a:ext cx="6648450" cy="5286376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495800" y="550039"/>
            <a:ext cx="4572000" cy="143116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31750"/>
          </a:effectLst>
        </p:spPr>
        <p:txBody>
          <a:bodyPr>
            <a:spAutoFit/>
          </a:bodyPr>
          <a:lstStyle/>
          <a:p>
            <a:pPr algn="ctr" eaLnBrk="0" hangingPunct="0"/>
            <a:r>
              <a:rPr lang="ru-RU" sz="2900" b="1" dirty="0">
                <a:solidFill>
                  <a:srgbClr val="00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Белорусский государственный центр аккредитации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924675" y="4924455"/>
            <a:ext cx="1612942" cy="4001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31750"/>
          </a:effectLst>
        </p:spPr>
        <p:txBody>
          <a:bodyPr wrap="none">
            <a:spAutoFit/>
          </a:bodyPr>
          <a:lstStyle/>
          <a:p>
            <a:r>
              <a:rPr 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www.bsca.by</a:t>
            </a:r>
            <a:endParaRPr lang="ru-RU" sz="2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867400" y="5410200"/>
            <a:ext cx="271485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/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bsca@bsca.by</a:t>
            </a:r>
            <a:endParaRPr lang="ru-RU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r"/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тел. +375 17 246 92 52</a:t>
            </a:r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8579153" y="5649913"/>
            <a:ext cx="42832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fld id="{2817C9AE-C7C0-478B-BB39-3B5DEDA28F5F}" type="slidenum">
              <a:rPr lang="en-US" altLang="ru-RU" smtClean="0">
                <a:solidFill>
                  <a:srgbClr val="FFFFFF"/>
                </a:solidFill>
                <a:latin typeface="Georgia" panose="02040502050405020303" pitchFamily="18" charset="0"/>
              </a:rPr>
              <a:t>55</a:t>
            </a:fld>
            <a:endParaRPr lang="ru-RU" altLang="ru-RU" dirty="0">
              <a:solidFill>
                <a:srgbClr val="FFFFFF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9312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 Box 4"/>
          <p:cNvSpPr txBox="1">
            <a:spLocks noChangeArrowheads="1"/>
          </p:cNvSpPr>
          <p:nvPr/>
        </p:nvSpPr>
        <p:spPr bwMode="auto">
          <a:xfrm>
            <a:off x="8569325" y="5649913"/>
            <a:ext cx="438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fld id="{156470BD-B49C-463A-AAAA-85372D17FD37}" type="slidenum">
              <a:rPr lang="ru-RU" altLang="ru-RU">
                <a:solidFill>
                  <a:srgbClr val="FFFFFF"/>
                </a:solidFill>
                <a:latin typeface="Georgia" panose="02040502050405020303" pitchFamily="18" charset="0"/>
              </a:rPr>
              <a:pPr algn="r" eaLnBrk="1" hangingPunct="1"/>
              <a:t>56</a:t>
            </a:fld>
            <a:endParaRPr lang="ru-RU" altLang="ru-RU">
              <a:solidFill>
                <a:srgbClr val="FFFFFF"/>
              </a:solidFill>
              <a:latin typeface="Georgia" panose="02040502050405020303" pitchFamily="18" charset="0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441325" y="2589213"/>
            <a:ext cx="7659688" cy="830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ru-RU" altLang="ru-RU" sz="4800" b="1" i="1" dirty="0" smtClean="0">
                <a:solidFill>
                  <a:srgbClr val="800000"/>
                </a:solidFill>
                <a:latin typeface="+mn-lt"/>
              </a:rPr>
              <a:t>Спасибо за внимание!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Прямоугольник 3"/>
          <p:cNvSpPr>
            <a:spLocks noChangeArrowheads="1"/>
          </p:cNvSpPr>
          <p:nvPr/>
        </p:nvSpPr>
        <p:spPr bwMode="auto">
          <a:xfrm>
            <a:off x="0" y="141288"/>
            <a:ext cx="864552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2400" b="1" dirty="0" smtClean="0">
                <a:solidFill>
                  <a:srgbClr val="9C1D22"/>
                </a:solidFill>
                <a:latin typeface="+mn-lt"/>
              </a:rPr>
              <a:t>ОСНОВНЫЕ ИЗМЕНЕНИЯ </a:t>
            </a:r>
            <a:br>
              <a:rPr lang="ru-RU" altLang="ru-RU" sz="2400" b="1" dirty="0" smtClean="0">
                <a:solidFill>
                  <a:srgbClr val="9C1D22"/>
                </a:solidFill>
                <a:latin typeface="+mn-lt"/>
              </a:rPr>
            </a:br>
            <a:r>
              <a:rPr lang="ru-RU" altLang="ru-RU" sz="2400" b="1" dirty="0" smtClean="0">
                <a:solidFill>
                  <a:srgbClr val="9C1D22"/>
                </a:solidFill>
                <a:latin typeface="+mn-lt"/>
              </a:rPr>
              <a:t>ЗАКОНА РЕСПУБЛИКИ БЕЛАРУСЬ</a:t>
            </a:r>
          </a:p>
          <a:p>
            <a:pPr algn="ctr" eaLnBrk="1" hangingPunct="1">
              <a:defRPr/>
            </a:pPr>
            <a:r>
              <a:rPr lang="ru-RU" altLang="ru-RU" sz="2400" b="1" dirty="0" smtClean="0">
                <a:solidFill>
                  <a:srgbClr val="9C1D22"/>
                </a:solidFill>
                <a:latin typeface="+mn-lt"/>
              </a:rPr>
              <a:t>«О ТЕХНИЧЕСКОМ НОРМИРОВАНИИ И СТАНДАРТИЗАЦИИ»</a:t>
            </a:r>
          </a:p>
        </p:txBody>
      </p:sp>
      <p:sp>
        <p:nvSpPr>
          <p:cNvPr id="8195" name="Text Box 4"/>
          <p:cNvSpPr txBox="1">
            <a:spLocks noChangeArrowheads="1"/>
          </p:cNvSpPr>
          <p:nvPr/>
        </p:nvSpPr>
        <p:spPr bwMode="auto">
          <a:xfrm>
            <a:off x="8694738" y="5649913"/>
            <a:ext cx="312737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fld id="{5083DD02-F784-4A02-83B4-61F19B11E95C}" type="slidenum">
              <a:rPr lang="ru-RU" altLang="ru-RU">
                <a:solidFill>
                  <a:srgbClr val="FFFFFF"/>
                </a:solidFill>
                <a:latin typeface="Georgia" panose="02040502050405020303" pitchFamily="18" charset="0"/>
              </a:rPr>
              <a:pPr algn="r" eaLnBrk="1" hangingPunct="1"/>
              <a:t>6</a:t>
            </a:fld>
            <a:endParaRPr lang="ru-RU" altLang="ru-RU" dirty="0">
              <a:solidFill>
                <a:srgbClr val="FFFFFF"/>
              </a:solidFill>
              <a:latin typeface="Georgia" panose="02040502050405020303" pitchFamily="18" charset="0"/>
            </a:endParaRPr>
          </a:p>
        </p:txBody>
      </p:sp>
      <p:sp>
        <p:nvSpPr>
          <p:cNvPr id="6" name="Прямоугольник 7"/>
          <p:cNvSpPr>
            <a:spLocks noChangeArrowheads="1"/>
          </p:cNvSpPr>
          <p:nvPr/>
        </p:nvSpPr>
        <p:spPr bwMode="auto">
          <a:xfrm>
            <a:off x="179388" y="1557338"/>
            <a:ext cx="8208962" cy="50629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>
              <a:spcBef>
                <a:spcPts val="600"/>
              </a:spcBef>
              <a:buClr>
                <a:srgbClr val="9C271C"/>
              </a:buClr>
              <a:buSzPct val="120000"/>
              <a:buFont typeface="Wingdings" panose="05000000000000000000" pitchFamily="2" charset="2"/>
              <a:buChar char="§"/>
            </a:pPr>
            <a:r>
              <a:rPr lang="ru-RU" altLang="ru-RU" sz="1700" b="1" dirty="0">
                <a:solidFill>
                  <a:srgbClr val="2B2E4B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приведение в соответствие с нормативно-правовой базой ЕАЭС</a:t>
            </a:r>
          </a:p>
          <a:p>
            <a:pPr algn="just" eaLnBrk="1" hangingPunct="1">
              <a:spcBef>
                <a:spcPts val="600"/>
              </a:spcBef>
              <a:buClr>
                <a:srgbClr val="9C271C"/>
              </a:buClr>
              <a:buSzPct val="120000"/>
              <a:buFont typeface="Wingdings" panose="05000000000000000000" pitchFamily="2" charset="2"/>
              <a:buChar char="§"/>
            </a:pPr>
            <a:r>
              <a:rPr lang="ru-RU" altLang="ru-RU" sz="1700" b="1" dirty="0">
                <a:solidFill>
                  <a:srgbClr val="2B2E4B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уточнение понятий</a:t>
            </a:r>
          </a:p>
          <a:p>
            <a:pPr algn="just" eaLnBrk="1" hangingPunct="1">
              <a:spcBef>
                <a:spcPts val="600"/>
              </a:spcBef>
              <a:buClr>
                <a:srgbClr val="9C271C"/>
              </a:buClr>
              <a:buSzPct val="120000"/>
              <a:buFont typeface="Wingdings" panose="05000000000000000000" pitchFamily="2" charset="2"/>
              <a:buChar char="§"/>
            </a:pPr>
            <a:r>
              <a:rPr lang="ru-RU" altLang="ru-RU" sz="1700" b="1" dirty="0">
                <a:solidFill>
                  <a:srgbClr val="9C1D22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установление:</a:t>
            </a:r>
          </a:p>
          <a:p>
            <a:pPr marL="808038" indent="-182563" algn="just" eaLnBrk="1" hangingPunct="1">
              <a:spcBef>
                <a:spcPts val="600"/>
              </a:spcBef>
              <a:spcAft>
                <a:spcPts val="600"/>
              </a:spcAft>
              <a:buClr>
                <a:srgbClr val="9C271C"/>
              </a:buClr>
              <a:buFont typeface="Wingdings" panose="05000000000000000000" pitchFamily="2" charset="2"/>
              <a:buChar char="ü"/>
            </a:pPr>
            <a:r>
              <a:rPr lang="ru-RU" altLang="ru-RU" sz="1700" b="1" dirty="0">
                <a:solidFill>
                  <a:srgbClr val="2B2E4B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положений о Национальном институте по стандартизации</a:t>
            </a:r>
          </a:p>
          <a:p>
            <a:pPr marL="808038" indent="-182563" algn="just" eaLnBrk="1" hangingPunct="1">
              <a:spcBef>
                <a:spcPts val="600"/>
              </a:spcBef>
              <a:spcAft>
                <a:spcPts val="600"/>
              </a:spcAft>
              <a:buClr>
                <a:srgbClr val="9C271C"/>
              </a:buClr>
              <a:buFont typeface="Wingdings" panose="05000000000000000000" pitchFamily="2" charset="2"/>
              <a:buChar char="ü"/>
            </a:pPr>
            <a:r>
              <a:rPr lang="ru-RU" altLang="ru-RU" sz="1700" b="1" dirty="0">
                <a:solidFill>
                  <a:srgbClr val="2B2E4B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полномочий технических комитетов по стандартизации</a:t>
            </a:r>
          </a:p>
          <a:p>
            <a:pPr marL="808038" indent="-182563" algn="just" eaLnBrk="1" hangingPunct="1">
              <a:spcBef>
                <a:spcPts val="600"/>
              </a:spcBef>
              <a:spcAft>
                <a:spcPts val="600"/>
              </a:spcAft>
              <a:buClr>
                <a:srgbClr val="9C271C"/>
              </a:buClr>
              <a:buFont typeface="Wingdings" panose="05000000000000000000" pitchFamily="2" charset="2"/>
              <a:buChar char="ü"/>
            </a:pPr>
            <a:r>
              <a:rPr lang="ru-RU" altLang="ru-RU" sz="1700" b="1" dirty="0" smtClean="0">
                <a:solidFill>
                  <a:srgbClr val="2B2E4B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положений</a:t>
            </a:r>
            <a:r>
              <a:rPr lang="ru-RU" altLang="ru-RU" sz="1700" b="1" dirty="0">
                <a:solidFill>
                  <a:srgbClr val="2B2E4B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, касающихся правил формирования и утверждения Перечней стандартов для технических регламентов</a:t>
            </a:r>
          </a:p>
          <a:p>
            <a:pPr marL="808038" indent="-182563" algn="just" eaLnBrk="1" hangingPunct="1">
              <a:spcBef>
                <a:spcPts val="600"/>
              </a:spcBef>
              <a:spcAft>
                <a:spcPts val="600"/>
              </a:spcAft>
              <a:buClr>
                <a:srgbClr val="9C271C"/>
              </a:buClr>
              <a:buFont typeface="Wingdings" panose="05000000000000000000" pitchFamily="2" charset="2"/>
              <a:buChar char="ü"/>
            </a:pPr>
            <a:r>
              <a:rPr lang="ru-RU" altLang="ru-RU" sz="1700" b="1" dirty="0">
                <a:solidFill>
                  <a:srgbClr val="2B2E4B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требований к общегосударственным классификаторам</a:t>
            </a:r>
          </a:p>
          <a:p>
            <a:pPr marL="808038" indent="-182563" algn="just" eaLnBrk="1" hangingPunct="1">
              <a:spcBef>
                <a:spcPts val="600"/>
              </a:spcBef>
              <a:spcAft>
                <a:spcPts val="600"/>
              </a:spcAft>
              <a:buClr>
                <a:srgbClr val="9C271C"/>
              </a:buClr>
              <a:buFont typeface="Wingdings" panose="05000000000000000000" pitchFamily="2" charset="2"/>
              <a:buChar char="ü"/>
            </a:pPr>
            <a:r>
              <a:rPr lang="ru-RU" altLang="ru-RU" sz="1700" b="1" dirty="0">
                <a:solidFill>
                  <a:srgbClr val="2B2E4B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случаев обязательности соблюдения требований технических кодексов установившейся практики и государственных стандартов</a:t>
            </a:r>
          </a:p>
          <a:p>
            <a:pPr marL="808038" indent="-182563" algn="just" eaLnBrk="1" hangingPunct="1">
              <a:spcBef>
                <a:spcPts val="600"/>
              </a:spcBef>
              <a:spcAft>
                <a:spcPts val="600"/>
              </a:spcAft>
              <a:buClr>
                <a:srgbClr val="9C271C"/>
              </a:buClr>
              <a:buFont typeface="Wingdings" panose="05000000000000000000" pitchFamily="2" charset="2"/>
              <a:buChar char="ü"/>
            </a:pPr>
            <a:r>
              <a:rPr lang="ru-RU" altLang="ru-RU" sz="1700" b="1" dirty="0">
                <a:solidFill>
                  <a:srgbClr val="2B2E4B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норм о нормативно-технической и метрологической экспертизе проектов государственных стандартов</a:t>
            </a:r>
          </a:p>
          <a:p>
            <a:pPr marL="808038" indent="-182563" algn="just" eaLnBrk="1" hangingPunct="1">
              <a:spcBef>
                <a:spcPts val="600"/>
              </a:spcBef>
              <a:spcAft>
                <a:spcPts val="600"/>
              </a:spcAft>
              <a:buClr>
                <a:srgbClr val="9C271C"/>
              </a:buClr>
              <a:buFont typeface="Wingdings" panose="05000000000000000000" pitchFamily="2" charset="2"/>
              <a:buChar char="ü"/>
            </a:pPr>
            <a:r>
              <a:rPr lang="ru-RU" altLang="ru-RU" sz="1700" b="1" dirty="0">
                <a:solidFill>
                  <a:srgbClr val="2B2E4B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требований к надзору за техническими регламентами</a:t>
            </a:r>
          </a:p>
          <a:p>
            <a:pPr marL="808038" indent="-182563" algn="just" eaLnBrk="1" hangingPunct="1">
              <a:spcBef>
                <a:spcPts val="600"/>
              </a:spcBef>
              <a:spcAft>
                <a:spcPts val="600"/>
              </a:spcAft>
              <a:buClr>
                <a:srgbClr val="9C271C"/>
              </a:buClr>
              <a:buFont typeface="Wingdings" panose="05000000000000000000" pitchFamily="2" charset="2"/>
              <a:buChar char="ü"/>
            </a:pPr>
            <a:r>
              <a:rPr lang="ru-RU" altLang="ru-RU" sz="1700" b="1" dirty="0">
                <a:solidFill>
                  <a:srgbClr val="2B2E4B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положений по изданию и распространению ТНПА</a:t>
            </a:r>
            <a:endParaRPr lang="en-US" altLang="ru-RU" sz="1700" b="1" dirty="0">
              <a:solidFill>
                <a:srgbClr val="2B2E4B"/>
              </a:solidFill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с двумя скругленными противолежащими углами 1"/>
          <p:cNvSpPr/>
          <p:nvPr/>
        </p:nvSpPr>
        <p:spPr>
          <a:xfrm>
            <a:off x="107505" y="2949575"/>
            <a:ext cx="4032448" cy="1055688"/>
          </a:xfrm>
          <a:prstGeom prst="round2Diag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ru-RU" altLang="ru-RU" sz="1400" i="1" dirty="0">
                <a:solidFill>
                  <a:srgbClr val="80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в соответствии с проектом  </a:t>
            </a:r>
            <a:br>
              <a:rPr lang="ru-RU" altLang="ru-RU" sz="1400" i="1" dirty="0">
                <a:solidFill>
                  <a:srgbClr val="800000"/>
                </a:solidFill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ru-RU" altLang="ru-RU" sz="1400" i="1" dirty="0">
                <a:solidFill>
                  <a:srgbClr val="80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Закона Республики Беларусь</a:t>
            </a:r>
          </a:p>
          <a:p>
            <a:pPr algn="ctr"/>
            <a:r>
              <a:rPr lang="ru-RU" altLang="ru-RU" sz="1400" i="1" dirty="0">
                <a:solidFill>
                  <a:srgbClr val="80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«О нормативных правовых актах Республики Беларусь»</a:t>
            </a: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107950" y="2136775"/>
            <a:ext cx="3384550" cy="808038"/>
          </a:xfrm>
          <a:prstGeom prst="rect">
            <a:avLst/>
          </a:prstGeom>
          <a:solidFill>
            <a:srgbClr val="800080"/>
          </a:solidFill>
          <a:ln w="9525">
            <a:solidFill>
              <a:schemeClr val="bg1"/>
            </a:solidFill>
            <a:miter lim="800000"/>
            <a:headEnd/>
            <a:tailEnd/>
          </a:ln>
          <a:effectLst>
            <a:outerShdw dist="71842" dir="2700000" algn="ctr" rotWithShape="0">
              <a:schemeClr val="bg1">
                <a:lumMod val="65000"/>
              </a:schemeClr>
            </a:outerShdw>
          </a:effectLst>
        </p:spPr>
        <p:txBody>
          <a:bodyPr anchor="ctr"/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ru-RU" altLang="ru-RU" sz="1800" b="1" dirty="0" smtClean="0">
                <a:solidFill>
                  <a:srgbClr val="FFFFFF"/>
                </a:solidFill>
                <a:latin typeface="Calibri" panose="020F0502020204030204" pitchFamily="34" charset="0"/>
              </a:rPr>
              <a:t>ТНПА, не относящиеся к области ТНиС (2 954)</a:t>
            </a: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107950" y="4292600"/>
            <a:ext cx="3384550" cy="871538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  <a:effectLst>
            <a:outerShdw dist="71842" dir="2700000" algn="ctr" rotWithShape="0">
              <a:schemeClr val="bg1">
                <a:lumMod val="65000"/>
              </a:schemeClr>
            </a:outerShdw>
          </a:effectLst>
        </p:spPr>
        <p:txBody>
          <a:bodyPr anchor="ctr"/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ru-RU" altLang="ru-RU" sz="1800" b="1" dirty="0" smtClean="0">
                <a:solidFill>
                  <a:srgbClr val="FFFFFF"/>
                </a:solidFill>
                <a:latin typeface="Calibri" panose="020F0502020204030204" pitchFamily="34" charset="0"/>
              </a:rPr>
              <a:t>ТНПА в области ТНиС – </a:t>
            </a:r>
            <a:br>
              <a:rPr lang="ru-RU" altLang="ru-RU" sz="1800" b="1" dirty="0" smtClean="0">
                <a:solidFill>
                  <a:srgbClr val="FFFFFF"/>
                </a:solidFill>
                <a:latin typeface="Calibri" panose="020F0502020204030204" pitchFamily="34" charset="0"/>
              </a:rPr>
            </a:br>
            <a:r>
              <a:rPr lang="ru-RU" altLang="ru-RU" sz="1800" b="1" dirty="0" smtClean="0">
                <a:solidFill>
                  <a:srgbClr val="FFFFFF"/>
                </a:solidFill>
                <a:latin typeface="Calibri" panose="020F0502020204030204" pitchFamily="34" charset="0"/>
              </a:rPr>
              <a:t>технические регламенты Республики Беларусь (7)</a:t>
            </a:r>
            <a:endParaRPr lang="ru-RU" altLang="ru-RU" sz="1800" b="1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5" name="Заголовок 1"/>
          <p:cNvSpPr>
            <a:spLocks/>
          </p:cNvSpPr>
          <p:nvPr/>
        </p:nvSpPr>
        <p:spPr bwMode="auto">
          <a:xfrm>
            <a:off x="539552" y="116632"/>
            <a:ext cx="76327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altLang="ru-RU" sz="2400" b="1" dirty="0">
                <a:solidFill>
                  <a:srgbClr val="9C1D22"/>
                </a:solidFill>
                <a:latin typeface="+mn-lt"/>
              </a:rPr>
              <a:t>СОЗДАНИЕ  СИСТЕМЫ  ТНПА, </a:t>
            </a:r>
            <a:br>
              <a:rPr lang="ru-RU" altLang="ru-RU" sz="2400" b="1" dirty="0">
                <a:solidFill>
                  <a:srgbClr val="9C1D22"/>
                </a:solidFill>
                <a:latin typeface="+mn-lt"/>
              </a:rPr>
            </a:br>
            <a:r>
              <a:rPr lang="ru-RU" altLang="ru-RU" sz="2400" b="1" dirty="0">
                <a:solidFill>
                  <a:srgbClr val="9C1D22"/>
                </a:solidFill>
                <a:latin typeface="+mn-lt"/>
              </a:rPr>
              <a:t>ОПТИМИЗИРУЮЩЕЙ ТЕХНИЧЕСКИЕ ТРЕБОВАНИЯ 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565277" y="2638425"/>
            <a:ext cx="3860800" cy="64611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ts val="1800"/>
              </a:spcBef>
              <a:buFont typeface="Wingdings" panose="05000000000000000000" pitchFamily="2" charset="2"/>
              <a:buChar char="ü"/>
            </a:pPr>
            <a:r>
              <a:rPr lang="ru-RU" altLang="ru-RU" sz="1600" b="1">
                <a:solidFill>
                  <a:srgbClr val="2B2E4B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технические кодексы установившейся практики (1 164)</a:t>
            </a:r>
          </a:p>
        </p:txBody>
      </p:sp>
      <p:sp>
        <p:nvSpPr>
          <p:cNvPr id="7" name="Прямоугольник 2"/>
          <p:cNvSpPr>
            <a:spLocks noChangeArrowheads="1"/>
          </p:cNvSpPr>
          <p:nvPr/>
        </p:nvSpPr>
        <p:spPr bwMode="auto">
          <a:xfrm>
            <a:off x="4465265" y="1193800"/>
            <a:ext cx="4067175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ru-RU" altLang="ru-RU" sz="2000" b="1">
                <a:solidFill>
                  <a:srgbClr val="800000"/>
                </a:solidFill>
              </a:rPr>
              <a:t>ДОБРОВОЛЬНЫЕ ДЛЯ ПРИМЕНЕНИЯ ТНПА</a:t>
            </a:r>
          </a:p>
        </p:txBody>
      </p:sp>
      <p:sp>
        <p:nvSpPr>
          <p:cNvPr id="8" name="Прямоугольник 2"/>
          <p:cNvSpPr>
            <a:spLocks noChangeArrowheads="1"/>
          </p:cNvSpPr>
          <p:nvPr/>
        </p:nvSpPr>
        <p:spPr bwMode="auto">
          <a:xfrm>
            <a:off x="323850" y="1187450"/>
            <a:ext cx="3635375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ru-RU" altLang="ru-RU" sz="2000" b="1" dirty="0">
                <a:solidFill>
                  <a:srgbClr val="800000"/>
                </a:solidFill>
              </a:rPr>
              <a:t>ОБЯЗАТЕЛЬНЫЕ ДЛЯ ПРИМЕНЕНИЯ ТНПА</a:t>
            </a:r>
          </a:p>
        </p:txBody>
      </p:sp>
      <p:sp>
        <p:nvSpPr>
          <p:cNvPr id="9" name="Прямоугольник с двумя скругленными противолежащими углами 8"/>
          <p:cNvSpPr/>
          <p:nvPr/>
        </p:nvSpPr>
        <p:spPr>
          <a:xfrm>
            <a:off x="287338" y="5229200"/>
            <a:ext cx="3962027" cy="817245"/>
          </a:xfrm>
          <a:prstGeom prst="round2Diag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ru-RU" altLang="ru-RU" sz="1400" i="1" dirty="0">
                <a:solidFill>
                  <a:srgbClr val="80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в соответствии с Законом Республики Беларусь </a:t>
            </a:r>
            <a:r>
              <a:rPr lang="ru-RU" altLang="ru-RU" sz="1400" i="1" dirty="0" smtClean="0">
                <a:solidFill>
                  <a:srgbClr val="80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«</a:t>
            </a:r>
            <a:r>
              <a:rPr lang="ru-RU" altLang="ru-RU" sz="1400" i="1" dirty="0">
                <a:solidFill>
                  <a:srgbClr val="80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О техническом нормировании и стандартизации» 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4249365" y="1908175"/>
            <a:ext cx="0" cy="4545013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Скругленный прямоугольник 10"/>
          <p:cNvSpPr/>
          <p:nvPr/>
        </p:nvSpPr>
        <p:spPr>
          <a:xfrm>
            <a:off x="4565277" y="3573463"/>
            <a:ext cx="3860800" cy="50958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spcBef>
                <a:spcPts val="1800"/>
              </a:spcBef>
              <a:buFont typeface="Wingdings" panose="05000000000000000000" pitchFamily="2" charset="2"/>
              <a:buChar char="ü"/>
            </a:pPr>
            <a:r>
              <a:rPr lang="ru-RU" altLang="ru-RU" sz="1600" b="1">
                <a:solidFill>
                  <a:srgbClr val="2B2E4B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государственные стандарты (28 006)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565277" y="4292600"/>
            <a:ext cx="3860800" cy="51117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spcBef>
                <a:spcPts val="1800"/>
              </a:spcBef>
              <a:buFont typeface="Wingdings" panose="05000000000000000000" pitchFamily="2" charset="2"/>
              <a:buChar char="ü"/>
            </a:pPr>
            <a:r>
              <a:rPr lang="ru-RU" altLang="ru-RU" sz="1600" b="1">
                <a:solidFill>
                  <a:srgbClr val="2B2E4B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технические условия 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565277" y="5084763"/>
            <a:ext cx="3860800" cy="51117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spcBef>
                <a:spcPts val="1800"/>
              </a:spcBef>
              <a:buFont typeface="Wingdings" panose="05000000000000000000" pitchFamily="2" charset="2"/>
              <a:buChar char="ü"/>
            </a:pPr>
            <a:r>
              <a:rPr lang="ru-RU" altLang="ru-RU" sz="1600" b="1">
                <a:solidFill>
                  <a:srgbClr val="2B2E4B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стандарты организации</a:t>
            </a: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8707392" y="5649913"/>
            <a:ext cx="30008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r>
              <a:rPr lang="ru-RU" altLang="ru-RU" dirty="0" smtClean="0">
                <a:solidFill>
                  <a:srgbClr val="FFFFFF"/>
                </a:solidFill>
                <a:latin typeface="Georgia" panose="02040502050405020303" pitchFamily="18" charset="0"/>
              </a:rPr>
              <a:t>7</a:t>
            </a:r>
            <a:endParaRPr lang="ru-RU" altLang="ru-RU" dirty="0">
              <a:solidFill>
                <a:srgbClr val="FFFFFF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14583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-36513" y="150813"/>
            <a:ext cx="8496301" cy="39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defRPr/>
            </a:pPr>
            <a:r>
              <a:rPr lang="ru-RU" altLang="ru-RU" sz="2800" b="1" dirty="0" smtClean="0">
                <a:solidFill>
                  <a:srgbClr val="9C1D22"/>
                </a:solidFill>
                <a:latin typeface="+mn-lt"/>
              </a:rPr>
              <a:t>ТЕХНИЧЕСКИЕ РЕГЛАМЕНТЫ РЕСПУБЛИКИ БЕЛАРУСЬ</a:t>
            </a:r>
          </a:p>
        </p:txBody>
      </p:sp>
      <p:sp>
        <p:nvSpPr>
          <p:cNvPr id="7172" name="Прямоугольник 21"/>
          <p:cNvSpPr>
            <a:spLocks noChangeArrowheads="1"/>
          </p:cNvSpPr>
          <p:nvPr/>
        </p:nvSpPr>
        <p:spPr bwMode="auto">
          <a:xfrm>
            <a:off x="287338" y="1196975"/>
            <a:ext cx="8101012" cy="382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1438275" indent="-1438275" eaLnBrk="1" hangingPunct="1">
              <a:lnSpc>
                <a:spcPct val="95000"/>
              </a:lnSpc>
              <a:spcBef>
                <a:spcPts val="1200"/>
              </a:spcBef>
              <a:buClr>
                <a:srgbClr val="A50021"/>
              </a:buClr>
              <a:buSzPct val="110000"/>
              <a:defRPr/>
            </a:pPr>
            <a:r>
              <a:rPr lang="en-US" altLang="ru-RU" sz="1600" b="1" dirty="0" smtClean="0">
                <a:solidFill>
                  <a:srgbClr val="9C1D22"/>
                </a:solidFill>
                <a:latin typeface="+mn-lt"/>
              </a:rPr>
              <a:t>ТР 2007/003/BY</a:t>
            </a:r>
            <a:r>
              <a:rPr lang="ru-RU" altLang="ru-RU" sz="1600" b="1" dirty="0" smtClean="0">
                <a:solidFill>
                  <a:srgbClr val="002060"/>
                </a:solidFill>
                <a:latin typeface="+mn-lt"/>
              </a:rPr>
              <a:t> </a:t>
            </a:r>
            <a:r>
              <a:rPr lang="en-US" altLang="ru-RU" sz="1600" b="1" dirty="0" smtClean="0">
                <a:solidFill>
                  <a:srgbClr val="002060"/>
                </a:solidFill>
                <a:latin typeface="+mn-lt"/>
              </a:rPr>
              <a:t>Единицы измерений, допущенные к применению на территории Республики Беларусь</a:t>
            </a:r>
            <a:endParaRPr lang="ru-RU" altLang="ru-RU" sz="1600" b="1" dirty="0" smtClean="0">
              <a:solidFill>
                <a:srgbClr val="002060"/>
              </a:solidFill>
              <a:latin typeface="+mn-lt"/>
            </a:endParaRPr>
          </a:p>
          <a:p>
            <a:pPr marL="1438275" indent="-1438275" eaLnBrk="1" hangingPunct="1">
              <a:lnSpc>
                <a:spcPct val="95000"/>
              </a:lnSpc>
              <a:spcBef>
                <a:spcPts val="1200"/>
              </a:spcBef>
              <a:buClr>
                <a:srgbClr val="A50021"/>
              </a:buClr>
              <a:buSzPct val="110000"/>
              <a:defRPr/>
            </a:pPr>
            <a:r>
              <a:rPr lang="ru-RU" altLang="ru-RU" sz="1600" b="1" dirty="0" smtClean="0">
                <a:solidFill>
                  <a:srgbClr val="9C1D22"/>
                </a:solidFill>
                <a:latin typeface="+mn-lt"/>
              </a:rPr>
              <a:t>ТР 2008/009/</a:t>
            </a:r>
            <a:r>
              <a:rPr lang="en-US" altLang="ru-RU" sz="1600" b="1" dirty="0" smtClean="0">
                <a:solidFill>
                  <a:srgbClr val="9C1D22"/>
                </a:solidFill>
                <a:latin typeface="+mn-lt"/>
              </a:rPr>
              <a:t>BY</a:t>
            </a:r>
            <a:r>
              <a:rPr lang="ru-RU" altLang="ru-RU" sz="1600" b="1" dirty="0" smtClean="0">
                <a:solidFill>
                  <a:srgbClr val="002060"/>
                </a:solidFill>
                <a:latin typeface="+mn-lt"/>
              </a:rPr>
              <a:t> Банковская деятельность. Информационные технологии.</a:t>
            </a:r>
            <a:r>
              <a:rPr lang="en-US" altLang="ru-RU" sz="1600" b="1" dirty="0" smtClean="0">
                <a:solidFill>
                  <a:srgbClr val="002060"/>
                </a:solidFill>
                <a:latin typeface="+mn-lt"/>
              </a:rPr>
              <a:t> Информационная совместимость программных и</a:t>
            </a:r>
            <a:r>
              <a:rPr lang="ru-RU" altLang="ru-RU" sz="1600" b="1" dirty="0" smtClean="0">
                <a:solidFill>
                  <a:srgbClr val="002060"/>
                </a:solidFill>
                <a:latin typeface="+mn-lt"/>
              </a:rPr>
              <a:t> </a:t>
            </a:r>
            <a:r>
              <a:rPr lang="en-US" altLang="ru-RU" sz="1600" b="1" dirty="0" smtClean="0">
                <a:solidFill>
                  <a:srgbClr val="002060"/>
                </a:solidFill>
                <a:latin typeface="+mn-lt"/>
              </a:rPr>
              <a:t>программно-технических средств платежной </a:t>
            </a:r>
            <a:r>
              <a:rPr lang="ru-RU" altLang="ru-RU" sz="1600" b="1" dirty="0">
                <a:solidFill>
                  <a:srgbClr val="002060"/>
                </a:solidFill>
                <a:latin typeface="+mn-lt"/>
              </a:rPr>
              <a:t>с</a:t>
            </a:r>
            <a:r>
              <a:rPr lang="en-US" altLang="ru-RU" sz="1600" b="1" dirty="0" smtClean="0">
                <a:solidFill>
                  <a:srgbClr val="002060"/>
                </a:solidFill>
                <a:latin typeface="+mn-lt"/>
              </a:rPr>
              <a:t>истемы</a:t>
            </a:r>
            <a:endParaRPr lang="ru-RU" altLang="ru-RU" sz="1600" b="1" dirty="0" smtClean="0">
              <a:solidFill>
                <a:srgbClr val="002060"/>
              </a:solidFill>
              <a:latin typeface="+mn-lt"/>
            </a:endParaRPr>
          </a:p>
          <a:p>
            <a:pPr marL="1438275" indent="-1438275" eaLnBrk="1" hangingPunct="1">
              <a:lnSpc>
                <a:spcPct val="95000"/>
              </a:lnSpc>
              <a:spcBef>
                <a:spcPts val="1200"/>
              </a:spcBef>
              <a:buClr>
                <a:srgbClr val="A50021"/>
              </a:buClr>
              <a:buSzPct val="110000"/>
              <a:defRPr/>
            </a:pPr>
            <a:r>
              <a:rPr lang="ru-RU" altLang="ru-RU" sz="1600" b="1" dirty="0" smtClean="0">
                <a:solidFill>
                  <a:srgbClr val="9C1D22"/>
                </a:solidFill>
                <a:latin typeface="+mn-lt"/>
              </a:rPr>
              <a:t>ТР 2008/012/</a:t>
            </a:r>
            <a:r>
              <a:rPr lang="en-US" altLang="ru-RU" sz="1600" b="1" dirty="0" smtClean="0">
                <a:solidFill>
                  <a:srgbClr val="9C1D22"/>
                </a:solidFill>
                <a:latin typeface="+mn-lt"/>
              </a:rPr>
              <a:t>BY</a:t>
            </a:r>
            <a:r>
              <a:rPr lang="ru-RU" altLang="ru-RU" sz="1600" b="1" dirty="0" smtClean="0">
                <a:solidFill>
                  <a:srgbClr val="9C1D22"/>
                </a:solidFill>
                <a:latin typeface="+mn-lt"/>
              </a:rPr>
              <a:t> </a:t>
            </a:r>
            <a:r>
              <a:rPr lang="ru-RU" altLang="ru-RU" sz="1600" b="1" dirty="0" smtClean="0">
                <a:solidFill>
                  <a:srgbClr val="002060"/>
                </a:solidFill>
                <a:latin typeface="+mn-lt"/>
              </a:rPr>
              <a:t>Неавтоматические весоизмерительные приборы. Основные требования</a:t>
            </a:r>
          </a:p>
          <a:p>
            <a:pPr marL="1438275" indent="-1438275" eaLnBrk="1" hangingPunct="1">
              <a:lnSpc>
                <a:spcPct val="95000"/>
              </a:lnSpc>
              <a:spcBef>
                <a:spcPts val="1200"/>
              </a:spcBef>
              <a:buClr>
                <a:srgbClr val="A50021"/>
              </a:buClr>
              <a:buSzPct val="110000"/>
              <a:defRPr/>
            </a:pPr>
            <a:r>
              <a:rPr lang="ru-RU" altLang="ru-RU" sz="1600" b="1" dirty="0" smtClean="0">
                <a:solidFill>
                  <a:srgbClr val="9C1D22"/>
                </a:solidFill>
                <a:latin typeface="+mn-lt"/>
              </a:rPr>
              <a:t>ТР 2009/013/</a:t>
            </a:r>
            <a:r>
              <a:rPr lang="en-US" altLang="ru-RU" sz="1600" b="1" dirty="0" smtClean="0">
                <a:solidFill>
                  <a:srgbClr val="9C1D22"/>
                </a:solidFill>
                <a:latin typeface="+mn-lt"/>
              </a:rPr>
              <a:t>BY</a:t>
            </a:r>
            <a:r>
              <a:rPr lang="ru-RU" altLang="ru-RU" sz="1600" b="1" dirty="0" smtClean="0">
                <a:solidFill>
                  <a:srgbClr val="9C1D22"/>
                </a:solidFill>
                <a:latin typeface="+mn-lt"/>
              </a:rPr>
              <a:t> </a:t>
            </a:r>
            <a:r>
              <a:rPr lang="ru-RU" altLang="ru-RU" sz="1600" b="1" dirty="0" smtClean="0">
                <a:solidFill>
                  <a:srgbClr val="002060"/>
                </a:solidFill>
                <a:latin typeface="+mn-lt"/>
              </a:rPr>
              <a:t>Здания и сооружения, строительные материалы и изделия. </a:t>
            </a:r>
            <a:br>
              <a:rPr lang="ru-RU" altLang="ru-RU" sz="1600" b="1" dirty="0" smtClean="0">
                <a:solidFill>
                  <a:srgbClr val="002060"/>
                </a:solidFill>
                <a:latin typeface="+mn-lt"/>
              </a:rPr>
            </a:br>
            <a:r>
              <a:rPr lang="ru-RU" altLang="ru-RU" sz="1600" b="1" dirty="0" smtClean="0">
                <a:solidFill>
                  <a:srgbClr val="002060"/>
                </a:solidFill>
                <a:latin typeface="+mn-lt"/>
              </a:rPr>
              <a:t>Безопасность</a:t>
            </a:r>
          </a:p>
          <a:p>
            <a:pPr eaLnBrk="1" hangingPunct="1">
              <a:lnSpc>
                <a:spcPct val="95000"/>
              </a:lnSpc>
              <a:spcBef>
                <a:spcPts val="1200"/>
              </a:spcBef>
              <a:buClr>
                <a:srgbClr val="A50021"/>
              </a:buClr>
              <a:buSzPct val="110000"/>
              <a:defRPr/>
            </a:pPr>
            <a:r>
              <a:rPr lang="en-US" altLang="ru-RU" sz="1600" b="1" dirty="0" smtClean="0">
                <a:solidFill>
                  <a:srgbClr val="9C1D22"/>
                </a:solidFill>
                <a:latin typeface="+mn-lt"/>
              </a:rPr>
              <a:t>ТР 2010/014/BY</a:t>
            </a:r>
            <a:r>
              <a:rPr lang="ru-RU" altLang="ru-RU" sz="1600" b="1" dirty="0" smtClean="0">
                <a:solidFill>
                  <a:srgbClr val="9C1D22"/>
                </a:solidFill>
                <a:latin typeface="+mn-lt"/>
              </a:rPr>
              <a:t> </a:t>
            </a:r>
            <a:r>
              <a:rPr lang="en-US" altLang="ru-RU" sz="1600" b="1" dirty="0" smtClean="0">
                <a:solidFill>
                  <a:srgbClr val="002060"/>
                </a:solidFill>
                <a:latin typeface="+mn-lt"/>
              </a:rPr>
              <a:t>Минеральные удобрения. Безопасность</a:t>
            </a:r>
            <a:endParaRPr lang="ru-RU" altLang="ru-RU" sz="1600" b="1" dirty="0" smtClean="0">
              <a:solidFill>
                <a:srgbClr val="002060"/>
              </a:solidFill>
              <a:latin typeface="+mn-lt"/>
            </a:endParaRPr>
          </a:p>
          <a:p>
            <a:pPr eaLnBrk="1" hangingPunct="1">
              <a:lnSpc>
                <a:spcPct val="95000"/>
              </a:lnSpc>
              <a:spcBef>
                <a:spcPts val="1200"/>
              </a:spcBef>
              <a:buClr>
                <a:srgbClr val="A50021"/>
              </a:buClr>
              <a:buSzPct val="110000"/>
              <a:defRPr/>
            </a:pPr>
            <a:r>
              <a:rPr lang="ru-RU" altLang="ru-RU" sz="1600" b="1" dirty="0" smtClean="0">
                <a:solidFill>
                  <a:srgbClr val="9C1D22"/>
                </a:solidFill>
                <a:latin typeface="+mn-lt"/>
              </a:rPr>
              <a:t>ТР 2010/025/</a:t>
            </a:r>
            <a:r>
              <a:rPr lang="en-US" altLang="ru-RU" sz="1600" b="1" dirty="0" smtClean="0">
                <a:solidFill>
                  <a:srgbClr val="9C1D22"/>
                </a:solidFill>
                <a:latin typeface="+mn-lt"/>
              </a:rPr>
              <a:t>BY</a:t>
            </a:r>
            <a:r>
              <a:rPr lang="ru-RU" altLang="ru-RU" sz="1600" b="1" dirty="0" smtClean="0">
                <a:solidFill>
                  <a:srgbClr val="9C1D22"/>
                </a:solidFill>
                <a:latin typeface="+mn-lt"/>
              </a:rPr>
              <a:t> </a:t>
            </a:r>
            <a:r>
              <a:rPr lang="ru-RU" altLang="ru-RU" sz="1600" b="1" dirty="0" smtClean="0">
                <a:solidFill>
                  <a:srgbClr val="002060"/>
                </a:solidFill>
                <a:latin typeface="+mn-lt"/>
              </a:rPr>
              <a:t>Корма и кормовые добавки. Безопасность </a:t>
            </a:r>
          </a:p>
          <a:p>
            <a:pPr marL="1438275" indent="-1438275" eaLnBrk="1" hangingPunct="1">
              <a:lnSpc>
                <a:spcPct val="95000"/>
              </a:lnSpc>
              <a:spcBef>
                <a:spcPts val="1200"/>
              </a:spcBef>
              <a:buClr>
                <a:srgbClr val="A50021"/>
              </a:buClr>
              <a:buSzPct val="110000"/>
              <a:defRPr/>
            </a:pPr>
            <a:r>
              <a:rPr lang="ru-RU" altLang="ru-RU" sz="1600" b="1" dirty="0" smtClean="0">
                <a:solidFill>
                  <a:srgbClr val="9C1D22"/>
                </a:solidFill>
                <a:latin typeface="+mn-lt"/>
              </a:rPr>
              <a:t>ТР 2013/027/</a:t>
            </a:r>
            <a:r>
              <a:rPr lang="en-US" altLang="ru-RU" sz="1600" b="1" dirty="0" smtClean="0">
                <a:solidFill>
                  <a:srgbClr val="9C1D22"/>
                </a:solidFill>
                <a:latin typeface="+mn-lt"/>
              </a:rPr>
              <a:t>BY</a:t>
            </a:r>
            <a:r>
              <a:rPr lang="ru-RU" altLang="ru-RU" sz="1600" b="1" dirty="0" smtClean="0">
                <a:solidFill>
                  <a:srgbClr val="9C1D22"/>
                </a:solidFill>
                <a:latin typeface="+mn-lt"/>
              </a:rPr>
              <a:t> </a:t>
            </a:r>
            <a:r>
              <a:rPr lang="ru-RU" altLang="ru-RU" sz="1600" b="1" dirty="0" smtClean="0">
                <a:solidFill>
                  <a:srgbClr val="002060"/>
                </a:solidFill>
                <a:latin typeface="+mn-lt"/>
              </a:rPr>
              <a:t>Информационные технологии. Средства защиты информации. Информационная безопасность </a:t>
            </a:r>
          </a:p>
        </p:txBody>
      </p:sp>
      <p:sp>
        <p:nvSpPr>
          <p:cNvPr id="9220" name="Прямоугольник 1"/>
          <p:cNvSpPr>
            <a:spLocks noChangeArrowheads="1"/>
          </p:cNvSpPr>
          <p:nvPr/>
        </p:nvSpPr>
        <p:spPr bwMode="auto">
          <a:xfrm>
            <a:off x="468313" y="765175"/>
            <a:ext cx="2808287" cy="368300"/>
          </a:xfrm>
          <a:prstGeom prst="rect">
            <a:avLst/>
          </a:prstGeom>
          <a:solidFill>
            <a:srgbClr val="8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ru-RU" altLang="ru-RU" sz="2000" b="1" i="1">
                <a:solidFill>
                  <a:schemeClr val="bg1"/>
                </a:solidFill>
              </a:rPr>
              <a:t>Действуют - 7 ТР </a:t>
            </a:r>
            <a:r>
              <a:rPr lang="en-US" altLang="ru-RU" sz="2000" b="1" i="1">
                <a:solidFill>
                  <a:schemeClr val="bg1"/>
                </a:solidFill>
              </a:rPr>
              <a:t>BY</a:t>
            </a:r>
            <a:r>
              <a:rPr lang="ru-RU" altLang="ru-RU" sz="2000" b="1" i="1">
                <a:solidFill>
                  <a:schemeClr val="bg1"/>
                </a:solidFill>
              </a:rPr>
              <a:t>:</a:t>
            </a:r>
          </a:p>
        </p:txBody>
      </p:sp>
      <p:sp>
        <p:nvSpPr>
          <p:cNvPr id="9221" name="Text Box 4"/>
          <p:cNvSpPr txBox="1">
            <a:spLocks noChangeArrowheads="1"/>
          </p:cNvSpPr>
          <p:nvPr/>
        </p:nvSpPr>
        <p:spPr bwMode="auto">
          <a:xfrm>
            <a:off x="8694738" y="5649913"/>
            <a:ext cx="312737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fld id="{41FDD4FA-1C6C-4EA8-AC99-716CF5148E06}" type="slidenum">
              <a:rPr lang="ru-RU" altLang="ru-RU">
                <a:solidFill>
                  <a:srgbClr val="FFFFFF"/>
                </a:solidFill>
                <a:latin typeface="Georgia" panose="02040502050405020303" pitchFamily="18" charset="0"/>
              </a:rPr>
              <a:pPr algn="r" eaLnBrk="1" hangingPunct="1"/>
              <a:t>8</a:t>
            </a:fld>
            <a:endParaRPr lang="ru-RU" altLang="ru-RU">
              <a:solidFill>
                <a:srgbClr val="FFFFFF"/>
              </a:solidFill>
              <a:latin typeface="Georgia" panose="02040502050405020303" pitchFamily="18" charset="0"/>
            </a:endParaRPr>
          </a:p>
        </p:txBody>
      </p:sp>
      <p:sp>
        <p:nvSpPr>
          <p:cNvPr id="9222" name="Rectangle 7"/>
          <p:cNvSpPr>
            <a:spLocks noChangeArrowheads="1"/>
          </p:cNvSpPr>
          <p:nvPr/>
        </p:nvSpPr>
        <p:spPr bwMode="auto">
          <a:xfrm>
            <a:off x="418153" y="5280025"/>
            <a:ext cx="24479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ru-RU" altLang="ru-RU" b="1" i="1" dirty="0">
                <a:solidFill>
                  <a:srgbClr val="00B050"/>
                </a:solidFill>
              </a:rPr>
              <a:t>ВЕДЕТСЯ РАЗРАБОТКА:</a:t>
            </a:r>
          </a:p>
        </p:txBody>
      </p:sp>
      <p:sp>
        <p:nvSpPr>
          <p:cNvPr id="11" name="Прямоугольник 7"/>
          <p:cNvSpPr>
            <a:spLocks noChangeArrowheads="1"/>
          </p:cNvSpPr>
          <p:nvPr/>
        </p:nvSpPr>
        <p:spPr bwMode="auto">
          <a:xfrm>
            <a:off x="365968" y="5733256"/>
            <a:ext cx="4968875" cy="661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ts val="600"/>
              </a:spcBef>
              <a:defRPr/>
            </a:pPr>
            <a:r>
              <a:rPr lang="ru-RU" altLang="ru-RU" sz="1600" b="1" dirty="0">
                <a:solidFill>
                  <a:srgbClr val="00B0F0"/>
                </a:solidFill>
                <a:latin typeface="+mn-lt"/>
              </a:rPr>
              <a:t>ТР </a:t>
            </a:r>
            <a:r>
              <a:rPr lang="en-US" altLang="ru-RU" sz="1600" b="1" dirty="0">
                <a:solidFill>
                  <a:srgbClr val="00B0F0"/>
                </a:solidFill>
                <a:latin typeface="+mn-lt"/>
              </a:rPr>
              <a:t>BY</a:t>
            </a:r>
            <a:r>
              <a:rPr lang="ru-RU" altLang="ru-RU" sz="1600" b="1" dirty="0">
                <a:solidFill>
                  <a:srgbClr val="00B0F0"/>
                </a:solidFill>
                <a:latin typeface="+mn-lt"/>
              </a:rPr>
              <a:t> </a:t>
            </a:r>
            <a:r>
              <a:rPr lang="ru-RU" altLang="ru-RU" sz="1600" b="1" dirty="0">
                <a:solidFill>
                  <a:srgbClr val="00B050"/>
                </a:solidFill>
                <a:latin typeface="+mn-lt"/>
              </a:rPr>
              <a:t>Энергоэффективность зданий</a:t>
            </a:r>
          </a:p>
          <a:p>
            <a:pPr>
              <a:spcBef>
                <a:spcPts val="600"/>
              </a:spcBef>
              <a:defRPr/>
            </a:pPr>
            <a:r>
              <a:rPr lang="ru-RU" altLang="ru-RU" sz="1600" b="1" dirty="0">
                <a:solidFill>
                  <a:srgbClr val="00B0F0"/>
                </a:solidFill>
                <a:latin typeface="+mn-lt"/>
              </a:rPr>
              <a:t>ТР </a:t>
            </a:r>
            <a:r>
              <a:rPr lang="en-US" altLang="ru-RU" sz="1600" b="1" dirty="0">
                <a:solidFill>
                  <a:srgbClr val="00B0F0"/>
                </a:solidFill>
                <a:latin typeface="+mn-lt"/>
              </a:rPr>
              <a:t>BY </a:t>
            </a:r>
            <a:r>
              <a:rPr lang="ru-RU" altLang="ru-RU" sz="1600" b="1" dirty="0">
                <a:solidFill>
                  <a:srgbClr val="00B050"/>
                </a:solidFill>
                <a:latin typeface="+mn-lt"/>
              </a:rPr>
              <a:t>Средства электросвязи. </a:t>
            </a:r>
            <a:r>
              <a:rPr lang="ru-RU" altLang="ru-RU" sz="1600" b="1" dirty="0" smtClean="0">
                <a:solidFill>
                  <a:srgbClr val="00B050"/>
                </a:solidFill>
                <a:latin typeface="+mn-lt"/>
              </a:rPr>
              <a:t>Безопасность</a:t>
            </a:r>
            <a:endParaRPr lang="en-US" altLang="ru-RU" sz="1600" b="1" dirty="0">
              <a:solidFill>
                <a:srgbClr val="00B050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55563" y="44450"/>
            <a:ext cx="856297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546" tIns="46273" rIns="92546" bIns="46273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>
              <a:lnSpc>
                <a:spcPts val="2800"/>
              </a:lnSpc>
              <a:defRPr/>
            </a:pPr>
            <a:r>
              <a:rPr lang="ru-RU" altLang="ru-RU" sz="2700" b="1" dirty="0">
                <a:solidFill>
                  <a:srgbClr val="9C1D22"/>
                </a:solidFill>
                <a:latin typeface="+mn-lt"/>
              </a:rPr>
              <a:t>ТЕХНИЧЕСКИЕ РЕГЛАМЕНТЫ </a:t>
            </a:r>
            <a:r>
              <a:rPr lang="ru-RU" altLang="ru-RU" sz="2700" b="1" dirty="0" smtClean="0">
                <a:solidFill>
                  <a:srgbClr val="9C1D22"/>
                </a:solidFill>
                <a:latin typeface="+mn-lt"/>
              </a:rPr>
              <a:t>ЕАЭС</a:t>
            </a:r>
            <a:endParaRPr lang="ru-RU" altLang="ru-RU" sz="2700" b="1" dirty="0">
              <a:solidFill>
                <a:srgbClr val="9C1D22"/>
              </a:solidFill>
              <a:latin typeface="+mn-lt"/>
            </a:endParaRPr>
          </a:p>
        </p:txBody>
      </p:sp>
      <p:sp>
        <p:nvSpPr>
          <p:cNvPr id="10243" name="Прямоугольник 1"/>
          <p:cNvSpPr>
            <a:spLocks noChangeArrowheads="1"/>
          </p:cNvSpPr>
          <p:nvPr/>
        </p:nvSpPr>
        <p:spPr bwMode="auto">
          <a:xfrm>
            <a:off x="158750" y="476250"/>
            <a:ext cx="5853113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546" tIns="46273" rIns="92546" bIns="46273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ru-RU" altLang="ru-RU" sz="1600" b="1" i="1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Вступившие </a:t>
            </a:r>
            <a:r>
              <a:rPr lang="en-US" altLang="ru-RU" sz="1600" b="1" i="1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35</a:t>
            </a:r>
            <a:r>
              <a:rPr lang="ru-RU" altLang="ru-RU" sz="1600" b="1" i="1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ТР ТС устанавливают требования к:</a:t>
            </a:r>
          </a:p>
        </p:txBody>
      </p:sp>
      <p:sp>
        <p:nvSpPr>
          <p:cNvPr id="25" name="TextBox 13"/>
          <p:cNvSpPr txBox="1">
            <a:spLocks noChangeArrowheads="1"/>
          </p:cNvSpPr>
          <p:nvPr/>
        </p:nvSpPr>
        <p:spPr bwMode="auto">
          <a:xfrm>
            <a:off x="163513" y="793750"/>
            <a:ext cx="8296275" cy="744538"/>
          </a:xfrm>
          <a:prstGeom prst="rect">
            <a:avLst/>
          </a:prstGeom>
          <a:solidFill>
            <a:srgbClr val="E0EBF6"/>
          </a:solidFill>
          <a:ln w="28575">
            <a:solidFill>
              <a:srgbClr val="173551"/>
            </a:solidFill>
            <a:miter lim="800000"/>
            <a:headEnd/>
            <a:tailEnd/>
          </a:ln>
        </p:spPr>
        <p:txBody>
          <a:bodyPr lIns="92546" tIns="46273" rIns="0" bIns="46273"/>
          <a:lstStyle>
            <a:defPPr>
              <a:defRPr lang="ru-RU"/>
            </a:defPPr>
            <a:lvl1pPr fontAlgn="base">
              <a:spcBef>
                <a:spcPts val="200"/>
              </a:spcBef>
              <a:spcAft>
                <a:spcPct val="0"/>
              </a:spcAft>
              <a:defRPr sz="1200" b="1">
                <a:solidFill>
                  <a:srgbClr val="002060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Georgia" pitchFamily="18" charset="0"/>
              </a:defRPr>
            </a:lvl2pPr>
            <a:lvl3pPr marL="1143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Georgia" pitchFamily="18" charset="0"/>
              </a:defRPr>
            </a:lvl3pPr>
            <a:lvl4pPr marL="1600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Georgia" pitchFamily="18" charset="0"/>
              </a:defRPr>
            </a:lvl4pPr>
            <a:lvl5pPr marL="20574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Georgia" pitchFamily="18" charset="0"/>
              </a:defRPr>
            </a:lvl9pPr>
          </a:lstStyle>
          <a:p>
            <a:pPr marL="177800" indent="-177800">
              <a:buClr>
                <a:srgbClr val="A50021"/>
              </a:buClr>
              <a:buFont typeface="Wingdings" panose="05000000000000000000" pitchFamily="2" charset="2"/>
              <a:buChar char="ü"/>
              <a:defRPr/>
            </a:pPr>
            <a:r>
              <a:rPr lang="ru-RU" altLang="ru-RU" sz="1300" b="0" kern="0" dirty="0" smtClean="0"/>
              <a:t>пиротехническим изделиям</a:t>
            </a:r>
          </a:p>
          <a:p>
            <a:pPr marL="177800" indent="-177800">
              <a:buClr>
                <a:srgbClr val="A50021"/>
              </a:buClr>
              <a:buFont typeface="Wingdings" panose="05000000000000000000" pitchFamily="2" charset="2"/>
              <a:buChar char="ü"/>
              <a:defRPr/>
            </a:pPr>
            <a:r>
              <a:rPr lang="ru-RU" altLang="ru-RU" sz="1300" b="0" kern="0" dirty="0" smtClean="0"/>
              <a:t>средствам индивидуальной защиты</a:t>
            </a:r>
          </a:p>
          <a:p>
            <a:pPr marL="177800" indent="-177800">
              <a:buClr>
                <a:srgbClr val="A50021"/>
              </a:buClr>
              <a:buFont typeface="Wingdings" panose="05000000000000000000" pitchFamily="2" charset="2"/>
              <a:buChar char="ü"/>
              <a:defRPr/>
            </a:pPr>
            <a:r>
              <a:rPr lang="ru-RU" altLang="ru-RU" sz="1300" b="0" kern="0" dirty="0" smtClean="0"/>
              <a:t>игрушкам</a:t>
            </a:r>
            <a:endParaRPr lang="ru-RU" altLang="ru-RU" sz="1300" b="0" kern="0" dirty="0"/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163513" y="1773238"/>
            <a:ext cx="8296275" cy="1555750"/>
          </a:xfrm>
          <a:prstGeom prst="rect">
            <a:avLst/>
          </a:prstGeom>
          <a:solidFill>
            <a:srgbClr val="E0EBF6"/>
          </a:solidFill>
          <a:ln w="28575">
            <a:solidFill>
              <a:srgbClr val="173551"/>
            </a:solidFill>
            <a:miter lim="800000"/>
            <a:headEnd/>
            <a:tailEnd/>
          </a:ln>
          <a:extLst/>
        </p:spPr>
        <p:txBody>
          <a:bodyPr lIns="92546" tIns="46273" rIns="0" bIns="46273"/>
          <a:lstStyle>
            <a:defPPr>
              <a:defRPr lang="ru-RU"/>
            </a:defPPr>
            <a:lvl1pPr marL="285750" indent="-285750" fontAlgn="base">
              <a:spcBef>
                <a:spcPts val="200"/>
              </a:spcBef>
              <a:spcAft>
                <a:spcPct val="0"/>
              </a:spcAft>
              <a:buClr>
                <a:srgbClr val="A50021"/>
              </a:buClr>
              <a:buFont typeface="Wingdings" panose="05000000000000000000" pitchFamily="2" charset="2"/>
              <a:buChar char="ü"/>
              <a:defRPr sz="1400">
                <a:solidFill>
                  <a:srgbClr val="002060"/>
                </a:solidFill>
                <a:latin typeface="Calibri" pitchFamily="34" charset="0"/>
                <a:cs typeface="Arial" charset="0"/>
              </a:defRPr>
            </a:lvl1pPr>
          </a:lstStyle>
          <a:p>
            <a:pPr marL="177800" indent="-177800">
              <a:defRPr/>
            </a:pPr>
            <a:r>
              <a:rPr lang="ru-RU" sz="1300" kern="0" dirty="0" smtClean="0"/>
              <a:t>машинам и оборудованию </a:t>
            </a:r>
          </a:p>
          <a:p>
            <a:pPr marL="177800" indent="-177800">
              <a:defRPr/>
            </a:pPr>
            <a:r>
              <a:rPr lang="ru-RU" sz="1300" kern="0" dirty="0" smtClean="0"/>
              <a:t>аппаратам, работающим на </a:t>
            </a:r>
            <a:br>
              <a:rPr lang="ru-RU" sz="1300" kern="0" dirty="0" smtClean="0"/>
            </a:br>
            <a:r>
              <a:rPr lang="ru-RU" sz="1300" kern="0" dirty="0" smtClean="0"/>
              <a:t>газообразном топливе</a:t>
            </a:r>
          </a:p>
          <a:p>
            <a:pPr marL="177800" indent="-177800">
              <a:defRPr/>
            </a:pPr>
            <a:r>
              <a:rPr lang="ru-RU" sz="1300" kern="0" dirty="0" smtClean="0"/>
              <a:t>низковольтному оборудованию</a:t>
            </a:r>
          </a:p>
          <a:p>
            <a:pPr marL="177800" indent="-177800">
              <a:defRPr/>
            </a:pPr>
            <a:r>
              <a:rPr lang="ru-RU" sz="1300" kern="0" dirty="0" smtClean="0"/>
              <a:t>лифтам</a:t>
            </a:r>
          </a:p>
          <a:p>
            <a:pPr marL="177800" indent="-177800">
              <a:defRPr/>
            </a:pPr>
            <a:endParaRPr lang="ru-RU" sz="1300" kern="0" dirty="0"/>
          </a:p>
        </p:txBody>
      </p:sp>
      <p:sp>
        <p:nvSpPr>
          <p:cNvPr id="10246" name="Прямоугольник 22"/>
          <p:cNvSpPr>
            <a:spLocks noChangeArrowheads="1"/>
          </p:cNvSpPr>
          <p:nvPr/>
        </p:nvSpPr>
        <p:spPr bwMode="auto">
          <a:xfrm>
            <a:off x="2916238" y="1812925"/>
            <a:ext cx="3054350" cy="154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77800" indent="-1778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buClr>
                <a:srgbClr val="A50021"/>
              </a:buClr>
              <a:buFont typeface="Wingdings" panose="05000000000000000000" pitchFamily="2" charset="2"/>
              <a:buChar char="ü"/>
            </a:pPr>
            <a:r>
              <a:rPr lang="ru-RU" altLang="ru-RU" sz="1300">
                <a:solidFill>
                  <a:srgbClr val="002060"/>
                </a:solidFill>
                <a:cs typeface="Arial" panose="020B0604020202020204" pitchFamily="34" charset="0"/>
              </a:rPr>
              <a:t>электромагнитной совместимости </a:t>
            </a:r>
            <a:br>
              <a:rPr lang="ru-RU" altLang="ru-RU" sz="1300">
                <a:solidFill>
                  <a:srgbClr val="002060"/>
                </a:solidFill>
                <a:cs typeface="Arial" panose="020B0604020202020204" pitchFamily="34" charset="0"/>
              </a:rPr>
            </a:br>
            <a:r>
              <a:rPr lang="ru-RU" altLang="ru-RU" sz="1300">
                <a:solidFill>
                  <a:srgbClr val="002060"/>
                </a:solidFill>
                <a:cs typeface="Arial" panose="020B0604020202020204" pitchFamily="34" charset="0"/>
              </a:rPr>
              <a:t>технических  средств </a:t>
            </a:r>
          </a:p>
          <a:p>
            <a:pPr eaLnBrk="1" hangingPunct="1">
              <a:buClr>
                <a:srgbClr val="A50021"/>
              </a:buClr>
              <a:buFont typeface="Wingdings" panose="05000000000000000000" pitchFamily="2" charset="2"/>
              <a:buChar char="ü"/>
            </a:pPr>
            <a:r>
              <a:rPr lang="ru-RU" altLang="ru-RU" sz="1300">
                <a:solidFill>
                  <a:srgbClr val="002060"/>
                </a:solidFill>
                <a:cs typeface="Arial" panose="020B0604020202020204" pitchFamily="34" charset="0"/>
              </a:rPr>
              <a:t>оборудованию для работы во взрывоопасных средах</a:t>
            </a:r>
          </a:p>
          <a:p>
            <a:pPr>
              <a:spcBef>
                <a:spcPts val="200"/>
              </a:spcBef>
              <a:buClr>
                <a:srgbClr val="A50021"/>
              </a:buClr>
              <a:buFont typeface="Wingdings" panose="05000000000000000000" pitchFamily="2" charset="2"/>
              <a:buChar char="ü"/>
            </a:pPr>
            <a:r>
              <a:rPr lang="ru-RU" altLang="ru-RU" sz="1300">
                <a:solidFill>
                  <a:srgbClr val="002060"/>
                </a:solidFill>
                <a:cs typeface="Arial" panose="020B0604020202020204" pitchFamily="34" charset="0"/>
              </a:rPr>
              <a:t>пищевой продукции</a:t>
            </a:r>
          </a:p>
          <a:p>
            <a:pPr eaLnBrk="1" hangingPunct="1">
              <a:spcBef>
                <a:spcPts val="200"/>
              </a:spcBef>
              <a:buClr>
                <a:srgbClr val="A50021"/>
              </a:buClr>
              <a:buFont typeface="Wingdings" panose="05000000000000000000" pitchFamily="2" charset="2"/>
              <a:buChar char="ü"/>
            </a:pPr>
            <a:r>
              <a:rPr lang="ru-RU" altLang="ru-RU" sz="1300">
                <a:solidFill>
                  <a:srgbClr val="002060"/>
                </a:solidFill>
                <a:cs typeface="Arial" panose="020B0604020202020204" pitchFamily="34" charset="0"/>
              </a:rPr>
              <a:t>маркировке пищевой </a:t>
            </a:r>
            <a:br>
              <a:rPr lang="ru-RU" altLang="ru-RU" sz="1300">
                <a:solidFill>
                  <a:srgbClr val="002060"/>
                </a:solidFill>
                <a:cs typeface="Arial" panose="020B0604020202020204" pitchFamily="34" charset="0"/>
              </a:rPr>
            </a:br>
            <a:r>
              <a:rPr lang="ru-RU" altLang="ru-RU" sz="1300">
                <a:solidFill>
                  <a:srgbClr val="002060"/>
                </a:solidFill>
                <a:cs typeface="Arial" panose="020B0604020202020204" pitchFamily="34" charset="0"/>
              </a:rPr>
              <a:t>продукции</a:t>
            </a:r>
          </a:p>
        </p:txBody>
      </p:sp>
      <p:sp>
        <p:nvSpPr>
          <p:cNvPr id="10247" name="Прямоугольник 20"/>
          <p:cNvSpPr>
            <a:spLocks noChangeArrowheads="1"/>
          </p:cNvSpPr>
          <p:nvPr/>
        </p:nvSpPr>
        <p:spPr bwMode="auto">
          <a:xfrm>
            <a:off x="163513" y="3603625"/>
            <a:ext cx="8296275" cy="1447800"/>
          </a:xfrm>
          <a:prstGeom prst="rect">
            <a:avLst/>
          </a:prstGeom>
          <a:solidFill>
            <a:srgbClr val="E0EBF6"/>
          </a:solidFill>
          <a:ln w="28575">
            <a:solidFill>
              <a:srgbClr val="173551"/>
            </a:solidFill>
            <a:miter lim="800000"/>
            <a:headEnd/>
            <a:tailEnd/>
          </a:ln>
        </p:spPr>
        <p:txBody>
          <a:bodyPr lIns="92546" tIns="46273" rIns="0" bIns="46273"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ts val="200"/>
              </a:spcBef>
              <a:buClr>
                <a:srgbClr val="A50021"/>
              </a:buClr>
              <a:buFont typeface="Wingdings" panose="05000000000000000000" pitchFamily="2" charset="2"/>
              <a:buChar char="ü"/>
            </a:pPr>
            <a:r>
              <a:rPr lang="ru-RU" altLang="ru-RU" sz="1300">
                <a:solidFill>
                  <a:srgbClr val="002060"/>
                </a:solidFill>
                <a:cs typeface="Arial" panose="020B0604020202020204" pitchFamily="34" charset="0"/>
              </a:rPr>
              <a:t>маломерным судам</a:t>
            </a:r>
          </a:p>
          <a:p>
            <a:pPr eaLnBrk="1" hangingPunct="1">
              <a:spcBef>
                <a:spcPts val="200"/>
              </a:spcBef>
              <a:buClr>
                <a:srgbClr val="A50021"/>
              </a:buClr>
              <a:buFont typeface="Wingdings" panose="05000000000000000000" pitchFamily="2" charset="2"/>
              <a:buChar char="ü"/>
            </a:pPr>
            <a:r>
              <a:rPr lang="ru-RU" altLang="ru-RU" sz="1300">
                <a:solidFill>
                  <a:srgbClr val="002060"/>
                </a:solidFill>
                <a:cs typeface="Arial" panose="020B0604020202020204" pitchFamily="34" charset="0"/>
              </a:rPr>
              <a:t>оборудованию, работающему </a:t>
            </a:r>
            <a:br>
              <a:rPr lang="ru-RU" altLang="ru-RU" sz="1300">
                <a:solidFill>
                  <a:srgbClr val="002060"/>
                </a:solidFill>
                <a:cs typeface="Arial" panose="020B0604020202020204" pitchFamily="34" charset="0"/>
              </a:rPr>
            </a:br>
            <a:r>
              <a:rPr lang="ru-RU" altLang="ru-RU" sz="1300">
                <a:solidFill>
                  <a:srgbClr val="002060"/>
                </a:solidFill>
                <a:cs typeface="Arial" panose="020B0604020202020204" pitchFamily="34" charset="0"/>
              </a:rPr>
              <a:t>под избыточным давлением</a:t>
            </a:r>
          </a:p>
          <a:p>
            <a:pPr eaLnBrk="1" hangingPunct="1">
              <a:spcBef>
                <a:spcPts val="200"/>
              </a:spcBef>
              <a:buClr>
                <a:srgbClr val="A50021"/>
              </a:buClr>
              <a:buFont typeface="Wingdings" panose="05000000000000000000" pitchFamily="2" charset="2"/>
              <a:buChar char="ü"/>
            </a:pPr>
            <a:r>
              <a:rPr lang="ru-RU" altLang="ru-RU" sz="1300">
                <a:solidFill>
                  <a:srgbClr val="002060"/>
                </a:solidFill>
                <a:cs typeface="Arial" panose="020B0604020202020204" pitchFamily="34" charset="0"/>
              </a:rPr>
              <a:t>смазочным материалам</a:t>
            </a:r>
          </a:p>
          <a:p>
            <a:pPr>
              <a:spcBef>
                <a:spcPts val="600"/>
              </a:spcBef>
              <a:buClr>
                <a:srgbClr val="A50021"/>
              </a:buClr>
              <a:buFont typeface="Wingdings" panose="05000000000000000000" pitchFamily="2" charset="2"/>
              <a:buChar char="ü"/>
            </a:pPr>
            <a:r>
              <a:rPr lang="ru-RU" altLang="ru-RU" sz="1300">
                <a:solidFill>
                  <a:srgbClr val="002060"/>
                </a:solidFill>
                <a:cs typeface="Arial" panose="020B0604020202020204" pitchFamily="34" charset="0"/>
              </a:rPr>
              <a:t>молоку и молочной продукции</a:t>
            </a:r>
          </a:p>
          <a:p>
            <a:pPr eaLnBrk="1" hangingPunct="1">
              <a:spcBef>
                <a:spcPts val="200"/>
              </a:spcBef>
              <a:buClr>
                <a:srgbClr val="A50021"/>
              </a:buClr>
              <a:buFont typeface="Wingdings" panose="05000000000000000000" pitchFamily="2" charset="2"/>
              <a:buChar char="ü"/>
            </a:pPr>
            <a:r>
              <a:rPr lang="ru-RU" altLang="ru-RU" sz="1300">
                <a:solidFill>
                  <a:srgbClr val="002060"/>
                </a:solidFill>
                <a:cs typeface="Arial" panose="020B0604020202020204" pitchFamily="34" charset="0"/>
              </a:rPr>
              <a:t>мясу и мясной продукции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6756746" y="519510"/>
            <a:ext cx="1329349" cy="317202"/>
          </a:xfrm>
          <a:prstGeom prst="rect">
            <a:avLst/>
          </a:prstGeom>
          <a:solidFill>
            <a:srgbClr val="ACCBF9">
              <a:lumMod val="25000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92546" tIns="46273" rIns="92546" bIns="46273" anchor="ctr"/>
          <a:lstStyle>
            <a:defPPr>
              <a:defRPr lang="ru-RU"/>
            </a:defPPr>
            <a:lvl1pPr algn="ctr" fontAlgn="auto">
              <a:spcBef>
                <a:spcPts val="0"/>
              </a:spcBef>
              <a:spcAft>
                <a:spcPts val="0"/>
              </a:spcAft>
              <a:defRPr b="1">
                <a:solidFill>
                  <a:srgbClr val="FFFFFF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>
              <a:defRPr/>
            </a:pPr>
            <a:r>
              <a:rPr lang="ru-RU" sz="1600" kern="0" dirty="0" smtClean="0"/>
              <a:t>2012 год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6266987" y="1556792"/>
            <a:ext cx="1329349" cy="317202"/>
          </a:xfrm>
          <a:prstGeom prst="rect">
            <a:avLst/>
          </a:prstGeom>
          <a:solidFill>
            <a:srgbClr val="ACCBF9">
              <a:lumMod val="25000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92546" tIns="46273" rIns="92546" bIns="46273" anchor="ctr"/>
          <a:lstStyle>
            <a:defPPr>
              <a:defRPr lang="ru-RU"/>
            </a:defPPr>
            <a:lvl1pPr algn="ctr" fontAlgn="auto">
              <a:spcBef>
                <a:spcPts val="0"/>
              </a:spcBef>
              <a:spcAft>
                <a:spcPts val="0"/>
              </a:spcAft>
              <a:defRPr b="1">
                <a:solidFill>
                  <a:srgbClr val="FFFFFF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>
              <a:defRPr/>
            </a:pPr>
            <a:r>
              <a:rPr lang="ru-RU" sz="1600" kern="0" dirty="0" smtClean="0"/>
              <a:t>2013 год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5834939" y="3284984"/>
            <a:ext cx="1329349" cy="317202"/>
          </a:xfrm>
          <a:prstGeom prst="rect">
            <a:avLst/>
          </a:prstGeom>
          <a:solidFill>
            <a:srgbClr val="ACCBF9">
              <a:lumMod val="25000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92546" tIns="46273" rIns="92546" bIns="46273" anchor="ctr"/>
          <a:lstStyle>
            <a:defPPr>
              <a:defRPr lang="ru-RU"/>
            </a:defPPr>
            <a:lvl1pPr algn="ctr" fontAlgn="auto">
              <a:spcBef>
                <a:spcPts val="0"/>
              </a:spcBef>
              <a:spcAft>
                <a:spcPts val="0"/>
              </a:spcAft>
              <a:defRPr b="1">
                <a:solidFill>
                  <a:srgbClr val="FFFFFF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>
              <a:defRPr/>
            </a:pPr>
            <a:r>
              <a:rPr lang="ru-RU" sz="1600" kern="0" dirty="0" smtClean="0"/>
              <a:t>2014 год</a:t>
            </a:r>
          </a:p>
        </p:txBody>
      </p:sp>
      <p:sp>
        <p:nvSpPr>
          <p:cNvPr id="10257" name="Прямоугольник 30"/>
          <p:cNvSpPr>
            <a:spLocks noChangeArrowheads="1"/>
          </p:cNvSpPr>
          <p:nvPr/>
        </p:nvSpPr>
        <p:spPr bwMode="auto">
          <a:xfrm>
            <a:off x="6011863" y="1846263"/>
            <a:ext cx="2457450" cy="139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77800" indent="-1778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ts val="200"/>
              </a:spcBef>
              <a:buClr>
                <a:srgbClr val="A50021"/>
              </a:buClr>
              <a:buFont typeface="Wingdings" panose="05000000000000000000" pitchFamily="2" charset="2"/>
              <a:buChar char="ü"/>
            </a:pPr>
            <a:r>
              <a:rPr lang="ru-RU" altLang="ru-RU" sz="1300">
                <a:solidFill>
                  <a:srgbClr val="002060"/>
                </a:solidFill>
                <a:cs typeface="Arial" panose="020B0604020202020204" pitchFamily="34" charset="0"/>
              </a:rPr>
              <a:t>пищевым добавкам</a:t>
            </a:r>
          </a:p>
          <a:p>
            <a:pPr eaLnBrk="1" hangingPunct="1">
              <a:spcBef>
                <a:spcPts val="200"/>
              </a:spcBef>
              <a:buClr>
                <a:srgbClr val="A50021"/>
              </a:buClr>
              <a:buFont typeface="Wingdings" panose="05000000000000000000" pitchFamily="2" charset="2"/>
              <a:buChar char="ü"/>
            </a:pPr>
            <a:r>
              <a:rPr lang="ru-RU" altLang="ru-RU" sz="1300">
                <a:solidFill>
                  <a:srgbClr val="002060"/>
                </a:solidFill>
                <a:cs typeface="Arial" panose="020B0604020202020204" pitchFamily="34" charset="0"/>
              </a:rPr>
              <a:t>специализированной пищевой продукции</a:t>
            </a:r>
          </a:p>
          <a:p>
            <a:pPr eaLnBrk="1" hangingPunct="1">
              <a:spcBef>
                <a:spcPts val="200"/>
              </a:spcBef>
              <a:buClr>
                <a:srgbClr val="A50021"/>
              </a:buClr>
              <a:buFont typeface="Wingdings" panose="05000000000000000000" pitchFamily="2" charset="2"/>
              <a:buChar char="ü"/>
            </a:pPr>
            <a:r>
              <a:rPr lang="ru-RU" altLang="ru-RU" sz="1300">
                <a:solidFill>
                  <a:srgbClr val="002060"/>
                </a:solidFill>
                <a:cs typeface="Arial" panose="020B0604020202020204" pitchFamily="34" charset="0"/>
              </a:rPr>
              <a:t>соковой продукции</a:t>
            </a:r>
          </a:p>
          <a:p>
            <a:pPr eaLnBrk="1" hangingPunct="1">
              <a:spcBef>
                <a:spcPts val="200"/>
              </a:spcBef>
              <a:buClr>
                <a:srgbClr val="A50021"/>
              </a:buClr>
              <a:buFont typeface="Wingdings" panose="05000000000000000000" pitchFamily="2" charset="2"/>
              <a:buChar char="ü"/>
            </a:pPr>
            <a:r>
              <a:rPr lang="ru-RU" altLang="ru-RU" sz="1300">
                <a:solidFill>
                  <a:srgbClr val="002060"/>
                </a:solidFill>
                <a:cs typeface="Arial" panose="020B0604020202020204" pitchFamily="34" charset="0"/>
              </a:rPr>
              <a:t>масложировой продукции</a:t>
            </a:r>
          </a:p>
          <a:p>
            <a:pPr eaLnBrk="1" hangingPunct="1">
              <a:spcBef>
                <a:spcPts val="200"/>
              </a:spcBef>
              <a:buClr>
                <a:srgbClr val="A50021"/>
              </a:buClr>
              <a:buFont typeface="Wingdings" panose="05000000000000000000" pitchFamily="2" charset="2"/>
              <a:buChar char="ü"/>
            </a:pPr>
            <a:r>
              <a:rPr lang="ru-RU" altLang="ru-RU" sz="1300">
                <a:solidFill>
                  <a:srgbClr val="002060"/>
                </a:solidFill>
                <a:cs typeface="Arial" panose="020B0604020202020204" pitchFamily="34" charset="0"/>
              </a:rPr>
              <a:t>зерну 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3132138" y="793750"/>
            <a:ext cx="3519487" cy="74453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200"/>
              </a:spcBef>
              <a:spcAft>
                <a:spcPts val="0"/>
              </a:spcAft>
              <a:buClr>
                <a:srgbClr val="A50021"/>
              </a:buClr>
              <a:buFont typeface="Wingdings" pitchFamily="2" charset="2"/>
              <a:buChar char="ü"/>
              <a:defRPr/>
            </a:pPr>
            <a:r>
              <a:rPr lang="ru-RU" altLang="ru-RU" sz="1300" kern="0" dirty="0">
                <a:solidFill>
                  <a:srgbClr val="002060"/>
                </a:solidFill>
              </a:rPr>
              <a:t>  продукции для детей и подростков</a:t>
            </a:r>
          </a:p>
          <a:p>
            <a:pPr fontAlgn="auto">
              <a:spcBef>
                <a:spcPts val="200"/>
              </a:spcBef>
              <a:spcAft>
                <a:spcPts val="0"/>
              </a:spcAft>
              <a:buClr>
                <a:srgbClr val="A50021"/>
              </a:buClr>
              <a:buFont typeface="Wingdings" pitchFamily="2" charset="2"/>
              <a:buChar char="ü"/>
              <a:defRPr/>
            </a:pPr>
            <a:r>
              <a:rPr lang="ru-RU" altLang="ru-RU" sz="1300" kern="0" dirty="0">
                <a:solidFill>
                  <a:srgbClr val="002060"/>
                </a:solidFill>
              </a:rPr>
              <a:t>  парфюмерно-косметической продукции</a:t>
            </a:r>
          </a:p>
          <a:p>
            <a:pPr fontAlgn="auto">
              <a:spcBef>
                <a:spcPts val="200"/>
              </a:spcBef>
              <a:spcAft>
                <a:spcPts val="0"/>
              </a:spcAft>
              <a:buClr>
                <a:srgbClr val="A50021"/>
              </a:buClr>
              <a:buFont typeface="Wingdings" pitchFamily="2" charset="2"/>
              <a:buChar char="ü"/>
              <a:defRPr/>
            </a:pPr>
            <a:r>
              <a:rPr lang="ru-RU" altLang="ru-RU" sz="1300" kern="0" dirty="0">
                <a:solidFill>
                  <a:srgbClr val="002060"/>
                </a:solidFill>
              </a:rPr>
              <a:t>  продукции легкой промышленности</a:t>
            </a:r>
          </a:p>
        </p:txBody>
      </p:sp>
      <p:sp>
        <p:nvSpPr>
          <p:cNvPr id="42" name="Прямоугольник 41"/>
          <p:cNvSpPr/>
          <p:nvPr/>
        </p:nvSpPr>
        <p:spPr>
          <a:xfrm>
            <a:off x="6588125" y="793750"/>
            <a:ext cx="1862138" cy="74453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200"/>
              </a:spcBef>
              <a:spcAft>
                <a:spcPts val="0"/>
              </a:spcAft>
              <a:buClr>
                <a:srgbClr val="A50021"/>
              </a:buClr>
              <a:buFont typeface="Wingdings" pitchFamily="2" charset="2"/>
              <a:buChar char="ü"/>
              <a:defRPr/>
            </a:pPr>
            <a:r>
              <a:rPr lang="ru-RU" altLang="ru-RU" sz="1300" kern="0" dirty="0">
                <a:solidFill>
                  <a:srgbClr val="002060"/>
                </a:solidFill>
              </a:rPr>
              <a:t>  упаковке</a:t>
            </a:r>
          </a:p>
          <a:p>
            <a:pPr indent="177800" fontAlgn="auto">
              <a:spcBef>
                <a:spcPts val="200"/>
              </a:spcBef>
              <a:spcAft>
                <a:spcPts val="0"/>
              </a:spcAft>
              <a:buClr>
                <a:srgbClr val="A50021"/>
              </a:buClr>
              <a:buFont typeface="Wingdings" pitchFamily="2" charset="2"/>
              <a:buChar char="ü"/>
              <a:defRPr/>
            </a:pPr>
            <a:r>
              <a:rPr lang="ru-RU" altLang="ru-RU" sz="1300" kern="0" dirty="0">
                <a:solidFill>
                  <a:srgbClr val="002060"/>
                </a:solidFill>
              </a:rPr>
              <a:t>бензину и другим</a:t>
            </a:r>
          </a:p>
          <a:p>
            <a:pPr fontAlgn="auto">
              <a:spcBef>
                <a:spcPts val="200"/>
              </a:spcBef>
              <a:spcAft>
                <a:spcPts val="0"/>
              </a:spcAft>
              <a:buClr>
                <a:srgbClr val="A50021"/>
              </a:buClr>
              <a:defRPr/>
            </a:pPr>
            <a:r>
              <a:rPr lang="ru-RU" altLang="ru-RU" sz="1300" kern="0" dirty="0">
                <a:solidFill>
                  <a:srgbClr val="002060"/>
                </a:solidFill>
              </a:rPr>
              <a:t>      видам топлива</a:t>
            </a:r>
          </a:p>
        </p:txBody>
      </p:sp>
      <p:sp>
        <p:nvSpPr>
          <p:cNvPr id="43" name="Прямоугольник 42"/>
          <p:cNvSpPr/>
          <p:nvPr/>
        </p:nvSpPr>
        <p:spPr>
          <a:xfrm>
            <a:off x="3221038" y="3644900"/>
            <a:ext cx="2359025" cy="14716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177800" indent="-177800" fontAlgn="auto">
              <a:spcBef>
                <a:spcPts val="200"/>
              </a:spcBef>
              <a:spcAft>
                <a:spcPts val="0"/>
              </a:spcAft>
              <a:buClr>
                <a:srgbClr val="A50021"/>
              </a:buClr>
              <a:buFont typeface="Wingdings" pitchFamily="2" charset="2"/>
              <a:buChar char="ü"/>
              <a:defRPr/>
            </a:pPr>
            <a:r>
              <a:rPr lang="ru-RU" altLang="ru-RU" sz="1300" dirty="0">
                <a:solidFill>
                  <a:srgbClr val="002060"/>
                </a:solidFill>
              </a:rPr>
              <a:t>взрывчатым веществам и изделиям на их основе</a:t>
            </a:r>
          </a:p>
          <a:p>
            <a:pPr marL="177800" indent="-177800" fontAlgn="auto">
              <a:spcBef>
                <a:spcPts val="200"/>
              </a:spcBef>
              <a:spcAft>
                <a:spcPts val="0"/>
              </a:spcAft>
              <a:buClr>
                <a:srgbClr val="A50021"/>
              </a:buClr>
              <a:buFont typeface="Wingdings" pitchFamily="2" charset="2"/>
              <a:buChar char="ü"/>
              <a:defRPr/>
            </a:pPr>
            <a:r>
              <a:rPr lang="ru-RU" altLang="ru-RU" sz="1300" dirty="0">
                <a:solidFill>
                  <a:srgbClr val="002060"/>
                </a:solidFill>
              </a:rPr>
              <a:t>мебельной продукции</a:t>
            </a:r>
          </a:p>
          <a:p>
            <a:pPr marL="177800" indent="-177800" fontAlgn="auto">
              <a:spcBef>
                <a:spcPts val="600"/>
              </a:spcBef>
              <a:spcAft>
                <a:spcPts val="0"/>
              </a:spcAft>
              <a:buClr>
                <a:srgbClr val="A50021"/>
              </a:buClr>
              <a:buFont typeface="Wingdings" pitchFamily="2" charset="2"/>
              <a:buChar char="ü"/>
              <a:defRPr/>
            </a:pPr>
            <a:r>
              <a:rPr lang="ru-RU" altLang="ru-RU" sz="1300" dirty="0">
                <a:solidFill>
                  <a:srgbClr val="002060"/>
                </a:solidFill>
              </a:rPr>
              <a:t>железнодорожному </a:t>
            </a:r>
            <a:br>
              <a:rPr lang="ru-RU" altLang="ru-RU" sz="1300" dirty="0">
                <a:solidFill>
                  <a:srgbClr val="002060"/>
                </a:solidFill>
              </a:rPr>
            </a:br>
            <a:r>
              <a:rPr lang="ru-RU" altLang="ru-RU" sz="1300" dirty="0">
                <a:solidFill>
                  <a:srgbClr val="002060"/>
                </a:solidFill>
              </a:rPr>
              <a:t>подвижному составу</a:t>
            </a:r>
          </a:p>
          <a:p>
            <a:pPr fontAlgn="auto">
              <a:spcBef>
                <a:spcPts val="600"/>
              </a:spcBef>
              <a:spcAft>
                <a:spcPts val="0"/>
              </a:spcAft>
              <a:buClr>
                <a:srgbClr val="A50021"/>
              </a:buClr>
              <a:buFont typeface="Wingdings" pitchFamily="2" charset="2"/>
              <a:buChar char="ü"/>
              <a:defRPr/>
            </a:pPr>
            <a:endParaRPr lang="ru-RU" altLang="ru-RU" sz="1300" dirty="0">
              <a:solidFill>
                <a:srgbClr val="002060"/>
              </a:solidFill>
            </a:endParaRPr>
          </a:p>
        </p:txBody>
      </p:sp>
      <p:sp>
        <p:nvSpPr>
          <p:cNvPr id="10261" name="Прямоугольник 6"/>
          <p:cNvSpPr>
            <a:spLocks noChangeArrowheads="1"/>
          </p:cNvSpPr>
          <p:nvPr/>
        </p:nvSpPr>
        <p:spPr bwMode="auto">
          <a:xfrm>
            <a:off x="5580063" y="3700463"/>
            <a:ext cx="2989262" cy="111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77800" indent="-1778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ts val="200"/>
              </a:spcBef>
              <a:buClr>
                <a:srgbClr val="A50021"/>
              </a:buClr>
              <a:buFont typeface="Wingdings" panose="05000000000000000000" pitchFamily="2" charset="2"/>
              <a:buChar char="ü"/>
            </a:pPr>
            <a:r>
              <a:rPr lang="ru-RU" altLang="ru-RU" sz="1300">
                <a:solidFill>
                  <a:srgbClr val="002060"/>
                </a:solidFill>
                <a:cs typeface="Arial" panose="020B0604020202020204" pitchFamily="34" charset="0"/>
              </a:rPr>
              <a:t>высокоскоростному </a:t>
            </a:r>
            <a:br>
              <a:rPr lang="ru-RU" altLang="ru-RU" sz="1300">
                <a:solidFill>
                  <a:srgbClr val="002060"/>
                </a:solidFill>
                <a:cs typeface="Arial" panose="020B0604020202020204" pitchFamily="34" charset="0"/>
              </a:rPr>
            </a:br>
            <a:r>
              <a:rPr lang="ru-RU" altLang="ru-RU" sz="1300">
                <a:solidFill>
                  <a:srgbClr val="002060"/>
                </a:solidFill>
                <a:cs typeface="Arial" panose="020B0604020202020204" pitchFamily="34" charset="0"/>
              </a:rPr>
              <a:t>железнодорожному транспорту </a:t>
            </a:r>
          </a:p>
          <a:p>
            <a:pPr eaLnBrk="1" hangingPunct="1">
              <a:spcBef>
                <a:spcPts val="200"/>
              </a:spcBef>
              <a:buClr>
                <a:srgbClr val="A50021"/>
              </a:buClr>
              <a:buFont typeface="Wingdings" panose="05000000000000000000" pitchFamily="2" charset="2"/>
              <a:buChar char="ü"/>
            </a:pPr>
            <a:r>
              <a:rPr lang="ru-RU" altLang="ru-RU" sz="1300">
                <a:solidFill>
                  <a:srgbClr val="002060"/>
                </a:solidFill>
                <a:cs typeface="Arial" panose="020B0604020202020204" pitchFamily="34" charset="0"/>
              </a:rPr>
              <a:t>инфраструктуре </a:t>
            </a:r>
            <a:br>
              <a:rPr lang="ru-RU" altLang="ru-RU" sz="1300">
                <a:solidFill>
                  <a:srgbClr val="002060"/>
                </a:solidFill>
                <a:cs typeface="Arial" panose="020B0604020202020204" pitchFamily="34" charset="0"/>
              </a:rPr>
            </a:br>
            <a:r>
              <a:rPr lang="ru-RU" altLang="ru-RU" sz="1300">
                <a:solidFill>
                  <a:srgbClr val="002060"/>
                </a:solidFill>
                <a:cs typeface="Arial" panose="020B0604020202020204" pitchFamily="34" charset="0"/>
              </a:rPr>
              <a:t>железнодорожного </a:t>
            </a:r>
            <a:br>
              <a:rPr lang="ru-RU" altLang="ru-RU" sz="1300">
                <a:solidFill>
                  <a:srgbClr val="002060"/>
                </a:solidFill>
                <a:cs typeface="Arial" panose="020B0604020202020204" pitchFamily="34" charset="0"/>
              </a:rPr>
            </a:br>
            <a:r>
              <a:rPr lang="ru-RU" altLang="ru-RU" sz="1300">
                <a:solidFill>
                  <a:srgbClr val="002060"/>
                </a:solidFill>
                <a:cs typeface="Arial" panose="020B0604020202020204" pitchFamily="34" charset="0"/>
              </a:rPr>
              <a:t>транспорта</a:t>
            </a:r>
          </a:p>
        </p:txBody>
      </p:sp>
      <p:sp>
        <p:nvSpPr>
          <p:cNvPr id="10262" name="Прямоугольник 1"/>
          <p:cNvSpPr>
            <a:spLocks noChangeArrowheads="1"/>
          </p:cNvSpPr>
          <p:nvPr/>
        </p:nvSpPr>
        <p:spPr bwMode="auto">
          <a:xfrm>
            <a:off x="131763" y="5300663"/>
            <a:ext cx="8315325" cy="576262"/>
          </a:xfrm>
          <a:prstGeom prst="rect">
            <a:avLst/>
          </a:prstGeom>
          <a:solidFill>
            <a:srgbClr val="E0EBF6"/>
          </a:solidFill>
          <a:ln w="28575">
            <a:solidFill>
              <a:srgbClr val="173551"/>
            </a:solidFill>
            <a:miter lim="800000"/>
            <a:headEnd/>
            <a:tailEnd/>
          </a:ln>
        </p:spPr>
        <p:txBody>
          <a:bodyPr lIns="92546" tIns="46273" rIns="0" bIns="46273"/>
          <a:lstStyle>
            <a:lvl1pPr marL="2857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ts val="200"/>
              </a:spcBef>
              <a:buClr>
                <a:srgbClr val="A50021"/>
              </a:buClr>
              <a:buFont typeface="Wingdings" panose="05000000000000000000" pitchFamily="2" charset="2"/>
              <a:buChar char="ü"/>
            </a:pPr>
            <a:endParaRPr lang="ru-RU" altLang="ru-RU" sz="1300">
              <a:solidFill>
                <a:srgbClr val="002060"/>
              </a:solidFill>
              <a:cs typeface="Arial" panose="020B0604020202020204" pitchFamily="34" charset="0"/>
            </a:endParaRPr>
          </a:p>
        </p:txBody>
      </p:sp>
      <p:sp>
        <p:nvSpPr>
          <p:cNvPr id="10263" name="Прямоугольник 16"/>
          <p:cNvSpPr>
            <a:spLocks noChangeArrowheads="1"/>
          </p:cNvSpPr>
          <p:nvPr/>
        </p:nvSpPr>
        <p:spPr bwMode="auto">
          <a:xfrm>
            <a:off x="4365625" y="5327650"/>
            <a:ext cx="395128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ts val="200"/>
              </a:spcBef>
              <a:buClr>
                <a:srgbClr val="A50021"/>
              </a:buClr>
              <a:buFont typeface="Wingdings" panose="05000000000000000000" pitchFamily="2" charset="2"/>
              <a:buChar char="ü"/>
            </a:pPr>
            <a:r>
              <a:rPr lang="ru-RU" altLang="ru-RU" sz="1400">
                <a:solidFill>
                  <a:srgbClr val="002060"/>
                </a:solidFill>
                <a:cs typeface="Arial" panose="020B0604020202020204" pitchFamily="34" charset="0"/>
              </a:rPr>
              <a:t>сельскохозяйственным и лесохозяйственным тракторам и прицепам к ним 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5114859" y="5055790"/>
            <a:ext cx="1329349" cy="317202"/>
          </a:xfrm>
          <a:prstGeom prst="rect">
            <a:avLst/>
          </a:prstGeom>
          <a:solidFill>
            <a:srgbClr val="ACCBF9">
              <a:lumMod val="25000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92546" tIns="46273" rIns="92546" bIns="46273" anchor="ctr"/>
          <a:lstStyle>
            <a:defPPr>
              <a:defRPr lang="ru-RU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b="1" kern="0">
                <a:solidFill>
                  <a:srgbClr val="FFFFFF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>
              <a:defRPr/>
            </a:pPr>
            <a:r>
              <a:rPr lang="ru-RU" dirty="0" smtClean="0"/>
              <a:t>2015 год</a:t>
            </a:r>
          </a:p>
        </p:txBody>
      </p:sp>
      <p:sp>
        <p:nvSpPr>
          <p:cNvPr id="10267" name="Прямоугольник 1"/>
          <p:cNvSpPr>
            <a:spLocks noChangeArrowheads="1"/>
          </p:cNvSpPr>
          <p:nvPr/>
        </p:nvSpPr>
        <p:spPr bwMode="auto">
          <a:xfrm>
            <a:off x="323850" y="5568950"/>
            <a:ext cx="38163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ts val="200"/>
              </a:spcBef>
              <a:buClr>
                <a:srgbClr val="A50021"/>
              </a:buClr>
              <a:buFont typeface="Wingdings" panose="05000000000000000000" pitchFamily="2" charset="2"/>
              <a:buChar char="ü"/>
            </a:pPr>
            <a:r>
              <a:rPr lang="ru-RU" altLang="ru-RU" sz="1400">
                <a:solidFill>
                  <a:srgbClr val="002060"/>
                </a:solidFill>
                <a:cs typeface="Arial" panose="020B0604020202020204" pitchFamily="34" charset="0"/>
              </a:rPr>
              <a:t>автомобильным дорогам</a:t>
            </a:r>
          </a:p>
        </p:txBody>
      </p:sp>
      <p:sp>
        <p:nvSpPr>
          <p:cNvPr id="10268" name="Прямоугольник 1"/>
          <p:cNvSpPr>
            <a:spLocks noChangeArrowheads="1"/>
          </p:cNvSpPr>
          <p:nvPr/>
        </p:nvSpPr>
        <p:spPr bwMode="auto">
          <a:xfrm>
            <a:off x="328613" y="5354638"/>
            <a:ext cx="3524250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buClr>
                <a:srgbClr val="A50021"/>
              </a:buClr>
              <a:buFont typeface="Wingdings" panose="05000000000000000000" pitchFamily="2" charset="2"/>
              <a:buChar char="ü"/>
            </a:pPr>
            <a:r>
              <a:rPr lang="ru-RU" altLang="ru-RU" sz="1400">
                <a:solidFill>
                  <a:srgbClr val="002060"/>
                </a:solidFill>
                <a:cs typeface="Arial" panose="020B0604020202020204" pitchFamily="34" charset="0"/>
              </a:rPr>
              <a:t>колесным транспортным средствам</a:t>
            </a:r>
          </a:p>
        </p:txBody>
      </p:sp>
      <p:sp>
        <p:nvSpPr>
          <p:cNvPr id="10269" name="Text Box 4"/>
          <p:cNvSpPr txBox="1">
            <a:spLocks noChangeArrowheads="1"/>
          </p:cNvSpPr>
          <p:nvPr/>
        </p:nvSpPr>
        <p:spPr bwMode="auto">
          <a:xfrm>
            <a:off x="8694738" y="5649913"/>
            <a:ext cx="312737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fld id="{8690C8BD-DC30-44C1-A1ED-6FC5B7732F47}" type="slidenum">
              <a:rPr lang="ru-RU" altLang="ru-RU">
                <a:solidFill>
                  <a:srgbClr val="FFFFFF"/>
                </a:solidFill>
                <a:latin typeface="Georgia" panose="02040502050405020303" pitchFamily="18" charset="0"/>
              </a:rPr>
              <a:pPr algn="r" eaLnBrk="1" hangingPunct="1"/>
              <a:t>9</a:t>
            </a:fld>
            <a:endParaRPr lang="ru-RU" altLang="ru-RU">
              <a:solidFill>
                <a:srgbClr val="FFFFFF"/>
              </a:solidFill>
              <a:latin typeface="Georgia" panose="02040502050405020303" pitchFamily="18" charset="0"/>
            </a:endParaRPr>
          </a:p>
        </p:txBody>
      </p:sp>
      <p:sp>
        <p:nvSpPr>
          <p:cNvPr id="10270" name="Прямоугольник 1"/>
          <p:cNvSpPr>
            <a:spLocks noChangeArrowheads="1"/>
          </p:cNvSpPr>
          <p:nvPr/>
        </p:nvSpPr>
        <p:spPr bwMode="auto">
          <a:xfrm>
            <a:off x="131763" y="6165850"/>
            <a:ext cx="8315325" cy="433388"/>
          </a:xfrm>
          <a:prstGeom prst="rect">
            <a:avLst/>
          </a:prstGeom>
          <a:solidFill>
            <a:srgbClr val="E0EBF6"/>
          </a:solidFill>
          <a:ln w="28575">
            <a:solidFill>
              <a:srgbClr val="173551"/>
            </a:solidFill>
            <a:miter lim="800000"/>
            <a:headEnd/>
            <a:tailEnd/>
          </a:ln>
        </p:spPr>
        <p:txBody>
          <a:bodyPr lIns="92546" tIns="46273" rIns="0" bIns="46273"/>
          <a:lstStyle>
            <a:lvl1pPr marL="2857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ts val="200"/>
              </a:spcBef>
              <a:buClr>
                <a:srgbClr val="A50021"/>
              </a:buClr>
              <a:buFont typeface="Wingdings" panose="05000000000000000000" pitchFamily="2" charset="2"/>
              <a:buChar char="ü"/>
            </a:pPr>
            <a:endParaRPr lang="ru-RU" altLang="ru-RU" sz="1300">
              <a:solidFill>
                <a:srgbClr val="00206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786121" y="5877272"/>
            <a:ext cx="1328738" cy="317500"/>
          </a:xfrm>
          <a:prstGeom prst="rect">
            <a:avLst/>
          </a:prstGeom>
          <a:solidFill>
            <a:srgbClr val="ACCBF9">
              <a:lumMod val="25000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92546" tIns="46273" rIns="92546" bIns="46273" anchor="ctr"/>
          <a:lstStyle>
            <a:defPPr>
              <a:defRPr lang="ru-RU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b="1" kern="0">
                <a:solidFill>
                  <a:srgbClr val="FFFFFF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>
              <a:defRPr/>
            </a:pPr>
            <a:r>
              <a:rPr lang="ru-RU" dirty="0" smtClean="0"/>
              <a:t>2016 год</a:t>
            </a:r>
          </a:p>
        </p:txBody>
      </p:sp>
      <p:sp>
        <p:nvSpPr>
          <p:cNvPr id="10274" name="Прямоугольник 1"/>
          <p:cNvSpPr>
            <a:spLocks noChangeArrowheads="1"/>
          </p:cNvSpPr>
          <p:nvPr/>
        </p:nvSpPr>
        <p:spPr bwMode="auto">
          <a:xfrm>
            <a:off x="363538" y="6238875"/>
            <a:ext cx="3524250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buClr>
                <a:srgbClr val="A50021"/>
              </a:buClr>
              <a:buFont typeface="Wingdings" panose="05000000000000000000" pitchFamily="2" charset="2"/>
              <a:buChar char="ü"/>
            </a:pPr>
            <a:r>
              <a:rPr lang="ru-RU" altLang="ru-RU" sz="1400">
                <a:solidFill>
                  <a:srgbClr val="002060"/>
                </a:solidFill>
              </a:rPr>
              <a:t>табачной продукции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7_Соседство">
  <a:themeElements>
    <a:clrScheme name="Другая 4">
      <a:dk1>
        <a:srgbClr val="000000"/>
      </a:dk1>
      <a:lt1>
        <a:srgbClr val="FFFFFF"/>
      </a:lt1>
      <a:dk2>
        <a:srgbClr val="9C1D22"/>
      </a:dk2>
      <a:lt2>
        <a:srgbClr val="C8C8B1"/>
      </a:lt2>
      <a:accent1>
        <a:srgbClr val="378D91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Стандартная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седство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8_Соседство">
  <a:themeElements>
    <a:clrScheme name="Другая 4">
      <a:dk1>
        <a:srgbClr val="000000"/>
      </a:dk1>
      <a:lt1>
        <a:srgbClr val="FFFFFF"/>
      </a:lt1>
      <a:dk2>
        <a:srgbClr val="9C1D22"/>
      </a:dk2>
      <a:lt2>
        <a:srgbClr val="C8C8B1"/>
      </a:lt2>
      <a:accent1>
        <a:srgbClr val="378D91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Стандартная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седство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9_Соседство">
  <a:themeElements>
    <a:clrScheme name="Другая 4">
      <a:dk1>
        <a:srgbClr val="000000"/>
      </a:dk1>
      <a:lt1>
        <a:srgbClr val="FFFFFF"/>
      </a:lt1>
      <a:dk2>
        <a:srgbClr val="9C1D22"/>
      </a:dk2>
      <a:lt2>
        <a:srgbClr val="C8C8B1"/>
      </a:lt2>
      <a:accent1>
        <a:srgbClr val="378D91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Стандартная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седство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4450</TotalTime>
  <Words>3151</Words>
  <Application>Microsoft Office PowerPoint</Application>
  <PresentationFormat>Экран (4:3)</PresentationFormat>
  <Paragraphs>665</Paragraphs>
  <Slides>56</Slides>
  <Notes>3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3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56</vt:i4>
      </vt:variant>
    </vt:vector>
  </HeadingPairs>
  <TitlesOfParts>
    <vt:vector size="69" baseType="lpstr">
      <vt:lpstr>굴림</vt:lpstr>
      <vt:lpstr>Arial</vt:lpstr>
      <vt:lpstr>Calibri</vt:lpstr>
      <vt:lpstr>Cambria</vt:lpstr>
      <vt:lpstr>Candara</vt:lpstr>
      <vt:lpstr>Georgia</vt:lpstr>
      <vt:lpstr>Tahoma</vt:lpstr>
      <vt:lpstr>Times New Roman</vt:lpstr>
      <vt:lpstr>Wingdings</vt:lpstr>
      <vt:lpstr>7_Соседство</vt:lpstr>
      <vt:lpstr>8_Соседство</vt:lpstr>
      <vt:lpstr>9_Соседство</vt:lpstr>
      <vt:lpstr>CorelDRAW</vt:lpstr>
      <vt:lpstr>51 заседание Межгосударственного совета по стандартизации, метрологии и сертификации</vt:lpstr>
      <vt:lpstr>Техническое нормирование и стандартизация</vt:lpstr>
      <vt:lpstr>Презентация PowerPoint</vt:lpstr>
      <vt:lpstr>Презентация PowerPoint</vt:lpstr>
      <vt:lpstr>РЕАЛИЗАЦИЯ  ПРИНЯТЫХ  ЗАКОНОВ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Метрология</vt:lpstr>
      <vt:lpstr>Презентация PowerPoint</vt:lpstr>
      <vt:lpstr>ОСНОВНЫЕ ХАРАКТЕРИСТИКИ РАБОТЫ  ГОСУДАРСТВЕННОЙ МЕТРОЛОГИЧЕСКОЙ СЛУЖБЫ</vt:lpstr>
      <vt:lpstr>Презентация PowerPoint</vt:lpstr>
      <vt:lpstr>Презентация PowerPoint</vt:lpstr>
      <vt:lpstr>РАЗВИТИЕ ЗАКОНОДАТЕЛЬСТВА И  СИСТЕМЫ ОБЕСПЕЧЕНИЯ ЕДИНСТВА ИЗМЕРЕНИЙ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ОСНОВНЫЕ ЗАДАЧИ В СФЕРЕ ОБЕСПЕЧЕНИЯ ЕДИНСТВА ИЗМЕРЕНИЙ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Реализация целей Закона об оценке соответствия техническим требованиям и аккредитации органов по оценке соответствия</vt:lpstr>
      <vt:lpstr>Реализованы положениЯ МГС №31-2007 в части аккредитации</vt:lpstr>
      <vt:lpstr>Реализация целей Закона об оценке соответствия техническим требованиям и аккредитации органов по оценке соответствия</vt:lpstr>
      <vt:lpstr>Реализация целей Закона об оценке соответствия техническим требованиям и аккредитации органов по оценке соответствия</vt:lpstr>
      <vt:lpstr>Реестр Национальной системы аккредитации Республики Беларусь</vt:lpstr>
      <vt:lpstr>Переход к новым версиям стандартов в 2016-2017:</vt:lpstr>
      <vt:lpstr>Государственный надзор</vt:lpstr>
      <vt:lpstr>Презентация PowerPoint</vt:lpstr>
      <vt:lpstr>Презентация PowerPoint</vt:lpstr>
      <vt:lpstr>ЗАЩИТА  ОТЕЧЕСТВЕННОГО РЫНКА  ОТ ОПАСНОЙ   И  НЕСООТВЕТСТВУЮЩЕЙ ПРОДУКЦИИ</vt:lpstr>
      <vt:lpstr>КОНКУРСНОЕ ДВИЖЕНИЕ ЗА КАЧЕСТВО  ПРИ ПОДДЕРЖКЕ ГОСУДАРСТВА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BelGISS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client906_10</dc:creator>
  <cp:lastModifiedBy>client906_2</cp:lastModifiedBy>
  <cp:revision>424</cp:revision>
  <cp:lastPrinted>2016-06-22T15:05:02Z</cp:lastPrinted>
  <dcterms:created xsi:type="dcterms:W3CDTF">2013-02-06T11:41:51Z</dcterms:created>
  <dcterms:modified xsi:type="dcterms:W3CDTF">2017-05-27T13:47:27Z</dcterms:modified>
</cp:coreProperties>
</file>