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wdp" ContentType="image/vnd.ms-photo"/>
  <Override PartName="/ppt/commentAuthors.xml" ContentType="application/vnd.openxmlformats-officedocument.presentationml.commentAuthor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Lst>
  <p:notesMasterIdLst>
    <p:notesMasterId r:id="rId39"/>
  </p:notesMasterIdLst>
  <p:handoutMasterIdLst>
    <p:handoutMasterId r:id="rId40"/>
  </p:handoutMasterIdLst>
  <p:sldIdLst>
    <p:sldId id="315" r:id="rId2"/>
    <p:sldId id="651" r:id="rId3"/>
    <p:sldId id="703" r:id="rId4"/>
    <p:sldId id="638" r:id="rId5"/>
    <p:sldId id="674" r:id="rId6"/>
    <p:sldId id="678" r:id="rId7"/>
    <p:sldId id="673" r:id="rId8"/>
    <p:sldId id="655" r:id="rId9"/>
    <p:sldId id="656" r:id="rId10"/>
    <p:sldId id="662" r:id="rId11"/>
    <p:sldId id="692" r:id="rId12"/>
    <p:sldId id="690" r:id="rId13"/>
    <p:sldId id="698" r:id="rId14"/>
    <p:sldId id="695" r:id="rId15"/>
    <p:sldId id="697" r:id="rId16"/>
    <p:sldId id="693" r:id="rId17"/>
    <p:sldId id="728" r:id="rId18"/>
    <p:sldId id="700" r:id="rId19"/>
    <p:sldId id="699" r:id="rId20"/>
    <p:sldId id="727" r:id="rId21"/>
    <p:sldId id="682" r:id="rId22"/>
    <p:sldId id="724" r:id="rId23"/>
    <p:sldId id="687" r:id="rId24"/>
    <p:sldId id="722" r:id="rId25"/>
    <p:sldId id="717" r:id="rId26"/>
    <p:sldId id="714" r:id="rId27"/>
    <p:sldId id="720" r:id="rId28"/>
    <p:sldId id="701" r:id="rId29"/>
    <p:sldId id="702" r:id="rId30"/>
    <p:sldId id="734" r:id="rId31"/>
    <p:sldId id="735" r:id="rId32"/>
    <p:sldId id="685" r:id="rId33"/>
    <p:sldId id="721" r:id="rId34"/>
    <p:sldId id="686" r:id="rId35"/>
    <p:sldId id="715" r:id="rId36"/>
    <p:sldId id="696" r:id="rId37"/>
    <p:sldId id="603" r:id="rId38"/>
  </p:sldIdLst>
  <p:sldSz cx="9144000" cy="6858000" type="screen4x3"/>
  <p:notesSz cx="6810375" cy="9942513"/>
  <p:defaultTextStyle>
    <a:defPPr>
      <a:defRPr lang="en-GB"/>
    </a:defPPr>
    <a:lvl1pPr algn="r" rtl="0" fontAlgn="base">
      <a:spcBef>
        <a:spcPct val="0"/>
      </a:spcBef>
      <a:spcAft>
        <a:spcPct val="0"/>
      </a:spcAft>
      <a:defRPr kern="1200">
        <a:solidFill>
          <a:schemeClr val="tx1"/>
        </a:solidFill>
        <a:latin typeface="Arial" charset="0"/>
        <a:ea typeface="+mn-ea"/>
        <a:cs typeface="Arial" charset="0"/>
      </a:defRPr>
    </a:lvl1pPr>
    <a:lvl2pPr marL="457200" algn="r" rtl="0" fontAlgn="base">
      <a:spcBef>
        <a:spcPct val="0"/>
      </a:spcBef>
      <a:spcAft>
        <a:spcPct val="0"/>
      </a:spcAft>
      <a:defRPr kern="1200">
        <a:solidFill>
          <a:schemeClr val="tx1"/>
        </a:solidFill>
        <a:latin typeface="Arial" charset="0"/>
        <a:ea typeface="+mn-ea"/>
        <a:cs typeface="Arial" charset="0"/>
      </a:defRPr>
    </a:lvl2pPr>
    <a:lvl3pPr marL="914400" algn="r" rtl="0" fontAlgn="base">
      <a:spcBef>
        <a:spcPct val="0"/>
      </a:spcBef>
      <a:spcAft>
        <a:spcPct val="0"/>
      </a:spcAft>
      <a:defRPr kern="1200">
        <a:solidFill>
          <a:schemeClr val="tx1"/>
        </a:solidFill>
        <a:latin typeface="Arial" charset="0"/>
        <a:ea typeface="+mn-ea"/>
        <a:cs typeface="Arial" charset="0"/>
      </a:defRPr>
    </a:lvl3pPr>
    <a:lvl4pPr marL="1371600" algn="r" rtl="0" fontAlgn="base">
      <a:spcBef>
        <a:spcPct val="0"/>
      </a:spcBef>
      <a:spcAft>
        <a:spcPct val="0"/>
      </a:spcAft>
      <a:defRPr kern="1200">
        <a:solidFill>
          <a:schemeClr val="tx1"/>
        </a:solidFill>
        <a:latin typeface="Arial" charset="0"/>
        <a:ea typeface="+mn-ea"/>
        <a:cs typeface="Arial" charset="0"/>
      </a:defRPr>
    </a:lvl4pPr>
    <a:lvl5pPr marL="1828800" algn="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024">
          <p15:clr>
            <a:srgbClr val="A4A3A4"/>
          </p15:clr>
        </p15:guide>
        <p15:guide id="2" pos="2304">
          <p15:clr>
            <a:srgbClr val="A4A3A4"/>
          </p15:clr>
        </p15:guide>
        <p15:guide id="3" orient="horz" pos="3132">
          <p15:clr>
            <a:srgbClr val="A4A3A4"/>
          </p15:clr>
        </p15:guide>
        <p15:guide id="4" pos="2145">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ERIC, Adnan" initials="SA"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3C8FD4"/>
    <a:srgbClr val="880E1B"/>
    <a:srgbClr val="078AC5"/>
    <a:srgbClr val="0091C4"/>
    <a:srgbClr val="C7EB15"/>
    <a:srgbClr val="0899DA"/>
    <a:srgbClr val="67C5FF"/>
    <a:srgbClr val="183111"/>
    <a:srgbClr val="45912D"/>
    <a:srgbClr val="66B42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293" autoAdjust="0"/>
    <p:restoredTop sz="98379" autoAdjust="0"/>
  </p:normalViewPr>
  <p:slideViewPr>
    <p:cSldViewPr>
      <p:cViewPr>
        <p:scale>
          <a:sx n="80" d="100"/>
          <a:sy n="80" d="100"/>
        </p:scale>
        <p:origin x="-109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7266"/>
    </p:cViewPr>
  </p:sorterViewPr>
  <p:notesViewPr>
    <p:cSldViewPr>
      <p:cViewPr varScale="1">
        <p:scale>
          <a:sx n="65" d="100"/>
          <a:sy n="65" d="100"/>
        </p:scale>
        <p:origin x="-2904" y="-126"/>
      </p:cViewPr>
      <p:guideLst>
        <p:guide orient="horz" pos="3024"/>
        <p:guide orient="horz" pos="3132"/>
        <p:guide pos="2304"/>
        <p:guide pos="2145"/>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1"/>
            <a:ext cx="2951459" cy="4964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lvl1pPr algn="l">
              <a:defRPr sz="1300" smtClean="0"/>
            </a:lvl1pPr>
          </a:lstStyle>
          <a:p>
            <a:pPr>
              <a:defRPr/>
            </a:pPr>
            <a:endParaRPr lang="en-GB" altLang="en-US"/>
          </a:p>
        </p:txBody>
      </p:sp>
      <p:sp>
        <p:nvSpPr>
          <p:cNvPr id="6147" name="Rectangle 3"/>
          <p:cNvSpPr>
            <a:spLocks noGrp="1" noChangeArrowheads="1"/>
          </p:cNvSpPr>
          <p:nvPr>
            <p:ph type="dt" sz="quarter" idx="1"/>
          </p:nvPr>
        </p:nvSpPr>
        <p:spPr bwMode="auto">
          <a:xfrm>
            <a:off x="3857439" y="1"/>
            <a:ext cx="2951459" cy="4964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lvl1pPr>
              <a:defRPr sz="1300" smtClean="0"/>
            </a:lvl1pPr>
          </a:lstStyle>
          <a:p>
            <a:pPr>
              <a:defRPr/>
            </a:pPr>
            <a:endParaRPr lang="en-GB" altLang="en-US"/>
          </a:p>
        </p:txBody>
      </p:sp>
      <p:sp>
        <p:nvSpPr>
          <p:cNvPr id="6148" name="Rectangle 4"/>
          <p:cNvSpPr>
            <a:spLocks noGrp="1" noChangeArrowheads="1"/>
          </p:cNvSpPr>
          <p:nvPr>
            <p:ph type="ftr" sz="quarter" idx="2"/>
          </p:nvPr>
        </p:nvSpPr>
        <p:spPr bwMode="auto">
          <a:xfrm>
            <a:off x="0" y="9444402"/>
            <a:ext cx="2951459" cy="4964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6661" tIns="48331" rIns="96661" bIns="48331" numCol="1" anchor="b" anchorCtr="0" compatLnSpc="1">
            <a:prstTxWarp prst="textNoShape">
              <a:avLst/>
            </a:prstTxWarp>
          </a:bodyPr>
          <a:lstStyle>
            <a:lvl1pPr algn="l">
              <a:defRPr sz="1300" smtClean="0"/>
            </a:lvl1pPr>
          </a:lstStyle>
          <a:p>
            <a:pPr>
              <a:defRPr/>
            </a:pPr>
            <a:endParaRPr lang="en-GB" altLang="en-US"/>
          </a:p>
        </p:txBody>
      </p:sp>
      <p:sp>
        <p:nvSpPr>
          <p:cNvPr id="6149" name="Rectangle 5"/>
          <p:cNvSpPr>
            <a:spLocks noGrp="1" noChangeArrowheads="1"/>
          </p:cNvSpPr>
          <p:nvPr>
            <p:ph type="sldNum" sz="quarter" idx="3"/>
          </p:nvPr>
        </p:nvSpPr>
        <p:spPr bwMode="auto">
          <a:xfrm>
            <a:off x="3857439" y="9444402"/>
            <a:ext cx="2951459" cy="4964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6661" tIns="48331" rIns="96661" bIns="48331" numCol="1" anchor="b" anchorCtr="0" compatLnSpc="1">
            <a:prstTxWarp prst="textNoShape">
              <a:avLst/>
            </a:prstTxWarp>
          </a:bodyPr>
          <a:lstStyle>
            <a:lvl1pPr>
              <a:defRPr sz="1300" smtClean="0"/>
            </a:lvl1pPr>
          </a:lstStyle>
          <a:p>
            <a:pPr>
              <a:defRPr/>
            </a:pPr>
            <a:fld id="{D49F575A-A985-438B-9A37-716F72CA97FB}" type="slidenum">
              <a:rPr lang="en-GB" altLang="en-US"/>
              <a:pPr>
                <a:defRPr/>
              </a:pPr>
              <a:t>‹#›</a:t>
            </a:fld>
            <a:endParaRPr lang="en-GB" altLang="en-US"/>
          </a:p>
        </p:txBody>
      </p:sp>
    </p:spTree>
    <p:extLst>
      <p:ext uri="{BB962C8B-B14F-4D97-AF65-F5344CB8AC3E}">
        <p14:creationId xmlns:p14="http://schemas.microsoft.com/office/powerpoint/2010/main" xmlns="" val="4763858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2951459" cy="4964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lvl1pPr algn="l">
              <a:defRPr sz="1300" smtClean="0"/>
            </a:lvl1pPr>
          </a:lstStyle>
          <a:p>
            <a:pPr>
              <a:defRPr/>
            </a:pPr>
            <a:endParaRPr lang="en-GB" altLang="en-US"/>
          </a:p>
        </p:txBody>
      </p:sp>
      <p:sp>
        <p:nvSpPr>
          <p:cNvPr id="4099" name="Rectangle 3"/>
          <p:cNvSpPr>
            <a:spLocks noGrp="1" noChangeArrowheads="1"/>
          </p:cNvSpPr>
          <p:nvPr>
            <p:ph type="dt" idx="1"/>
          </p:nvPr>
        </p:nvSpPr>
        <p:spPr bwMode="auto">
          <a:xfrm>
            <a:off x="3857439" y="1"/>
            <a:ext cx="2951459" cy="4964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lvl1pPr>
              <a:defRPr sz="1300" smtClean="0"/>
            </a:lvl1pPr>
          </a:lstStyle>
          <a:p>
            <a:pPr>
              <a:defRPr/>
            </a:pPr>
            <a:endParaRPr lang="en-GB" altLang="en-US"/>
          </a:p>
        </p:txBody>
      </p:sp>
      <p:sp>
        <p:nvSpPr>
          <p:cNvPr id="8196" name="Rectangle 4"/>
          <p:cNvSpPr>
            <a:spLocks noGrp="1" noRot="1" noChangeAspect="1" noChangeArrowheads="1" noTextEdit="1"/>
          </p:cNvSpPr>
          <p:nvPr>
            <p:ph type="sldImg" idx="2"/>
          </p:nvPr>
        </p:nvSpPr>
        <p:spPr bwMode="auto">
          <a:xfrm>
            <a:off x="919163" y="746125"/>
            <a:ext cx="4972050" cy="3729038"/>
          </a:xfrm>
          <a:prstGeom prst="rect">
            <a:avLst/>
          </a:prstGeom>
          <a:noFill/>
          <a:ln w="9525">
            <a:solidFill>
              <a:srgbClr val="0000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4101" name="Rectangle 5"/>
          <p:cNvSpPr>
            <a:spLocks noGrp="1" noChangeArrowheads="1"/>
          </p:cNvSpPr>
          <p:nvPr>
            <p:ph type="body" sz="quarter" idx="3"/>
          </p:nvPr>
        </p:nvSpPr>
        <p:spPr bwMode="auto">
          <a:xfrm>
            <a:off x="681334" y="4723023"/>
            <a:ext cx="5447709" cy="44731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p>
            <a:pPr lvl="0"/>
            <a:r>
              <a:rPr lang="en-GB" altLang="en-US" noProof="0"/>
              <a:t>Click to edit Master text styles</a:t>
            </a:r>
          </a:p>
          <a:p>
            <a:pPr lvl="1"/>
            <a:r>
              <a:rPr lang="en-GB" altLang="en-US" noProof="0"/>
              <a:t>Second level</a:t>
            </a:r>
          </a:p>
          <a:p>
            <a:pPr lvl="2"/>
            <a:r>
              <a:rPr lang="en-GB" altLang="en-US" noProof="0"/>
              <a:t>Third level</a:t>
            </a:r>
          </a:p>
          <a:p>
            <a:pPr lvl="3"/>
            <a:r>
              <a:rPr lang="en-GB" altLang="en-US" noProof="0"/>
              <a:t>Fourth level</a:t>
            </a:r>
          </a:p>
          <a:p>
            <a:pPr lvl="4"/>
            <a:r>
              <a:rPr lang="en-GB" altLang="en-US" noProof="0"/>
              <a:t>Fifth level</a:t>
            </a:r>
          </a:p>
        </p:txBody>
      </p:sp>
      <p:sp>
        <p:nvSpPr>
          <p:cNvPr id="4102" name="Rectangle 6"/>
          <p:cNvSpPr>
            <a:spLocks noGrp="1" noChangeArrowheads="1"/>
          </p:cNvSpPr>
          <p:nvPr>
            <p:ph type="ftr" sz="quarter" idx="4"/>
          </p:nvPr>
        </p:nvSpPr>
        <p:spPr bwMode="auto">
          <a:xfrm>
            <a:off x="0" y="9444402"/>
            <a:ext cx="2951459" cy="4964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6661" tIns="48331" rIns="96661" bIns="48331" numCol="1" anchor="b" anchorCtr="0" compatLnSpc="1">
            <a:prstTxWarp prst="textNoShape">
              <a:avLst/>
            </a:prstTxWarp>
          </a:bodyPr>
          <a:lstStyle>
            <a:lvl1pPr algn="l">
              <a:defRPr sz="1300" smtClean="0"/>
            </a:lvl1pPr>
          </a:lstStyle>
          <a:p>
            <a:pPr>
              <a:defRPr/>
            </a:pPr>
            <a:endParaRPr lang="en-GB" altLang="en-US"/>
          </a:p>
        </p:txBody>
      </p:sp>
      <p:sp>
        <p:nvSpPr>
          <p:cNvPr id="4103" name="Rectangle 7"/>
          <p:cNvSpPr>
            <a:spLocks noGrp="1" noChangeArrowheads="1"/>
          </p:cNvSpPr>
          <p:nvPr>
            <p:ph type="sldNum" sz="quarter" idx="5"/>
          </p:nvPr>
        </p:nvSpPr>
        <p:spPr bwMode="auto">
          <a:xfrm>
            <a:off x="3857439" y="9444402"/>
            <a:ext cx="2951459" cy="4964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6661" tIns="48331" rIns="96661" bIns="48331" numCol="1" anchor="b" anchorCtr="0" compatLnSpc="1">
            <a:prstTxWarp prst="textNoShape">
              <a:avLst/>
            </a:prstTxWarp>
          </a:bodyPr>
          <a:lstStyle>
            <a:lvl1pPr>
              <a:defRPr sz="1300" smtClean="0"/>
            </a:lvl1pPr>
          </a:lstStyle>
          <a:p>
            <a:pPr>
              <a:defRPr/>
            </a:pPr>
            <a:fld id="{769D8A2F-E3B4-4063-8756-672A03BD01F6}" type="slidenum">
              <a:rPr lang="en-GB" altLang="en-US"/>
              <a:pPr>
                <a:defRPr/>
              </a:pPr>
              <a:t>‹#›</a:t>
            </a:fld>
            <a:endParaRPr lang="en-GB" altLang="en-US"/>
          </a:p>
        </p:txBody>
      </p:sp>
    </p:spTree>
    <p:extLst>
      <p:ext uri="{BB962C8B-B14F-4D97-AF65-F5344CB8AC3E}">
        <p14:creationId xmlns:p14="http://schemas.microsoft.com/office/powerpoint/2010/main" xmlns="" val="15146624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69D8A2F-E3B4-4063-8756-672A03BD01F6}" type="slidenum">
              <a:rPr lang="en-GB" altLang="en-US" smtClean="0"/>
              <a:pPr>
                <a:defRPr/>
              </a:pPr>
              <a:t>1</a:t>
            </a:fld>
            <a:endParaRPr lang="en-GB" altLang="en-US"/>
          </a:p>
        </p:txBody>
      </p:sp>
    </p:spTree>
    <p:extLst>
      <p:ext uri="{BB962C8B-B14F-4D97-AF65-F5344CB8AC3E}">
        <p14:creationId xmlns:p14="http://schemas.microsoft.com/office/powerpoint/2010/main" xmlns="" val="2754886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605CB08-82E3-4BD7-90A4-B37831B33662}" type="slidenum">
              <a:rPr lang="en-GB" altLang="en-US" smtClean="0"/>
              <a:pPr>
                <a:defRPr/>
              </a:pPr>
              <a:t>4</a:t>
            </a:fld>
            <a:endParaRPr lang="en-GB" altLang="en-US"/>
          </a:p>
        </p:txBody>
      </p:sp>
    </p:spTree>
    <p:extLst>
      <p:ext uri="{BB962C8B-B14F-4D97-AF65-F5344CB8AC3E}">
        <p14:creationId xmlns:p14="http://schemas.microsoft.com/office/powerpoint/2010/main" xmlns="" val="2369157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69D8A2F-E3B4-4063-8756-672A03BD01F6}" type="slidenum">
              <a:rPr lang="en-GB" altLang="en-US" smtClean="0"/>
              <a:pPr>
                <a:defRPr/>
              </a:pPr>
              <a:t>7</a:t>
            </a:fld>
            <a:endParaRPr lang="en-GB" altLang="en-US"/>
          </a:p>
        </p:txBody>
      </p:sp>
    </p:spTree>
    <p:extLst>
      <p:ext uri="{BB962C8B-B14F-4D97-AF65-F5344CB8AC3E}">
        <p14:creationId xmlns:p14="http://schemas.microsoft.com/office/powerpoint/2010/main" xmlns="" val="2638289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69D8A2F-E3B4-4063-8756-672A03BD01F6}" type="slidenum">
              <a:rPr lang="en-GB" altLang="en-US" smtClean="0"/>
              <a:pPr>
                <a:defRPr/>
              </a:pPr>
              <a:t>8</a:t>
            </a:fld>
            <a:endParaRPr lang="en-GB" altLang="en-US"/>
          </a:p>
        </p:txBody>
      </p:sp>
    </p:spTree>
    <p:extLst>
      <p:ext uri="{BB962C8B-B14F-4D97-AF65-F5344CB8AC3E}">
        <p14:creationId xmlns:p14="http://schemas.microsoft.com/office/powerpoint/2010/main" xmlns="" val="26382892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69D8A2F-E3B4-4063-8756-672A03BD01F6}" type="slidenum">
              <a:rPr lang="en-GB" altLang="en-US" smtClean="0"/>
              <a:pPr>
                <a:defRPr/>
              </a:pPr>
              <a:t>9</a:t>
            </a:fld>
            <a:endParaRPr lang="en-GB" altLang="en-US"/>
          </a:p>
        </p:txBody>
      </p:sp>
    </p:spTree>
    <p:extLst>
      <p:ext uri="{BB962C8B-B14F-4D97-AF65-F5344CB8AC3E}">
        <p14:creationId xmlns:p14="http://schemas.microsoft.com/office/powerpoint/2010/main" xmlns="" val="3863110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69D8A2F-E3B4-4063-8756-672A03BD01F6}" type="slidenum">
              <a:rPr lang="en-GB" altLang="en-US" smtClean="0"/>
              <a:pPr>
                <a:defRPr/>
              </a:pPr>
              <a:t>11</a:t>
            </a:fld>
            <a:endParaRPr lang="en-GB" altLang="en-US"/>
          </a:p>
        </p:txBody>
      </p:sp>
    </p:spTree>
    <p:extLst>
      <p:ext uri="{BB962C8B-B14F-4D97-AF65-F5344CB8AC3E}">
        <p14:creationId xmlns:p14="http://schemas.microsoft.com/office/powerpoint/2010/main" xmlns="" val="33195359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69D8A2F-E3B4-4063-8756-672A03BD01F6}" type="slidenum">
              <a:rPr lang="en-GB" altLang="en-US" smtClean="0"/>
              <a:pPr>
                <a:defRPr/>
              </a:pPr>
              <a:t>18</a:t>
            </a:fld>
            <a:endParaRPr lang="en-GB" altLang="en-US"/>
          </a:p>
        </p:txBody>
      </p:sp>
    </p:spTree>
    <p:extLst>
      <p:ext uri="{BB962C8B-B14F-4D97-AF65-F5344CB8AC3E}">
        <p14:creationId xmlns:p14="http://schemas.microsoft.com/office/powerpoint/2010/main" xmlns="" val="1998620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dirty="0" smtClean="0"/>
              <a:t>The Market Surveillance Methodology aims to evaluate the effectiveness of ISO 9001 certification in manufacturing organizations and the performance of the respective certification and accreditation bodies.</a:t>
            </a:r>
          </a:p>
          <a:p>
            <a:endParaRPr lang="en-US" dirty="0"/>
          </a:p>
        </p:txBody>
      </p:sp>
      <p:sp>
        <p:nvSpPr>
          <p:cNvPr id="4" name="Slide Number Placeholder 3"/>
          <p:cNvSpPr>
            <a:spLocks noGrp="1"/>
          </p:cNvSpPr>
          <p:nvPr>
            <p:ph type="sldNum" sz="quarter" idx="10"/>
          </p:nvPr>
        </p:nvSpPr>
        <p:spPr/>
        <p:txBody>
          <a:bodyPr/>
          <a:lstStyle/>
          <a:p>
            <a:pPr>
              <a:defRPr/>
            </a:pPr>
            <a:fld id="{F85007BF-B977-4F43-AE9E-C4722B81DE43}" type="slidenum">
              <a:rPr lang="en-GB" altLang="en-US" smtClean="0"/>
              <a:pPr>
                <a:defRPr/>
              </a:pPr>
              <a:t>31</a:t>
            </a:fld>
            <a:endParaRPr lang="en-GB" altLang="en-US"/>
          </a:p>
        </p:txBody>
      </p:sp>
    </p:spTree>
    <p:extLst>
      <p:ext uri="{BB962C8B-B14F-4D97-AF65-F5344CB8AC3E}">
        <p14:creationId xmlns:p14="http://schemas.microsoft.com/office/powerpoint/2010/main" xmlns="" val="21043900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69D8A2F-E3B4-4063-8756-672A03BD01F6}" type="slidenum">
              <a:rPr lang="en-GB" altLang="en-US" smtClean="0"/>
              <a:pPr>
                <a:defRPr/>
              </a:pPr>
              <a:t>37</a:t>
            </a:fld>
            <a:endParaRPr lang="en-GB" altLang="en-US"/>
          </a:p>
        </p:txBody>
      </p:sp>
    </p:spTree>
    <p:extLst>
      <p:ext uri="{BB962C8B-B14F-4D97-AF65-F5344CB8AC3E}">
        <p14:creationId xmlns:p14="http://schemas.microsoft.com/office/powerpoint/2010/main" xmlns="" val="27548860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124744"/>
            <a:ext cx="7776864" cy="2160240"/>
          </a:xfrm>
        </p:spPr>
        <p:txBody>
          <a:bodyPr anchor="b"/>
          <a:lstStyle>
            <a:lvl1pPr algn="ctr">
              <a:defRPr sz="4500"/>
            </a:lvl1pPr>
          </a:lstStyle>
          <a:p>
            <a:r>
              <a:rPr lang="en-US" dirty="0"/>
              <a:t>Click to edit Master title style</a:t>
            </a:r>
          </a:p>
        </p:txBody>
      </p:sp>
      <p:sp>
        <p:nvSpPr>
          <p:cNvPr id="3" name="Subtitle 2"/>
          <p:cNvSpPr>
            <a:spLocks noGrp="1"/>
          </p:cNvSpPr>
          <p:nvPr>
            <p:ph type="subTitle" idx="1"/>
          </p:nvPr>
        </p:nvSpPr>
        <p:spPr>
          <a:xfrm>
            <a:off x="683568" y="3501008"/>
            <a:ext cx="7776864" cy="864096"/>
          </a:xfrm>
        </p:spPr>
        <p:txBody>
          <a:bodyPr>
            <a:normAutofit/>
          </a:bodyPr>
          <a:lstStyle>
            <a:lvl1pPr marL="0" indent="0" algn="ctr">
              <a:buNone/>
              <a:defRPr sz="2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14" name="Text Placeholder 13"/>
          <p:cNvSpPr>
            <a:spLocks noGrp="1"/>
          </p:cNvSpPr>
          <p:nvPr>
            <p:ph type="body" sz="quarter" idx="10" hasCustomPrompt="1"/>
          </p:nvPr>
        </p:nvSpPr>
        <p:spPr>
          <a:xfrm>
            <a:off x="683568" y="4561284"/>
            <a:ext cx="7775575" cy="1512168"/>
          </a:xfrm>
        </p:spPr>
        <p:txBody>
          <a:bodyPr>
            <a:normAutofit/>
          </a:bodyPr>
          <a:lstStyle>
            <a:lvl1pPr marL="0" marR="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sz="1800"/>
            </a:lvl1pPr>
          </a:lstStyle>
          <a:p>
            <a:pPr lvl="0"/>
            <a:r>
              <a:rPr lang="de-AT" dirty="0"/>
              <a:t>Click to edit Master author style</a:t>
            </a:r>
            <a:endParaRPr lang="en-US" dirty="0"/>
          </a:p>
        </p:txBody>
      </p:sp>
    </p:spTree>
    <p:extLst>
      <p:ext uri="{BB962C8B-B14F-4D97-AF65-F5344CB8AC3E}">
        <p14:creationId xmlns:p14="http://schemas.microsoft.com/office/powerpoint/2010/main" xmlns="" val="401501511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1520" y="908720"/>
            <a:ext cx="8640960" cy="1098482"/>
          </a:xfrm>
        </p:spPr>
        <p:txBody>
          <a:bodyPr/>
          <a:lstStyle>
            <a:lvl1pPr>
              <a:defRPr>
                <a:solidFill>
                  <a:schemeClr val="accent4"/>
                </a:solidFill>
              </a:defRPr>
            </a:lvl1pPr>
          </a:lstStyle>
          <a:p>
            <a:r>
              <a:rPr lang="en-US" dirty="0"/>
              <a:t>Click to edit Master title style</a:t>
            </a:r>
          </a:p>
        </p:txBody>
      </p:sp>
      <p:sp>
        <p:nvSpPr>
          <p:cNvPr id="3" name="Content Placeholder 2"/>
          <p:cNvSpPr>
            <a:spLocks noGrp="1"/>
          </p:cNvSpPr>
          <p:nvPr>
            <p:ph idx="1"/>
          </p:nvPr>
        </p:nvSpPr>
        <p:spPr>
          <a:xfrm>
            <a:off x="251520" y="2276872"/>
            <a:ext cx="8640960" cy="3821939"/>
          </a:xfrm>
        </p:spPr>
        <p:txBody>
          <a:bodyPr/>
          <a:lstStyle>
            <a:lvl1pPr marL="171450" indent="-171450">
              <a:buClr>
                <a:schemeClr val="accent2"/>
              </a:buClr>
              <a:buFont typeface="Courier New" panose="02070309020205020404" pitchFamily="49" charset="0"/>
              <a:buChar char="o"/>
              <a:defRPr>
                <a:solidFill>
                  <a:schemeClr val="tx1"/>
                </a:solidFill>
              </a:defRPr>
            </a:lvl1pPr>
            <a:lvl2pPr marL="514350" indent="-182880">
              <a:lnSpc>
                <a:spcPct val="100000"/>
              </a:lnSpc>
              <a:spcBef>
                <a:spcPts val="600"/>
              </a:spcBef>
              <a:buClr>
                <a:schemeClr val="accent2"/>
              </a:buClr>
              <a:buFont typeface="Courier New" panose="02070309020205020404" pitchFamily="49" charset="0"/>
              <a:buChar char="o"/>
              <a:defRPr>
                <a:solidFill>
                  <a:schemeClr val="tx1"/>
                </a:solidFill>
              </a:defRPr>
            </a:lvl2pPr>
            <a:lvl3pPr marL="857250" indent="-182880">
              <a:lnSpc>
                <a:spcPct val="100000"/>
              </a:lnSpc>
              <a:spcBef>
                <a:spcPts val="1200"/>
              </a:spcBef>
              <a:buClr>
                <a:schemeClr val="accent2"/>
              </a:buClr>
              <a:buFont typeface="Courier New" panose="02070309020205020404" pitchFamily="49" charset="0"/>
              <a:buChar char="o"/>
              <a:defRPr>
                <a:solidFill>
                  <a:schemeClr val="tx1"/>
                </a:solidFill>
              </a:defRPr>
            </a:lvl3pPr>
            <a:lvl4pPr marL="1200150" indent="-182880">
              <a:lnSpc>
                <a:spcPct val="100000"/>
              </a:lnSpc>
              <a:spcBef>
                <a:spcPts val="1200"/>
              </a:spcBef>
              <a:buClr>
                <a:schemeClr val="accent2"/>
              </a:buClr>
              <a:buFont typeface="Courier New" panose="02070309020205020404" pitchFamily="49" charset="0"/>
              <a:buChar char="o"/>
              <a:defRPr>
                <a:solidFill>
                  <a:schemeClr val="tx1"/>
                </a:solidFill>
              </a:defRPr>
            </a:lvl4pPr>
            <a:lvl5pPr marL="1543050" indent="-182880">
              <a:lnSpc>
                <a:spcPct val="100000"/>
              </a:lnSpc>
              <a:spcBef>
                <a:spcPts val="1200"/>
              </a:spcBef>
              <a:buClr>
                <a:schemeClr val="accent2"/>
              </a:buClr>
              <a:buFont typeface="Courier New" panose="02070309020205020404" pitchFamily="49" charset="0"/>
              <a:buChar char="o"/>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ounded Rectangle 9"/>
          <p:cNvSpPr/>
          <p:nvPr userDrawn="1"/>
        </p:nvSpPr>
        <p:spPr>
          <a:xfrm>
            <a:off x="8820472" y="6525344"/>
            <a:ext cx="216024" cy="21602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indent="0" algn="ctr" defTabSz="914400" rtl="0" eaLnBrk="1" fontAlgn="base" latinLnBrk="0" hangingPunct="1">
              <a:lnSpc>
                <a:spcPct val="100000"/>
              </a:lnSpc>
              <a:spcBef>
                <a:spcPct val="0"/>
              </a:spcBef>
              <a:spcAft>
                <a:spcPct val="0"/>
              </a:spcAft>
              <a:buClrTx/>
              <a:buSzTx/>
              <a:buFontTx/>
              <a:buNone/>
              <a:tabLst/>
              <a:defRPr/>
            </a:pPr>
            <a:fld id="{BD312A47-7E72-4E7E-93A5-46C5674DBF6C}" type="slidenum">
              <a:rPr lang="en-US" sz="1200" smtClean="0"/>
              <a:pPr marL="0" marR="0" indent="0" algn="ctr" defTabSz="914400" rtl="0" eaLnBrk="1" fontAlgn="base" latinLnBrk="0" hangingPunct="1">
                <a:lnSpc>
                  <a:spcPct val="100000"/>
                </a:lnSpc>
                <a:spcBef>
                  <a:spcPct val="0"/>
                </a:spcBef>
                <a:spcAft>
                  <a:spcPct val="0"/>
                </a:spcAft>
                <a:buClrTx/>
                <a:buSzTx/>
                <a:buFontTx/>
                <a:buNone/>
                <a:tabLst/>
                <a:defRPr/>
              </a:pPr>
              <a:t>‹#›</a:t>
            </a:fld>
            <a:endParaRPr lang="en-US" sz="1200" dirty="0"/>
          </a:p>
        </p:txBody>
      </p:sp>
      <p:pic>
        <p:nvPicPr>
          <p:cNvPr id="7" name="Picture 3"/>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b="25993"/>
          <a:stretch/>
        </p:blipFill>
        <p:spPr bwMode="auto">
          <a:xfrm>
            <a:off x="1" y="5949280"/>
            <a:ext cx="9144000" cy="9087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6" name="Group 5"/>
          <p:cNvGrpSpPr/>
          <p:nvPr userDrawn="1"/>
        </p:nvGrpSpPr>
        <p:grpSpPr>
          <a:xfrm>
            <a:off x="7430010" y="6612745"/>
            <a:ext cx="1647282" cy="173736"/>
            <a:chOff x="7430010" y="6612745"/>
            <a:chExt cx="1647282" cy="173736"/>
          </a:xfrm>
        </p:grpSpPr>
        <p:pic>
          <p:nvPicPr>
            <p:cNvPr id="9" name="Picture 8" descr="footer.png"/>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l="81388" t="26002" r="8986" b="15176"/>
            <a:stretch/>
          </p:blipFill>
          <p:spPr>
            <a:xfrm>
              <a:off x="8493435" y="6612745"/>
              <a:ext cx="583857" cy="173736"/>
            </a:xfrm>
            <a:prstGeom prst="roundRect">
              <a:avLst/>
            </a:prstGeom>
          </p:spPr>
        </p:pic>
        <p:grpSp>
          <p:nvGrpSpPr>
            <p:cNvPr id="5" name="Group 4"/>
            <p:cNvGrpSpPr/>
            <p:nvPr userDrawn="1"/>
          </p:nvGrpSpPr>
          <p:grpSpPr>
            <a:xfrm>
              <a:off x="7430010" y="6614942"/>
              <a:ext cx="1036275" cy="171539"/>
              <a:chOff x="6660232" y="5526754"/>
              <a:chExt cx="2517126" cy="416671"/>
            </a:xfrm>
          </p:grpSpPr>
          <p:pic>
            <p:nvPicPr>
              <p:cNvPr id="11" name="Picture 10" descr="footer.png"/>
              <p:cNvPicPr>
                <a:picLocks noChangeAspect="1"/>
              </p:cNvPicPr>
              <p:nvPr userDrawn="1"/>
            </p:nvPicPr>
            <p:blipFill rotWithShape="1">
              <a:blip r:embed="rId4" cstate="print">
                <a:extLst>
                  <a:ext uri="{28A0092B-C50C-407E-A947-70E740481C1C}">
                    <a14:useLocalDpi xmlns:a14="http://schemas.microsoft.com/office/drawing/2010/main" xmlns="" val="0"/>
                  </a:ext>
                </a:extLst>
              </a:blip>
              <a:srcRect l="58304" t="24873" r="38752" b="13446"/>
              <a:stretch/>
            </p:blipFill>
            <p:spPr>
              <a:xfrm>
                <a:off x="6660232" y="5526754"/>
                <a:ext cx="419521" cy="416671"/>
              </a:xfrm>
              <a:prstGeom prst="ellipse">
                <a:avLst/>
              </a:prstGeom>
            </p:spPr>
          </p:pic>
          <p:pic>
            <p:nvPicPr>
              <p:cNvPr id="12" name="Picture 11" descr="footer.png"/>
              <p:cNvPicPr>
                <a:picLocks noChangeAspect="1"/>
              </p:cNvPicPr>
              <p:nvPr userDrawn="1"/>
            </p:nvPicPr>
            <p:blipFill rotWithShape="1">
              <a:blip r:embed="rId4" cstate="print">
                <a:extLst>
                  <a:ext uri="{28A0092B-C50C-407E-A947-70E740481C1C}">
                    <a14:useLocalDpi xmlns:a14="http://schemas.microsoft.com/office/drawing/2010/main" xmlns="" val="0"/>
                  </a:ext>
                </a:extLst>
              </a:blip>
              <a:srcRect l="62114" t="24721" r="34942" b="13598"/>
              <a:stretch/>
            </p:blipFill>
            <p:spPr>
              <a:xfrm>
                <a:off x="7079753" y="5526754"/>
                <a:ext cx="419521" cy="416671"/>
              </a:xfrm>
              <a:prstGeom prst="ellipse">
                <a:avLst/>
              </a:prstGeom>
            </p:spPr>
          </p:pic>
          <p:pic>
            <p:nvPicPr>
              <p:cNvPr id="13" name="Picture 12" descr="footer.png"/>
              <p:cNvPicPr>
                <a:picLocks noChangeAspect="1"/>
              </p:cNvPicPr>
              <p:nvPr userDrawn="1"/>
            </p:nvPicPr>
            <p:blipFill rotWithShape="1">
              <a:blip r:embed="rId4" cstate="print">
                <a:extLst>
                  <a:ext uri="{28A0092B-C50C-407E-A947-70E740481C1C}">
                    <a14:useLocalDpi xmlns:a14="http://schemas.microsoft.com/office/drawing/2010/main" xmlns="" val="0"/>
                  </a:ext>
                </a:extLst>
              </a:blip>
              <a:srcRect l="65948" t="25697" r="31108" b="12621"/>
              <a:stretch/>
            </p:blipFill>
            <p:spPr>
              <a:xfrm>
                <a:off x="7499274" y="5526754"/>
                <a:ext cx="419521" cy="416671"/>
              </a:xfrm>
              <a:prstGeom prst="ellipse">
                <a:avLst/>
              </a:prstGeom>
            </p:spPr>
          </p:pic>
          <p:pic>
            <p:nvPicPr>
              <p:cNvPr id="14" name="Picture 13" descr="footer.png"/>
              <p:cNvPicPr>
                <a:picLocks noChangeAspect="1"/>
              </p:cNvPicPr>
              <p:nvPr userDrawn="1"/>
            </p:nvPicPr>
            <p:blipFill rotWithShape="1">
              <a:blip r:embed="rId5" cstate="print">
                <a:extLst>
                  <a:ext uri="{28A0092B-C50C-407E-A947-70E740481C1C}">
                    <a14:useLocalDpi xmlns:a14="http://schemas.microsoft.com/office/drawing/2010/main" xmlns="" val="0"/>
                  </a:ext>
                </a:extLst>
              </a:blip>
              <a:srcRect l="69791" t="25697" r="27265" b="12621"/>
              <a:stretch/>
            </p:blipFill>
            <p:spPr>
              <a:xfrm>
                <a:off x="7918795" y="5526754"/>
                <a:ext cx="419521" cy="416671"/>
              </a:xfrm>
              <a:prstGeom prst="ellipse">
                <a:avLst/>
              </a:prstGeom>
            </p:spPr>
          </p:pic>
          <p:pic>
            <p:nvPicPr>
              <p:cNvPr id="15" name="Picture 14" descr="footer.png"/>
              <p:cNvPicPr>
                <a:picLocks noChangeAspect="1"/>
              </p:cNvPicPr>
              <p:nvPr userDrawn="1"/>
            </p:nvPicPr>
            <p:blipFill rotWithShape="1">
              <a:blip r:embed="rId4" cstate="print">
                <a:extLst>
                  <a:ext uri="{28A0092B-C50C-407E-A947-70E740481C1C}">
                    <a14:useLocalDpi xmlns:a14="http://schemas.microsoft.com/office/drawing/2010/main" xmlns="" val="0"/>
                  </a:ext>
                </a:extLst>
              </a:blip>
              <a:srcRect l="73601" t="25697" r="23455" b="12621"/>
              <a:stretch/>
            </p:blipFill>
            <p:spPr>
              <a:xfrm>
                <a:off x="8338316" y="5526754"/>
                <a:ext cx="419521" cy="416671"/>
              </a:xfrm>
              <a:prstGeom prst="ellipse">
                <a:avLst/>
              </a:prstGeom>
            </p:spPr>
          </p:pic>
          <p:pic>
            <p:nvPicPr>
              <p:cNvPr id="16" name="Picture 15" descr="footer.png"/>
              <p:cNvPicPr>
                <a:picLocks noChangeAspect="1"/>
              </p:cNvPicPr>
              <p:nvPr userDrawn="1"/>
            </p:nvPicPr>
            <p:blipFill rotWithShape="1">
              <a:blip r:embed="rId4" cstate="print">
                <a:extLst>
                  <a:ext uri="{28A0092B-C50C-407E-A947-70E740481C1C}">
                    <a14:useLocalDpi xmlns:a14="http://schemas.microsoft.com/office/drawing/2010/main" xmlns="" val="0"/>
                  </a:ext>
                </a:extLst>
              </a:blip>
              <a:srcRect l="77411" t="25697" r="19645" b="12621"/>
              <a:stretch/>
            </p:blipFill>
            <p:spPr>
              <a:xfrm>
                <a:off x="8757837" y="5526754"/>
                <a:ext cx="419521" cy="416671"/>
              </a:xfrm>
              <a:prstGeom prst="ellipse">
                <a:avLst/>
              </a:prstGeom>
            </p:spPr>
          </p:pic>
        </p:grpSp>
      </p:grpSp>
    </p:spTree>
    <p:extLst>
      <p:ext uri="{BB962C8B-B14F-4D97-AF65-F5344CB8AC3E}">
        <p14:creationId xmlns:p14="http://schemas.microsoft.com/office/powerpoint/2010/main" xmlns="" val="264817681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t="43837"/>
          <a:stretch/>
        </p:blipFill>
        <p:spPr bwMode="auto">
          <a:xfrm>
            <a:off x="15472" y="3218213"/>
            <a:ext cx="9128528" cy="36377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Rectangle 2"/>
          <p:cNvSpPr/>
          <p:nvPr userDrawn="1"/>
        </p:nvSpPr>
        <p:spPr>
          <a:xfrm>
            <a:off x="4932040" y="6165304"/>
            <a:ext cx="2592288" cy="690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footer.png"/>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l="57372" t="17384" r="8289"/>
          <a:stretch/>
        </p:blipFill>
        <p:spPr>
          <a:xfrm>
            <a:off x="4563767" y="6453336"/>
            <a:ext cx="3140015" cy="367893"/>
          </a:xfrm>
          <a:prstGeom prst="rect">
            <a:avLst/>
          </a:prstGeom>
        </p:spPr>
      </p:pic>
      <p:sp>
        <p:nvSpPr>
          <p:cNvPr id="5" name="Title 1"/>
          <p:cNvSpPr>
            <a:spLocks noGrp="1"/>
          </p:cNvSpPr>
          <p:nvPr>
            <p:ph type="title" hasCustomPrompt="1"/>
          </p:nvPr>
        </p:nvSpPr>
        <p:spPr>
          <a:xfrm>
            <a:off x="711338" y="1772816"/>
            <a:ext cx="7704857" cy="1098482"/>
          </a:xfrm>
        </p:spPr>
        <p:txBody>
          <a:bodyPr>
            <a:normAutofit/>
          </a:bodyPr>
          <a:lstStyle>
            <a:lvl1pPr>
              <a:defRPr sz="4000">
                <a:solidFill>
                  <a:schemeClr val="accent4"/>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63294325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Holder 3"/>
          <p:cNvSpPr>
            <a:spLocks noGrp="1"/>
          </p:cNvSpPr>
          <p:nvPr>
            <p:ph type="subTitle" idx="4"/>
          </p:nvPr>
        </p:nvSpPr>
        <p:spPr>
          <a:xfrm>
            <a:off x="251520" y="2002532"/>
            <a:ext cx="8686800" cy="1714500"/>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6377940"/>
            <a:ext cx="2926079" cy="342900"/>
          </a:xfrm>
          <a:prstGeom prst="rect">
            <a:avLst/>
          </a:prstGeom>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pPr/>
              <a:t>5/30/2017</a:t>
            </a:fld>
            <a:endParaRPr lang="en-US"/>
          </a:p>
        </p:txBody>
      </p:sp>
      <p:sp>
        <p:nvSpPr>
          <p:cNvPr id="6" name="Holder 6"/>
          <p:cNvSpPr>
            <a:spLocks noGrp="1"/>
          </p:cNvSpPr>
          <p:nvPr>
            <p:ph type="sldNum" sz="quarter" idx="7"/>
          </p:nvPr>
        </p:nvSpPr>
        <p:spPr>
          <a:xfrm>
            <a:off x="8508216" y="6614159"/>
            <a:ext cx="179704" cy="152400"/>
          </a:xfrm>
          <a:prstGeom prst="rect">
            <a:avLst/>
          </a:prstGeom>
        </p:spPr>
        <p:txBody>
          <a:bodyPr lIns="0" tIns="0" rIns="0" bIns="0"/>
          <a:lstStyle>
            <a:lvl1pPr>
              <a:defRPr sz="1000" b="0" i="0">
                <a:solidFill>
                  <a:schemeClr val="bg1"/>
                </a:solidFill>
                <a:latin typeface="Calibri"/>
                <a:cs typeface="Calibri"/>
              </a:defRPr>
            </a:lvl1pPr>
          </a:lstStyle>
          <a:p>
            <a:pPr marL="89535">
              <a:lnSpc>
                <a:spcPct val="100000"/>
              </a:lnSpc>
            </a:pPr>
            <a:fld id="{81D60167-4931-47E6-BA6A-407CBD079E47}" type="slidenum">
              <a:rPr spc="-5" dirty="0"/>
              <a:pPr marL="89535">
                <a:lnSpc>
                  <a:spcPct val="100000"/>
                </a:lnSpc>
              </a:pPr>
              <a:t>‹#›</a:t>
            </a:fld>
            <a:endParaRPr spc="-5" dirty="0"/>
          </a:p>
        </p:txBody>
      </p:sp>
      <p:pic>
        <p:nvPicPr>
          <p:cNvPr id="7" name="Picture 3"/>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b="25993"/>
          <a:stretch/>
        </p:blipFill>
        <p:spPr bwMode="auto">
          <a:xfrm>
            <a:off x="1" y="5949280"/>
            <a:ext cx="9144000" cy="9087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Holder 2"/>
          <p:cNvSpPr>
            <a:spLocks noGrp="1"/>
          </p:cNvSpPr>
          <p:nvPr>
            <p:ph type="title"/>
          </p:nvPr>
        </p:nvSpPr>
        <p:spPr>
          <a:xfrm>
            <a:off x="228600" y="1046668"/>
            <a:ext cx="8686800" cy="654139"/>
          </a:xfrm>
        </p:spPr>
        <p:txBody>
          <a:bodyPr lIns="0" tIns="0" rIns="0" bIns="0">
            <a:noAutofit/>
          </a:bodyPr>
          <a:lstStyle>
            <a:lvl1pPr algn="l" defTabSz="685800" rtl="0" eaLnBrk="1" fontAlgn="auto" latinLnBrk="0" hangingPunct="1">
              <a:lnSpc>
                <a:spcPct val="90000"/>
              </a:lnSpc>
              <a:spcBef>
                <a:spcPct val="0"/>
              </a:spcBef>
              <a:spcAft>
                <a:spcPts val="0"/>
              </a:spcAft>
              <a:buNone/>
              <a:defRPr sz="3300" kern="1200" dirty="0">
                <a:solidFill>
                  <a:schemeClr val="accent4"/>
                </a:solidFill>
                <a:latin typeface="+mn-lt"/>
                <a:ea typeface="+mj-ea"/>
                <a:cs typeface="Arial" panose="020B0604020202020204" pitchFamily="34" charset="0"/>
              </a:defRPr>
            </a:lvl1pPr>
          </a:lstStyle>
          <a:p>
            <a:endParaRPr dirty="0"/>
          </a:p>
        </p:txBody>
      </p:sp>
      <p:grpSp>
        <p:nvGrpSpPr>
          <p:cNvPr id="10" name="Group 9"/>
          <p:cNvGrpSpPr/>
          <p:nvPr userDrawn="1"/>
        </p:nvGrpSpPr>
        <p:grpSpPr>
          <a:xfrm>
            <a:off x="7430010" y="6612745"/>
            <a:ext cx="1647282" cy="173736"/>
            <a:chOff x="7430010" y="6612745"/>
            <a:chExt cx="1647282" cy="173736"/>
          </a:xfrm>
        </p:grpSpPr>
        <p:pic>
          <p:nvPicPr>
            <p:cNvPr id="11" name="Picture 10" descr="footer.png"/>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l="81388" t="26002" r="8986" b="15176"/>
            <a:stretch/>
          </p:blipFill>
          <p:spPr>
            <a:xfrm>
              <a:off x="8493435" y="6612745"/>
              <a:ext cx="583857" cy="173736"/>
            </a:xfrm>
            <a:prstGeom prst="roundRect">
              <a:avLst/>
            </a:prstGeom>
          </p:spPr>
        </p:pic>
        <p:grpSp>
          <p:nvGrpSpPr>
            <p:cNvPr id="12" name="Group 11"/>
            <p:cNvGrpSpPr/>
            <p:nvPr userDrawn="1"/>
          </p:nvGrpSpPr>
          <p:grpSpPr>
            <a:xfrm>
              <a:off x="7430010" y="6614942"/>
              <a:ext cx="1036275" cy="171539"/>
              <a:chOff x="6660232" y="5526754"/>
              <a:chExt cx="2517126" cy="416671"/>
            </a:xfrm>
          </p:grpSpPr>
          <p:pic>
            <p:nvPicPr>
              <p:cNvPr id="13" name="Picture 12" descr="footer.png"/>
              <p:cNvPicPr>
                <a:picLocks noChangeAspect="1"/>
              </p:cNvPicPr>
              <p:nvPr userDrawn="1"/>
            </p:nvPicPr>
            <p:blipFill rotWithShape="1">
              <a:blip r:embed="rId4" cstate="print">
                <a:extLst>
                  <a:ext uri="{28A0092B-C50C-407E-A947-70E740481C1C}">
                    <a14:useLocalDpi xmlns:a14="http://schemas.microsoft.com/office/drawing/2010/main" xmlns="" val="0"/>
                  </a:ext>
                </a:extLst>
              </a:blip>
              <a:srcRect l="58304" t="24873" r="38752" b="13446"/>
              <a:stretch/>
            </p:blipFill>
            <p:spPr>
              <a:xfrm>
                <a:off x="6660232" y="5526754"/>
                <a:ext cx="419521" cy="416671"/>
              </a:xfrm>
              <a:prstGeom prst="ellipse">
                <a:avLst/>
              </a:prstGeom>
            </p:spPr>
          </p:pic>
          <p:pic>
            <p:nvPicPr>
              <p:cNvPr id="14" name="Picture 13" descr="footer.png"/>
              <p:cNvPicPr>
                <a:picLocks noChangeAspect="1"/>
              </p:cNvPicPr>
              <p:nvPr userDrawn="1"/>
            </p:nvPicPr>
            <p:blipFill rotWithShape="1">
              <a:blip r:embed="rId4" cstate="print">
                <a:extLst>
                  <a:ext uri="{28A0092B-C50C-407E-A947-70E740481C1C}">
                    <a14:useLocalDpi xmlns:a14="http://schemas.microsoft.com/office/drawing/2010/main" xmlns="" val="0"/>
                  </a:ext>
                </a:extLst>
              </a:blip>
              <a:srcRect l="62114" t="24721" r="34942" b="13598"/>
              <a:stretch/>
            </p:blipFill>
            <p:spPr>
              <a:xfrm>
                <a:off x="7079753" y="5526754"/>
                <a:ext cx="419521" cy="416671"/>
              </a:xfrm>
              <a:prstGeom prst="ellipse">
                <a:avLst/>
              </a:prstGeom>
            </p:spPr>
          </p:pic>
          <p:pic>
            <p:nvPicPr>
              <p:cNvPr id="15" name="Picture 14" descr="footer.png"/>
              <p:cNvPicPr>
                <a:picLocks noChangeAspect="1"/>
              </p:cNvPicPr>
              <p:nvPr userDrawn="1"/>
            </p:nvPicPr>
            <p:blipFill rotWithShape="1">
              <a:blip r:embed="rId4" cstate="print">
                <a:extLst>
                  <a:ext uri="{28A0092B-C50C-407E-A947-70E740481C1C}">
                    <a14:useLocalDpi xmlns:a14="http://schemas.microsoft.com/office/drawing/2010/main" xmlns="" val="0"/>
                  </a:ext>
                </a:extLst>
              </a:blip>
              <a:srcRect l="65948" t="25697" r="31108" b="12621"/>
              <a:stretch/>
            </p:blipFill>
            <p:spPr>
              <a:xfrm>
                <a:off x="7499274" y="5526754"/>
                <a:ext cx="419521" cy="416671"/>
              </a:xfrm>
              <a:prstGeom prst="ellipse">
                <a:avLst/>
              </a:prstGeom>
            </p:spPr>
          </p:pic>
          <p:pic>
            <p:nvPicPr>
              <p:cNvPr id="16" name="Picture 15" descr="footer.png"/>
              <p:cNvPicPr>
                <a:picLocks noChangeAspect="1"/>
              </p:cNvPicPr>
              <p:nvPr userDrawn="1"/>
            </p:nvPicPr>
            <p:blipFill rotWithShape="1">
              <a:blip r:embed="rId5" cstate="print">
                <a:extLst>
                  <a:ext uri="{28A0092B-C50C-407E-A947-70E740481C1C}">
                    <a14:useLocalDpi xmlns:a14="http://schemas.microsoft.com/office/drawing/2010/main" xmlns="" val="0"/>
                  </a:ext>
                </a:extLst>
              </a:blip>
              <a:srcRect l="69791" t="25697" r="27265" b="12621"/>
              <a:stretch/>
            </p:blipFill>
            <p:spPr>
              <a:xfrm>
                <a:off x="7918795" y="5526754"/>
                <a:ext cx="419521" cy="416671"/>
              </a:xfrm>
              <a:prstGeom prst="ellipse">
                <a:avLst/>
              </a:prstGeom>
            </p:spPr>
          </p:pic>
          <p:pic>
            <p:nvPicPr>
              <p:cNvPr id="17" name="Picture 16" descr="footer.png"/>
              <p:cNvPicPr>
                <a:picLocks noChangeAspect="1"/>
              </p:cNvPicPr>
              <p:nvPr userDrawn="1"/>
            </p:nvPicPr>
            <p:blipFill rotWithShape="1">
              <a:blip r:embed="rId4" cstate="print">
                <a:extLst>
                  <a:ext uri="{28A0092B-C50C-407E-A947-70E740481C1C}">
                    <a14:useLocalDpi xmlns:a14="http://schemas.microsoft.com/office/drawing/2010/main" xmlns="" val="0"/>
                  </a:ext>
                </a:extLst>
              </a:blip>
              <a:srcRect l="73601" t="25697" r="23455" b="12621"/>
              <a:stretch/>
            </p:blipFill>
            <p:spPr>
              <a:xfrm>
                <a:off x="8338316" y="5526754"/>
                <a:ext cx="419521" cy="416671"/>
              </a:xfrm>
              <a:prstGeom prst="ellipse">
                <a:avLst/>
              </a:prstGeom>
            </p:spPr>
          </p:pic>
          <p:pic>
            <p:nvPicPr>
              <p:cNvPr id="18" name="Picture 17" descr="footer.png"/>
              <p:cNvPicPr>
                <a:picLocks noChangeAspect="1"/>
              </p:cNvPicPr>
              <p:nvPr userDrawn="1"/>
            </p:nvPicPr>
            <p:blipFill rotWithShape="1">
              <a:blip r:embed="rId4" cstate="print">
                <a:extLst>
                  <a:ext uri="{28A0092B-C50C-407E-A947-70E740481C1C}">
                    <a14:useLocalDpi xmlns:a14="http://schemas.microsoft.com/office/drawing/2010/main" xmlns="" val="0"/>
                  </a:ext>
                </a:extLst>
              </a:blip>
              <a:srcRect l="77411" t="25697" r="19645" b="12621"/>
              <a:stretch/>
            </p:blipFill>
            <p:spPr>
              <a:xfrm>
                <a:off x="8757837" y="5526754"/>
                <a:ext cx="419521" cy="416671"/>
              </a:xfrm>
              <a:prstGeom prst="ellipse">
                <a:avLst/>
              </a:prstGeom>
            </p:spPr>
          </p:pic>
        </p:grpSp>
      </p:grpSp>
    </p:spTree>
    <p:extLst>
      <p:ext uri="{BB962C8B-B14F-4D97-AF65-F5344CB8AC3E}">
        <p14:creationId xmlns:p14="http://schemas.microsoft.com/office/powerpoint/2010/main" xmlns="" val="91142270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124744"/>
            <a:ext cx="7903790" cy="109848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2262831"/>
            <a:ext cx="7903790" cy="390247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header.png"/>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3688" y="0"/>
            <a:ext cx="9147688" cy="963811"/>
          </a:xfrm>
          <a:prstGeom prst="rect">
            <a:avLst/>
          </a:prstGeom>
        </p:spPr>
      </p:pic>
    </p:spTree>
    <p:extLst>
      <p:ext uri="{BB962C8B-B14F-4D97-AF65-F5344CB8AC3E}">
        <p14:creationId xmlns:p14="http://schemas.microsoft.com/office/powerpoint/2010/main" xmlns="" val="175442507"/>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1" r:id="rId3"/>
    <p:sldLayoutId id="2147483672" r:id="rId4"/>
  </p:sldLayoutIdLst>
  <p:transition>
    <p:wipe dir="r"/>
  </p:transition>
  <p:hf hdr="0" ftr="0" dt="0"/>
  <p:txStyles>
    <p:titleStyle>
      <a:lvl1pPr algn="l" defTabSz="685800" rtl="0" eaLnBrk="1" latinLnBrk="0" hangingPunct="1">
        <a:lnSpc>
          <a:spcPct val="90000"/>
        </a:lnSpc>
        <a:spcBef>
          <a:spcPct val="0"/>
        </a:spcBef>
        <a:buNone/>
        <a:defRPr sz="3300" kern="1200">
          <a:solidFill>
            <a:srgbClr val="0091C4"/>
          </a:solidFill>
          <a:latin typeface="+mn-lt"/>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accent1">
              <a:lumMod val="75000"/>
            </a:schemeClr>
          </a:solidFill>
          <a:latin typeface="+mn-lt"/>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9.jpeg"/><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3" Type="http://schemas.openxmlformats.org/officeDocument/2006/relationships/image" Target="../media/image14.pn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18.png"/><Relationship Id="rId9" Type="http://schemas.openxmlformats.org/officeDocument/2006/relationships/image" Target="../media/image44.png"/><Relationship Id="rId14" Type="http://schemas.openxmlformats.org/officeDocument/2006/relationships/image" Target="../media/image49.png"/></Relationships>
</file>

<file path=ppt/slides/_rels/slide1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3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22.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39" t="11785" r="-139" b="15871"/>
          <a:stretch/>
        </p:blipFill>
        <p:spPr bwMode="auto">
          <a:xfrm>
            <a:off x="0" y="908720"/>
            <a:ext cx="9180512" cy="6021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7"/>
          <p:cNvSpPr txBox="1"/>
          <p:nvPr/>
        </p:nvSpPr>
        <p:spPr>
          <a:xfrm>
            <a:off x="3131840" y="6146140"/>
            <a:ext cx="5544616" cy="553998"/>
          </a:xfrm>
          <a:prstGeom prst="rect">
            <a:avLst/>
          </a:prstGeom>
          <a:noFill/>
        </p:spPr>
        <p:txBody>
          <a:bodyPr wrap="square" rtlCol="0">
            <a:spAutoFit/>
          </a:bodyPr>
          <a:lstStyle/>
          <a:p>
            <a:r>
              <a:rPr lang="en-US" sz="3000" i="1" dirty="0">
                <a:solidFill>
                  <a:schemeClr val="bg1"/>
                </a:solidFill>
                <a:latin typeface="+mn-lt"/>
                <a:cs typeface="Aharoni" panose="02010803020104030203" pitchFamily="2" charset="-79"/>
              </a:rPr>
              <a:t>Driving Economic Transformation</a:t>
            </a:r>
          </a:p>
        </p:txBody>
      </p:sp>
      <p:cxnSp>
        <p:nvCxnSpPr>
          <p:cNvPr id="3" name="Straight Connector 2"/>
          <p:cNvCxnSpPr/>
          <p:nvPr/>
        </p:nvCxnSpPr>
        <p:spPr>
          <a:xfrm>
            <a:off x="0" y="908720"/>
            <a:ext cx="9180512" cy="0"/>
          </a:xfrm>
          <a:prstGeom prst="line">
            <a:avLst/>
          </a:prstGeom>
          <a:ln w="76200">
            <a:solidFill>
              <a:srgbClr val="3C8FD4"/>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467544" y="1412776"/>
            <a:ext cx="7776864" cy="1569660"/>
          </a:xfrm>
          <a:prstGeom prst="rect">
            <a:avLst/>
          </a:prstGeom>
        </p:spPr>
        <p:txBody>
          <a:bodyPr wrap="square">
            <a:spAutoFit/>
          </a:bodyPr>
          <a:lstStyle/>
          <a:p>
            <a:pPr algn="l"/>
            <a:r>
              <a:rPr lang="en-GB" sz="4800" dirty="0" smtClean="0">
                <a:solidFill>
                  <a:schemeClr val="bg1"/>
                </a:solidFill>
                <a:latin typeface="+mn-lt"/>
              </a:rPr>
              <a:t>QUALITY INFRASTRUCTURE SYSTEM: UNIDO PERSPECTIVE</a:t>
            </a:r>
            <a:endParaRPr lang="en-US" sz="4800" dirty="0">
              <a:solidFill>
                <a:schemeClr val="bg1"/>
              </a:solidFill>
              <a:latin typeface="+mn-lt"/>
            </a:endParaRPr>
          </a:p>
        </p:txBody>
      </p:sp>
    </p:spTree>
    <p:extLst>
      <p:ext uri="{BB962C8B-B14F-4D97-AF65-F5344CB8AC3E}">
        <p14:creationId xmlns:p14="http://schemas.microsoft.com/office/powerpoint/2010/main" xmlns="" val="4268726055"/>
      </p:ext>
    </p:extLst>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1560" y="1340768"/>
            <a:ext cx="5184576" cy="1323439"/>
          </a:xfrm>
          <a:prstGeom prst="rect">
            <a:avLst/>
          </a:prstGeom>
        </p:spPr>
        <p:txBody>
          <a:bodyPr wrap="square">
            <a:spAutoFit/>
          </a:bodyPr>
          <a:lstStyle/>
          <a:p>
            <a:pPr algn="l" fontAlgn="auto">
              <a:spcAft>
                <a:spcPts val="0"/>
              </a:spcAft>
            </a:pPr>
            <a:r>
              <a:rPr lang="en-US" sz="4000" dirty="0" smtClean="0">
                <a:solidFill>
                  <a:schemeClr val="accent4"/>
                </a:solidFill>
                <a:latin typeface="+mn-lt"/>
              </a:rPr>
              <a:t>STANDARDIZATION </a:t>
            </a:r>
          </a:p>
          <a:p>
            <a:pPr algn="l" fontAlgn="auto">
              <a:spcAft>
                <a:spcPts val="0"/>
              </a:spcAft>
            </a:pPr>
            <a:r>
              <a:rPr lang="en-US" sz="4000" dirty="0" smtClean="0">
                <a:solidFill>
                  <a:schemeClr val="accent4"/>
                </a:solidFill>
                <a:latin typeface="+mn-lt"/>
              </a:rPr>
              <a:t>AND ITS IMPORTANCE</a:t>
            </a:r>
            <a:endParaRPr lang="en-US" sz="4000" dirty="0">
              <a:solidFill>
                <a:schemeClr val="accent4"/>
              </a:solidFill>
              <a:latin typeface="+mn-lt"/>
            </a:endParaRPr>
          </a:p>
        </p:txBody>
      </p:sp>
    </p:spTree>
    <p:extLst>
      <p:ext uri="{BB962C8B-B14F-4D97-AF65-F5344CB8AC3E}">
        <p14:creationId xmlns:p14="http://schemas.microsoft.com/office/powerpoint/2010/main" xmlns="" val="257562906"/>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908720"/>
            <a:ext cx="8640960" cy="1008112"/>
          </a:xfrm>
        </p:spPr>
        <p:txBody>
          <a:bodyPr>
            <a:normAutofit/>
          </a:bodyPr>
          <a:lstStyle/>
          <a:p>
            <a:r>
              <a:rPr lang="en-US" sz="3600" dirty="0" smtClean="0"/>
              <a:t>Standards are more important than ever</a:t>
            </a:r>
            <a:endParaRPr lang="en-US" sz="3600" dirty="0"/>
          </a:p>
        </p:txBody>
      </p:sp>
      <p:sp>
        <p:nvSpPr>
          <p:cNvPr id="3" name="Content Placeholder 2"/>
          <p:cNvSpPr>
            <a:spLocks noGrp="1"/>
          </p:cNvSpPr>
          <p:nvPr>
            <p:ph idx="1"/>
          </p:nvPr>
        </p:nvSpPr>
        <p:spPr>
          <a:xfrm>
            <a:off x="827584" y="1844824"/>
            <a:ext cx="7992888" cy="4464496"/>
          </a:xfrm>
        </p:spPr>
        <p:txBody>
          <a:bodyPr>
            <a:normAutofit fontScale="92500" lnSpcReduction="10000"/>
          </a:bodyPr>
          <a:lstStyle/>
          <a:p>
            <a:pPr marL="0" indent="0">
              <a:buNone/>
            </a:pPr>
            <a:r>
              <a:rPr lang="en-US" sz="2000" b="1" dirty="0" smtClean="0">
                <a:solidFill>
                  <a:srgbClr val="7030A0"/>
                </a:solidFill>
              </a:rPr>
              <a:t>GLOBALIZATION</a:t>
            </a:r>
            <a:endParaRPr lang="en-US" sz="2000" dirty="0" smtClean="0"/>
          </a:p>
          <a:p>
            <a:pPr marL="0" indent="0">
              <a:buNone/>
            </a:pPr>
            <a:r>
              <a:rPr lang="en-US" sz="1800" dirty="0" smtClean="0"/>
              <a:t>Global value chains enable </a:t>
            </a:r>
            <a:r>
              <a:rPr lang="en-US" sz="1800" dirty="0"/>
              <a:t>goods and services to be sourced and produced from multiple locations across the </a:t>
            </a:r>
            <a:r>
              <a:rPr lang="en-US" sz="1800" dirty="0" smtClean="0"/>
              <a:t>globe. Compliance with international </a:t>
            </a:r>
            <a:r>
              <a:rPr lang="en-US" sz="1800" dirty="0"/>
              <a:t>standards that make it possible to </a:t>
            </a:r>
            <a:r>
              <a:rPr lang="en-US" sz="1800" dirty="0" smtClean="0"/>
              <a:t>export </a:t>
            </a:r>
            <a:r>
              <a:rPr lang="en-US" sz="1800" dirty="0"/>
              <a:t>is essential for SMEs from developing </a:t>
            </a:r>
            <a:r>
              <a:rPr lang="en-US" sz="1800" dirty="0" smtClean="0"/>
              <a:t>countries to integrate into these value chains. </a:t>
            </a:r>
          </a:p>
          <a:p>
            <a:pPr marL="0" indent="0">
              <a:buNone/>
            </a:pPr>
            <a:endParaRPr lang="en-US" sz="2000" b="1" dirty="0" smtClean="0">
              <a:solidFill>
                <a:srgbClr val="7030A0"/>
              </a:solidFill>
            </a:endParaRPr>
          </a:p>
          <a:p>
            <a:pPr marL="0" indent="0">
              <a:buNone/>
            </a:pPr>
            <a:r>
              <a:rPr lang="en-US" sz="2000" b="1" dirty="0" smtClean="0">
                <a:solidFill>
                  <a:srgbClr val="7030A0"/>
                </a:solidFill>
              </a:rPr>
              <a:t>DIGITALIZATION</a:t>
            </a:r>
          </a:p>
          <a:p>
            <a:pPr marL="0" indent="0">
              <a:buNone/>
            </a:pPr>
            <a:r>
              <a:rPr lang="en-US" sz="1800" dirty="0"/>
              <a:t>Industry 4.0 will make global manufacturing much more competitive in the </a:t>
            </a:r>
            <a:r>
              <a:rPr lang="en-US" sz="1800" dirty="0" smtClean="0"/>
              <a:t>future and change the landscape of employment. At the same time great potential </a:t>
            </a:r>
            <a:r>
              <a:rPr lang="en-US" sz="1800" dirty="0"/>
              <a:t>exists for </a:t>
            </a:r>
            <a:r>
              <a:rPr lang="en-US" sz="1800" dirty="0" smtClean="0"/>
              <a:t>developing countries </a:t>
            </a:r>
            <a:r>
              <a:rPr lang="en-US" sz="1800" dirty="0"/>
              <a:t>to directly adopt specific industry </a:t>
            </a:r>
            <a:r>
              <a:rPr lang="en-US" sz="1800" dirty="0" smtClean="0"/>
              <a:t>applications</a:t>
            </a:r>
            <a:r>
              <a:rPr lang="en-US" sz="1800" dirty="0"/>
              <a:t>, develop unique local high-tech products </a:t>
            </a:r>
            <a:r>
              <a:rPr lang="en-US" sz="1800" dirty="0" smtClean="0"/>
              <a:t>and </a:t>
            </a:r>
            <a:r>
              <a:rPr lang="en-US" sz="1800" dirty="0"/>
              <a:t>even leapfrog </a:t>
            </a:r>
            <a:r>
              <a:rPr lang="en-US" sz="1800" dirty="0" smtClean="0"/>
              <a:t>global </a:t>
            </a:r>
            <a:r>
              <a:rPr lang="en-US" sz="1800" dirty="0"/>
              <a:t>competitors in the future.</a:t>
            </a:r>
          </a:p>
          <a:p>
            <a:pPr marL="0" indent="0">
              <a:buNone/>
            </a:pPr>
            <a:endParaRPr lang="en-US" sz="2000" b="1" dirty="0" smtClean="0">
              <a:solidFill>
                <a:srgbClr val="7030A0"/>
              </a:solidFill>
            </a:endParaRPr>
          </a:p>
          <a:p>
            <a:pPr marL="0" indent="0">
              <a:buNone/>
            </a:pPr>
            <a:r>
              <a:rPr lang="en-US" sz="2000" b="1" dirty="0" smtClean="0">
                <a:solidFill>
                  <a:srgbClr val="7030A0"/>
                </a:solidFill>
              </a:rPr>
              <a:t>MARGINALIZATION</a:t>
            </a:r>
          </a:p>
          <a:p>
            <a:pPr marL="0" indent="0">
              <a:buNone/>
            </a:pPr>
            <a:r>
              <a:rPr lang="en-US" sz="1800" dirty="0" smtClean="0"/>
              <a:t>Obstacles to trade entail the risk of marginalization. Creating linkages that </a:t>
            </a:r>
            <a:r>
              <a:rPr lang="en-US" sz="1800" dirty="0"/>
              <a:t>are more inclusive of firms </a:t>
            </a:r>
            <a:r>
              <a:rPr lang="en-US" sz="1800" dirty="0" smtClean="0"/>
              <a:t>from developing countries can </a:t>
            </a:r>
            <a:r>
              <a:rPr lang="en-US" sz="1800" dirty="0"/>
              <a:t>generate benefits for all – including boosting economic growth, living standards and employment opportunities. </a:t>
            </a:r>
            <a:endParaRPr lang="en-US" sz="1800" dirty="0" smtClean="0"/>
          </a:p>
          <a:p>
            <a:pPr marL="0" indent="0">
              <a:buNone/>
            </a:pPr>
            <a:endParaRPr lang="en-US" sz="1800" dirty="0"/>
          </a:p>
        </p:txBody>
      </p:sp>
      <p:grpSp>
        <p:nvGrpSpPr>
          <p:cNvPr id="5" name="Group 4"/>
          <p:cNvGrpSpPr/>
          <p:nvPr/>
        </p:nvGrpSpPr>
        <p:grpSpPr>
          <a:xfrm>
            <a:off x="428844" y="1844824"/>
            <a:ext cx="182717" cy="4248472"/>
            <a:chOff x="323528" y="1844824"/>
            <a:chExt cx="360040" cy="2307733"/>
          </a:xfrm>
        </p:grpSpPr>
        <p:sp>
          <p:nvSpPr>
            <p:cNvPr id="6" name="Isosceles Triangle 4"/>
            <p:cNvSpPr/>
            <p:nvPr/>
          </p:nvSpPr>
          <p:spPr>
            <a:xfrm rot="5400000">
              <a:off x="143508" y="2024844"/>
              <a:ext cx="720080" cy="3600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Isosceles Triangle 5"/>
            <p:cNvSpPr/>
            <p:nvPr/>
          </p:nvSpPr>
          <p:spPr>
            <a:xfrm rot="5400000">
              <a:off x="143508" y="2818671"/>
              <a:ext cx="720080" cy="3600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6"/>
            <p:cNvSpPr/>
            <p:nvPr/>
          </p:nvSpPr>
          <p:spPr>
            <a:xfrm rot="5400000">
              <a:off x="143508" y="3612497"/>
              <a:ext cx="720080" cy="36004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xmlns="" val="3043086867"/>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the context of the SDGs</a:t>
            </a:r>
            <a:endParaRPr lang="en-US" dirty="0"/>
          </a:p>
        </p:txBody>
      </p:sp>
      <p:sp>
        <p:nvSpPr>
          <p:cNvPr id="3" name="Content Placeholder 2"/>
          <p:cNvSpPr>
            <a:spLocks noGrp="1"/>
          </p:cNvSpPr>
          <p:nvPr>
            <p:ph idx="1"/>
          </p:nvPr>
        </p:nvSpPr>
        <p:spPr>
          <a:xfrm>
            <a:off x="1534283" y="1987695"/>
            <a:ext cx="7416824" cy="3960441"/>
          </a:xfrm>
        </p:spPr>
        <p:txBody>
          <a:bodyPr anchor="ctr"/>
          <a:lstStyle/>
          <a:p>
            <a:pPr marL="0" indent="0">
              <a:buNone/>
            </a:pPr>
            <a:r>
              <a:rPr lang="en-US" dirty="0" smtClean="0"/>
              <a:t>STANDARDIZATION</a:t>
            </a:r>
          </a:p>
          <a:p>
            <a:pPr marL="0" indent="0">
              <a:buNone/>
            </a:pPr>
            <a:endParaRPr lang="en-US" dirty="0" smtClean="0"/>
          </a:p>
          <a:p>
            <a:pPr marL="0" indent="0">
              <a:buNone/>
            </a:pPr>
            <a:endParaRPr lang="en-US" dirty="0"/>
          </a:p>
          <a:p>
            <a:pPr marL="0" indent="0">
              <a:buNone/>
            </a:pPr>
            <a:r>
              <a:rPr lang="en-US" dirty="0" smtClean="0"/>
              <a:t>ACCREDITATION</a:t>
            </a:r>
          </a:p>
          <a:p>
            <a:pPr marL="0" indent="0">
              <a:buNone/>
            </a:pPr>
            <a:endParaRPr lang="en-US" dirty="0" smtClean="0"/>
          </a:p>
          <a:p>
            <a:pPr marL="0" indent="0">
              <a:buNone/>
            </a:pPr>
            <a:endParaRPr lang="en-US" dirty="0"/>
          </a:p>
          <a:p>
            <a:pPr marL="0" indent="0">
              <a:buNone/>
            </a:pPr>
            <a:r>
              <a:rPr lang="en-US" dirty="0" smtClean="0"/>
              <a:t>METROLOGY</a:t>
            </a:r>
            <a:endParaRPr lang="en-US" dirty="0"/>
          </a:p>
        </p:txBody>
      </p:sp>
      <p:grpSp>
        <p:nvGrpSpPr>
          <p:cNvPr id="6" name="Group 5"/>
          <p:cNvGrpSpPr/>
          <p:nvPr/>
        </p:nvGrpSpPr>
        <p:grpSpPr>
          <a:xfrm>
            <a:off x="402460" y="1988840"/>
            <a:ext cx="929180" cy="3960440"/>
            <a:chOff x="388640" y="1198287"/>
            <a:chExt cx="1332620" cy="5680024"/>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8640" y="3123899"/>
              <a:ext cx="1332620" cy="18288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3768" y="1198287"/>
              <a:ext cx="1322364" cy="18288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09882" y="5049511"/>
              <a:ext cx="1290136" cy="18288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sp>
        <p:nvSpPr>
          <p:cNvPr id="7" name="TextBox 6"/>
          <p:cNvSpPr txBox="1"/>
          <p:nvPr/>
        </p:nvSpPr>
        <p:spPr>
          <a:xfrm rot="19796855">
            <a:off x="3302412" y="3964091"/>
            <a:ext cx="2411622" cy="400110"/>
          </a:xfrm>
          <a:prstGeom prst="rect">
            <a:avLst/>
          </a:prstGeom>
          <a:noFill/>
        </p:spPr>
        <p:txBody>
          <a:bodyPr wrap="none" rtlCol="0">
            <a:spAutoFit/>
          </a:bodyPr>
          <a:lstStyle/>
          <a:p>
            <a:r>
              <a:rPr lang="en-US" sz="2000" b="1" dirty="0" smtClean="0">
                <a:latin typeface="+mn-lt"/>
              </a:rPr>
              <a:t>… in the context of …</a:t>
            </a:r>
            <a:endParaRPr lang="en-US" sz="2000" b="1" dirty="0">
              <a:latin typeface="+mn-lt"/>
            </a:endParaRPr>
          </a:p>
        </p:txBody>
      </p:sp>
      <p:pic>
        <p:nvPicPr>
          <p:cNvPr id="1028" name="Picture 4" descr="Related image"/>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7928" t="17636" r="8667" b="17686"/>
          <a:stretch/>
        </p:blipFill>
        <p:spPr bwMode="auto">
          <a:xfrm>
            <a:off x="5724128" y="2348880"/>
            <a:ext cx="3228533" cy="3240360"/>
          </a:xfrm>
          <a:prstGeom prst="ellipse">
            <a:avLst/>
          </a:prstGeom>
          <a:noFill/>
          <a:extLst>
            <a:ext uri="{909E8E84-426E-40DD-AFC4-6F175D3DCCD1}">
              <a14:hiddenFill xmlns:a14="http://schemas.microsoft.com/office/drawing/2010/main" xmlns="">
                <a:solidFill>
                  <a:srgbClr val="FFFFFF"/>
                </a:solidFill>
              </a14:hiddenFill>
            </a:ext>
          </a:extLst>
        </p:spPr>
      </p:pic>
      <p:pic>
        <p:nvPicPr>
          <p:cNvPr id="10" name="Picture 2" descr="http://cliparts.co/cliparts/6Ty/5eA/6Ty5eAkGc.png"/>
          <p:cNvPicPr>
            <a:picLocks noChangeAspect="1" noChangeArrowheads="1"/>
          </p:cNvPicPr>
          <p:nvPr/>
        </p:nvPicPr>
        <p:blipFill>
          <a:blip r:embed="rId6" cstate="print">
            <a:biLevel thresh="75000"/>
            <a:extLst>
              <a:ext uri="{28A0092B-C50C-407E-A947-70E740481C1C}">
                <a14:useLocalDpi xmlns:a14="http://schemas.microsoft.com/office/drawing/2010/main" xmlns="" val="0"/>
              </a:ext>
            </a:extLst>
          </a:blip>
          <a:srcRect/>
          <a:stretch>
            <a:fillRect/>
          </a:stretch>
        </p:blipFill>
        <p:spPr bwMode="auto">
          <a:xfrm rot="8481344">
            <a:off x="4107619" y="1933368"/>
            <a:ext cx="1727515" cy="1424629"/>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2" descr="http://cliparts.co/cliparts/6Ty/5eA/6Ty5eAkGc.png"/>
          <p:cNvPicPr>
            <a:picLocks noChangeAspect="1" noChangeArrowheads="1"/>
          </p:cNvPicPr>
          <p:nvPr/>
        </p:nvPicPr>
        <p:blipFill>
          <a:blip r:embed="rId6" cstate="print">
            <a:biLevel thresh="75000"/>
            <a:extLst>
              <a:ext uri="{28A0092B-C50C-407E-A947-70E740481C1C}">
                <a14:useLocalDpi xmlns:a14="http://schemas.microsoft.com/office/drawing/2010/main" xmlns="" val="0"/>
              </a:ext>
            </a:extLst>
          </a:blip>
          <a:srcRect/>
          <a:stretch>
            <a:fillRect/>
          </a:stretch>
        </p:blipFill>
        <p:spPr bwMode="auto">
          <a:xfrm rot="13118656" flipV="1">
            <a:off x="3740914" y="4599392"/>
            <a:ext cx="1727515" cy="1424629"/>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2" descr="http://cliparts.co/cliparts/6Ty/5eA/6Ty5eAkGc.png"/>
          <p:cNvPicPr>
            <a:picLocks noChangeAspect="1" noChangeArrowheads="1"/>
          </p:cNvPicPr>
          <p:nvPr/>
        </p:nvPicPr>
        <p:blipFill>
          <a:blip r:embed="rId6" cstate="print">
            <a:biLevel thresh="75000"/>
            <a:extLst>
              <a:ext uri="{28A0092B-C50C-407E-A947-70E740481C1C}">
                <a14:useLocalDpi xmlns:a14="http://schemas.microsoft.com/office/drawing/2010/main" xmlns="" val="0"/>
              </a:ext>
            </a:extLst>
          </a:blip>
          <a:srcRect/>
          <a:stretch>
            <a:fillRect/>
          </a:stretch>
        </p:blipFill>
        <p:spPr bwMode="auto">
          <a:xfrm rot="6756409">
            <a:off x="3680566" y="3057742"/>
            <a:ext cx="1319798" cy="108839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03784478"/>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p:cNvSpPr txBox="1">
            <a:spLocks/>
          </p:cNvSpPr>
          <p:nvPr/>
        </p:nvSpPr>
        <p:spPr>
          <a:xfrm>
            <a:off x="1849408" y="2029032"/>
            <a:ext cx="4752528" cy="4352296"/>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Clr>
                <a:schemeClr val="accent2"/>
              </a:buClr>
              <a:buFont typeface="Courier New" panose="02070309020205020404" pitchFamily="49" charset="0"/>
              <a:buChar char="o"/>
              <a:defRPr sz="2100" kern="1200">
                <a:solidFill>
                  <a:schemeClr val="tx1"/>
                </a:solidFill>
                <a:latin typeface="+mn-lt"/>
                <a:ea typeface="+mn-ea"/>
                <a:cs typeface="Arial" panose="020B0604020202020204" pitchFamily="34" charset="0"/>
              </a:defRPr>
            </a:lvl1pPr>
            <a:lvl2pPr marL="514350" indent="-182880" algn="l" defTabSz="685800" rtl="0" eaLnBrk="1" latinLnBrk="0" hangingPunct="1">
              <a:lnSpc>
                <a:spcPct val="100000"/>
              </a:lnSpc>
              <a:spcBef>
                <a:spcPts val="600"/>
              </a:spcBef>
              <a:buClr>
                <a:schemeClr val="accent2"/>
              </a:buClr>
              <a:buFont typeface="Courier New" panose="02070309020205020404" pitchFamily="49" charset="0"/>
              <a:buChar char="o"/>
              <a:defRPr sz="1800" kern="1200">
                <a:solidFill>
                  <a:schemeClr val="tx1"/>
                </a:solidFill>
                <a:latin typeface="+mn-lt"/>
                <a:ea typeface="+mn-ea"/>
                <a:cs typeface="Arial" panose="020B0604020202020204" pitchFamily="34" charset="0"/>
              </a:defRPr>
            </a:lvl2pPr>
            <a:lvl3pPr marL="8572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500" kern="1200">
                <a:solidFill>
                  <a:schemeClr val="tx1"/>
                </a:solidFill>
                <a:latin typeface="+mn-lt"/>
                <a:ea typeface="+mn-ea"/>
                <a:cs typeface="Arial" panose="020B0604020202020204" pitchFamily="34" charset="0"/>
              </a:defRPr>
            </a:lvl3pPr>
            <a:lvl4pPr marL="12001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350" kern="1200">
                <a:solidFill>
                  <a:schemeClr val="tx1"/>
                </a:solidFill>
                <a:latin typeface="+mn-lt"/>
                <a:ea typeface="+mn-ea"/>
                <a:cs typeface="Arial" panose="020B0604020202020204" pitchFamily="34" charset="0"/>
              </a:defRPr>
            </a:lvl4pPr>
            <a:lvl5pPr marL="15430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350" kern="1200">
                <a:solidFill>
                  <a:schemeClr val="tx1"/>
                </a:solidFill>
                <a:latin typeface="+mn-lt"/>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Courier New" panose="02070309020205020404" pitchFamily="49" charset="0"/>
              <a:buNone/>
            </a:pPr>
            <a:r>
              <a:rPr lang="en-US" sz="2000" dirty="0" smtClean="0"/>
              <a:t>Good Health and Well Being</a:t>
            </a:r>
          </a:p>
          <a:p>
            <a:pPr marL="0" indent="0" fontAlgn="auto">
              <a:spcAft>
                <a:spcPts val="0"/>
              </a:spcAft>
              <a:buFont typeface="Courier New" panose="02070309020205020404" pitchFamily="49" charset="0"/>
              <a:buNone/>
            </a:pPr>
            <a:endParaRPr lang="en-US" sz="2000" dirty="0" smtClean="0"/>
          </a:p>
          <a:p>
            <a:pPr marL="0" indent="0" fontAlgn="auto">
              <a:spcAft>
                <a:spcPts val="0"/>
              </a:spcAft>
              <a:buFont typeface="Courier New" panose="02070309020205020404" pitchFamily="49" charset="0"/>
              <a:buNone/>
            </a:pPr>
            <a:r>
              <a:rPr lang="en-US" sz="2000" dirty="0" smtClean="0"/>
              <a:t>Safe Food and clean drinking water</a:t>
            </a:r>
          </a:p>
          <a:p>
            <a:pPr marL="0" indent="0" fontAlgn="auto">
              <a:spcAft>
                <a:spcPts val="0"/>
              </a:spcAft>
              <a:buFont typeface="Courier New" panose="02070309020205020404" pitchFamily="49" charset="0"/>
              <a:buNone/>
            </a:pPr>
            <a:endParaRPr lang="en-US" sz="2000" dirty="0" smtClean="0"/>
          </a:p>
          <a:p>
            <a:pPr marL="0" indent="0" fontAlgn="auto">
              <a:spcAft>
                <a:spcPts val="0"/>
              </a:spcAft>
              <a:buFont typeface="Courier New" panose="02070309020205020404" pitchFamily="49" charset="0"/>
              <a:buNone/>
            </a:pPr>
            <a:r>
              <a:rPr lang="en-US" sz="2000" dirty="0" smtClean="0"/>
              <a:t>Enhancing the use of energy</a:t>
            </a:r>
          </a:p>
          <a:p>
            <a:pPr marL="0" indent="0" fontAlgn="auto">
              <a:spcAft>
                <a:spcPts val="0"/>
              </a:spcAft>
              <a:buFont typeface="Courier New" panose="02070309020205020404" pitchFamily="49" charset="0"/>
              <a:buNone/>
            </a:pPr>
            <a:endParaRPr lang="en-US" sz="2000" dirty="0" smtClean="0"/>
          </a:p>
          <a:p>
            <a:pPr marL="0" indent="0" fontAlgn="auto">
              <a:spcAft>
                <a:spcPts val="0"/>
              </a:spcAft>
              <a:buFont typeface="Courier New" panose="02070309020205020404" pitchFamily="49" charset="0"/>
              <a:buNone/>
            </a:pPr>
            <a:r>
              <a:rPr lang="en-US" sz="2000" dirty="0" smtClean="0"/>
              <a:t>Sustainable cities and communities</a:t>
            </a:r>
          </a:p>
          <a:p>
            <a:pPr marL="0" indent="0" fontAlgn="auto">
              <a:spcAft>
                <a:spcPts val="0"/>
              </a:spcAft>
              <a:buFont typeface="Courier New" panose="02070309020205020404" pitchFamily="49" charset="0"/>
              <a:buNone/>
            </a:pPr>
            <a:endParaRPr lang="en-US" sz="2000" dirty="0" smtClean="0"/>
          </a:p>
          <a:p>
            <a:pPr marL="0" indent="0" fontAlgn="auto">
              <a:spcAft>
                <a:spcPts val="0"/>
              </a:spcAft>
              <a:buFont typeface="Courier New" panose="02070309020205020404" pitchFamily="49" charset="0"/>
              <a:buNone/>
            </a:pPr>
            <a:r>
              <a:rPr lang="en-US" sz="2000" dirty="0" smtClean="0"/>
              <a:t>Responsible consumption and production</a:t>
            </a:r>
          </a:p>
          <a:p>
            <a:pPr marL="0" indent="0" fontAlgn="auto">
              <a:spcAft>
                <a:spcPts val="0"/>
              </a:spcAft>
              <a:buFont typeface="Courier New" panose="02070309020205020404" pitchFamily="49" charset="0"/>
              <a:buNone/>
            </a:pPr>
            <a:endParaRPr lang="en-US" sz="2000" dirty="0" smtClean="0"/>
          </a:p>
          <a:p>
            <a:pPr marL="0" indent="0" fontAlgn="auto">
              <a:spcAft>
                <a:spcPts val="0"/>
              </a:spcAft>
              <a:buFont typeface="Courier New" panose="02070309020205020404" pitchFamily="49" charset="0"/>
              <a:buNone/>
            </a:pPr>
            <a:r>
              <a:rPr lang="en-US" sz="2000" dirty="0" smtClean="0"/>
              <a:t>Waste management and recycling</a:t>
            </a:r>
            <a:endParaRPr lang="en-US" sz="2000" dirty="0"/>
          </a:p>
        </p:txBody>
      </p:sp>
      <p:sp>
        <p:nvSpPr>
          <p:cNvPr id="2" name="Title 1"/>
          <p:cNvSpPr>
            <a:spLocks noGrp="1"/>
          </p:cNvSpPr>
          <p:nvPr>
            <p:ph type="title"/>
          </p:nvPr>
        </p:nvSpPr>
        <p:spPr>
          <a:xfrm>
            <a:off x="216346" y="1040979"/>
            <a:ext cx="8820150" cy="731837"/>
          </a:xfrm>
        </p:spPr>
        <p:txBody>
          <a:bodyPr>
            <a:noAutofit/>
          </a:bodyPr>
          <a:lstStyle/>
          <a:p>
            <a:r>
              <a:rPr lang="en-US" dirty="0"/>
              <a:t>The </a:t>
            </a:r>
            <a:r>
              <a:rPr lang="en-US" dirty="0" smtClean="0"/>
              <a:t>in </a:t>
            </a:r>
            <a:r>
              <a:rPr lang="en-US" dirty="0"/>
              <a:t>the context of </a:t>
            </a:r>
            <a:r>
              <a:rPr lang="en-US" dirty="0" smtClean="0"/>
              <a:t>the SDGs</a:t>
            </a:r>
            <a:endParaRPr lang="en-US" dirty="0"/>
          </a:p>
        </p:txBody>
      </p:sp>
      <p:sp>
        <p:nvSpPr>
          <p:cNvPr id="3" name="Content Placeholder 2"/>
          <p:cNvSpPr>
            <a:spLocks noGrp="1"/>
          </p:cNvSpPr>
          <p:nvPr>
            <p:ph idx="1"/>
          </p:nvPr>
        </p:nvSpPr>
        <p:spPr>
          <a:xfrm rot="16200000">
            <a:off x="-1437468" y="3605819"/>
            <a:ext cx="4244831" cy="866856"/>
          </a:xfrm>
        </p:spPr>
        <p:txBody>
          <a:bodyPr>
            <a:normAutofit/>
          </a:bodyPr>
          <a:lstStyle/>
          <a:p>
            <a:pPr marL="0" indent="0" algn="ctr">
              <a:buNone/>
            </a:pPr>
            <a:r>
              <a:rPr lang="en-US" sz="3200" b="1" dirty="0" smtClean="0">
                <a:solidFill>
                  <a:schemeClr val="bg1">
                    <a:lumMod val="50000"/>
                  </a:schemeClr>
                </a:solidFill>
              </a:rPr>
              <a:t>STANDARDIZATION</a:t>
            </a:r>
            <a:endParaRPr lang="en-US" sz="3200" b="1" dirty="0">
              <a:solidFill>
                <a:schemeClr val="bg1">
                  <a:lumMod val="50000"/>
                </a:schemeClr>
              </a:solidFill>
            </a:endParaRPr>
          </a:p>
        </p:txBody>
      </p:sp>
      <p:pic>
        <p:nvPicPr>
          <p:cNvPr id="5"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84768" b="69009"/>
          <a:stretch/>
        </p:blipFill>
        <p:spPr bwMode="auto">
          <a:xfrm>
            <a:off x="7343720" y="2420888"/>
            <a:ext cx="914400" cy="9188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35179" r="84841" b="35061"/>
          <a:stretch/>
        </p:blipFill>
        <p:spPr bwMode="auto">
          <a:xfrm>
            <a:off x="6238478" y="3336379"/>
            <a:ext cx="914400" cy="8866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70357" r="84810"/>
          <a:stretch/>
        </p:blipFill>
        <p:spPr bwMode="auto">
          <a:xfrm>
            <a:off x="6177880" y="5772381"/>
            <a:ext cx="914400" cy="8812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33976" r="50915" b="68796"/>
          <a:stretch/>
        </p:blipFill>
        <p:spPr bwMode="auto">
          <a:xfrm>
            <a:off x="6305742" y="1556792"/>
            <a:ext cx="914400" cy="9327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 name="Picture 2" descr="http://cliparts.co/cliparts/6Ty/5eA/6Ty5eAkGc.png"/>
          <p:cNvPicPr>
            <a:picLocks noChangeAspect="1" noChangeArrowheads="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18788305" flipH="1" flipV="1">
            <a:off x="5021729" y="1843962"/>
            <a:ext cx="1099348" cy="807575"/>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Picture 2" descr="http://cliparts.co/cliparts/6Ty/5eA/6Ty5eAkGc.png"/>
          <p:cNvPicPr>
            <a:picLocks noChangeAspect="1" noChangeArrowheads="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18788305" flipH="1" flipV="1">
            <a:off x="5113559" y="3289902"/>
            <a:ext cx="871693" cy="640342"/>
          </a:xfrm>
          <a:prstGeom prst="rect">
            <a:avLst/>
          </a:prstGeom>
          <a:noFill/>
          <a:extLst>
            <a:ext uri="{909E8E84-426E-40DD-AFC4-6F175D3DCCD1}">
              <a14:hiddenFill xmlns:a14="http://schemas.microsoft.com/office/drawing/2010/main" xmlns="">
                <a:solidFill>
                  <a:srgbClr val="FFFFFF"/>
                </a:solidFill>
              </a14:hiddenFill>
            </a:ext>
          </a:extLst>
        </p:spPr>
      </p:pic>
      <p:pic>
        <p:nvPicPr>
          <p:cNvPr id="22" name="Picture 2" descr="http://cliparts.co/cliparts/6Ty/5eA/6Ty5eAkGc.png"/>
          <p:cNvPicPr>
            <a:picLocks noChangeAspect="1" noChangeArrowheads="1"/>
          </p:cNvPicPr>
          <p:nvPr/>
        </p:nvPicPr>
        <p:blipFill>
          <a:blip r:embed="rId6" cstate="print">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19299665" flipH="1" flipV="1">
            <a:off x="6694027" y="5035612"/>
            <a:ext cx="871693" cy="640342"/>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Picture 2" descr="http://cliparts.co/cliparts/6Ty/5eA/6Ty5eAkGc.png"/>
          <p:cNvPicPr>
            <a:picLocks noChangeAspect="1" noChangeArrowheads="1"/>
          </p:cNvPicPr>
          <p:nvPr/>
        </p:nvPicPr>
        <p:blipFill>
          <a:blip r:embed="rId7" cstate="print">
            <a:duotone>
              <a:schemeClr val="accent4">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2646107" flipH="1">
            <a:off x="5781923" y="4191942"/>
            <a:ext cx="1075950" cy="769448"/>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icture 2" descr="http://cliparts.co/cliparts/6Ty/5eA/6Ty5eAkGc.png"/>
          <p:cNvPicPr>
            <a:picLocks noChangeAspect="1" noChangeArrowheads="1"/>
          </p:cNvPicPr>
          <p:nvPr/>
        </p:nvPicPr>
        <p:blipFill>
          <a:blip r:embed="rId8"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2646107" flipH="1">
            <a:off x="5110529" y="5945773"/>
            <a:ext cx="859795" cy="614868"/>
          </a:xfrm>
          <a:prstGeom prst="rect">
            <a:avLst/>
          </a:prstGeom>
          <a:noFill/>
          <a:extLst>
            <a:ext uri="{909E8E84-426E-40DD-AFC4-6F175D3DCCD1}">
              <a14:hiddenFill xmlns:a14="http://schemas.microsoft.com/office/drawing/2010/main" xmlns="">
                <a:solidFill>
                  <a:srgbClr val="FFFFFF"/>
                </a:solidFill>
              </a14:hiddenFill>
            </a:ext>
          </a:extLst>
        </p:spPr>
      </p:pic>
      <p:pic>
        <p:nvPicPr>
          <p:cNvPr id="25" name="Picture 2" descr="http://cliparts.co/cliparts/6Ty/5eA/6Ty5eAkGc.png"/>
          <p:cNvPicPr>
            <a:picLocks noChangeAspect="1" noChangeArrowheads="1"/>
          </p:cNvPicPr>
          <p:nvPr/>
        </p:nvPicPr>
        <p:blipFill>
          <a:blip r:embed="rId9" cstate="print">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1636033" flipH="1">
            <a:off x="5902601" y="2707518"/>
            <a:ext cx="1075950" cy="502958"/>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2" descr="http://cliparts.co/cliparts/6Ty/5eA/6Ty5eAkGc.png"/>
          <p:cNvPicPr>
            <a:picLocks noChangeAspect="1" noChangeArrowheads="1"/>
          </p:cNvPicPr>
          <p:nvPr/>
        </p:nvPicPr>
        <p:blipFill>
          <a:blip r:embed="rId10" cstate="print">
            <a:duotone>
              <a:schemeClr val="accent3">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15865831" flipH="1" flipV="1">
            <a:off x="1020757" y="2176230"/>
            <a:ext cx="761658" cy="807575"/>
          </a:xfrm>
          <a:prstGeom prst="rect">
            <a:avLst/>
          </a:prstGeom>
          <a:noFill/>
          <a:extLst>
            <a:ext uri="{909E8E84-426E-40DD-AFC4-6F175D3DCCD1}">
              <a14:hiddenFill xmlns:a14="http://schemas.microsoft.com/office/drawing/2010/main" xmlns="">
                <a:solidFill>
                  <a:srgbClr val="FFFFFF"/>
                </a:solidFill>
              </a14:hiddenFill>
            </a:ext>
          </a:extLst>
        </p:spPr>
      </p:pic>
      <p:pic>
        <p:nvPicPr>
          <p:cNvPr id="27" name="Picture 2" descr="http://cliparts.co/cliparts/6Ty/5eA/6Ty5eAkGc.png"/>
          <p:cNvPicPr>
            <a:picLocks noChangeAspect="1" noChangeArrowheads="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16627241" flipH="1" flipV="1">
            <a:off x="878447" y="2972629"/>
            <a:ext cx="1099348" cy="807575"/>
          </a:xfrm>
          <a:prstGeom prst="rect">
            <a:avLst/>
          </a:prstGeom>
          <a:noFill/>
          <a:extLst>
            <a:ext uri="{909E8E84-426E-40DD-AFC4-6F175D3DCCD1}">
              <a14:hiddenFill xmlns:a14="http://schemas.microsoft.com/office/drawing/2010/main" xmlns="">
                <a:solidFill>
                  <a:srgbClr val="FFFFFF"/>
                </a:solidFill>
              </a14:hiddenFill>
            </a:ext>
          </a:extLst>
        </p:spPr>
      </p:pic>
      <p:pic>
        <p:nvPicPr>
          <p:cNvPr id="28" name="Picture 2" descr="http://cliparts.co/cliparts/6Ty/5eA/6Ty5eAkGc.png"/>
          <p:cNvPicPr>
            <a:picLocks noChangeAspect="1" noChangeArrowheads="1"/>
          </p:cNvPicPr>
          <p:nvPr/>
        </p:nvPicPr>
        <p:blipFill>
          <a:blip r:embed="rId11" cstate="print">
            <a:duotone>
              <a:schemeClr val="accent3">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4499769" flipH="1">
            <a:off x="902908" y="5457974"/>
            <a:ext cx="807759" cy="692985"/>
          </a:xfrm>
          <a:prstGeom prst="rect">
            <a:avLst/>
          </a:prstGeom>
          <a:noFill/>
          <a:extLst>
            <a:ext uri="{909E8E84-426E-40DD-AFC4-6F175D3DCCD1}">
              <a14:hiddenFill xmlns:a14="http://schemas.microsoft.com/office/drawing/2010/main" xmlns="">
                <a:solidFill>
                  <a:srgbClr val="FFFFFF"/>
                </a:solidFill>
              </a14:hiddenFill>
            </a:ext>
          </a:extLst>
        </p:spPr>
      </p:pic>
      <p:pic>
        <p:nvPicPr>
          <p:cNvPr id="29" name="Picture 2" descr="http://cliparts.co/cliparts/6Ty/5eA/6Ty5eAkGc.png"/>
          <p:cNvPicPr>
            <a:picLocks noChangeAspect="1" noChangeArrowheads="1"/>
          </p:cNvPicPr>
          <p:nvPr/>
        </p:nvPicPr>
        <p:blipFill>
          <a:blip r:embed="rId12" cstate="print">
            <a:duotone>
              <a:schemeClr val="accent3">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3249753" flipH="1">
            <a:off x="1026913" y="4841903"/>
            <a:ext cx="776712" cy="555453"/>
          </a:xfrm>
          <a:prstGeom prst="rect">
            <a:avLst/>
          </a:prstGeom>
          <a:noFill/>
          <a:extLst>
            <a:ext uri="{909E8E84-426E-40DD-AFC4-6F175D3DCCD1}">
              <a14:hiddenFill xmlns:a14="http://schemas.microsoft.com/office/drawing/2010/main" xmlns="">
                <a:solidFill>
                  <a:srgbClr val="FFFFFF"/>
                </a:solidFill>
              </a14:hiddenFill>
            </a:ext>
          </a:extLst>
        </p:spPr>
      </p:pic>
      <p:pic>
        <p:nvPicPr>
          <p:cNvPr id="30" name="Picture 2" descr="http://cliparts.co/cliparts/6Ty/5eA/6Ty5eAkGc.png"/>
          <p:cNvPicPr>
            <a:picLocks noChangeAspect="1" noChangeArrowheads="1"/>
          </p:cNvPicPr>
          <p:nvPr/>
        </p:nvPicPr>
        <p:blipFill>
          <a:blip r:embed="rId12" cstate="print">
            <a:duotone>
              <a:schemeClr val="accent3">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2356131" flipH="1">
            <a:off x="1026913" y="4274624"/>
            <a:ext cx="776712" cy="555453"/>
          </a:xfrm>
          <a:prstGeom prst="rect">
            <a:avLst/>
          </a:prstGeom>
          <a:noFill/>
          <a:extLst>
            <a:ext uri="{909E8E84-426E-40DD-AFC4-6F175D3DCCD1}">
              <a14:hiddenFill xmlns:a14="http://schemas.microsoft.com/office/drawing/2010/main" xmlns="">
                <a:solidFill>
                  <a:srgbClr val="FFFFFF"/>
                </a:solidFill>
              </a14:hiddenFill>
            </a:ext>
          </a:extLst>
        </p:spPr>
      </p:pic>
      <p:pic>
        <p:nvPicPr>
          <p:cNvPr id="31" name="Picture 2" descr="http://cliparts.co/cliparts/6Ty/5eA/6Ty5eAkGc.png"/>
          <p:cNvPicPr>
            <a:picLocks noChangeAspect="1" noChangeArrowheads="1"/>
          </p:cNvPicPr>
          <p:nvPr/>
        </p:nvPicPr>
        <p:blipFill>
          <a:blip r:embed="rId13" cstate="print">
            <a:duotone>
              <a:schemeClr val="accent3">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17473038" flipH="1" flipV="1">
            <a:off x="1035324" y="3622881"/>
            <a:ext cx="807517" cy="642982"/>
          </a:xfrm>
          <a:prstGeom prst="rect">
            <a:avLst/>
          </a:prstGeom>
          <a:noFill/>
          <a:extLst>
            <a:ext uri="{909E8E84-426E-40DD-AFC4-6F175D3DCCD1}">
              <a14:hiddenFill xmlns:a14="http://schemas.microsoft.com/office/drawing/2010/main" xmlns="">
                <a:solidFill>
                  <a:srgbClr val="FFFFFF"/>
                </a:solidFill>
              </a14:hiddenFill>
            </a:ext>
          </a:extLst>
        </p:spPr>
      </p:pic>
      <p:pic>
        <p:nvPicPr>
          <p:cNvPr id="2050" name="Picture 2" descr="Image result for sdgs"/>
          <p:cNvPicPr>
            <a:picLocks noChangeAspect="1" noChangeArrowheads="1"/>
          </p:cNvPicPr>
          <p:nvPr/>
        </p:nvPicPr>
        <p:blipFill rotWithShape="1">
          <a:blip r:embed="rId14" cstate="print">
            <a:extLst>
              <a:ext uri="{28A0092B-C50C-407E-A947-70E740481C1C}">
                <a14:useLocalDpi xmlns:a14="http://schemas.microsoft.com/office/drawing/2010/main" xmlns="" val="0"/>
              </a:ext>
            </a:extLst>
          </a:blip>
          <a:srcRect l="65850" t="33443" r="17075" b="33113"/>
          <a:stretch/>
        </p:blipFill>
        <p:spPr bwMode="auto">
          <a:xfrm>
            <a:off x="7302741" y="3982420"/>
            <a:ext cx="1005840" cy="998783"/>
          </a:xfrm>
          <a:prstGeom prst="rect">
            <a:avLst/>
          </a:prstGeom>
          <a:noFill/>
          <a:extLst>
            <a:ext uri="{909E8E84-426E-40DD-AFC4-6F175D3DCCD1}">
              <a14:hiddenFill xmlns:a14="http://schemas.microsoft.com/office/drawing/2010/main" xmlns="">
                <a:solidFill>
                  <a:srgbClr val="FFFFFF"/>
                </a:solidFill>
              </a14:hiddenFill>
            </a:ext>
          </a:extLst>
        </p:spPr>
      </p:pic>
      <p:pic>
        <p:nvPicPr>
          <p:cNvPr id="32" name="Picture 2" descr="Image result for sdgs"/>
          <p:cNvPicPr>
            <a:picLocks noChangeAspect="1" noChangeArrowheads="1"/>
          </p:cNvPicPr>
          <p:nvPr/>
        </p:nvPicPr>
        <p:blipFill rotWithShape="1">
          <a:blip r:embed="rId14" cstate="print">
            <a:extLst>
              <a:ext uri="{28A0092B-C50C-407E-A947-70E740481C1C}">
                <a14:useLocalDpi xmlns:a14="http://schemas.microsoft.com/office/drawing/2010/main" xmlns="" val="0"/>
              </a:ext>
            </a:extLst>
          </a:blip>
          <a:srcRect l="82530" t="32963" r="395" b="33593"/>
          <a:stretch/>
        </p:blipFill>
        <p:spPr bwMode="auto">
          <a:xfrm>
            <a:off x="7760646" y="5043909"/>
            <a:ext cx="1005840" cy="99878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95617265"/>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61"/>
          <p:cNvSpPr/>
          <p:nvPr/>
        </p:nvSpPr>
        <p:spPr>
          <a:xfrm rot="5400000">
            <a:off x="1693968" y="3236706"/>
            <a:ext cx="1677625" cy="3934421"/>
          </a:xfrm>
          <a:custGeom>
            <a:avLst/>
            <a:gdLst>
              <a:gd name="connsiteX0" fmla="*/ 0 w 1677625"/>
              <a:gd name="connsiteY0" fmla="*/ 0 h 3744416"/>
              <a:gd name="connsiteX1" fmla="*/ 1677625 w 1677625"/>
              <a:gd name="connsiteY1" fmla="*/ 0 h 3744416"/>
              <a:gd name="connsiteX2" fmla="*/ 1677625 w 1677625"/>
              <a:gd name="connsiteY2" fmla="*/ 3744416 h 3744416"/>
              <a:gd name="connsiteX3" fmla="*/ 0 w 1677625"/>
              <a:gd name="connsiteY3" fmla="*/ 3744416 h 3744416"/>
              <a:gd name="connsiteX4" fmla="*/ 0 w 1677625"/>
              <a:gd name="connsiteY4" fmla="*/ 0 h 3744416"/>
              <a:gd name="connsiteX0" fmla="*/ 0 w 1677625"/>
              <a:gd name="connsiteY0" fmla="*/ 0 h 3744416"/>
              <a:gd name="connsiteX1" fmla="*/ 1677625 w 1677625"/>
              <a:gd name="connsiteY1" fmla="*/ 0 h 3744416"/>
              <a:gd name="connsiteX2" fmla="*/ 1677625 w 1677625"/>
              <a:gd name="connsiteY2" fmla="*/ 3744416 h 3744416"/>
              <a:gd name="connsiteX3" fmla="*/ 3 w 1677625"/>
              <a:gd name="connsiteY3" fmla="*/ 3578162 h 3744416"/>
              <a:gd name="connsiteX4" fmla="*/ 0 w 1677625"/>
              <a:gd name="connsiteY4" fmla="*/ 0 h 3744416"/>
              <a:gd name="connsiteX0" fmla="*/ 0 w 1677625"/>
              <a:gd name="connsiteY0" fmla="*/ 0 h 3934421"/>
              <a:gd name="connsiteX1" fmla="*/ 1677625 w 1677625"/>
              <a:gd name="connsiteY1" fmla="*/ 0 h 3934421"/>
              <a:gd name="connsiteX2" fmla="*/ 1558874 w 1677625"/>
              <a:gd name="connsiteY2" fmla="*/ 3934421 h 3934421"/>
              <a:gd name="connsiteX3" fmla="*/ 3 w 1677625"/>
              <a:gd name="connsiteY3" fmla="*/ 3578162 h 3934421"/>
              <a:gd name="connsiteX4" fmla="*/ 0 w 1677625"/>
              <a:gd name="connsiteY4" fmla="*/ 0 h 3934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625" h="3934421">
                <a:moveTo>
                  <a:pt x="0" y="0"/>
                </a:moveTo>
                <a:lnTo>
                  <a:pt x="1677625" y="0"/>
                </a:lnTo>
                <a:lnTo>
                  <a:pt x="1558874" y="3934421"/>
                </a:lnTo>
                <a:lnTo>
                  <a:pt x="3" y="3578162"/>
                </a:lnTo>
                <a:cubicBezTo>
                  <a:pt x="2" y="2385441"/>
                  <a:pt x="1" y="1192721"/>
                  <a:pt x="0" y="0"/>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rot="5400000">
            <a:off x="6547897" y="2596154"/>
            <a:ext cx="2735871" cy="2385341"/>
          </a:xfrm>
          <a:custGeom>
            <a:avLst/>
            <a:gdLst>
              <a:gd name="connsiteX0" fmla="*/ 0 w 2735868"/>
              <a:gd name="connsiteY0" fmla="*/ 0 h 2284343"/>
              <a:gd name="connsiteX1" fmla="*/ 2735868 w 2735868"/>
              <a:gd name="connsiteY1" fmla="*/ 0 h 2284343"/>
              <a:gd name="connsiteX2" fmla="*/ 2735868 w 2735868"/>
              <a:gd name="connsiteY2" fmla="*/ 2284343 h 2284343"/>
              <a:gd name="connsiteX3" fmla="*/ 0 w 2735868"/>
              <a:gd name="connsiteY3" fmla="*/ 2284343 h 2284343"/>
              <a:gd name="connsiteX4" fmla="*/ 0 w 2735868"/>
              <a:gd name="connsiteY4" fmla="*/ 0 h 2284343"/>
              <a:gd name="connsiteX0" fmla="*/ 0 w 2735871"/>
              <a:gd name="connsiteY0" fmla="*/ 0 h 2284343"/>
              <a:gd name="connsiteX1" fmla="*/ 2735871 w 2735871"/>
              <a:gd name="connsiteY1" fmla="*/ 605641 h 2284343"/>
              <a:gd name="connsiteX2" fmla="*/ 2735868 w 2735871"/>
              <a:gd name="connsiteY2" fmla="*/ 2284343 h 2284343"/>
              <a:gd name="connsiteX3" fmla="*/ 0 w 2735871"/>
              <a:gd name="connsiteY3" fmla="*/ 2284343 h 2284343"/>
              <a:gd name="connsiteX4" fmla="*/ 0 w 2735871"/>
              <a:gd name="connsiteY4" fmla="*/ 0 h 2284343"/>
              <a:gd name="connsiteX0" fmla="*/ 0 w 2735871"/>
              <a:gd name="connsiteY0" fmla="*/ 0 h 2284343"/>
              <a:gd name="connsiteX1" fmla="*/ 2735871 w 2735871"/>
              <a:gd name="connsiteY1" fmla="*/ 724394 h 2284343"/>
              <a:gd name="connsiteX2" fmla="*/ 2735868 w 2735871"/>
              <a:gd name="connsiteY2" fmla="*/ 2284343 h 2284343"/>
              <a:gd name="connsiteX3" fmla="*/ 0 w 2735871"/>
              <a:gd name="connsiteY3" fmla="*/ 2284343 h 2284343"/>
              <a:gd name="connsiteX4" fmla="*/ 0 w 2735871"/>
              <a:gd name="connsiteY4" fmla="*/ 0 h 2284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5871" h="2284343">
                <a:moveTo>
                  <a:pt x="0" y="0"/>
                </a:moveTo>
                <a:lnTo>
                  <a:pt x="2735871" y="724394"/>
                </a:lnTo>
                <a:cubicBezTo>
                  <a:pt x="2735870" y="1283961"/>
                  <a:pt x="2735869" y="1724776"/>
                  <a:pt x="2735868" y="2284343"/>
                </a:cubicBezTo>
                <a:lnTo>
                  <a:pt x="0" y="2284343"/>
                </a:lnTo>
                <a:lnTo>
                  <a:pt x="0" y="0"/>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5400000">
            <a:off x="1730630" y="392118"/>
            <a:ext cx="2133628" cy="5183055"/>
          </a:xfrm>
          <a:custGeom>
            <a:avLst/>
            <a:gdLst>
              <a:gd name="connsiteX0" fmla="*/ 0 w 2133628"/>
              <a:gd name="connsiteY0" fmla="*/ 0 h 5183055"/>
              <a:gd name="connsiteX1" fmla="*/ 2133628 w 2133628"/>
              <a:gd name="connsiteY1" fmla="*/ 0 h 5183055"/>
              <a:gd name="connsiteX2" fmla="*/ 2133628 w 2133628"/>
              <a:gd name="connsiteY2" fmla="*/ 5183055 h 5183055"/>
              <a:gd name="connsiteX3" fmla="*/ 0 w 2133628"/>
              <a:gd name="connsiteY3" fmla="*/ 5183055 h 5183055"/>
              <a:gd name="connsiteX4" fmla="*/ 0 w 2133628"/>
              <a:gd name="connsiteY4" fmla="*/ 0 h 5183055"/>
              <a:gd name="connsiteX0" fmla="*/ 0 w 2133628"/>
              <a:gd name="connsiteY0" fmla="*/ 0 h 5183055"/>
              <a:gd name="connsiteX1" fmla="*/ 2133628 w 2133628"/>
              <a:gd name="connsiteY1" fmla="*/ 0 h 5183055"/>
              <a:gd name="connsiteX2" fmla="*/ 2026753 w 2133628"/>
              <a:gd name="connsiteY2" fmla="*/ 4981174 h 5183055"/>
              <a:gd name="connsiteX3" fmla="*/ 0 w 2133628"/>
              <a:gd name="connsiteY3" fmla="*/ 5183055 h 5183055"/>
              <a:gd name="connsiteX4" fmla="*/ 0 w 2133628"/>
              <a:gd name="connsiteY4" fmla="*/ 0 h 5183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628" h="5183055">
                <a:moveTo>
                  <a:pt x="0" y="0"/>
                </a:moveTo>
                <a:lnTo>
                  <a:pt x="2133628" y="0"/>
                </a:lnTo>
                <a:lnTo>
                  <a:pt x="2026753" y="4981174"/>
                </a:lnTo>
                <a:lnTo>
                  <a:pt x="0" y="5183055"/>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1"/>
          <p:cNvSpPr txBox="1">
            <a:spLocks/>
          </p:cNvSpPr>
          <p:nvPr/>
        </p:nvSpPr>
        <p:spPr>
          <a:xfrm>
            <a:off x="251520" y="836712"/>
            <a:ext cx="8640960" cy="109848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rgbClr val="0091C4"/>
                </a:solidFill>
                <a:latin typeface="+mn-lt"/>
                <a:ea typeface="+mj-ea"/>
                <a:cs typeface="Arial" panose="020B0604020202020204" pitchFamily="34" charset="0"/>
              </a:defRPr>
            </a:lvl1pPr>
          </a:lstStyle>
          <a:p>
            <a:pPr fontAlgn="auto">
              <a:spcAft>
                <a:spcPts val="0"/>
              </a:spcAft>
            </a:pPr>
            <a:r>
              <a:rPr lang="en-US" sz="3600" dirty="0" err="1" smtClean="0">
                <a:solidFill>
                  <a:schemeClr val="accent4"/>
                </a:solidFill>
              </a:rPr>
              <a:t>UNIDO</a:t>
            </a:r>
            <a:r>
              <a:rPr lang="en-US" sz="3600" dirty="0" smtClean="0">
                <a:solidFill>
                  <a:schemeClr val="accent4"/>
                </a:solidFill>
              </a:rPr>
              <a:t> promotes Standards for Development</a:t>
            </a:r>
            <a:endParaRPr lang="en-US" sz="3600" dirty="0">
              <a:solidFill>
                <a:schemeClr val="accent4"/>
              </a:solidFill>
            </a:endParaRPr>
          </a:p>
        </p:txBody>
      </p:sp>
      <p:grpSp>
        <p:nvGrpSpPr>
          <p:cNvPr id="11" name="Group 10"/>
          <p:cNvGrpSpPr/>
          <p:nvPr/>
        </p:nvGrpSpPr>
        <p:grpSpPr>
          <a:xfrm>
            <a:off x="2954327" y="1788518"/>
            <a:ext cx="5350387" cy="4775347"/>
            <a:chOff x="2783502" y="1687380"/>
            <a:chExt cx="5350387" cy="4775347"/>
          </a:xfrm>
        </p:grpSpPr>
        <p:grpSp>
          <p:nvGrpSpPr>
            <p:cNvPr id="64" name="Group 63"/>
            <p:cNvGrpSpPr/>
            <p:nvPr/>
          </p:nvGrpSpPr>
          <p:grpSpPr>
            <a:xfrm>
              <a:off x="2783502" y="1687380"/>
              <a:ext cx="5350387" cy="4775347"/>
              <a:chOff x="2418786" y="625589"/>
              <a:chExt cx="6657565" cy="5942032"/>
            </a:xfrm>
            <a:solidFill>
              <a:schemeClr val="bg1"/>
            </a:solidFill>
          </p:grpSpPr>
          <p:sp>
            <p:nvSpPr>
              <p:cNvPr id="68" name="Oval 67"/>
              <p:cNvSpPr/>
              <p:nvPr/>
            </p:nvSpPr>
            <p:spPr bwMode="auto">
              <a:xfrm>
                <a:off x="5418751" y="2899688"/>
                <a:ext cx="3657600" cy="3657600"/>
              </a:xfrm>
              <a:prstGeom prst="ellipse">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mn-lt"/>
                  <a:cs typeface="Arial" charset="0"/>
                </a:endParaRPr>
              </a:p>
            </p:txBody>
          </p:sp>
          <p:sp>
            <p:nvSpPr>
              <p:cNvPr id="69" name="Oval 68"/>
              <p:cNvSpPr/>
              <p:nvPr/>
            </p:nvSpPr>
            <p:spPr bwMode="auto">
              <a:xfrm>
                <a:off x="3892144" y="625589"/>
                <a:ext cx="3657599" cy="3657601"/>
              </a:xfrm>
              <a:prstGeom prst="ellipse">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mn-lt"/>
                  <a:cs typeface="Arial" charset="0"/>
                </a:endParaRPr>
              </a:p>
            </p:txBody>
          </p:sp>
          <p:sp>
            <p:nvSpPr>
              <p:cNvPr id="70" name="Oval 69"/>
              <p:cNvSpPr/>
              <p:nvPr/>
            </p:nvSpPr>
            <p:spPr bwMode="auto">
              <a:xfrm>
                <a:off x="2418786" y="2910021"/>
                <a:ext cx="3657599" cy="3657600"/>
              </a:xfrm>
              <a:prstGeom prst="ellipse">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mn-lt"/>
                  <a:cs typeface="Arial" charset="0"/>
                </a:endParaRPr>
              </a:p>
            </p:txBody>
          </p:sp>
        </p:grpSp>
        <p:grpSp>
          <p:nvGrpSpPr>
            <p:cNvPr id="8" name="Group 7"/>
            <p:cNvGrpSpPr/>
            <p:nvPr/>
          </p:nvGrpSpPr>
          <p:grpSpPr>
            <a:xfrm>
              <a:off x="2890226" y="1788005"/>
              <a:ext cx="5136940" cy="4567998"/>
              <a:chOff x="2294553" y="1546655"/>
              <a:chExt cx="5517807" cy="4906681"/>
            </a:xfrm>
          </p:grpSpPr>
          <p:grpSp>
            <p:nvGrpSpPr>
              <p:cNvPr id="35" name="Group 34"/>
              <p:cNvGrpSpPr/>
              <p:nvPr/>
            </p:nvGrpSpPr>
            <p:grpSpPr>
              <a:xfrm>
                <a:off x="2294553" y="1546655"/>
                <a:ext cx="5517807" cy="4906681"/>
                <a:chOff x="2288049" y="516450"/>
                <a:chExt cx="6892463" cy="6129086"/>
              </a:xfrm>
            </p:grpSpPr>
            <p:sp>
              <p:nvSpPr>
                <p:cNvPr id="36" name="Oval 35"/>
                <p:cNvSpPr/>
                <p:nvPr/>
              </p:nvSpPr>
              <p:spPr bwMode="auto">
                <a:xfrm>
                  <a:off x="5522912" y="2976795"/>
                  <a:ext cx="3657600" cy="3657600"/>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mn-lt"/>
                    <a:cs typeface="Arial" charset="0"/>
                  </a:endParaRPr>
                </a:p>
              </p:txBody>
            </p:sp>
            <p:sp>
              <p:nvSpPr>
                <p:cNvPr id="37" name="Oval 36"/>
                <p:cNvSpPr/>
                <p:nvPr/>
              </p:nvSpPr>
              <p:spPr bwMode="auto">
                <a:xfrm>
                  <a:off x="3892143" y="516450"/>
                  <a:ext cx="3657600" cy="3657600"/>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mn-lt"/>
                    <a:cs typeface="Arial" charset="0"/>
                  </a:endParaRPr>
                </a:p>
              </p:txBody>
            </p:sp>
            <p:sp>
              <p:nvSpPr>
                <p:cNvPr id="38" name="Oval 37"/>
                <p:cNvSpPr/>
                <p:nvPr/>
              </p:nvSpPr>
              <p:spPr bwMode="auto">
                <a:xfrm>
                  <a:off x="2288049" y="2987936"/>
                  <a:ext cx="3657600" cy="3657600"/>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mn-lt"/>
                    <a:cs typeface="Arial" charset="0"/>
                  </a:endParaRPr>
                </a:p>
              </p:txBody>
            </p:sp>
            <p:sp>
              <p:nvSpPr>
                <p:cNvPr id="39" name="TextBox 38"/>
                <p:cNvSpPr txBox="1"/>
                <p:nvPr/>
              </p:nvSpPr>
              <p:spPr>
                <a:xfrm rot="21009828">
                  <a:off x="2543160" y="3416384"/>
                  <a:ext cx="3108960" cy="3108960"/>
                </a:xfrm>
                <a:prstGeom prst="rect">
                  <a:avLst/>
                </a:prstGeom>
                <a:noFill/>
              </p:spPr>
              <p:txBody>
                <a:bodyPr wrap="none" rtlCol="0">
                  <a:prstTxWarp prst="textArchDown">
                    <a:avLst/>
                  </a:prstTxWarp>
                  <a:spAutoFit/>
                </a:bodyPr>
                <a:lstStyle/>
                <a:p>
                  <a:pPr algn="ctr"/>
                  <a:r>
                    <a:rPr lang="en-US" b="1" dirty="0" smtClean="0">
                      <a:solidFill>
                        <a:schemeClr val="tx2">
                          <a:lumMod val="60000"/>
                          <a:lumOff val="40000"/>
                        </a:schemeClr>
                      </a:solidFill>
                      <a:latin typeface="+mn-lt"/>
                    </a:rPr>
                    <a:t>INCLUSIVENESS</a:t>
                  </a:r>
                  <a:endParaRPr lang="en-US" b="1" dirty="0">
                    <a:solidFill>
                      <a:schemeClr val="tx2">
                        <a:lumMod val="60000"/>
                        <a:lumOff val="40000"/>
                      </a:schemeClr>
                    </a:solidFill>
                    <a:latin typeface="+mn-lt"/>
                  </a:endParaRPr>
                </a:p>
              </p:txBody>
            </p:sp>
            <p:sp>
              <p:nvSpPr>
                <p:cNvPr id="40" name="TextBox 39"/>
                <p:cNvSpPr txBox="1"/>
                <p:nvPr/>
              </p:nvSpPr>
              <p:spPr>
                <a:xfrm>
                  <a:off x="5797232" y="3416384"/>
                  <a:ext cx="3108960" cy="3108960"/>
                </a:xfrm>
                <a:prstGeom prst="rect">
                  <a:avLst/>
                </a:prstGeom>
                <a:noFill/>
              </p:spPr>
              <p:txBody>
                <a:bodyPr wrap="none" rtlCol="0">
                  <a:prstTxWarp prst="textArchDown">
                    <a:avLst/>
                  </a:prstTxWarp>
                  <a:spAutoFit/>
                </a:bodyPr>
                <a:lstStyle/>
                <a:p>
                  <a:pPr algn="ctr"/>
                  <a:r>
                    <a:rPr lang="en-US" b="1" dirty="0" smtClean="0">
                      <a:solidFill>
                        <a:schemeClr val="accent5">
                          <a:lumMod val="75000"/>
                        </a:schemeClr>
                      </a:solidFill>
                      <a:latin typeface="+mn-lt"/>
                    </a:rPr>
                    <a:t>SUSTAINABILITY</a:t>
                  </a:r>
                  <a:endParaRPr lang="en-US" sz="1000" b="1" dirty="0">
                    <a:solidFill>
                      <a:schemeClr val="accent5">
                        <a:lumMod val="75000"/>
                      </a:schemeClr>
                    </a:solidFill>
                    <a:latin typeface="+mn-lt"/>
                  </a:endParaRPr>
                </a:p>
              </p:txBody>
            </p:sp>
            <p:sp>
              <p:nvSpPr>
                <p:cNvPr id="41" name="TextBox 40"/>
                <p:cNvSpPr txBox="1"/>
                <p:nvPr/>
              </p:nvSpPr>
              <p:spPr>
                <a:xfrm rot="5400000">
                  <a:off x="4092708" y="798954"/>
                  <a:ext cx="3108960" cy="3108961"/>
                </a:xfrm>
                <a:prstGeom prst="rect">
                  <a:avLst/>
                </a:prstGeom>
                <a:noFill/>
              </p:spPr>
              <p:txBody>
                <a:bodyPr wrap="none" rtlCol="0">
                  <a:prstTxWarp prst="textCircle">
                    <a:avLst>
                      <a:gd name="adj" fmla="val 2788727"/>
                    </a:avLst>
                  </a:prstTxWarp>
                  <a:spAutoFit/>
                </a:bodyPr>
                <a:lstStyle/>
                <a:p>
                  <a:pPr algn="ctr"/>
                  <a:r>
                    <a:rPr lang="en-US" b="1" dirty="0" smtClean="0">
                      <a:solidFill>
                        <a:schemeClr val="accent1"/>
                      </a:solidFill>
                      <a:latin typeface="+mn-lt"/>
                    </a:rPr>
                    <a:t>INDUSTRIAL DEVELOPMENT    </a:t>
                  </a:r>
                  <a:r>
                    <a:rPr lang="en-US" sz="2800" b="1" dirty="0" smtClean="0">
                      <a:solidFill>
                        <a:schemeClr val="tx2"/>
                      </a:solidFill>
                      <a:latin typeface="+mn-lt"/>
                    </a:rPr>
                    <a:t>PROSPERITY</a:t>
                  </a:r>
                  <a:endParaRPr lang="en-US" sz="1200" b="1" dirty="0">
                    <a:solidFill>
                      <a:schemeClr val="tx2"/>
                    </a:solidFill>
                    <a:latin typeface="+mn-lt"/>
                  </a:endParaRPr>
                </a:p>
              </p:txBody>
            </p:sp>
            <p:sp>
              <p:nvSpPr>
                <p:cNvPr id="42" name="TextBox 41"/>
                <p:cNvSpPr txBox="1"/>
                <p:nvPr/>
              </p:nvSpPr>
              <p:spPr>
                <a:xfrm rot="2378362">
                  <a:off x="2697791" y="3402836"/>
                  <a:ext cx="3108960" cy="3108960"/>
                </a:xfrm>
                <a:prstGeom prst="rect">
                  <a:avLst/>
                </a:prstGeom>
                <a:noFill/>
              </p:spPr>
              <p:txBody>
                <a:bodyPr wrap="none" rtlCol="0">
                  <a:prstTxWarp prst="textCircle">
                    <a:avLst>
                      <a:gd name="adj" fmla="val 5199034"/>
                    </a:avLst>
                  </a:prstTxWarp>
                  <a:spAutoFit/>
                </a:bodyPr>
                <a:lstStyle/>
                <a:p>
                  <a:pPr algn="ctr"/>
                  <a:r>
                    <a:rPr lang="en-US" sz="2800" b="1" dirty="0" smtClean="0">
                      <a:solidFill>
                        <a:schemeClr val="tx2">
                          <a:lumMod val="60000"/>
                          <a:lumOff val="40000"/>
                        </a:schemeClr>
                      </a:solidFill>
                      <a:latin typeface="+mn-lt"/>
                    </a:rPr>
                    <a:t>PEOPLE</a:t>
                  </a:r>
                  <a:endParaRPr lang="en-US" sz="1200" b="1" dirty="0">
                    <a:solidFill>
                      <a:schemeClr val="tx2">
                        <a:lumMod val="60000"/>
                        <a:lumOff val="40000"/>
                      </a:schemeClr>
                    </a:solidFill>
                    <a:latin typeface="+mn-lt"/>
                  </a:endParaRPr>
                </a:p>
              </p:txBody>
            </p:sp>
            <p:sp>
              <p:nvSpPr>
                <p:cNvPr id="43" name="TextBox 42"/>
                <p:cNvSpPr txBox="1"/>
                <p:nvPr/>
              </p:nvSpPr>
              <p:spPr>
                <a:xfrm rot="8200694">
                  <a:off x="5716640" y="3349504"/>
                  <a:ext cx="3108960" cy="3108960"/>
                </a:xfrm>
                <a:prstGeom prst="rect">
                  <a:avLst/>
                </a:prstGeom>
                <a:noFill/>
              </p:spPr>
              <p:txBody>
                <a:bodyPr wrap="none" rtlCol="0">
                  <a:prstTxWarp prst="textCircle">
                    <a:avLst>
                      <a:gd name="adj" fmla="val 5199034"/>
                    </a:avLst>
                  </a:prstTxWarp>
                  <a:spAutoFit/>
                </a:bodyPr>
                <a:lstStyle/>
                <a:p>
                  <a:pPr algn="ctr"/>
                  <a:r>
                    <a:rPr lang="en-US" sz="2800" b="1" dirty="0" smtClean="0">
                      <a:solidFill>
                        <a:schemeClr val="accent5">
                          <a:lumMod val="75000"/>
                        </a:schemeClr>
                      </a:solidFill>
                      <a:latin typeface="+mn-lt"/>
                    </a:rPr>
                    <a:t>PLANET</a:t>
                  </a:r>
                  <a:endParaRPr lang="en-US" sz="1200" b="1" dirty="0">
                    <a:solidFill>
                      <a:schemeClr val="accent5">
                        <a:lumMod val="75000"/>
                      </a:schemeClr>
                    </a:solidFill>
                    <a:latin typeface="+mn-lt"/>
                  </a:endParaRPr>
                </a:p>
              </p:txBody>
            </p:sp>
          </p:grpSp>
          <p:sp>
            <p:nvSpPr>
              <p:cNvPr id="28" name="TextBox 27"/>
              <p:cNvSpPr txBox="1"/>
              <p:nvPr/>
            </p:nvSpPr>
            <p:spPr>
              <a:xfrm>
                <a:off x="2771125" y="4797514"/>
                <a:ext cx="1944216" cy="461665"/>
              </a:xfrm>
              <a:prstGeom prst="rect">
                <a:avLst/>
              </a:prstGeom>
              <a:noFill/>
            </p:spPr>
            <p:txBody>
              <a:bodyPr wrap="square" rtlCol="0">
                <a:spAutoFit/>
              </a:bodyPr>
              <a:lstStyle/>
              <a:p>
                <a:pPr algn="ctr"/>
                <a:r>
                  <a:rPr lang="en-US" sz="2400" b="1" dirty="0" smtClean="0">
                    <a:solidFill>
                      <a:schemeClr val="bg1">
                        <a:lumMod val="50000"/>
                      </a:schemeClr>
                    </a:solidFill>
                    <a:latin typeface="+mn-lt"/>
                    <a:cs typeface="Arial" panose="020B0604020202020204" pitchFamily="34" charset="0"/>
                  </a:rPr>
                  <a:t>ISO 26000</a:t>
                </a:r>
                <a:endParaRPr lang="en-US" sz="2400" b="1" dirty="0">
                  <a:solidFill>
                    <a:schemeClr val="bg1">
                      <a:lumMod val="50000"/>
                    </a:schemeClr>
                  </a:solidFill>
                  <a:latin typeface="+mn-lt"/>
                  <a:cs typeface="Arial" panose="020B0604020202020204" pitchFamily="34" charset="0"/>
                </a:endParaRPr>
              </a:p>
            </p:txBody>
          </p:sp>
          <p:sp>
            <p:nvSpPr>
              <p:cNvPr id="31" name="TextBox 30"/>
              <p:cNvSpPr txBox="1"/>
              <p:nvPr/>
            </p:nvSpPr>
            <p:spPr>
              <a:xfrm>
                <a:off x="4079610" y="2233722"/>
                <a:ext cx="1808248" cy="1289324"/>
              </a:xfrm>
              <a:prstGeom prst="rect">
                <a:avLst/>
              </a:prstGeom>
              <a:noFill/>
            </p:spPr>
            <p:txBody>
              <a:bodyPr wrap="square" rtlCol="0">
                <a:spAutoFit/>
              </a:bodyPr>
              <a:lstStyle/>
              <a:p>
                <a:pPr algn="ctr"/>
                <a:r>
                  <a:rPr lang="en-US" sz="2400" b="1" dirty="0" smtClean="0">
                    <a:solidFill>
                      <a:schemeClr val="bg1">
                        <a:lumMod val="50000"/>
                      </a:schemeClr>
                    </a:solidFill>
                    <a:latin typeface="+mn-lt"/>
                    <a:cs typeface="Arial" panose="020B0604020202020204" pitchFamily="34" charset="0"/>
                  </a:rPr>
                  <a:t>ISO 9000</a:t>
                </a:r>
              </a:p>
              <a:p>
                <a:pPr algn="ctr"/>
                <a:r>
                  <a:rPr lang="en-US" sz="2400" b="1" dirty="0" smtClean="0">
                    <a:solidFill>
                      <a:schemeClr val="bg1">
                        <a:lumMod val="50000"/>
                      </a:schemeClr>
                    </a:solidFill>
                    <a:latin typeface="+mn-lt"/>
                    <a:cs typeface="Arial" panose="020B0604020202020204" pitchFamily="34" charset="0"/>
                  </a:rPr>
                  <a:t>ISO 17025</a:t>
                </a:r>
              </a:p>
              <a:p>
                <a:pPr algn="ctr"/>
                <a:r>
                  <a:rPr lang="en-US" sz="2400" b="1" dirty="0" smtClean="0">
                    <a:solidFill>
                      <a:schemeClr val="bg1">
                        <a:lumMod val="50000"/>
                      </a:schemeClr>
                    </a:solidFill>
                    <a:latin typeface="+mn-lt"/>
                    <a:cs typeface="Arial" panose="020B0604020202020204" pitchFamily="34" charset="0"/>
                  </a:rPr>
                  <a:t>ISO 22000</a:t>
                </a:r>
              </a:p>
            </p:txBody>
          </p:sp>
          <p:sp>
            <p:nvSpPr>
              <p:cNvPr id="32" name="TextBox 31"/>
              <p:cNvSpPr txBox="1"/>
              <p:nvPr/>
            </p:nvSpPr>
            <p:spPr>
              <a:xfrm>
                <a:off x="5124166" y="4582070"/>
                <a:ext cx="2448272" cy="830997"/>
              </a:xfrm>
              <a:prstGeom prst="rect">
                <a:avLst/>
              </a:prstGeom>
              <a:noFill/>
            </p:spPr>
            <p:txBody>
              <a:bodyPr wrap="square" rtlCol="0">
                <a:spAutoFit/>
              </a:bodyPr>
              <a:lstStyle/>
              <a:p>
                <a:pPr algn="ctr"/>
                <a:r>
                  <a:rPr lang="en-US" sz="2400" b="1" dirty="0" smtClean="0">
                    <a:solidFill>
                      <a:schemeClr val="bg1">
                        <a:lumMod val="50000"/>
                      </a:schemeClr>
                    </a:solidFill>
                    <a:latin typeface="+mn-lt"/>
                    <a:cs typeface="Arial" panose="020B0604020202020204" pitchFamily="34" charset="0"/>
                  </a:rPr>
                  <a:t>ISO 14000</a:t>
                </a:r>
              </a:p>
              <a:p>
                <a:pPr algn="ctr"/>
                <a:r>
                  <a:rPr lang="en-US" sz="2400" b="1" dirty="0" smtClean="0">
                    <a:solidFill>
                      <a:schemeClr val="bg1">
                        <a:lumMod val="50000"/>
                      </a:schemeClr>
                    </a:solidFill>
                    <a:latin typeface="+mn-lt"/>
                    <a:cs typeface="Arial" panose="020B0604020202020204" pitchFamily="34" charset="0"/>
                  </a:rPr>
                  <a:t>ISO 50001</a:t>
                </a:r>
              </a:p>
            </p:txBody>
          </p:sp>
        </p:grpSp>
      </p:grpSp>
      <p:sp>
        <p:nvSpPr>
          <p:cNvPr id="33" name="TextBox 32"/>
          <p:cNvSpPr txBox="1"/>
          <p:nvPr/>
        </p:nvSpPr>
        <p:spPr>
          <a:xfrm>
            <a:off x="251520" y="1988839"/>
            <a:ext cx="3836549" cy="1969770"/>
          </a:xfrm>
          <a:prstGeom prst="rect">
            <a:avLst/>
          </a:prstGeom>
          <a:noFill/>
        </p:spPr>
        <p:txBody>
          <a:bodyPr wrap="square" rtlCol="0">
            <a:spAutoFit/>
          </a:bodyPr>
          <a:lstStyle/>
          <a:p>
            <a:pPr marL="342900" indent="-342900" algn="l">
              <a:spcBef>
                <a:spcPts val="1200"/>
              </a:spcBef>
              <a:buClr>
                <a:schemeClr val="accent1"/>
              </a:buClr>
              <a:buFont typeface="Courier New" panose="02070309020205020404" pitchFamily="49" charset="0"/>
              <a:buChar char="o"/>
            </a:pPr>
            <a:r>
              <a:rPr lang="en-US" sz="1600" dirty="0" smtClean="0">
                <a:latin typeface="+mn-lt"/>
                <a:cs typeface="Arial" panose="020B0604020202020204" pitchFamily="34" charset="0"/>
              </a:rPr>
              <a:t>Quality management standards for </a:t>
            </a:r>
            <a:r>
              <a:rPr lang="en-US" sz="1600" b="1" dirty="0" smtClean="0">
                <a:latin typeface="+mn-lt"/>
                <a:cs typeface="Arial" panose="020B0604020202020204" pitchFamily="34" charset="0"/>
              </a:rPr>
              <a:t>competitiveness</a:t>
            </a:r>
            <a:r>
              <a:rPr lang="en-US" sz="1600" dirty="0" smtClean="0">
                <a:latin typeface="+mn-lt"/>
                <a:cs typeface="Arial" panose="020B0604020202020204" pitchFamily="34" charset="0"/>
              </a:rPr>
              <a:t> </a:t>
            </a:r>
          </a:p>
          <a:p>
            <a:pPr marL="342900" indent="-342900" algn="l">
              <a:spcBef>
                <a:spcPts val="1200"/>
              </a:spcBef>
              <a:buClr>
                <a:schemeClr val="accent1"/>
              </a:buClr>
              <a:buFont typeface="Courier New" panose="02070309020205020404" pitchFamily="49" charset="0"/>
              <a:buChar char="o"/>
            </a:pPr>
            <a:r>
              <a:rPr lang="en-US" sz="1600" dirty="0" smtClean="0">
                <a:latin typeface="+mn-lt"/>
                <a:cs typeface="Arial" panose="020B0604020202020204" pitchFamily="34" charset="0"/>
              </a:rPr>
              <a:t>General requirements </a:t>
            </a:r>
            <a:r>
              <a:rPr lang="en-US" sz="1600" dirty="0">
                <a:latin typeface="+mn-lt"/>
                <a:cs typeface="Arial" panose="020B0604020202020204" pitchFamily="34" charset="0"/>
              </a:rPr>
              <a:t>for the competence of testing and calibration </a:t>
            </a:r>
            <a:r>
              <a:rPr lang="en-US" sz="1600" dirty="0" smtClean="0">
                <a:latin typeface="+mn-lt"/>
                <a:cs typeface="Arial" panose="020B0604020202020204" pitchFamily="34" charset="0"/>
              </a:rPr>
              <a:t>laboratories to enable </a:t>
            </a:r>
            <a:r>
              <a:rPr lang="en-US" sz="1600" b="1" dirty="0" smtClean="0">
                <a:latin typeface="+mn-lt"/>
                <a:cs typeface="Arial" panose="020B0604020202020204" pitchFamily="34" charset="0"/>
              </a:rPr>
              <a:t>mutual recognition </a:t>
            </a:r>
            <a:r>
              <a:rPr lang="en-US" sz="1600" dirty="0" smtClean="0">
                <a:latin typeface="+mn-lt"/>
                <a:cs typeface="Arial" panose="020B0604020202020204" pitchFamily="34" charset="0"/>
              </a:rPr>
              <a:t>and build solid </a:t>
            </a:r>
            <a:r>
              <a:rPr lang="en-US" sz="1600" b="1" dirty="0" smtClean="0">
                <a:latin typeface="+mn-lt"/>
                <a:cs typeface="Arial" panose="020B0604020202020204" pitchFamily="34" charset="0"/>
              </a:rPr>
              <a:t>Quality Infrastructure Systems</a:t>
            </a:r>
          </a:p>
        </p:txBody>
      </p:sp>
      <p:sp>
        <p:nvSpPr>
          <p:cNvPr id="34" name="TextBox 33"/>
          <p:cNvSpPr txBox="1"/>
          <p:nvPr/>
        </p:nvSpPr>
        <p:spPr>
          <a:xfrm>
            <a:off x="889587" y="4547290"/>
            <a:ext cx="1728193" cy="1323439"/>
          </a:xfrm>
          <a:prstGeom prst="rect">
            <a:avLst/>
          </a:prstGeom>
          <a:noFill/>
        </p:spPr>
        <p:txBody>
          <a:bodyPr wrap="square" rtlCol="0">
            <a:spAutoFit/>
          </a:bodyPr>
          <a:lstStyle/>
          <a:p>
            <a:pPr algn="l">
              <a:spcBef>
                <a:spcPts val="1200"/>
              </a:spcBef>
              <a:buClr>
                <a:schemeClr val="accent2"/>
              </a:buClr>
            </a:pPr>
            <a:r>
              <a:rPr lang="en-US" sz="1600" dirty="0" smtClean="0">
                <a:latin typeface="+mn-lt"/>
                <a:cs typeface="Arial" panose="020B0604020202020204" pitchFamily="34" charset="0"/>
              </a:rPr>
              <a:t>Social responsibility standards for </a:t>
            </a:r>
            <a:r>
              <a:rPr lang="en-US" sz="1600" b="1" dirty="0" smtClean="0">
                <a:latin typeface="+mn-lt"/>
                <a:cs typeface="Arial" panose="020B0604020202020204" pitchFamily="34" charset="0"/>
              </a:rPr>
              <a:t>social inclusiveness</a:t>
            </a:r>
          </a:p>
        </p:txBody>
      </p:sp>
      <p:sp>
        <p:nvSpPr>
          <p:cNvPr id="6" name="Rectangle 5"/>
          <p:cNvSpPr/>
          <p:nvPr/>
        </p:nvSpPr>
        <p:spPr>
          <a:xfrm>
            <a:off x="7164288" y="2567806"/>
            <a:ext cx="1668685" cy="1077218"/>
          </a:xfrm>
          <a:prstGeom prst="rect">
            <a:avLst/>
          </a:prstGeom>
        </p:spPr>
        <p:txBody>
          <a:bodyPr wrap="square">
            <a:spAutoFit/>
          </a:bodyPr>
          <a:lstStyle/>
          <a:p>
            <a:pPr algn="l">
              <a:spcBef>
                <a:spcPts val="1200"/>
              </a:spcBef>
              <a:buClr>
                <a:schemeClr val="accent6"/>
              </a:buClr>
            </a:pPr>
            <a:r>
              <a:rPr lang="en-US" sz="1600" dirty="0" smtClean="0">
                <a:latin typeface="+mn-lt"/>
                <a:cs typeface="Arial" panose="020B0604020202020204" pitchFamily="34" charset="0"/>
              </a:rPr>
              <a:t>Environmental </a:t>
            </a:r>
            <a:r>
              <a:rPr lang="en-US" sz="1600" dirty="0">
                <a:latin typeface="+mn-lt"/>
                <a:cs typeface="Arial" panose="020B0604020202020204" pitchFamily="34" charset="0"/>
              </a:rPr>
              <a:t>standards for </a:t>
            </a:r>
            <a:r>
              <a:rPr lang="en-US" sz="1600" b="1" dirty="0">
                <a:latin typeface="+mn-lt"/>
                <a:cs typeface="Arial" panose="020B0604020202020204" pitchFamily="34" charset="0"/>
              </a:rPr>
              <a:t>sustainable industrialization</a:t>
            </a:r>
          </a:p>
        </p:txBody>
      </p:sp>
      <p:pic>
        <p:nvPicPr>
          <p:cNvPr id="25" name="Picture 2" descr="https://d30y9cdsu7xlg0.cloudfront.net/png/2171-200.png"/>
          <p:cNvPicPr>
            <a:picLocks noChangeAspect="1" noChangeArrowheads="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2555776" y="5277213"/>
            <a:ext cx="1248131" cy="1248131"/>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https://d30y9cdsu7xlg0.cloudfront.net/png/93796-200.png"/>
          <p:cNvPicPr>
            <a:picLocks noChangeAspect="1" noChangeArrowheads="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3275856" y="1916832"/>
            <a:ext cx="984885" cy="984885"/>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https://d30y9cdsu7xlg0.cloudfront.net/png/413106-200.png"/>
          <p:cNvPicPr>
            <a:picLocks noChangeAspect="1" noChangeArrowheads="1"/>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7593181" y="5038356"/>
            <a:ext cx="1515323" cy="151532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92498119"/>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1338" y="1340768"/>
            <a:ext cx="5732869" cy="2088232"/>
          </a:xfrm>
        </p:spPr>
        <p:txBody>
          <a:bodyPr>
            <a:normAutofit/>
          </a:bodyPr>
          <a:lstStyle/>
          <a:p>
            <a:r>
              <a:rPr lang="en-US" dirty="0" smtClean="0"/>
              <a:t>UNIDO AND THE QUALITY INFRASTRUCTURE SYSTEM</a:t>
            </a:r>
            <a:endParaRPr lang="en-US" dirty="0"/>
          </a:p>
        </p:txBody>
      </p:sp>
    </p:spTree>
    <p:extLst>
      <p:ext uri="{BB962C8B-B14F-4D97-AF65-F5344CB8AC3E}">
        <p14:creationId xmlns:p14="http://schemas.microsoft.com/office/powerpoint/2010/main" xmlns="" val="212425605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19" y="1052736"/>
            <a:ext cx="8784975" cy="1656184"/>
          </a:xfrm>
          <a:solidFill>
            <a:schemeClr val="bg1"/>
          </a:solidFill>
        </p:spPr>
        <p:txBody>
          <a:bodyPr>
            <a:normAutofit/>
          </a:bodyPr>
          <a:lstStyle/>
          <a:p>
            <a:r>
              <a:rPr lang="en-US" sz="3600" dirty="0" smtClean="0"/>
              <a:t>Quality  </a:t>
            </a:r>
            <a:br>
              <a:rPr lang="en-US" sz="3600" dirty="0" smtClean="0"/>
            </a:br>
            <a:r>
              <a:rPr lang="en-US" sz="3600" dirty="0" smtClean="0"/>
              <a:t>Infrastructure </a:t>
            </a:r>
            <a:br>
              <a:rPr lang="en-US" sz="3600" dirty="0" smtClean="0"/>
            </a:br>
            <a:r>
              <a:rPr lang="en-US" sz="3600" dirty="0" smtClean="0"/>
              <a:t>System</a:t>
            </a:r>
            <a:endParaRPr lang="en-US" sz="3600" dirty="0"/>
          </a:p>
        </p:txBody>
      </p:sp>
      <p:sp>
        <p:nvSpPr>
          <p:cNvPr id="5" name="TextBox 4"/>
          <p:cNvSpPr txBox="1"/>
          <p:nvPr/>
        </p:nvSpPr>
        <p:spPr>
          <a:xfrm>
            <a:off x="251520" y="3640956"/>
            <a:ext cx="2448272" cy="2308324"/>
          </a:xfrm>
          <a:prstGeom prst="rect">
            <a:avLst/>
          </a:prstGeom>
          <a:noFill/>
        </p:spPr>
        <p:txBody>
          <a:bodyPr wrap="square" rtlCol="0">
            <a:spAutoFit/>
          </a:bodyPr>
          <a:lstStyle/>
          <a:p>
            <a:pPr algn="l"/>
            <a:r>
              <a:rPr lang="en-US" sz="2000" dirty="0" smtClean="0">
                <a:latin typeface="+mn-lt"/>
              </a:rPr>
              <a:t>Standards are the </a:t>
            </a:r>
            <a:r>
              <a:rPr lang="en-US" sz="3200" b="1" dirty="0" smtClean="0">
                <a:solidFill>
                  <a:srgbClr val="7030A0"/>
                </a:solidFill>
                <a:latin typeface="+mn-lt"/>
              </a:rPr>
              <a:t>GLUE</a:t>
            </a:r>
            <a:r>
              <a:rPr lang="en-US" sz="2400" dirty="0" smtClean="0">
                <a:latin typeface="+mn-lt"/>
              </a:rPr>
              <a:t> </a:t>
            </a:r>
            <a:r>
              <a:rPr lang="en-US" sz="2000" dirty="0" smtClean="0">
                <a:latin typeface="+mn-lt"/>
              </a:rPr>
              <a:t>that hold together the </a:t>
            </a:r>
            <a:r>
              <a:rPr lang="en-US" sz="2400" b="1" dirty="0" smtClean="0">
                <a:solidFill>
                  <a:srgbClr val="7030A0"/>
                </a:solidFill>
                <a:latin typeface="+mn-lt"/>
              </a:rPr>
              <a:t>Quality Infrastructure System</a:t>
            </a:r>
            <a:endParaRPr lang="en-US" sz="2800" b="1" dirty="0">
              <a:solidFill>
                <a:srgbClr val="7030A0"/>
              </a:solidFill>
              <a:latin typeface="+mn-lt"/>
            </a:endParaRPr>
          </a:p>
        </p:txBody>
      </p:sp>
      <p:grpSp>
        <p:nvGrpSpPr>
          <p:cNvPr id="3" name="Group 2"/>
          <p:cNvGrpSpPr/>
          <p:nvPr/>
        </p:nvGrpSpPr>
        <p:grpSpPr>
          <a:xfrm>
            <a:off x="2699793" y="764704"/>
            <a:ext cx="6480719" cy="5735808"/>
            <a:chOff x="2339752" y="836712"/>
            <a:chExt cx="6696743" cy="5927002"/>
          </a:xfrm>
        </p:grpSpPr>
        <p:pic>
          <p:nvPicPr>
            <p:cNvPr id="4" name="Picture 3" descr="G:\TCB\TCB Working Folder\Staff Members\NATI Dorina\Visibility\QI Brochure\inside2.png"/>
            <p:cNvPicPr/>
            <p:nvPr/>
          </p:nvPicPr>
          <p:blipFill rotWithShape="1">
            <a:blip r:embed="rId2" cstate="print">
              <a:extLst>
                <a:ext uri="{28A0092B-C50C-407E-A947-70E740481C1C}">
                  <a14:useLocalDpi xmlns:a14="http://schemas.microsoft.com/office/drawing/2010/main" xmlns="" val="0"/>
                </a:ext>
              </a:extLst>
            </a:blip>
            <a:srcRect l="2475" t="3318" r="2723" b="2958"/>
            <a:stretch/>
          </p:blipFill>
          <p:spPr bwMode="auto">
            <a:xfrm>
              <a:off x="2339752" y="836712"/>
              <a:ext cx="6696743" cy="5927002"/>
            </a:xfrm>
            <a:prstGeom prst="rect">
              <a:avLst/>
            </a:prstGeom>
            <a:noFill/>
            <a:ln>
              <a:noFill/>
            </a:ln>
            <a:extLst>
              <a:ext uri="{53640926-AAD7-44D8-BBD7-CCE9431645EC}">
                <a14:shadowObscured xmlns:a14="http://schemas.microsoft.com/office/drawing/2010/main" xmlns=""/>
              </a:ext>
            </a:extLst>
          </p:spPr>
        </p:pic>
        <p:pic>
          <p:nvPicPr>
            <p:cNvPr id="6" name="Picture 8" descr="http://indpred.com/images/arrow-upright.png"/>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xmlns="" val="0"/>
                </a:ext>
              </a:extLst>
            </a:blip>
            <a:srcRect/>
            <a:stretch>
              <a:fillRect/>
            </a:stretch>
          </p:blipFill>
          <p:spPr bwMode="auto">
            <a:xfrm rot="20481648" flipH="1">
              <a:off x="4237026" y="4734273"/>
              <a:ext cx="2307645" cy="18873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xmlns="" val="3018983747"/>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 Project: Context</a:t>
            </a:r>
            <a:endParaRPr lang="en-US" dirty="0"/>
          </a:p>
        </p:txBody>
      </p:sp>
      <p:sp>
        <p:nvSpPr>
          <p:cNvPr id="3" name="Content Placeholder 2"/>
          <p:cNvSpPr>
            <a:spLocks noGrp="1"/>
          </p:cNvSpPr>
          <p:nvPr>
            <p:ph idx="1"/>
          </p:nvPr>
        </p:nvSpPr>
        <p:spPr>
          <a:xfrm>
            <a:off x="611560" y="1988840"/>
            <a:ext cx="7903790" cy="4104456"/>
          </a:xfrm>
          <a:ln>
            <a:noFill/>
          </a:ln>
        </p:spPr>
        <p:style>
          <a:lnRef idx="2">
            <a:schemeClr val="accent1"/>
          </a:lnRef>
          <a:fillRef idx="1">
            <a:schemeClr val="lt1"/>
          </a:fillRef>
          <a:effectRef idx="0">
            <a:schemeClr val="accent1"/>
          </a:effectRef>
          <a:fontRef idx="minor">
            <a:schemeClr val="dk1"/>
          </a:fontRef>
        </p:style>
        <p:txBody>
          <a:bodyPr anchor="ctr">
            <a:normAutofit/>
          </a:bodyPr>
          <a:lstStyle/>
          <a:p>
            <a:r>
              <a:rPr lang="en-GB" sz="1800" dirty="0"/>
              <a:t>The Economic Cooperation Organization (ECO) is an intergovernmental organization involving </a:t>
            </a:r>
            <a:r>
              <a:rPr lang="en-GB" sz="1800" b="1" dirty="0"/>
              <a:t>seven Asian and three Eurasian nations</a:t>
            </a:r>
            <a:r>
              <a:rPr lang="en-GB" sz="1800" dirty="0"/>
              <a:t>. </a:t>
            </a:r>
            <a:endParaRPr lang="en-GB" sz="1800" dirty="0" smtClean="0"/>
          </a:p>
          <a:p>
            <a:r>
              <a:rPr lang="en-GB" sz="1800" dirty="0"/>
              <a:t>The common objective of all ECO Member States is to </a:t>
            </a:r>
            <a:r>
              <a:rPr lang="en-GB" sz="1800" b="1" dirty="0"/>
              <a:t>establish a single market for goods and services</a:t>
            </a:r>
            <a:r>
              <a:rPr lang="en-GB" sz="1800" dirty="0"/>
              <a:t>. </a:t>
            </a:r>
            <a:endParaRPr lang="en-GB" sz="1800" dirty="0" smtClean="0"/>
          </a:p>
          <a:p>
            <a:r>
              <a:rPr lang="en-GB" sz="1800" dirty="0" smtClean="0"/>
              <a:t>As </a:t>
            </a:r>
            <a:r>
              <a:rPr lang="en-GB" sz="1800" dirty="0"/>
              <a:t>there are wide differences among member states concerning the level of SMTQ-related </a:t>
            </a:r>
            <a:r>
              <a:rPr lang="en-GB" sz="1800" dirty="0" smtClean="0"/>
              <a:t>capacity, ECO </a:t>
            </a:r>
            <a:r>
              <a:rPr lang="en-GB" sz="1800" dirty="0"/>
              <a:t>promotes the importance of </a:t>
            </a:r>
            <a:r>
              <a:rPr lang="en-GB" sz="1800" b="1" dirty="0"/>
              <a:t>SMTQ harmonisation </a:t>
            </a:r>
            <a:r>
              <a:rPr lang="en-GB" sz="1800" dirty="0"/>
              <a:t>among the Member States, </a:t>
            </a:r>
            <a:r>
              <a:rPr lang="en-GB" sz="1800" b="1" dirty="0"/>
              <a:t>by developing regional quality policy </a:t>
            </a:r>
            <a:r>
              <a:rPr lang="en-GB" sz="1800" dirty="0"/>
              <a:t>and </a:t>
            </a:r>
            <a:r>
              <a:rPr lang="en-GB" sz="1800" b="1" dirty="0"/>
              <a:t>guidelines </a:t>
            </a:r>
            <a:r>
              <a:rPr lang="en-GB" sz="1800" dirty="0"/>
              <a:t>for developing </a:t>
            </a:r>
            <a:r>
              <a:rPr lang="en-GB" sz="1800" b="1" dirty="0"/>
              <a:t>national quality policies </a:t>
            </a:r>
            <a:r>
              <a:rPr lang="en-GB" sz="1800" dirty="0"/>
              <a:t>for ECO Member States. </a:t>
            </a:r>
            <a:endParaRPr lang="en-GB" sz="1800" dirty="0" smtClean="0"/>
          </a:p>
          <a:p>
            <a:r>
              <a:rPr lang="en-GB" sz="1800" dirty="0"/>
              <a:t>The ECO region countries are continuously making efforts to </a:t>
            </a:r>
            <a:r>
              <a:rPr lang="en-GB" sz="1800" b="1" dirty="0"/>
              <a:t>promote intra-regional trade</a:t>
            </a:r>
            <a:r>
              <a:rPr lang="en-GB" sz="1800" dirty="0"/>
              <a:t> and implementing measures to improve the </a:t>
            </a:r>
            <a:r>
              <a:rPr lang="en-GB" sz="1800" b="1" dirty="0"/>
              <a:t>regulatory framework </a:t>
            </a:r>
            <a:r>
              <a:rPr lang="en-GB" sz="1800" dirty="0"/>
              <a:t>in the region. </a:t>
            </a:r>
            <a:endParaRPr lang="en-GB" sz="1800" dirty="0" smtClean="0"/>
          </a:p>
          <a:p>
            <a:r>
              <a:rPr lang="en-GB" sz="1800" b="1" dirty="0"/>
              <a:t>Technical standards </a:t>
            </a:r>
            <a:r>
              <a:rPr lang="en-GB" sz="1800" dirty="0"/>
              <a:t>should be modernized in line with </a:t>
            </a:r>
            <a:r>
              <a:rPr lang="en-GB" sz="1800" b="1" dirty="0"/>
              <a:t>international standards </a:t>
            </a:r>
            <a:r>
              <a:rPr lang="en-GB" sz="1800" dirty="0"/>
              <a:t>and market requirements. Furthermore, </a:t>
            </a:r>
            <a:r>
              <a:rPr lang="en-GB" sz="1800" b="1" dirty="0"/>
              <a:t>institutional capacity on WTO accession </a:t>
            </a:r>
            <a:r>
              <a:rPr lang="en-GB" sz="1800" dirty="0"/>
              <a:t>negotiation is </a:t>
            </a:r>
            <a:r>
              <a:rPr lang="en-GB" sz="1800" b="1" dirty="0"/>
              <a:t>lacking</a:t>
            </a:r>
            <a:r>
              <a:rPr lang="en-GB" sz="1800" dirty="0"/>
              <a:t> in ECO countries</a:t>
            </a:r>
            <a:r>
              <a:rPr lang="en-GB" sz="1800" dirty="0" smtClean="0"/>
              <a:t>.</a:t>
            </a:r>
          </a:p>
        </p:txBody>
      </p:sp>
    </p:spTree>
    <p:extLst>
      <p:ext uri="{BB962C8B-B14F-4D97-AF65-F5344CB8AC3E}">
        <p14:creationId xmlns:p14="http://schemas.microsoft.com/office/powerpoint/2010/main" xmlns="" val="1392778740"/>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908720"/>
            <a:ext cx="8496944" cy="1098482"/>
          </a:xfrm>
        </p:spPr>
        <p:txBody>
          <a:bodyPr/>
          <a:lstStyle/>
          <a:p>
            <a:r>
              <a:rPr lang="en-US" dirty="0" smtClean="0"/>
              <a:t>National Quality Policy Guide</a:t>
            </a:r>
            <a:endParaRPr lang="en-US" dirty="0"/>
          </a:p>
        </p:txBody>
      </p:sp>
      <p:sp>
        <p:nvSpPr>
          <p:cNvPr id="3" name="Content Placeholder 2"/>
          <p:cNvSpPr>
            <a:spLocks noGrp="1"/>
          </p:cNvSpPr>
          <p:nvPr>
            <p:ph idx="1"/>
          </p:nvPr>
        </p:nvSpPr>
        <p:spPr>
          <a:xfrm>
            <a:off x="3419872" y="1988840"/>
            <a:ext cx="5184576" cy="4104456"/>
          </a:xfrm>
        </p:spPr>
        <p:txBody>
          <a:bodyPr>
            <a:noAutofit/>
          </a:bodyPr>
          <a:lstStyle/>
          <a:p>
            <a:pPr marL="0" indent="0">
              <a:buNone/>
            </a:pPr>
            <a:r>
              <a:rPr lang="en-ZA" sz="1800" dirty="0"/>
              <a:t>This Guide is designed as a reference document to help Government officials who wish to develop their Quality Policy in a way that stimulates national, regional and international trade. </a:t>
            </a:r>
          </a:p>
          <a:p>
            <a:pPr marL="0" indent="0">
              <a:buNone/>
            </a:pPr>
            <a:r>
              <a:rPr lang="en-ZA" sz="1800" dirty="0"/>
              <a:t>It focuses on </a:t>
            </a:r>
            <a:r>
              <a:rPr lang="en-ZA" sz="1800" b="1" dirty="0"/>
              <a:t>key issues related to </a:t>
            </a:r>
            <a:r>
              <a:rPr lang="en-ZA" sz="1800" b="1" dirty="0" err="1"/>
              <a:t>NQP</a:t>
            </a:r>
            <a:r>
              <a:rPr lang="en-ZA" sz="1800" b="1" dirty="0"/>
              <a:t> development </a:t>
            </a:r>
            <a:r>
              <a:rPr lang="en-ZA" sz="1800" dirty="0"/>
              <a:t>that need to be addressed at the national level in order to fit into the broader context of regional integration and the alignment of the national quality infrastructure and technical regulation with regional and international processes and coordination activities.</a:t>
            </a:r>
          </a:p>
          <a:p>
            <a:pPr marL="0" indent="0">
              <a:buNone/>
            </a:pPr>
            <a:r>
              <a:rPr lang="en-ZA" sz="1800" b="1" dirty="0"/>
              <a:t>Developed under the regional ECO project, but applicable to every country/region.</a:t>
            </a:r>
            <a:endParaRPr lang="en-US" sz="1800" b="1"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5536" y="1988840"/>
            <a:ext cx="2712019" cy="3843212"/>
          </a:xfrm>
          <a:prstGeom prst="rect">
            <a:avLst/>
          </a:prstGeom>
          <a:noFill/>
          <a:ln w="9525">
            <a:solidFill>
              <a:schemeClr val="accent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30227969"/>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Image result for world map dot"/>
          <p:cNvPicPr>
            <a:picLocks noChangeAspect="1" noChangeArrowheads="1"/>
          </p:cNvPicPr>
          <p:nvPr/>
        </p:nvPicPr>
        <p:blipFill>
          <a:blip r:embed="rId2" cstate="print">
            <a:duotone>
              <a:prstClr val="black"/>
              <a:schemeClr val="accent3">
                <a:tint val="45000"/>
                <a:satMod val="400000"/>
              </a:schemeClr>
            </a:duotone>
            <a:extLst>
              <a:ext uri="{BEBA8EAE-BF5A-486C-A8C5-ECC9F3942E4B}">
                <a14:imgProps xmlns:a14="http://schemas.microsoft.com/office/drawing/2010/main" xmlns="">
                  <a14:imgLayer r:embed="rId3">
                    <a14:imgEffect>
                      <a14:brightnessContrast bright="40000" contrast="40000"/>
                    </a14:imgEffect>
                  </a14:imgLayer>
                </a14:imgProps>
              </a:ext>
              <a:ext uri="{28A0092B-C50C-407E-A947-70E740481C1C}">
                <a14:useLocalDpi xmlns:a14="http://schemas.microsoft.com/office/drawing/2010/main" xmlns="" val="0"/>
              </a:ext>
            </a:extLst>
          </a:blip>
          <a:srcRect/>
          <a:stretch>
            <a:fillRect/>
          </a:stretch>
        </p:blipFill>
        <p:spPr bwMode="auto">
          <a:xfrm>
            <a:off x="2377673" y="3263388"/>
            <a:ext cx="7056858" cy="311794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p:nvPr>
        </p:nvSpPr>
        <p:spPr/>
        <p:txBody>
          <a:bodyPr/>
          <a:lstStyle/>
          <a:p>
            <a:r>
              <a:rPr lang="en-US" dirty="0" smtClean="0"/>
              <a:t>UNIDO </a:t>
            </a:r>
            <a:r>
              <a:rPr lang="en-US" dirty="0"/>
              <a:t>T</a:t>
            </a:r>
            <a:r>
              <a:rPr lang="en-US" dirty="0" smtClean="0"/>
              <a:t>rack Record on Quality Policies</a:t>
            </a:r>
            <a:endParaRPr lang="en-US" dirty="0"/>
          </a:p>
        </p:txBody>
      </p:sp>
      <p:sp>
        <p:nvSpPr>
          <p:cNvPr id="3" name="Content Placeholder 2"/>
          <p:cNvSpPr>
            <a:spLocks noGrp="1"/>
          </p:cNvSpPr>
          <p:nvPr>
            <p:ph idx="1"/>
          </p:nvPr>
        </p:nvSpPr>
        <p:spPr>
          <a:xfrm>
            <a:off x="1043608" y="1916832"/>
            <a:ext cx="1800200" cy="4248472"/>
          </a:xfrm>
        </p:spPr>
        <p:txBody>
          <a:bodyPr>
            <a:normAutofit fontScale="77500" lnSpcReduction="20000"/>
          </a:bodyPr>
          <a:lstStyle/>
          <a:p>
            <a:pPr marL="0" indent="0">
              <a:buNone/>
            </a:pPr>
            <a:r>
              <a:rPr lang="en-US" b="1" dirty="0" smtClean="0"/>
              <a:t>Angola</a:t>
            </a:r>
          </a:p>
          <a:p>
            <a:pPr marL="0" indent="0">
              <a:buNone/>
            </a:pPr>
            <a:r>
              <a:rPr lang="en-US" b="1" dirty="0" smtClean="0"/>
              <a:t>Bangladesh</a:t>
            </a:r>
          </a:p>
          <a:p>
            <a:pPr marL="0" indent="0">
              <a:buNone/>
            </a:pPr>
            <a:r>
              <a:rPr lang="en-US" b="1" dirty="0" smtClean="0"/>
              <a:t>Burkina Faso</a:t>
            </a:r>
          </a:p>
          <a:p>
            <a:pPr marL="0" indent="0">
              <a:buNone/>
            </a:pPr>
            <a:r>
              <a:rPr lang="en-US" b="1" dirty="0" smtClean="0"/>
              <a:t>Cabo Verde</a:t>
            </a:r>
          </a:p>
          <a:p>
            <a:pPr marL="0" indent="0">
              <a:buNone/>
            </a:pPr>
            <a:r>
              <a:rPr lang="en-US" b="1" dirty="0" smtClean="0"/>
              <a:t>Guinea-Bissau</a:t>
            </a:r>
          </a:p>
          <a:p>
            <a:pPr marL="0" indent="0">
              <a:buNone/>
            </a:pPr>
            <a:r>
              <a:rPr lang="en-US" b="1" dirty="0" smtClean="0"/>
              <a:t>Malawi</a:t>
            </a:r>
          </a:p>
          <a:p>
            <a:pPr marL="0" indent="0">
              <a:buNone/>
            </a:pPr>
            <a:r>
              <a:rPr lang="en-US" b="1" dirty="0" smtClean="0"/>
              <a:t>Mozambique</a:t>
            </a:r>
          </a:p>
          <a:p>
            <a:pPr marL="0" indent="0">
              <a:buNone/>
            </a:pPr>
            <a:r>
              <a:rPr lang="en-US" b="1" dirty="0" smtClean="0"/>
              <a:t>Myanmar</a:t>
            </a:r>
          </a:p>
          <a:p>
            <a:pPr marL="0" indent="0">
              <a:buNone/>
            </a:pPr>
            <a:r>
              <a:rPr lang="en-US" b="1" dirty="0" smtClean="0"/>
              <a:t>Namibia</a:t>
            </a:r>
          </a:p>
          <a:p>
            <a:pPr marL="0" indent="0">
              <a:buNone/>
            </a:pPr>
            <a:r>
              <a:rPr lang="en-US" b="1" dirty="0" smtClean="0"/>
              <a:t>Nigeria</a:t>
            </a:r>
          </a:p>
          <a:p>
            <a:pPr marL="0" indent="0">
              <a:buNone/>
            </a:pPr>
            <a:r>
              <a:rPr lang="en-US" b="1" dirty="0" smtClean="0"/>
              <a:t>Pakistan</a:t>
            </a:r>
          </a:p>
          <a:p>
            <a:pPr marL="0" indent="0">
              <a:buNone/>
            </a:pPr>
            <a:r>
              <a:rPr lang="en-US" b="1" dirty="0" smtClean="0"/>
              <a:t>Sierra Leone</a:t>
            </a:r>
          </a:p>
          <a:p>
            <a:pPr marL="0" indent="0">
              <a:buNone/>
            </a:pPr>
            <a:r>
              <a:rPr lang="en-US" b="1" dirty="0" smtClean="0"/>
              <a:t>South Sudan</a:t>
            </a:r>
          </a:p>
          <a:p>
            <a:pPr marL="0" indent="0">
              <a:buNone/>
            </a:pPr>
            <a:r>
              <a:rPr lang="en-US" b="1" dirty="0" smtClean="0"/>
              <a:t>Swaziland</a:t>
            </a:r>
          </a:p>
          <a:p>
            <a:pPr marL="0" indent="0">
              <a:buNone/>
            </a:pPr>
            <a:r>
              <a:rPr lang="en-US" b="1" dirty="0" smtClean="0"/>
              <a:t>Zambia</a:t>
            </a:r>
            <a:endParaRPr lang="en-US" b="1" dirty="0"/>
          </a:p>
        </p:txBody>
      </p:sp>
      <p:sp>
        <p:nvSpPr>
          <p:cNvPr id="4" name="Content Placeholder 2"/>
          <p:cNvSpPr txBox="1">
            <a:spLocks/>
          </p:cNvSpPr>
          <p:nvPr/>
        </p:nvSpPr>
        <p:spPr>
          <a:xfrm>
            <a:off x="2917494" y="2348880"/>
            <a:ext cx="4246794" cy="792088"/>
          </a:xfrm>
          <a:prstGeom prst="rect">
            <a:avLst/>
          </a:prstGeom>
        </p:spPr>
        <p:txBody>
          <a:bodyPr vert="horz" lIns="91440" tIns="45720" rIns="91440" bIns="45720" rtlCol="0" anchor="ctr">
            <a:noAutofit/>
          </a:bodyPr>
          <a:lstStyle>
            <a:lvl1pPr marL="171450" indent="-171450" algn="l" defTabSz="685800" rtl="0" eaLnBrk="1" latinLnBrk="0" hangingPunct="1">
              <a:lnSpc>
                <a:spcPct val="90000"/>
              </a:lnSpc>
              <a:spcBef>
                <a:spcPts val="750"/>
              </a:spcBef>
              <a:buClr>
                <a:schemeClr val="accent2"/>
              </a:buClr>
              <a:buFont typeface="Courier New" panose="02070309020205020404" pitchFamily="49" charset="0"/>
              <a:buChar char="o"/>
              <a:defRPr sz="2100" kern="1200">
                <a:solidFill>
                  <a:schemeClr val="tx1"/>
                </a:solidFill>
                <a:latin typeface="+mn-lt"/>
                <a:ea typeface="+mn-ea"/>
                <a:cs typeface="Arial" panose="020B0604020202020204" pitchFamily="34" charset="0"/>
              </a:defRPr>
            </a:lvl1pPr>
            <a:lvl2pPr marL="514350" indent="-182880" algn="l" defTabSz="685800" rtl="0" eaLnBrk="1" latinLnBrk="0" hangingPunct="1">
              <a:lnSpc>
                <a:spcPct val="100000"/>
              </a:lnSpc>
              <a:spcBef>
                <a:spcPts val="600"/>
              </a:spcBef>
              <a:buClr>
                <a:schemeClr val="accent2"/>
              </a:buClr>
              <a:buFont typeface="Courier New" panose="02070309020205020404" pitchFamily="49" charset="0"/>
              <a:buChar char="o"/>
              <a:defRPr sz="1800" kern="1200">
                <a:solidFill>
                  <a:schemeClr val="tx1"/>
                </a:solidFill>
                <a:latin typeface="+mn-lt"/>
                <a:ea typeface="+mn-ea"/>
                <a:cs typeface="Arial" panose="020B0604020202020204" pitchFamily="34" charset="0"/>
              </a:defRPr>
            </a:lvl2pPr>
            <a:lvl3pPr marL="8572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500" kern="1200">
                <a:solidFill>
                  <a:schemeClr val="tx1"/>
                </a:solidFill>
                <a:latin typeface="+mn-lt"/>
                <a:ea typeface="+mn-ea"/>
                <a:cs typeface="Arial" panose="020B0604020202020204" pitchFamily="34" charset="0"/>
              </a:defRPr>
            </a:lvl3pPr>
            <a:lvl4pPr marL="12001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350" kern="1200">
                <a:solidFill>
                  <a:schemeClr val="tx1"/>
                </a:solidFill>
                <a:latin typeface="+mn-lt"/>
                <a:ea typeface="+mn-ea"/>
                <a:cs typeface="Arial" panose="020B0604020202020204" pitchFamily="34" charset="0"/>
              </a:defRPr>
            </a:lvl4pPr>
            <a:lvl5pPr marL="15430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350" kern="1200">
                <a:solidFill>
                  <a:schemeClr val="tx1"/>
                </a:solidFill>
                <a:latin typeface="+mn-lt"/>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Courier New" panose="02070309020205020404" pitchFamily="49" charset="0"/>
              <a:buNone/>
            </a:pPr>
            <a:r>
              <a:rPr lang="en-US" sz="6000" b="1" dirty="0" smtClean="0">
                <a:solidFill>
                  <a:schemeClr val="accent5">
                    <a:lumMod val="40000"/>
                    <a:lumOff val="60000"/>
                  </a:schemeClr>
                </a:solidFill>
              </a:rPr>
              <a:t>2 </a:t>
            </a:r>
            <a:r>
              <a:rPr lang="en-US" sz="6000" b="1" dirty="0" smtClean="0">
                <a:solidFill>
                  <a:schemeClr val="accent3">
                    <a:lumMod val="40000"/>
                    <a:lumOff val="60000"/>
                  </a:schemeClr>
                </a:solidFill>
              </a:rPr>
              <a:t>REGIONAL</a:t>
            </a:r>
            <a:endParaRPr lang="en-US" sz="6000" b="1" dirty="0">
              <a:solidFill>
                <a:schemeClr val="accent3">
                  <a:lumMod val="40000"/>
                  <a:lumOff val="60000"/>
                </a:schemeClr>
              </a:solidFill>
            </a:endParaRPr>
          </a:p>
        </p:txBody>
      </p:sp>
      <p:sp>
        <p:nvSpPr>
          <p:cNvPr id="5" name="Content Placeholder 2"/>
          <p:cNvSpPr txBox="1">
            <a:spLocks/>
          </p:cNvSpPr>
          <p:nvPr/>
        </p:nvSpPr>
        <p:spPr>
          <a:xfrm>
            <a:off x="7092280" y="2348880"/>
            <a:ext cx="2051720" cy="792088"/>
          </a:xfrm>
          <a:prstGeom prst="rect">
            <a:avLst/>
          </a:prstGeom>
        </p:spPr>
        <p:txBody>
          <a:bodyPr vert="horz" lIns="91440" tIns="45720" rIns="91440" bIns="45720" rtlCol="0" anchor="ctr">
            <a:normAutofit/>
          </a:bodyPr>
          <a:lstStyle>
            <a:lvl1pPr marL="0" indent="0" algn="l" defTabSz="685800" eaLnBrk="1" latinLnBrk="0" hangingPunct="1">
              <a:lnSpc>
                <a:spcPct val="90000"/>
              </a:lnSpc>
              <a:spcBef>
                <a:spcPts val="750"/>
              </a:spcBef>
              <a:buClr>
                <a:schemeClr val="accent2"/>
              </a:buClr>
              <a:buFont typeface="Courier New" panose="02070309020205020404" pitchFamily="49" charset="0"/>
              <a:buNone/>
              <a:defRPr sz="2100" b="1">
                <a:latin typeface="+mn-lt"/>
                <a:cs typeface="Arial" panose="020B0604020202020204" pitchFamily="34" charset="0"/>
              </a:defRPr>
            </a:lvl1pPr>
            <a:lvl2pPr marL="514350" indent="-182880" algn="l" defTabSz="685800" eaLnBrk="1" latinLnBrk="0" hangingPunct="1">
              <a:lnSpc>
                <a:spcPct val="100000"/>
              </a:lnSpc>
              <a:spcBef>
                <a:spcPts val="600"/>
              </a:spcBef>
              <a:buClr>
                <a:schemeClr val="accent2"/>
              </a:buClr>
              <a:buFont typeface="Courier New" panose="02070309020205020404" pitchFamily="49" charset="0"/>
              <a:buChar char="o"/>
              <a:defRPr sz="1800">
                <a:latin typeface="+mn-lt"/>
                <a:cs typeface="Arial" panose="020B0604020202020204" pitchFamily="34" charset="0"/>
              </a:defRPr>
            </a:lvl2pPr>
            <a:lvl3pPr marL="857250" indent="-182880" algn="l" defTabSz="685800" eaLnBrk="1" latinLnBrk="0" hangingPunct="1">
              <a:lnSpc>
                <a:spcPct val="100000"/>
              </a:lnSpc>
              <a:spcBef>
                <a:spcPts val="1200"/>
              </a:spcBef>
              <a:buClr>
                <a:schemeClr val="accent2"/>
              </a:buClr>
              <a:buFont typeface="Courier New" panose="02070309020205020404" pitchFamily="49" charset="0"/>
              <a:buChar char="o"/>
              <a:defRPr sz="1500">
                <a:latin typeface="+mn-lt"/>
                <a:cs typeface="Arial" panose="020B0604020202020204" pitchFamily="34" charset="0"/>
              </a:defRPr>
            </a:lvl3pPr>
            <a:lvl4pPr marL="1200150" indent="-182880" algn="l" defTabSz="685800" eaLnBrk="1" latinLnBrk="0" hangingPunct="1">
              <a:lnSpc>
                <a:spcPct val="100000"/>
              </a:lnSpc>
              <a:spcBef>
                <a:spcPts val="1200"/>
              </a:spcBef>
              <a:buClr>
                <a:schemeClr val="accent2"/>
              </a:buClr>
              <a:buFont typeface="Courier New" panose="02070309020205020404" pitchFamily="49" charset="0"/>
              <a:buChar char="o"/>
              <a:defRPr sz="1350">
                <a:latin typeface="+mn-lt"/>
                <a:cs typeface="Arial" panose="020B0604020202020204" pitchFamily="34" charset="0"/>
              </a:defRPr>
            </a:lvl4pPr>
            <a:lvl5pPr marL="1543050" indent="-182880" algn="l" defTabSz="685800" eaLnBrk="1" latinLnBrk="0" hangingPunct="1">
              <a:lnSpc>
                <a:spcPct val="100000"/>
              </a:lnSpc>
              <a:spcBef>
                <a:spcPts val="1200"/>
              </a:spcBef>
              <a:buClr>
                <a:schemeClr val="accent2"/>
              </a:buClr>
              <a:buFont typeface="Courier New" panose="02070309020205020404" pitchFamily="49" charset="0"/>
              <a:buChar char="o"/>
              <a:defRPr sz="1350">
                <a:latin typeface="+mn-lt"/>
                <a:cs typeface="Arial" panose="020B0604020202020204" pitchFamily="34" charset="0"/>
              </a:defRPr>
            </a:lvl5pPr>
            <a:lvl6pPr marL="1885950" indent="-171450" defTabSz="685800">
              <a:lnSpc>
                <a:spcPct val="90000"/>
              </a:lnSpc>
              <a:spcBef>
                <a:spcPts val="375"/>
              </a:spcBef>
              <a:buFont typeface="Arial" panose="020B0604020202020204" pitchFamily="34" charset="0"/>
              <a:buChar char="•"/>
              <a:defRPr sz="1350">
                <a:latin typeface="+mn-lt"/>
                <a:cs typeface="+mn-cs"/>
              </a:defRPr>
            </a:lvl6pPr>
            <a:lvl7pPr marL="2228850" indent="-171450" defTabSz="685800">
              <a:lnSpc>
                <a:spcPct val="90000"/>
              </a:lnSpc>
              <a:spcBef>
                <a:spcPts val="375"/>
              </a:spcBef>
              <a:buFont typeface="Arial" panose="020B0604020202020204" pitchFamily="34" charset="0"/>
              <a:buChar char="•"/>
              <a:defRPr sz="1350">
                <a:latin typeface="+mn-lt"/>
                <a:cs typeface="+mn-cs"/>
              </a:defRPr>
            </a:lvl7pPr>
            <a:lvl8pPr marL="2571750" indent="-171450" defTabSz="685800">
              <a:lnSpc>
                <a:spcPct val="90000"/>
              </a:lnSpc>
              <a:spcBef>
                <a:spcPts val="375"/>
              </a:spcBef>
              <a:buFont typeface="Arial" panose="020B0604020202020204" pitchFamily="34" charset="0"/>
              <a:buChar char="•"/>
              <a:defRPr sz="1350">
                <a:latin typeface="+mn-lt"/>
                <a:cs typeface="+mn-cs"/>
              </a:defRPr>
            </a:lvl8pPr>
            <a:lvl9pPr marL="2914650" indent="-171450" defTabSz="685800">
              <a:lnSpc>
                <a:spcPct val="90000"/>
              </a:lnSpc>
              <a:spcBef>
                <a:spcPts val="375"/>
              </a:spcBef>
              <a:buFont typeface="Arial" panose="020B0604020202020204" pitchFamily="34" charset="0"/>
              <a:buChar char="•"/>
              <a:defRPr sz="1350">
                <a:latin typeface="+mn-lt"/>
                <a:cs typeface="+mn-cs"/>
              </a:defRPr>
            </a:lvl9pPr>
          </a:lstStyle>
          <a:p>
            <a:r>
              <a:rPr lang="en-US" sz="1600" dirty="0"/>
              <a:t>ECO </a:t>
            </a:r>
            <a:r>
              <a:rPr lang="en-US" sz="1600" dirty="0" smtClean="0"/>
              <a:t>region</a:t>
            </a:r>
            <a:endParaRPr lang="en-US" sz="1600" dirty="0"/>
          </a:p>
          <a:p>
            <a:r>
              <a:rPr lang="en-US" sz="1600" dirty="0"/>
              <a:t>ECOWAS region</a:t>
            </a:r>
          </a:p>
        </p:txBody>
      </p:sp>
      <p:sp>
        <p:nvSpPr>
          <p:cNvPr id="6" name="Content Placeholder 2"/>
          <p:cNvSpPr txBox="1">
            <a:spLocks/>
          </p:cNvSpPr>
          <p:nvPr/>
        </p:nvSpPr>
        <p:spPr>
          <a:xfrm rot="16200000">
            <a:off x="-1118973" y="3189575"/>
            <a:ext cx="3481590" cy="792088"/>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Clr>
                <a:schemeClr val="accent2"/>
              </a:buClr>
              <a:buFont typeface="Courier New" panose="02070309020205020404" pitchFamily="49" charset="0"/>
              <a:buChar char="o"/>
              <a:defRPr sz="2100" kern="1200">
                <a:solidFill>
                  <a:schemeClr val="tx1"/>
                </a:solidFill>
                <a:latin typeface="+mn-lt"/>
                <a:ea typeface="+mn-ea"/>
                <a:cs typeface="Arial" panose="020B0604020202020204" pitchFamily="34" charset="0"/>
              </a:defRPr>
            </a:lvl1pPr>
            <a:lvl2pPr marL="514350" indent="-182880" algn="l" defTabSz="685800" rtl="0" eaLnBrk="1" latinLnBrk="0" hangingPunct="1">
              <a:lnSpc>
                <a:spcPct val="100000"/>
              </a:lnSpc>
              <a:spcBef>
                <a:spcPts val="600"/>
              </a:spcBef>
              <a:buClr>
                <a:schemeClr val="accent2"/>
              </a:buClr>
              <a:buFont typeface="Courier New" panose="02070309020205020404" pitchFamily="49" charset="0"/>
              <a:buChar char="o"/>
              <a:defRPr sz="1800" kern="1200">
                <a:solidFill>
                  <a:schemeClr val="tx1"/>
                </a:solidFill>
                <a:latin typeface="+mn-lt"/>
                <a:ea typeface="+mn-ea"/>
                <a:cs typeface="Arial" panose="020B0604020202020204" pitchFamily="34" charset="0"/>
              </a:defRPr>
            </a:lvl2pPr>
            <a:lvl3pPr marL="8572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500" kern="1200">
                <a:solidFill>
                  <a:schemeClr val="tx1"/>
                </a:solidFill>
                <a:latin typeface="+mn-lt"/>
                <a:ea typeface="+mn-ea"/>
                <a:cs typeface="Arial" panose="020B0604020202020204" pitchFamily="34" charset="0"/>
              </a:defRPr>
            </a:lvl3pPr>
            <a:lvl4pPr marL="12001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350" kern="1200">
                <a:solidFill>
                  <a:schemeClr val="tx1"/>
                </a:solidFill>
                <a:latin typeface="+mn-lt"/>
                <a:ea typeface="+mn-ea"/>
                <a:cs typeface="Arial" panose="020B0604020202020204" pitchFamily="34" charset="0"/>
              </a:defRPr>
            </a:lvl4pPr>
            <a:lvl5pPr marL="15430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350" kern="1200">
                <a:solidFill>
                  <a:schemeClr val="tx1"/>
                </a:solidFill>
                <a:latin typeface="+mn-lt"/>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Courier New" panose="02070309020205020404" pitchFamily="49" charset="0"/>
              <a:buNone/>
            </a:pPr>
            <a:r>
              <a:rPr lang="en-US" sz="6000" b="1" dirty="0" smtClean="0">
                <a:solidFill>
                  <a:schemeClr val="accent3">
                    <a:lumMod val="40000"/>
                    <a:lumOff val="60000"/>
                  </a:schemeClr>
                </a:solidFill>
              </a:rPr>
              <a:t>NATIONAL</a:t>
            </a:r>
            <a:endParaRPr lang="en-US" sz="6000" b="1" dirty="0">
              <a:solidFill>
                <a:schemeClr val="accent3">
                  <a:lumMod val="40000"/>
                  <a:lumOff val="60000"/>
                </a:schemeClr>
              </a:solidFill>
            </a:endParaRPr>
          </a:p>
        </p:txBody>
      </p:sp>
      <p:sp>
        <p:nvSpPr>
          <p:cNvPr id="9" name="Content Placeholder 2"/>
          <p:cNvSpPr txBox="1">
            <a:spLocks/>
          </p:cNvSpPr>
          <p:nvPr/>
        </p:nvSpPr>
        <p:spPr>
          <a:xfrm>
            <a:off x="107504" y="5229200"/>
            <a:ext cx="1054379" cy="792088"/>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Clr>
                <a:schemeClr val="accent2"/>
              </a:buClr>
              <a:buFont typeface="Courier New" panose="02070309020205020404" pitchFamily="49" charset="0"/>
              <a:buChar char="o"/>
              <a:defRPr sz="2100" kern="1200">
                <a:solidFill>
                  <a:schemeClr val="tx1"/>
                </a:solidFill>
                <a:latin typeface="+mn-lt"/>
                <a:ea typeface="+mn-ea"/>
                <a:cs typeface="Arial" panose="020B0604020202020204" pitchFamily="34" charset="0"/>
              </a:defRPr>
            </a:lvl1pPr>
            <a:lvl2pPr marL="514350" indent="-182880" algn="l" defTabSz="685800" rtl="0" eaLnBrk="1" latinLnBrk="0" hangingPunct="1">
              <a:lnSpc>
                <a:spcPct val="100000"/>
              </a:lnSpc>
              <a:spcBef>
                <a:spcPts val="600"/>
              </a:spcBef>
              <a:buClr>
                <a:schemeClr val="accent2"/>
              </a:buClr>
              <a:buFont typeface="Courier New" panose="02070309020205020404" pitchFamily="49" charset="0"/>
              <a:buChar char="o"/>
              <a:defRPr sz="1800" kern="1200">
                <a:solidFill>
                  <a:schemeClr val="tx1"/>
                </a:solidFill>
                <a:latin typeface="+mn-lt"/>
                <a:ea typeface="+mn-ea"/>
                <a:cs typeface="Arial" panose="020B0604020202020204" pitchFamily="34" charset="0"/>
              </a:defRPr>
            </a:lvl2pPr>
            <a:lvl3pPr marL="8572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500" kern="1200">
                <a:solidFill>
                  <a:schemeClr val="tx1"/>
                </a:solidFill>
                <a:latin typeface="+mn-lt"/>
                <a:ea typeface="+mn-ea"/>
                <a:cs typeface="Arial" panose="020B0604020202020204" pitchFamily="34" charset="0"/>
              </a:defRPr>
            </a:lvl3pPr>
            <a:lvl4pPr marL="12001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350" kern="1200">
                <a:solidFill>
                  <a:schemeClr val="tx1"/>
                </a:solidFill>
                <a:latin typeface="+mn-lt"/>
                <a:ea typeface="+mn-ea"/>
                <a:cs typeface="Arial" panose="020B0604020202020204" pitchFamily="34" charset="0"/>
              </a:defRPr>
            </a:lvl4pPr>
            <a:lvl5pPr marL="15430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350" kern="1200">
                <a:solidFill>
                  <a:schemeClr val="tx1"/>
                </a:solidFill>
                <a:latin typeface="+mn-lt"/>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Courier New" panose="02070309020205020404" pitchFamily="49" charset="0"/>
              <a:buNone/>
            </a:pPr>
            <a:r>
              <a:rPr lang="en-US" sz="6600" b="1" dirty="0" smtClean="0">
                <a:solidFill>
                  <a:schemeClr val="accent5">
                    <a:lumMod val="40000"/>
                    <a:lumOff val="60000"/>
                  </a:schemeClr>
                </a:solidFill>
              </a:rPr>
              <a:t>15</a:t>
            </a:r>
            <a:endParaRPr lang="en-US" sz="6600" b="1" dirty="0">
              <a:solidFill>
                <a:schemeClr val="accent5">
                  <a:lumMod val="40000"/>
                  <a:lumOff val="60000"/>
                </a:schemeClr>
              </a:solidFill>
            </a:endParaRPr>
          </a:p>
        </p:txBody>
      </p:sp>
      <p:sp>
        <p:nvSpPr>
          <p:cNvPr id="7" name="Rectangle 6"/>
          <p:cNvSpPr/>
          <p:nvPr/>
        </p:nvSpPr>
        <p:spPr>
          <a:xfrm>
            <a:off x="2915816" y="1876762"/>
            <a:ext cx="6228184" cy="369332"/>
          </a:xfrm>
          <a:prstGeom prst="rect">
            <a:avLst/>
          </a:prstGeom>
        </p:spPr>
        <p:txBody>
          <a:bodyPr wrap="square">
            <a:spAutoFit/>
          </a:bodyPr>
          <a:lstStyle/>
          <a:p>
            <a:pPr algn="l" fontAlgn="auto">
              <a:spcAft>
                <a:spcPts val="0"/>
              </a:spcAft>
            </a:pPr>
            <a:r>
              <a:rPr lang="en-US" b="1" dirty="0">
                <a:solidFill>
                  <a:schemeClr val="accent4"/>
                </a:solidFill>
                <a:latin typeface="+mn-lt"/>
                <a:ea typeface="+mj-ea"/>
                <a:cs typeface="Arial" panose="020B0604020202020204" pitchFamily="34" charset="0"/>
              </a:rPr>
              <a:t>UNIDO has vast experience in Quality Policy </a:t>
            </a:r>
            <a:r>
              <a:rPr lang="en-US" b="1" dirty="0" smtClean="0">
                <a:solidFill>
                  <a:schemeClr val="accent4"/>
                </a:solidFill>
                <a:latin typeface="+mn-lt"/>
                <a:ea typeface="+mj-ea"/>
                <a:cs typeface="Arial" panose="020B0604020202020204" pitchFamily="34" charset="0"/>
              </a:rPr>
              <a:t>development</a:t>
            </a:r>
            <a:endParaRPr lang="en-US" b="1" dirty="0">
              <a:solidFill>
                <a:schemeClr val="accent4"/>
              </a:solidFill>
              <a:latin typeface="+mn-lt"/>
              <a:ea typeface="+mj-ea"/>
              <a:cs typeface="Arial" panose="020B0604020202020204" pitchFamily="34" charset="0"/>
            </a:endParaRPr>
          </a:p>
        </p:txBody>
      </p:sp>
    </p:spTree>
    <p:extLst>
      <p:ext uri="{BB962C8B-B14F-4D97-AF65-F5344CB8AC3E}">
        <p14:creationId xmlns:p14="http://schemas.microsoft.com/office/powerpoint/2010/main" xmlns="" val="1814479012"/>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1560" y="1340768"/>
            <a:ext cx="4572000" cy="1938992"/>
          </a:xfrm>
          <a:prstGeom prst="rect">
            <a:avLst/>
          </a:prstGeom>
        </p:spPr>
        <p:txBody>
          <a:bodyPr>
            <a:spAutoFit/>
          </a:bodyPr>
          <a:lstStyle/>
          <a:p>
            <a:pPr algn="l" fontAlgn="auto">
              <a:spcAft>
                <a:spcPts val="0"/>
              </a:spcAft>
            </a:pPr>
            <a:r>
              <a:rPr lang="en-US" sz="4000" dirty="0" smtClean="0">
                <a:solidFill>
                  <a:schemeClr val="accent4"/>
                </a:solidFill>
                <a:latin typeface="+mn-lt"/>
              </a:rPr>
              <a:t>INTRODUCING TRADE, INVESTMENT &amp; INNOVATION</a:t>
            </a:r>
            <a:endParaRPr lang="en-US" sz="4000" dirty="0">
              <a:solidFill>
                <a:schemeClr val="accent4"/>
              </a:solidFill>
              <a:latin typeface="+mn-lt"/>
            </a:endParaRPr>
          </a:p>
        </p:txBody>
      </p:sp>
    </p:spTree>
    <p:extLst>
      <p:ext uri="{BB962C8B-B14F-4D97-AF65-F5344CB8AC3E}">
        <p14:creationId xmlns:p14="http://schemas.microsoft.com/office/powerpoint/2010/main" xmlns="" val="1146378554"/>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Guiding Principles in Quality Policy Development</a:t>
            </a:r>
            <a:endParaRPr lang="en-US" dirty="0"/>
          </a:p>
        </p:txBody>
      </p:sp>
      <p:sp>
        <p:nvSpPr>
          <p:cNvPr id="3" name="Content Placeholder 2"/>
          <p:cNvSpPr>
            <a:spLocks noGrp="1"/>
          </p:cNvSpPr>
          <p:nvPr>
            <p:ph idx="1"/>
          </p:nvPr>
        </p:nvSpPr>
        <p:spPr>
          <a:xfrm>
            <a:off x="3580978" y="1988840"/>
            <a:ext cx="5167486" cy="4320479"/>
          </a:xfrm>
        </p:spPr>
        <p:txBody>
          <a:bodyPr anchor="ctr">
            <a:noAutofit/>
          </a:bodyPr>
          <a:lstStyle/>
          <a:p>
            <a:pPr marL="0" indent="0">
              <a:buNone/>
            </a:pPr>
            <a:r>
              <a:rPr lang="en-GB" sz="2000" b="1" dirty="0" smtClean="0">
                <a:solidFill>
                  <a:schemeClr val="tx1"/>
                </a:solidFill>
              </a:rPr>
              <a:t>Strategic</a:t>
            </a:r>
            <a:r>
              <a:rPr lang="en-GB" sz="2000" dirty="0" smtClean="0">
                <a:solidFill>
                  <a:schemeClr val="tx1"/>
                </a:solidFill>
              </a:rPr>
              <a:t> </a:t>
            </a:r>
            <a:endParaRPr lang="en-GB" sz="2000" dirty="0">
              <a:solidFill>
                <a:schemeClr val="tx1"/>
              </a:solidFill>
            </a:endParaRPr>
          </a:p>
          <a:p>
            <a:pPr marL="0" indent="0">
              <a:buNone/>
            </a:pPr>
            <a:endParaRPr lang="en-GB" sz="2000" b="1" dirty="0" smtClean="0">
              <a:solidFill>
                <a:schemeClr val="tx1"/>
              </a:solidFill>
            </a:endParaRPr>
          </a:p>
          <a:p>
            <a:pPr marL="0" indent="0">
              <a:buNone/>
            </a:pPr>
            <a:r>
              <a:rPr lang="en-GB" sz="2000" b="1" dirty="0" smtClean="0">
                <a:solidFill>
                  <a:schemeClr val="tx1"/>
                </a:solidFill>
              </a:rPr>
              <a:t>Selective </a:t>
            </a:r>
            <a:r>
              <a:rPr lang="en-GB" sz="2000" b="1" dirty="0">
                <a:solidFill>
                  <a:schemeClr val="tx1"/>
                </a:solidFill>
              </a:rPr>
              <a:t>and Risk Based</a:t>
            </a:r>
          </a:p>
          <a:p>
            <a:pPr marL="0" indent="0">
              <a:buNone/>
            </a:pPr>
            <a:endParaRPr lang="en-GB" sz="2000" b="1" dirty="0" smtClean="0"/>
          </a:p>
          <a:p>
            <a:pPr marL="0" indent="0">
              <a:buNone/>
            </a:pPr>
            <a:r>
              <a:rPr lang="en-GB" sz="2000" b="1" dirty="0" smtClean="0"/>
              <a:t>C</a:t>
            </a:r>
            <a:r>
              <a:rPr lang="en-GB" sz="2000" b="1" dirty="0" smtClean="0">
                <a:solidFill>
                  <a:schemeClr val="tx1"/>
                </a:solidFill>
              </a:rPr>
              <a:t>ontinuously </a:t>
            </a:r>
            <a:r>
              <a:rPr lang="en-GB" sz="2000" b="1" dirty="0"/>
              <a:t>R</a:t>
            </a:r>
            <a:r>
              <a:rPr lang="en-GB" sz="2000" b="1" dirty="0" smtClean="0">
                <a:solidFill>
                  <a:schemeClr val="tx1"/>
                </a:solidFill>
              </a:rPr>
              <a:t>elevant</a:t>
            </a:r>
            <a:endParaRPr lang="en-GB" sz="2000" b="1" dirty="0">
              <a:solidFill>
                <a:schemeClr val="tx1"/>
              </a:solidFill>
            </a:endParaRPr>
          </a:p>
          <a:p>
            <a:pPr marL="0" indent="0">
              <a:buNone/>
            </a:pPr>
            <a:endParaRPr lang="en-GB" sz="2000" b="1" dirty="0" smtClean="0">
              <a:solidFill>
                <a:schemeClr val="tx1"/>
              </a:solidFill>
            </a:endParaRPr>
          </a:p>
          <a:p>
            <a:pPr marL="0" indent="0">
              <a:buNone/>
            </a:pPr>
            <a:r>
              <a:rPr lang="en-GB" sz="2000" b="1" dirty="0" smtClean="0">
                <a:solidFill>
                  <a:schemeClr val="tx1"/>
                </a:solidFill>
              </a:rPr>
              <a:t>Leadership </a:t>
            </a:r>
            <a:r>
              <a:rPr lang="en-GB" sz="2000" b="1" dirty="0">
                <a:solidFill>
                  <a:schemeClr val="tx1"/>
                </a:solidFill>
              </a:rPr>
              <a:t>and Ownership</a:t>
            </a:r>
          </a:p>
          <a:p>
            <a:pPr marL="0" indent="0">
              <a:buNone/>
            </a:pPr>
            <a:endParaRPr lang="en-GB" sz="2000" b="1" dirty="0" smtClean="0">
              <a:solidFill>
                <a:schemeClr val="tx1"/>
              </a:solidFill>
            </a:endParaRPr>
          </a:p>
          <a:p>
            <a:pPr marL="0" indent="0">
              <a:buNone/>
            </a:pPr>
            <a:r>
              <a:rPr lang="en-GB" sz="2000" b="1" dirty="0" smtClean="0">
                <a:solidFill>
                  <a:schemeClr val="tx1"/>
                </a:solidFill>
              </a:rPr>
              <a:t>Legal </a:t>
            </a:r>
            <a:r>
              <a:rPr lang="en-GB" sz="2000" b="1" dirty="0">
                <a:solidFill>
                  <a:schemeClr val="tx1"/>
                </a:solidFill>
              </a:rPr>
              <a:t>and Regulatory Coherence</a:t>
            </a:r>
          </a:p>
          <a:p>
            <a:pPr marL="0" indent="0">
              <a:buNone/>
            </a:pPr>
            <a:endParaRPr lang="en-US" sz="2000" b="1" dirty="0" smtClean="0">
              <a:solidFill>
                <a:schemeClr val="tx1"/>
              </a:solidFill>
            </a:endParaRPr>
          </a:p>
          <a:p>
            <a:pPr marL="0" indent="0">
              <a:buNone/>
            </a:pPr>
            <a:r>
              <a:rPr lang="en-US" sz="2000" b="1" dirty="0" smtClean="0">
                <a:solidFill>
                  <a:schemeClr val="tx1"/>
                </a:solidFill>
              </a:rPr>
              <a:t>Good Governance</a:t>
            </a:r>
            <a:endParaRPr lang="en-US" sz="2000" b="1" dirty="0">
              <a:solidFill>
                <a:schemeClr val="tx1"/>
              </a:solidFill>
            </a:endParaRPr>
          </a:p>
        </p:txBody>
      </p:sp>
      <p:sp>
        <p:nvSpPr>
          <p:cNvPr id="4" name="Content Placeholder 2"/>
          <p:cNvSpPr txBox="1">
            <a:spLocks/>
          </p:cNvSpPr>
          <p:nvPr/>
        </p:nvSpPr>
        <p:spPr>
          <a:xfrm>
            <a:off x="323528" y="1988841"/>
            <a:ext cx="2664296" cy="622039"/>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Clr>
                <a:schemeClr val="accent2"/>
              </a:buClr>
              <a:buFont typeface="Courier New" panose="02070309020205020404" pitchFamily="49" charset="0"/>
              <a:buChar char="o"/>
              <a:defRPr sz="2100" kern="1200">
                <a:solidFill>
                  <a:schemeClr val="tx1"/>
                </a:solidFill>
                <a:latin typeface="+mn-lt"/>
                <a:ea typeface="+mn-ea"/>
                <a:cs typeface="Arial" panose="020B0604020202020204" pitchFamily="34" charset="0"/>
              </a:defRPr>
            </a:lvl1pPr>
            <a:lvl2pPr marL="514350" indent="-182880" algn="l" defTabSz="685800" rtl="0" eaLnBrk="1" latinLnBrk="0" hangingPunct="1">
              <a:lnSpc>
                <a:spcPct val="100000"/>
              </a:lnSpc>
              <a:spcBef>
                <a:spcPts val="600"/>
              </a:spcBef>
              <a:buClr>
                <a:schemeClr val="accent2"/>
              </a:buClr>
              <a:buFont typeface="Courier New" panose="02070309020205020404" pitchFamily="49" charset="0"/>
              <a:buChar char="o"/>
              <a:defRPr sz="1800" kern="1200">
                <a:solidFill>
                  <a:schemeClr val="tx1"/>
                </a:solidFill>
                <a:latin typeface="+mn-lt"/>
                <a:ea typeface="+mn-ea"/>
                <a:cs typeface="Arial" panose="020B0604020202020204" pitchFamily="34" charset="0"/>
              </a:defRPr>
            </a:lvl2pPr>
            <a:lvl3pPr marL="8572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500" kern="1200">
                <a:solidFill>
                  <a:schemeClr val="tx1"/>
                </a:solidFill>
                <a:latin typeface="+mn-lt"/>
                <a:ea typeface="+mn-ea"/>
                <a:cs typeface="Arial" panose="020B0604020202020204" pitchFamily="34" charset="0"/>
              </a:defRPr>
            </a:lvl3pPr>
            <a:lvl4pPr marL="12001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350" kern="1200">
                <a:solidFill>
                  <a:schemeClr val="tx1"/>
                </a:solidFill>
                <a:latin typeface="+mn-lt"/>
                <a:ea typeface="+mn-ea"/>
                <a:cs typeface="Arial" panose="020B0604020202020204" pitchFamily="34" charset="0"/>
              </a:defRPr>
            </a:lvl4pPr>
            <a:lvl5pPr marL="15430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350" kern="1200">
                <a:solidFill>
                  <a:schemeClr val="tx1"/>
                </a:solidFill>
                <a:latin typeface="+mn-lt"/>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Courier New" panose="02070309020205020404" pitchFamily="49" charset="0"/>
              <a:buNone/>
            </a:pPr>
            <a:r>
              <a:rPr lang="en-GB" sz="3600" dirty="0" smtClean="0">
                <a:latin typeface="Freestyle Script" panose="030804020302050B0404" pitchFamily="66" charset="0"/>
              </a:rPr>
              <a:t>The need to be … </a:t>
            </a:r>
            <a:endParaRPr lang="en-US" sz="3600" dirty="0">
              <a:latin typeface="Freestyle Script" panose="030804020302050B0404" pitchFamily="66" charset="0"/>
            </a:endParaRPr>
          </a:p>
        </p:txBody>
      </p:sp>
      <p:grpSp>
        <p:nvGrpSpPr>
          <p:cNvPr id="12" name="Group 11"/>
          <p:cNvGrpSpPr/>
          <p:nvPr/>
        </p:nvGrpSpPr>
        <p:grpSpPr>
          <a:xfrm>
            <a:off x="3237154" y="1988840"/>
            <a:ext cx="182718" cy="4320480"/>
            <a:chOff x="2790035" y="1844824"/>
            <a:chExt cx="182882" cy="5047141"/>
          </a:xfrm>
        </p:grpSpPr>
        <p:grpSp>
          <p:nvGrpSpPr>
            <p:cNvPr id="5" name="Group 4"/>
            <p:cNvGrpSpPr/>
            <p:nvPr/>
          </p:nvGrpSpPr>
          <p:grpSpPr>
            <a:xfrm>
              <a:off x="2790035" y="1844824"/>
              <a:ext cx="182882" cy="4183045"/>
              <a:chOff x="323205" y="1844824"/>
              <a:chExt cx="360364" cy="4145165"/>
            </a:xfrm>
          </p:grpSpPr>
          <p:sp>
            <p:nvSpPr>
              <p:cNvPr id="6" name="Isosceles Triangle 4"/>
              <p:cNvSpPr/>
              <p:nvPr/>
            </p:nvSpPr>
            <p:spPr>
              <a:xfrm rot="5400000">
                <a:off x="143508" y="2024844"/>
                <a:ext cx="720080" cy="3600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Isosceles Triangle 5"/>
              <p:cNvSpPr/>
              <p:nvPr/>
            </p:nvSpPr>
            <p:spPr>
              <a:xfrm rot="5400000">
                <a:off x="143509" y="2881115"/>
                <a:ext cx="720080" cy="3600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6"/>
              <p:cNvSpPr/>
              <p:nvPr/>
            </p:nvSpPr>
            <p:spPr>
              <a:xfrm rot="5400000">
                <a:off x="143508" y="3737387"/>
                <a:ext cx="720080" cy="360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7"/>
              <p:cNvSpPr/>
              <p:nvPr/>
            </p:nvSpPr>
            <p:spPr>
              <a:xfrm rot="5400000">
                <a:off x="143508" y="4593658"/>
                <a:ext cx="720080" cy="3600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8"/>
              <p:cNvSpPr/>
              <p:nvPr/>
            </p:nvSpPr>
            <p:spPr>
              <a:xfrm rot="5400000">
                <a:off x="143185" y="5449929"/>
                <a:ext cx="720080" cy="36004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Isosceles Triangle 8"/>
            <p:cNvSpPr/>
            <p:nvPr/>
          </p:nvSpPr>
          <p:spPr>
            <a:xfrm rot="5400000">
              <a:off x="2518227" y="6437276"/>
              <a:ext cx="726660" cy="18271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xmlns="" val="336114572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UNIDO’s</a:t>
            </a:r>
            <a:r>
              <a:rPr lang="en-US" dirty="0" smtClean="0"/>
              <a:t> Technical Assistance in Accreditation</a:t>
            </a:r>
            <a:endParaRPr lang="en-US" dirty="0"/>
          </a:p>
        </p:txBody>
      </p:sp>
      <p:grpSp>
        <p:nvGrpSpPr>
          <p:cNvPr id="30" name="Group 29"/>
          <p:cNvGrpSpPr/>
          <p:nvPr/>
        </p:nvGrpSpPr>
        <p:grpSpPr>
          <a:xfrm>
            <a:off x="-612576" y="1628800"/>
            <a:ext cx="9649072" cy="4968552"/>
            <a:chOff x="-252536" y="1772816"/>
            <a:chExt cx="9649072" cy="4968552"/>
          </a:xfrm>
        </p:grpSpPr>
        <p:pic>
          <p:nvPicPr>
            <p:cNvPr id="14" name="Picture 2" descr="Image result for 3d world map png transparent background"/>
            <p:cNvPicPr>
              <a:picLocks noChangeAspect="1" noChangeArrowheads="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252536" y="2019447"/>
              <a:ext cx="9584228" cy="4248472"/>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itle 1"/>
            <p:cNvSpPr txBox="1">
              <a:spLocks/>
            </p:cNvSpPr>
            <p:nvPr/>
          </p:nvSpPr>
          <p:spPr bwMode="auto">
            <a:xfrm>
              <a:off x="3419872" y="4801667"/>
              <a:ext cx="1944732" cy="1939701"/>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800">
                  <a:solidFill>
                    <a:schemeClr val="tx1"/>
                  </a:solidFill>
                  <a:latin typeface="+mj-lt"/>
                  <a:ea typeface="+mj-ea"/>
                  <a:cs typeface="+mj-cs"/>
                </a:defRPr>
              </a:lvl1pPr>
              <a:lvl2pPr algn="l" rtl="0" eaLnBrk="0" fontAlgn="base" hangingPunct="0">
                <a:spcBef>
                  <a:spcPct val="0"/>
                </a:spcBef>
                <a:spcAft>
                  <a:spcPct val="0"/>
                </a:spcAft>
                <a:defRPr sz="2800">
                  <a:solidFill>
                    <a:schemeClr val="tx1"/>
                  </a:solidFill>
                  <a:latin typeface="MetaBold-Roman" pitchFamily="50" charset="0"/>
                  <a:cs typeface="Arial" charset="0"/>
                </a:defRPr>
              </a:lvl2pPr>
              <a:lvl3pPr algn="l" rtl="0" eaLnBrk="0" fontAlgn="base" hangingPunct="0">
                <a:spcBef>
                  <a:spcPct val="0"/>
                </a:spcBef>
                <a:spcAft>
                  <a:spcPct val="0"/>
                </a:spcAft>
                <a:defRPr sz="2800">
                  <a:solidFill>
                    <a:schemeClr val="tx1"/>
                  </a:solidFill>
                  <a:latin typeface="MetaBold-Roman" pitchFamily="50" charset="0"/>
                  <a:cs typeface="Arial" charset="0"/>
                </a:defRPr>
              </a:lvl3pPr>
              <a:lvl4pPr algn="l" rtl="0" eaLnBrk="0" fontAlgn="base" hangingPunct="0">
                <a:spcBef>
                  <a:spcPct val="0"/>
                </a:spcBef>
                <a:spcAft>
                  <a:spcPct val="0"/>
                </a:spcAft>
                <a:defRPr sz="2800">
                  <a:solidFill>
                    <a:schemeClr val="tx1"/>
                  </a:solidFill>
                  <a:latin typeface="MetaBold-Roman" pitchFamily="50" charset="0"/>
                  <a:cs typeface="Arial" charset="0"/>
                </a:defRPr>
              </a:lvl4pPr>
              <a:lvl5pPr algn="l" rtl="0" eaLnBrk="0" fontAlgn="base" hangingPunct="0">
                <a:spcBef>
                  <a:spcPct val="0"/>
                </a:spcBef>
                <a:spcAft>
                  <a:spcPct val="0"/>
                </a:spcAft>
                <a:defRPr sz="2800">
                  <a:solidFill>
                    <a:schemeClr val="tx1"/>
                  </a:solidFill>
                  <a:latin typeface="MetaBold-Roman" pitchFamily="50" charset="0"/>
                  <a:cs typeface="Arial" charset="0"/>
                </a:defRPr>
              </a:lvl5pPr>
              <a:lvl6pPr marL="457200" algn="ctr" rtl="0" fontAlgn="base">
                <a:spcBef>
                  <a:spcPct val="0"/>
                </a:spcBef>
                <a:spcAft>
                  <a:spcPct val="0"/>
                </a:spcAft>
                <a:defRPr sz="4400">
                  <a:solidFill>
                    <a:srgbClr val="2F93D1"/>
                  </a:solidFill>
                  <a:latin typeface="MetaBold-Roman" pitchFamily="50" charset="0"/>
                  <a:cs typeface="Arial" charset="0"/>
                </a:defRPr>
              </a:lvl6pPr>
              <a:lvl7pPr marL="914400" algn="ctr" rtl="0" fontAlgn="base">
                <a:spcBef>
                  <a:spcPct val="0"/>
                </a:spcBef>
                <a:spcAft>
                  <a:spcPct val="0"/>
                </a:spcAft>
                <a:defRPr sz="4400">
                  <a:solidFill>
                    <a:srgbClr val="2F93D1"/>
                  </a:solidFill>
                  <a:latin typeface="MetaBold-Roman" pitchFamily="50" charset="0"/>
                  <a:cs typeface="Arial" charset="0"/>
                </a:defRPr>
              </a:lvl7pPr>
              <a:lvl8pPr marL="1371600" algn="ctr" rtl="0" fontAlgn="base">
                <a:spcBef>
                  <a:spcPct val="0"/>
                </a:spcBef>
                <a:spcAft>
                  <a:spcPct val="0"/>
                </a:spcAft>
                <a:defRPr sz="4400">
                  <a:solidFill>
                    <a:srgbClr val="2F93D1"/>
                  </a:solidFill>
                  <a:latin typeface="MetaBold-Roman" pitchFamily="50" charset="0"/>
                  <a:cs typeface="Arial" charset="0"/>
                </a:defRPr>
              </a:lvl8pPr>
              <a:lvl9pPr marL="1828800" algn="ctr" rtl="0" fontAlgn="base">
                <a:spcBef>
                  <a:spcPct val="0"/>
                </a:spcBef>
                <a:spcAft>
                  <a:spcPct val="0"/>
                </a:spcAft>
                <a:defRPr sz="4400">
                  <a:solidFill>
                    <a:srgbClr val="2F93D1"/>
                  </a:solidFill>
                  <a:latin typeface="MetaBold-Roman" pitchFamily="50" charset="0"/>
                  <a:cs typeface="Arial" charset="0"/>
                </a:defRPr>
              </a:lvl9pPr>
            </a:lstStyle>
            <a:p>
              <a:pPr>
                <a:buClr>
                  <a:schemeClr val="accent1"/>
                </a:buClr>
              </a:pPr>
              <a:r>
                <a:rPr lang="en-US" sz="2000" b="1" dirty="0" smtClean="0">
                  <a:solidFill>
                    <a:schemeClr val="accent5"/>
                  </a:solidFill>
                  <a:latin typeface="+mn-lt"/>
                </a:rPr>
                <a:t>AFRICA</a:t>
              </a:r>
            </a:p>
            <a:p>
              <a:pPr>
                <a:buClr>
                  <a:schemeClr val="accent1"/>
                </a:buClr>
              </a:pPr>
              <a:endParaRPr lang="en-US" sz="1800" b="1" dirty="0" smtClean="0">
                <a:solidFill>
                  <a:schemeClr val="accent5"/>
                </a:solidFill>
                <a:latin typeface="+mn-lt"/>
              </a:endParaRPr>
            </a:p>
            <a:p>
              <a:pPr>
                <a:buClr>
                  <a:schemeClr val="accent1"/>
                </a:buClr>
              </a:pPr>
              <a:r>
                <a:rPr lang="en-US" sz="1800" b="1" dirty="0" smtClean="0">
                  <a:solidFill>
                    <a:schemeClr val="accent4"/>
                  </a:solidFill>
                  <a:latin typeface="+mn-lt"/>
                </a:rPr>
                <a:t>Regional</a:t>
              </a:r>
            </a:p>
            <a:p>
              <a:pPr marL="285750" indent="-285750">
                <a:buClr>
                  <a:schemeClr val="accent1"/>
                </a:buClr>
                <a:buFont typeface="Courier New" panose="02070309020205020404" pitchFamily="49" charset="0"/>
                <a:buChar char="o"/>
              </a:pPr>
              <a:r>
                <a:rPr lang="en-US" sz="1800" dirty="0" smtClean="0">
                  <a:latin typeface="+mn-lt"/>
                </a:rPr>
                <a:t>West </a:t>
              </a:r>
              <a:r>
                <a:rPr lang="en-US" sz="1800" dirty="0">
                  <a:latin typeface="+mn-lt"/>
                </a:rPr>
                <a:t>Africa </a:t>
              </a:r>
            </a:p>
            <a:p>
              <a:pPr marL="285750" indent="-285750">
                <a:buClr>
                  <a:schemeClr val="accent1"/>
                </a:buClr>
                <a:buFont typeface="Courier New" panose="02070309020205020404" pitchFamily="49" charset="0"/>
                <a:buChar char="o"/>
              </a:pPr>
              <a:r>
                <a:rPr lang="en-US" sz="1800" dirty="0" smtClean="0">
                  <a:latin typeface="+mn-lt"/>
                </a:rPr>
                <a:t>CEMAC</a:t>
              </a:r>
              <a:endParaRPr lang="en-US" sz="1800" dirty="0">
                <a:latin typeface="+mn-lt"/>
              </a:endParaRPr>
            </a:p>
            <a:p>
              <a:pPr marL="285750" indent="-285750">
                <a:buClr>
                  <a:schemeClr val="accent1"/>
                </a:buClr>
                <a:buFont typeface="Courier New" panose="02070309020205020404" pitchFamily="49" charset="0"/>
                <a:buChar char="o"/>
              </a:pPr>
              <a:r>
                <a:rPr lang="en-US" sz="1800" dirty="0" smtClean="0">
                  <a:latin typeface="+mn-lt"/>
                </a:rPr>
                <a:t>SADC</a:t>
              </a:r>
            </a:p>
          </p:txBody>
        </p:sp>
        <p:sp>
          <p:nvSpPr>
            <p:cNvPr id="12" name="Title 1"/>
            <p:cNvSpPr txBox="1">
              <a:spLocks/>
            </p:cNvSpPr>
            <p:nvPr/>
          </p:nvSpPr>
          <p:spPr bwMode="auto">
            <a:xfrm>
              <a:off x="531323" y="4437112"/>
              <a:ext cx="1520397" cy="1749159"/>
            </a:xfrm>
            <a:prstGeom prst="rect">
              <a:avLst/>
            </a:prstGeom>
            <a:solidFill>
              <a:schemeClr val="bg1">
                <a:alpha val="65000"/>
              </a:schemeClr>
            </a:solidFill>
            <a:ln>
              <a:noFill/>
            </a:ln>
            <a:effectLs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a:solidFill>
                    <a:schemeClr val="tx1"/>
                  </a:solidFill>
                  <a:latin typeface="+mj-lt"/>
                  <a:ea typeface="+mj-ea"/>
                  <a:cs typeface="+mj-cs"/>
                </a:defRPr>
              </a:lvl1pPr>
              <a:lvl2pPr algn="l" rtl="0" eaLnBrk="0" fontAlgn="base" hangingPunct="0">
                <a:spcBef>
                  <a:spcPct val="0"/>
                </a:spcBef>
                <a:spcAft>
                  <a:spcPct val="0"/>
                </a:spcAft>
                <a:defRPr sz="2800">
                  <a:solidFill>
                    <a:schemeClr val="tx1"/>
                  </a:solidFill>
                  <a:latin typeface="MetaBold-Roman" pitchFamily="50" charset="0"/>
                  <a:cs typeface="Arial" charset="0"/>
                </a:defRPr>
              </a:lvl2pPr>
              <a:lvl3pPr algn="l" rtl="0" eaLnBrk="0" fontAlgn="base" hangingPunct="0">
                <a:spcBef>
                  <a:spcPct val="0"/>
                </a:spcBef>
                <a:spcAft>
                  <a:spcPct val="0"/>
                </a:spcAft>
                <a:defRPr sz="2800">
                  <a:solidFill>
                    <a:schemeClr val="tx1"/>
                  </a:solidFill>
                  <a:latin typeface="MetaBold-Roman" pitchFamily="50" charset="0"/>
                  <a:cs typeface="Arial" charset="0"/>
                </a:defRPr>
              </a:lvl3pPr>
              <a:lvl4pPr algn="l" rtl="0" eaLnBrk="0" fontAlgn="base" hangingPunct="0">
                <a:spcBef>
                  <a:spcPct val="0"/>
                </a:spcBef>
                <a:spcAft>
                  <a:spcPct val="0"/>
                </a:spcAft>
                <a:defRPr sz="2800">
                  <a:solidFill>
                    <a:schemeClr val="tx1"/>
                  </a:solidFill>
                  <a:latin typeface="MetaBold-Roman" pitchFamily="50" charset="0"/>
                  <a:cs typeface="Arial" charset="0"/>
                </a:defRPr>
              </a:lvl4pPr>
              <a:lvl5pPr algn="l" rtl="0" eaLnBrk="0" fontAlgn="base" hangingPunct="0">
                <a:spcBef>
                  <a:spcPct val="0"/>
                </a:spcBef>
                <a:spcAft>
                  <a:spcPct val="0"/>
                </a:spcAft>
                <a:defRPr sz="2800">
                  <a:solidFill>
                    <a:schemeClr val="tx1"/>
                  </a:solidFill>
                  <a:latin typeface="MetaBold-Roman" pitchFamily="50" charset="0"/>
                  <a:cs typeface="Arial" charset="0"/>
                </a:defRPr>
              </a:lvl5pPr>
              <a:lvl6pPr marL="457200" algn="ctr" rtl="0" fontAlgn="base">
                <a:spcBef>
                  <a:spcPct val="0"/>
                </a:spcBef>
                <a:spcAft>
                  <a:spcPct val="0"/>
                </a:spcAft>
                <a:defRPr sz="4400">
                  <a:solidFill>
                    <a:srgbClr val="2F93D1"/>
                  </a:solidFill>
                  <a:latin typeface="MetaBold-Roman" pitchFamily="50" charset="0"/>
                  <a:cs typeface="Arial" charset="0"/>
                </a:defRPr>
              </a:lvl6pPr>
              <a:lvl7pPr marL="914400" algn="ctr" rtl="0" fontAlgn="base">
                <a:spcBef>
                  <a:spcPct val="0"/>
                </a:spcBef>
                <a:spcAft>
                  <a:spcPct val="0"/>
                </a:spcAft>
                <a:defRPr sz="4400">
                  <a:solidFill>
                    <a:srgbClr val="2F93D1"/>
                  </a:solidFill>
                  <a:latin typeface="MetaBold-Roman" pitchFamily="50" charset="0"/>
                  <a:cs typeface="Arial" charset="0"/>
                </a:defRPr>
              </a:lvl7pPr>
              <a:lvl8pPr marL="1371600" algn="ctr" rtl="0" fontAlgn="base">
                <a:spcBef>
                  <a:spcPct val="0"/>
                </a:spcBef>
                <a:spcAft>
                  <a:spcPct val="0"/>
                </a:spcAft>
                <a:defRPr sz="4400">
                  <a:solidFill>
                    <a:srgbClr val="2F93D1"/>
                  </a:solidFill>
                  <a:latin typeface="MetaBold-Roman" pitchFamily="50" charset="0"/>
                  <a:cs typeface="Arial" charset="0"/>
                </a:defRPr>
              </a:lvl8pPr>
              <a:lvl9pPr marL="1828800" algn="ctr" rtl="0" fontAlgn="base">
                <a:spcBef>
                  <a:spcPct val="0"/>
                </a:spcBef>
                <a:spcAft>
                  <a:spcPct val="0"/>
                </a:spcAft>
                <a:defRPr sz="4400">
                  <a:solidFill>
                    <a:srgbClr val="2F93D1"/>
                  </a:solidFill>
                  <a:latin typeface="MetaBold-Roman" pitchFamily="50" charset="0"/>
                  <a:cs typeface="Arial" charset="0"/>
                </a:defRPr>
              </a:lvl9pPr>
            </a:lstStyle>
            <a:p>
              <a:pPr>
                <a:buClr>
                  <a:schemeClr val="accent1"/>
                </a:buClr>
              </a:pPr>
              <a:r>
                <a:rPr lang="en-US" sz="2000" b="1" dirty="0" smtClean="0">
                  <a:solidFill>
                    <a:schemeClr val="accent5"/>
                  </a:solidFill>
                  <a:latin typeface="+mn-lt"/>
                </a:rPr>
                <a:t>LATIN AMERICA</a:t>
              </a:r>
            </a:p>
            <a:p>
              <a:pPr>
                <a:buClr>
                  <a:schemeClr val="accent1"/>
                </a:buClr>
              </a:pPr>
              <a:endParaRPr lang="en-US" sz="1800" b="1" dirty="0" smtClean="0">
                <a:solidFill>
                  <a:schemeClr val="accent5"/>
                </a:solidFill>
                <a:latin typeface="+mn-lt"/>
              </a:endParaRPr>
            </a:p>
            <a:p>
              <a:pPr marL="285750" indent="-285750">
                <a:buClr>
                  <a:schemeClr val="accent1"/>
                </a:buClr>
                <a:buFont typeface="Courier New" panose="02070309020205020404" pitchFamily="49" charset="0"/>
                <a:buChar char="o"/>
              </a:pPr>
              <a:r>
                <a:rPr lang="en-US" sz="1800" dirty="0" smtClean="0">
                  <a:latin typeface="+mn-lt"/>
                </a:rPr>
                <a:t>Colombia</a:t>
              </a:r>
            </a:p>
            <a:p>
              <a:pPr marL="285750" indent="-285750">
                <a:buClr>
                  <a:schemeClr val="accent1"/>
                </a:buClr>
                <a:buFont typeface="Courier New" panose="02070309020205020404" pitchFamily="49" charset="0"/>
                <a:buChar char="o"/>
              </a:pPr>
              <a:r>
                <a:rPr lang="en-US" sz="1800" dirty="0" smtClean="0">
                  <a:latin typeface="+mn-lt"/>
                </a:rPr>
                <a:t>Cuba</a:t>
              </a:r>
            </a:p>
            <a:p>
              <a:pPr marL="285750" indent="-285750">
                <a:buClr>
                  <a:schemeClr val="accent1"/>
                </a:buClr>
                <a:buFont typeface="Courier New" panose="02070309020205020404" pitchFamily="49" charset="0"/>
                <a:buChar char="o"/>
              </a:pPr>
              <a:r>
                <a:rPr lang="en-US" sz="1800" dirty="0" smtClean="0">
                  <a:latin typeface="+mn-lt"/>
                </a:rPr>
                <a:t>Haiti</a:t>
              </a:r>
            </a:p>
          </p:txBody>
        </p:sp>
        <p:sp>
          <p:nvSpPr>
            <p:cNvPr id="15" name="Title 1"/>
            <p:cNvSpPr txBox="1">
              <a:spLocks/>
            </p:cNvSpPr>
            <p:nvPr/>
          </p:nvSpPr>
          <p:spPr bwMode="auto">
            <a:xfrm>
              <a:off x="5763714" y="4297611"/>
              <a:ext cx="2048646" cy="1939701"/>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800">
                  <a:solidFill>
                    <a:schemeClr val="tx1"/>
                  </a:solidFill>
                  <a:latin typeface="+mj-lt"/>
                  <a:ea typeface="+mj-ea"/>
                  <a:cs typeface="+mj-cs"/>
                </a:defRPr>
              </a:lvl1pPr>
              <a:lvl2pPr algn="l" rtl="0" eaLnBrk="0" fontAlgn="base" hangingPunct="0">
                <a:spcBef>
                  <a:spcPct val="0"/>
                </a:spcBef>
                <a:spcAft>
                  <a:spcPct val="0"/>
                </a:spcAft>
                <a:defRPr sz="2800">
                  <a:solidFill>
                    <a:schemeClr val="tx1"/>
                  </a:solidFill>
                  <a:latin typeface="MetaBold-Roman" pitchFamily="50" charset="0"/>
                  <a:cs typeface="Arial" charset="0"/>
                </a:defRPr>
              </a:lvl2pPr>
              <a:lvl3pPr algn="l" rtl="0" eaLnBrk="0" fontAlgn="base" hangingPunct="0">
                <a:spcBef>
                  <a:spcPct val="0"/>
                </a:spcBef>
                <a:spcAft>
                  <a:spcPct val="0"/>
                </a:spcAft>
                <a:defRPr sz="2800">
                  <a:solidFill>
                    <a:schemeClr val="tx1"/>
                  </a:solidFill>
                  <a:latin typeface="MetaBold-Roman" pitchFamily="50" charset="0"/>
                  <a:cs typeface="Arial" charset="0"/>
                </a:defRPr>
              </a:lvl3pPr>
              <a:lvl4pPr algn="l" rtl="0" eaLnBrk="0" fontAlgn="base" hangingPunct="0">
                <a:spcBef>
                  <a:spcPct val="0"/>
                </a:spcBef>
                <a:spcAft>
                  <a:spcPct val="0"/>
                </a:spcAft>
                <a:defRPr sz="2800">
                  <a:solidFill>
                    <a:schemeClr val="tx1"/>
                  </a:solidFill>
                  <a:latin typeface="MetaBold-Roman" pitchFamily="50" charset="0"/>
                  <a:cs typeface="Arial" charset="0"/>
                </a:defRPr>
              </a:lvl4pPr>
              <a:lvl5pPr algn="l" rtl="0" eaLnBrk="0" fontAlgn="base" hangingPunct="0">
                <a:spcBef>
                  <a:spcPct val="0"/>
                </a:spcBef>
                <a:spcAft>
                  <a:spcPct val="0"/>
                </a:spcAft>
                <a:defRPr sz="2800">
                  <a:solidFill>
                    <a:schemeClr val="tx1"/>
                  </a:solidFill>
                  <a:latin typeface="MetaBold-Roman" pitchFamily="50" charset="0"/>
                  <a:cs typeface="Arial" charset="0"/>
                </a:defRPr>
              </a:lvl5pPr>
              <a:lvl6pPr marL="457200" algn="ctr" rtl="0" fontAlgn="base">
                <a:spcBef>
                  <a:spcPct val="0"/>
                </a:spcBef>
                <a:spcAft>
                  <a:spcPct val="0"/>
                </a:spcAft>
                <a:defRPr sz="4400">
                  <a:solidFill>
                    <a:srgbClr val="2F93D1"/>
                  </a:solidFill>
                  <a:latin typeface="MetaBold-Roman" pitchFamily="50" charset="0"/>
                  <a:cs typeface="Arial" charset="0"/>
                </a:defRPr>
              </a:lvl6pPr>
              <a:lvl7pPr marL="914400" algn="ctr" rtl="0" fontAlgn="base">
                <a:spcBef>
                  <a:spcPct val="0"/>
                </a:spcBef>
                <a:spcAft>
                  <a:spcPct val="0"/>
                </a:spcAft>
                <a:defRPr sz="4400">
                  <a:solidFill>
                    <a:srgbClr val="2F93D1"/>
                  </a:solidFill>
                  <a:latin typeface="MetaBold-Roman" pitchFamily="50" charset="0"/>
                  <a:cs typeface="Arial" charset="0"/>
                </a:defRPr>
              </a:lvl7pPr>
              <a:lvl8pPr marL="1371600" algn="ctr" rtl="0" fontAlgn="base">
                <a:spcBef>
                  <a:spcPct val="0"/>
                </a:spcBef>
                <a:spcAft>
                  <a:spcPct val="0"/>
                </a:spcAft>
                <a:defRPr sz="4400">
                  <a:solidFill>
                    <a:srgbClr val="2F93D1"/>
                  </a:solidFill>
                  <a:latin typeface="MetaBold-Roman" pitchFamily="50" charset="0"/>
                  <a:cs typeface="Arial" charset="0"/>
                </a:defRPr>
              </a:lvl8pPr>
              <a:lvl9pPr marL="1828800" algn="ctr" rtl="0" fontAlgn="base">
                <a:spcBef>
                  <a:spcPct val="0"/>
                </a:spcBef>
                <a:spcAft>
                  <a:spcPct val="0"/>
                </a:spcAft>
                <a:defRPr sz="4400">
                  <a:solidFill>
                    <a:srgbClr val="2F93D1"/>
                  </a:solidFill>
                  <a:latin typeface="MetaBold-Roman" pitchFamily="50" charset="0"/>
                  <a:cs typeface="Arial" charset="0"/>
                </a:defRPr>
              </a:lvl9pPr>
            </a:lstStyle>
            <a:p>
              <a:pPr>
                <a:buClr>
                  <a:schemeClr val="accent1"/>
                </a:buClr>
              </a:pPr>
              <a:endParaRPr lang="en-US" sz="1800" dirty="0" smtClean="0">
                <a:latin typeface="+mn-lt"/>
              </a:endParaRPr>
            </a:p>
            <a:p>
              <a:pPr>
                <a:buClr>
                  <a:schemeClr val="accent1"/>
                </a:buClr>
              </a:pPr>
              <a:endParaRPr lang="en-US" sz="1800" dirty="0">
                <a:latin typeface="+mn-lt"/>
              </a:endParaRPr>
            </a:p>
            <a:p>
              <a:pPr>
                <a:buClr>
                  <a:schemeClr val="accent1"/>
                </a:buClr>
              </a:pPr>
              <a:r>
                <a:rPr lang="en-US" sz="1800" b="1" dirty="0" smtClean="0">
                  <a:solidFill>
                    <a:schemeClr val="accent4"/>
                  </a:solidFill>
                  <a:latin typeface="+mn-lt"/>
                </a:rPr>
                <a:t>National</a:t>
              </a:r>
            </a:p>
            <a:p>
              <a:pPr marL="285750" indent="-285750">
                <a:buClr>
                  <a:schemeClr val="accent1"/>
                </a:buClr>
                <a:buFont typeface="Courier New" panose="02070309020205020404" pitchFamily="49" charset="0"/>
                <a:buChar char="o"/>
              </a:pPr>
              <a:r>
                <a:rPr lang="en-US" sz="1800" dirty="0">
                  <a:latin typeface="+mn-lt"/>
                </a:rPr>
                <a:t>Nigeria</a:t>
              </a:r>
            </a:p>
            <a:p>
              <a:pPr marL="285750" indent="-285750">
                <a:buClr>
                  <a:schemeClr val="accent1"/>
                </a:buClr>
                <a:buFont typeface="Courier New" panose="02070309020205020404" pitchFamily="49" charset="0"/>
                <a:buChar char="o"/>
              </a:pPr>
              <a:r>
                <a:rPr lang="en-US" sz="1800" dirty="0">
                  <a:latin typeface="+mn-lt"/>
                </a:rPr>
                <a:t>Malawi</a:t>
              </a:r>
            </a:p>
            <a:p>
              <a:pPr marL="285750" indent="-285750">
                <a:buClr>
                  <a:schemeClr val="accent1"/>
                </a:buClr>
                <a:buFont typeface="Courier New" panose="02070309020205020404" pitchFamily="49" charset="0"/>
                <a:buChar char="o"/>
              </a:pPr>
              <a:r>
                <a:rPr lang="en-US" sz="1800" dirty="0">
                  <a:latin typeface="+mn-lt"/>
                </a:rPr>
                <a:t>Mozambique </a:t>
              </a:r>
            </a:p>
            <a:p>
              <a:pPr marL="285750" indent="-285750">
                <a:buClr>
                  <a:schemeClr val="accent1"/>
                </a:buClr>
                <a:buFont typeface="Courier New" panose="02070309020205020404" pitchFamily="49" charset="0"/>
                <a:buChar char="o"/>
              </a:pPr>
              <a:r>
                <a:rPr lang="en-US" sz="1800" dirty="0" smtClean="0">
                  <a:latin typeface="+mn-lt"/>
                </a:rPr>
                <a:t>Zambia</a:t>
              </a:r>
              <a:endParaRPr lang="en-US" sz="1800" dirty="0">
                <a:latin typeface="+mn-lt"/>
              </a:endParaRPr>
            </a:p>
          </p:txBody>
        </p:sp>
        <p:sp>
          <p:nvSpPr>
            <p:cNvPr id="16" name="Oval 15"/>
            <p:cNvSpPr/>
            <p:nvPr/>
          </p:nvSpPr>
          <p:spPr>
            <a:xfrm>
              <a:off x="1987942" y="3845368"/>
              <a:ext cx="307883" cy="307883"/>
            </a:xfrm>
            <a:prstGeom prst="ellipse">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2170638" y="4314062"/>
              <a:ext cx="307883" cy="307883"/>
            </a:xfrm>
            <a:prstGeom prst="ellipse">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2323038" y="3981015"/>
              <a:ext cx="307883" cy="307883"/>
            </a:xfrm>
            <a:prstGeom prst="ellipse">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5416245" y="3480306"/>
              <a:ext cx="307883" cy="307883"/>
            </a:xfrm>
            <a:prstGeom prst="ellipse">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6156176" y="3615758"/>
              <a:ext cx="307883" cy="307883"/>
            </a:xfrm>
            <a:prstGeom prst="ellipse">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3862893" y="3669859"/>
              <a:ext cx="853123" cy="853123"/>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4638027" y="4810637"/>
              <a:ext cx="853123" cy="853123"/>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5220072" y="4800296"/>
              <a:ext cx="307883" cy="307883"/>
            </a:xfrm>
            <a:prstGeom prst="ellipse">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5064589" y="5083258"/>
              <a:ext cx="307883" cy="307883"/>
            </a:xfrm>
            <a:prstGeom prst="ellipse">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824429" y="4800295"/>
              <a:ext cx="307883" cy="307883"/>
            </a:xfrm>
            <a:prstGeom prst="ellipse">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4572000" y="4096429"/>
              <a:ext cx="700723" cy="700723"/>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4509186" y="4160120"/>
              <a:ext cx="307883" cy="307883"/>
            </a:xfrm>
            <a:prstGeom prst="ellipse">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6994914" y="3907698"/>
              <a:ext cx="601422" cy="601422"/>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6940849" y="3942480"/>
              <a:ext cx="307883" cy="307883"/>
            </a:xfrm>
            <a:prstGeom prst="ellipse">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p:cNvSpPr txBox="1">
              <a:spLocks/>
            </p:cNvSpPr>
            <p:nvPr/>
          </p:nvSpPr>
          <p:spPr bwMode="auto">
            <a:xfrm>
              <a:off x="7913716" y="1772816"/>
              <a:ext cx="1482820" cy="2849129"/>
            </a:xfrm>
            <a:prstGeom prst="rect">
              <a:avLst/>
            </a:prstGeom>
            <a:solidFill>
              <a:schemeClr val="bg1">
                <a:alpha val="65000"/>
              </a:schemeClr>
            </a:solidFill>
            <a:ln>
              <a:noFill/>
            </a:ln>
            <a:effectLs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a:solidFill>
                    <a:schemeClr val="tx1"/>
                  </a:solidFill>
                  <a:latin typeface="+mj-lt"/>
                  <a:ea typeface="+mj-ea"/>
                  <a:cs typeface="+mj-cs"/>
                </a:defRPr>
              </a:lvl1pPr>
              <a:lvl2pPr algn="l" rtl="0" eaLnBrk="0" fontAlgn="base" hangingPunct="0">
                <a:spcBef>
                  <a:spcPct val="0"/>
                </a:spcBef>
                <a:spcAft>
                  <a:spcPct val="0"/>
                </a:spcAft>
                <a:defRPr sz="2800">
                  <a:solidFill>
                    <a:schemeClr val="tx1"/>
                  </a:solidFill>
                  <a:latin typeface="MetaBold-Roman" pitchFamily="50" charset="0"/>
                  <a:cs typeface="Arial" charset="0"/>
                </a:defRPr>
              </a:lvl2pPr>
              <a:lvl3pPr algn="l" rtl="0" eaLnBrk="0" fontAlgn="base" hangingPunct="0">
                <a:spcBef>
                  <a:spcPct val="0"/>
                </a:spcBef>
                <a:spcAft>
                  <a:spcPct val="0"/>
                </a:spcAft>
                <a:defRPr sz="2800">
                  <a:solidFill>
                    <a:schemeClr val="tx1"/>
                  </a:solidFill>
                  <a:latin typeface="MetaBold-Roman" pitchFamily="50" charset="0"/>
                  <a:cs typeface="Arial" charset="0"/>
                </a:defRPr>
              </a:lvl3pPr>
              <a:lvl4pPr algn="l" rtl="0" eaLnBrk="0" fontAlgn="base" hangingPunct="0">
                <a:spcBef>
                  <a:spcPct val="0"/>
                </a:spcBef>
                <a:spcAft>
                  <a:spcPct val="0"/>
                </a:spcAft>
                <a:defRPr sz="2800">
                  <a:solidFill>
                    <a:schemeClr val="tx1"/>
                  </a:solidFill>
                  <a:latin typeface="MetaBold-Roman" pitchFamily="50" charset="0"/>
                  <a:cs typeface="Arial" charset="0"/>
                </a:defRPr>
              </a:lvl4pPr>
              <a:lvl5pPr algn="l" rtl="0" eaLnBrk="0" fontAlgn="base" hangingPunct="0">
                <a:spcBef>
                  <a:spcPct val="0"/>
                </a:spcBef>
                <a:spcAft>
                  <a:spcPct val="0"/>
                </a:spcAft>
                <a:defRPr sz="2800">
                  <a:solidFill>
                    <a:schemeClr val="tx1"/>
                  </a:solidFill>
                  <a:latin typeface="MetaBold-Roman" pitchFamily="50" charset="0"/>
                  <a:cs typeface="Arial" charset="0"/>
                </a:defRPr>
              </a:lvl5pPr>
              <a:lvl6pPr marL="457200" algn="ctr" rtl="0" fontAlgn="base">
                <a:spcBef>
                  <a:spcPct val="0"/>
                </a:spcBef>
                <a:spcAft>
                  <a:spcPct val="0"/>
                </a:spcAft>
                <a:defRPr sz="4400">
                  <a:solidFill>
                    <a:srgbClr val="2F93D1"/>
                  </a:solidFill>
                  <a:latin typeface="MetaBold-Roman" pitchFamily="50" charset="0"/>
                  <a:cs typeface="Arial" charset="0"/>
                </a:defRPr>
              </a:lvl6pPr>
              <a:lvl7pPr marL="914400" algn="ctr" rtl="0" fontAlgn="base">
                <a:spcBef>
                  <a:spcPct val="0"/>
                </a:spcBef>
                <a:spcAft>
                  <a:spcPct val="0"/>
                </a:spcAft>
                <a:defRPr sz="4400">
                  <a:solidFill>
                    <a:srgbClr val="2F93D1"/>
                  </a:solidFill>
                  <a:latin typeface="MetaBold-Roman" pitchFamily="50" charset="0"/>
                  <a:cs typeface="Arial" charset="0"/>
                </a:defRPr>
              </a:lvl7pPr>
              <a:lvl8pPr marL="1371600" algn="ctr" rtl="0" fontAlgn="base">
                <a:spcBef>
                  <a:spcPct val="0"/>
                </a:spcBef>
                <a:spcAft>
                  <a:spcPct val="0"/>
                </a:spcAft>
                <a:defRPr sz="4400">
                  <a:solidFill>
                    <a:srgbClr val="2F93D1"/>
                  </a:solidFill>
                  <a:latin typeface="MetaBold-Roman" pitchFamily="50" charset="0"/>
                  <a:cs typeface="Arial" charset="0"/>
                </a:defRPr>
              </a:lvl8pPr>
              <a:lvl9pPr marL="1828800" algn="ctr" rtl="0" fontAlgn="base">
                <a:spcBef>
                  <a:spcPct val="0"/>
                </a:spcBef>
                <a:spcAft>
                  <a:spcPct val="0"/>
                </a:spcAft>
                <a:defRPr sz="4400">
                  <a:solidFill>
                    <a:srgbClr val="2F93D1"/>
                  </a:solidFill>
                  <a:latin typeface="MetaBold-Roman" pitchFamily="50" charset="0"/>
                  <a:cs typeface="Arial" charset="0"/>
                </a:defRPr>
              </a:lvl9pPr>
            </a:lstStyle>
            <a:p>
              <a:pPr>
                <a:buClr>
                  <a:schemeClr val="accent1"/>
                </a:buClr>
              </a:pPr>
              <a:r>
                <a:rPr lang="en-US" sz="2000" b="1" dirty="0" smtClean="0">
                  <a:solidFill>
                    <a:schemeClr val="accent5"/>
                  </a:solidFill>
                  <a:latin typeface="+mn-lt"/>
                </a:rPr>
                <a:t>ASIA</a:t>
              </a:r>
            </a:p>
            <a:p>
              <a:pPr>
                <a:buClr>
                  <a:schemeClr val="accent1"/>
                </a:buClr>
              </a:pPr>
              <a:endParaRPr lang="en-US" sz="1800" b="1" dirty="0" smtClean="0">
                <a:solidFill>
                  <a:schemeClr val="accent5"/>
                </a:solidFill>
                <a:latin typeface="+mn-lt"/>
              </a:endParaRPr>
            </a:p>
            <a:p>
              <a:pPr>
                <a:buClr>
                  <a:schemeClr val="accent1"/>
                </a:buClr>
              </a:pPr>
              <a:r>
                <a:rPr lang="en-US" sz="1800" b="1" dirty="0" smtClean="0">
                  <a:solidFill>
                    <a:schemeClr val="accent4"/>
                  </a:solidFill>
                  <a:latin typeface="+mn-lt"/>
                </a:rPr>
                <a:t>Regional </a:t>
              </a:r>
            </a:p>
            <a:p>
              <a:pPr marL="285750" indent="-285750">
                <a:buClr>
                  <a:schemeClr val="accent1"/>
                </a:buClr>
                <a:buFont typeface="Courier New" panose="02070309020205020404" pitchFamily="49" charset="0"/>
                <a:buChar char="o"/>
              </a:pPr>
              <a:r>
                <a:rPr lang="en-US" sz="1800" dirty="0" smtClean="0">
                  <a:latin typeface="+mn-lt"/>
                </a:rPr>
                <a:t>MEKONG Delta</a:t>
              </a:r>
            </a:p>
            <a:p>
              <a:pPr>
                <a:buClr>
                  <a:schemeClr val="accent1"/>
                </a:buClr>
              </a:pPr>
              <a:endParaRPr lang="en-US" sz="1800" dirty="0">
                <a:latin typeface="+mn-lt"/>
              </a:endParaRPr>
            </a:p>
            <a:p>
              <a:pPr>
                <a:buClr>
                  <a:schemeClr val="accent1"/>
                </a:buClr>
              </a:pPr>
              <a:r>
                <a:rPr lang="en-US" sz="1800" b="1" dirty="0" smtClean="0">
                  <a:solidFill>
                    <a:schemeClr val="accent4"/>
                  </a:solidFill>
                  <a:latin typeface="+mn-lt"/>
                </a:rPr>
                <a:t>National</a:t>
              </a:r>
            </a:p>
            <a:p>
              <a:pPr marL="285750" indent="-285750">
                <a:buClr>
                  <a:schemeClr val="accent1"/>
                </a:buClr>
                <a:buFont typeface="Courier New" panose="02070309020205020404" pitchFamily="49" charset="0"/>
                <a:buChar char="o"/>
              </a:pPr>
              <a:r>
                <a:rPr lang="en-US" sz="1800" dirty="0" smtClean="0">
                  <a:latin typeface="+mn-lt"/>
                </a:rPr>
                <a:t>Iraq</a:t>
              </a:r>
            </a:p>
            <a:p>
              <a:pPr marL="285750" indent="-285750">
                <a:buClr>
                  <a:schemeClr val="accent1"/>
                </a:buClr>
                <a:buFont typeface="Courier New" panose="02070309020205020404" pitchFamily="49" charset="0"/>
                <a:buChar char="o"/>
              </a:pPr>
              <a:r>
                <a:rPr lang="en-US" sz="1800" dirty="0" smtClean="0">
                  <a:latin typeface="+mn-lt"/>
                </a:rPr>
                <a:t>Pakistan</a:t>
              </a:r>
            </a:p>
            <a:p>
              <a:pPr marL="285750" indent="-285750">
                <a:buClr>
                  <a:schemeClr val="accent1"/>
                </a:buClr>
                <a:buFont typeface="Courier New" panose="02070309020205020404" pitchFamily="49" charset="0"/>
                <a:buChar char="o"/>
              </a:pPr>
              <a:r>
                <a:rPr lang="en-US" sz="1800" dirty="0" smtClean="0">
                  <a:latin typeface="+mn-lt"/>
                </a:rPr>
                <a:t>Myanmar</a:t>
              </a:r>
              <a:endParaRPr lang="en-US" sz="1800" dirty="0">
                <a:latin typeface="+mn-lt"/>
              </a:endParaRPr>
            </a:p>
          </p:txBody>
        </p:sp>
      </p:grpSp>
    </p:spTree>
    <p:extLst>
      <p:ext uri="{BB962C8B-B14F-4D97-AF65-F5344CB8AC3E}">
        <p14:creationId xmlns:p14="http://schemas.microsoft.com/office/powerpoint/2010/main" xmlns="" val="2254414783"/>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World Metrology Day</a:t>
            </a:r>
            <a:endParaRPr lang="en-US" dirty="0"/>
          </a:p>
        </p:txBody>
      </p:sp>
      <p:sp>
        <p:nvSpPr>
          <p:cNvPr id="3" name="Content Placeholder 2"/>
          <p:cNvSpPr>
            <a:spLocks noGrp="1"/>
          </p:cNvSpPr>
          <p:nvPr>
            <p:ph idx="1"/>
          </p:nvPr>
        </p:nvSpPr>
        <p:spPr>
          <a:xfrm>
            <a:off x="251520" y="1916832"/>
            <a:ext cx="4824536" cy="4181979"/>
          </a:xfrm>
        </p:spPr>
        <p:txBody>
          <a:bodyPr>
            <a:normAutofit fontScale="92500" lnSpcReduction="10000"/>
          </a:bodyPr>
          <a:lstStyle/>
          <a:p>
            <a:pPr marL="0" indent="0">
              <a:buNone/>
            </a:pPr>
            <a:r>
              <a:rPr lang="en-US" b="1" dirty="0" smtClean="0">
                <a:solidFill>
                  <a:schemeClr val="accent4"/>
                </a:solidFill>
              </a:rPr>
              <a:t>UNIDO and its partners celebrate World Metrology Day on 20 May 2017</a:t>
            </a:r>
          </a:p>
          <a:p>
            <a:pPr marL="0" indent="0">
              <a:buNone/>
            </a:pPr>
            <a:endParaRPr lang="en-US" dirty="0" smtClean="0"/>
          </a:p>
          <a:p>
            <a:r>
              <a:rPr lang="en-US" dirty="0" smtClean="0"/>
              <a:t>Metrology in the context of the SDGs: joint brochure with </a:t>
            </a:r>
            <a:r>
              <a:rPr lang="en-US" dirty="0" err="1" smtClean="0"/>
              <a:t>OIML</a:t>
            </a:r>
            <a:r>
              <a:rPr lang="en-US" dirty="0" smtClean="0"/>
              <a:t> and </a:t>
            </a:r>
            <a:r>
              <a:rPr lang="en-US" dirty="0" err="1" smtClean="0"/>
              <a:t>BIPM</a:t>
            </a:r>
            <a:endParaRPr lang="en-US" dirty="0" smtClean="0"/>
          </a:p>
          <a:p>
            <a:r>
              <a:rPr lang="en-US" dirty="0"/>
              <a:t>Since 2009 UNIDO, the Norwegian Agency for Development Cooperation (</a:t>
            </a:r>
            <a:r>
              <a:rPr lang="en-US" dirty="0" err="1"/>
              <a:t>Norad</a:t>
            </a:r>
            <a:r>
              <a:rPr lang="en-US" dirty="0"/>
              <a:t>) and the Intra-Africa Metrology System (</a:t>
            </a:r>
            <a:r>
              <a:rPr lang="en-US" dirty="0" err="1"/>
              <a:t>AFRIMETS</a:t>
            </a:r>
            <a:r>
              <a:rPr lang="en-US" dirty="0"/>
              <a:t>) have partnered to strengthen </a:t>
            </a:r>
            <a:r>
              <a:rPr lang="en-US" dirty="0" err="1"/>
              <a:t>AFRIMETS’s</a:t>
            </a:r>
            <a:r>
              <a:rPr lang="en-US" dirty="0"/>
              <a:t> capacity to facilitate trade of African </a:t>
            </a:r>
            <a:r>
              <a:rPr lang="en-US" dirty="0" smtClean="0"/>
              <a:t>products. </a:t>
            </a:r>
          </a:p>
          <a:p>
            <a:r>
              <a:rPr lang="en-US" dirty="0" smtClean="0"/>
              <a:t>Curriculum Development in Zambia: </a:t>
            </a:r>
            <a:r>
              <a:rPr lang="en-US" dirty="0"/>
              <a:t>UNIDO assisted the development of curricula for professional training in legal and industrial metrology</a:t>
            </a:r>
          </a:p>
        </p:txBody>
      </p:sp>
      <p:pic>
        <p:nvPicPr>
          <p:cNvPr id="2050" name="Picture 2" descr="http://www.unido.org/typo3temp/_processed_/csm_WMD_2017_EN_A3_528066cc1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46074" y="1215008"/>
            <a:ext cx="3523983" cy="5022304"/>
          </a:xfrm>
          <a:prstGeom prst="rect">
            <a:avLst/>
          </a:prstGeom>
          <a:noFill/>
          <a:ln>
            <a:solidFill>
              <a:schemeClr val="accent2"/>
            </a:solidFill>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1061482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UNIDO’s</a:t>
            </a:r>
            <a:r>
              <a:rPr lang="en-US" dirty="0" smtClean="0"/>
              <a:t> Technical Assistance in Metrology</a:t>
            </a:r>
            <a:endParaRPr lang="en-US" dirty="0"/>
          </a:p>
        </p:txBody>
      </p:sp>
      <p:sp>
        <p:nvSpPr>
          <p:cNvPr id="4" name="Title 1"/>
          <p:cNvSpPr txBox="1">
            <a:spLocks/>
          </p:cNvSpPr>
          <p:nvPr/>
        </p:nvSpPr>
        <p:spPr>
          <a:xfrm>
            <a:off x="323850" y="1689051"/>
            <a:ext cx="8424863" cy="73183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accent4"/>
                </a:solidFill>
                <a:latin typeface="+mn-lt"/>
                <a:ea typeface="+mj-ea"/>
                <a:cs typeface="Arial" panose="020B0604020202020204" pitchFamily="34" charset="0"/>
              </a:defRPr>
            </a:lvl1pPr>
          </a:lstStyle>
          <a:p>
            <a:pPr fontAlgn="auto">
              <a:spcAft>
                <a:spcPts val="0"/>
              </a:spcAft>
            </a:pPr>
            <a:r>
              <a:rPr lang="en-US" altLang="en-US" sz="2800" b="1" dirty="0" smtClean="0"/>
              <a:t>COOPERATION WITH</a:t>
            </a:r>
          </a:p>
        </p:txBody>
      </p:sp>
      <p:pic>
        <p:nvPicPr>
          <p:cNvPr id="16" name="Picture 8" descr="http://2010.worldmetrologyday.org/images/AFRIMETS_logo.g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71094" y="1689051"/>
            <a:ext cx="2211388" cy="72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2" name="Group 21"/>
          <p:cNvGrpSpPr/>
          <p:nvPr/>
        </p:nvGrpSpPr>
        <p:grpSpPr>
          <a:xfrm>
            <a:off x="312738" y="2348880"/>
            <a:ext cx="8507412" cy="4049497"/>
            <a:chOff x="312738" y="2475847"/>
            <a:chExt cx="8507412" cy="4049497"/>
          </a:xfrm>
        </p:grpSpPr>
        <p:grpSp>
          <p:nvGrpSpPr>
            <p:cNvPr id="5" name="Group 33"/>
            <p:cNvGrpSpPr>
              <a:grpSpLocks/>
            </p:cNvGrpSpPr>
            <p:nvPr/>
          </p:nvGrpSpPr>
          <p:grpSpPr bwMode="auto">
            <a:xfrm>
              <a:off x="312738" y="2475847"/>
              <a:ext cx="8507412" cy="4049497"/>
              <a:chOff x="251520" y="2063272"/>
              <a:chExt cx="8507288" cy="4048619"/>
            </a:xfrm>
          </p:grpSpPr>
          <p:grpSp>
            <p:nvGrpSpPr>
              <p:cNvPr id="6" name="Group 29"/>
              <p:cNvGrpSpPr>
                <a:grpSpLocks/>
              </p:cNvGrpSpPr>
              <p:nvPr/>
            </p:nvGrpSpPr>
            <p:grpSpPr bwMode="auto">
              <a:xfrm>
                <a:off x="251520" y="2063272"/>
                <a:ext cx="8507288" cy="4048619"/>
                <a:chOff x="251520" y="2196090"/>
                <a:chExt cx="8507288" cy="3924086"/>
              </a:xfrm>
            </p:grpSpPr>
            <p:sp>
              <p:nvSpPr>
                <p:cNvPr id="9" name="Rectangle 8"/>
                <p:cNvSpPr/>
                <p:nvPr/>
              </p:nvSpPr>
              <p:spPr bwMode="auto">
                <a:xfrm>
                  <a:off x="251520" y="2196090"/>
                  <a:ext cx="4114740" cy="354433"/>
                </a:xfrm>
                <a:prstGeom prst="rect">
                  <a:avLst/>
                </a:prstGeom>
                <a:noFill/>
                <a:ln w="6350">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anchor="ctr"/>
                <a:lstStyle/>
                <a:p>
                  <a:pPr algn="ctr">
                    <a:defRPr/>
                  </a:pPr>
                  <a:r>
                    <a:rPr lang="en-US" sz="2000" b="1" dirty="0">
                      <a:solidFill>
                        <a:schemeClr val="accent4"/>
                      </a:solidFill>
                    </a:rPr>
                    <a:t>Phase I</a:t>
                  </a:r>
                </a:p>
              </p:txBody>
            </p:sp>
            <p:sp>
              <p:nvSpPr>
                <p:cNvPr id="10" name="Rectangle 9"/>
                <p:cNvSpPr/>
                <p:nvPr/>
              </p:nvSpPr>
              <p:spPr bwMode="auto">
                <a:xfrm>
                  <a:off x="4644068" y="2196090"/>
                  <a:ext cx="4114740" cy="354433"/>
                </a:xfrm>
                <a:prstGeom prst="rect">
                  <a:avLst/>
                </a:prstGeom>
                <a:noFill/>
                <a:ln w="6350">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anchor="ctr"/>
                <a:lstStyle/>
                <a:p>
                  <a:pPr algn="ctr">
                    <a:defRPr/>
                  </a:pPr>
                  <a:r>
                    <a:rPr lang="en-US" sz="2000" b="1" dirty="0">
                      <a:solidFill>
                        <a:schemeClr val="accent4"/>
                      </a:solidFill>
                    </a:rPr>
                    <a:t>Phase II</a:t>
                  </a:r>
                </a:p>
              </p:txBody>
            </p:sp>
            <p:sp>
              <p:nvSpPr>
                <p:cNvPr id="11" name="Rectangle 10"/>
                <p:cNvSpPr/>
                <p:nvPr/>
              </p:nvSpPr>
              <p:spPr bwMode="auto">
                <a:xfrm>
                  <a:off x="251520" y="2565666"/>
                  <a:ext cx="4114740" cy="1938639"/>
                </a:xfrm>
                <a:prstGeom prst="rect">
                  <a:avLst/>
                </a:prstGeom>
                <a:ln w="6350">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anchor="ctr"/>
                <a:lstStyle/>
                <a:p>
                  <a:pPr marL="285750" indent="-285750" algn="l">
                    <a:buClr>
                      <a:schemeClr val="accent1"/>
                    </a:buClr>
                    <a:buFont typeface="Wingdings" panose="05000000000000000000" pitchFamily="2" charset="2"/>
                    <a:buChar char="§"/>
                    <a:defRPr/>
                  </a:pPr>
                  <a:r>
                    <a:rPr lang="en-GB" sz="1600" dirty="0"/>
                    <a:t>Support the </a:t>
                  </a:r>
                  <a:r>
                    <a:rPr lang="en-GB" sz="1600" b="1" dirty="0">
                      <a:solidFill>
                        <a:schemeClr val="accent1"/>
                      </a:solidFill>
                    </a:rPr>
                    <a:t>metrology institutions at national, regional and continental level </a:t>
                  </a:r>
                  <a:r>
                    <a:rPr lang="en-GB" sz="1600" dirty="0"/>
                    <a:t>and contributed to bring AFRIMETS as the leading continental quality infrastructure organization. </a:t>
                  </a:r>
                </a:p>
                <a:p>
                  <a:pPr marL="285750" indent="-285750" algn="l">
                    <a:buClr>
                      <a:schemeClr val="accent1"/>
                    </a:buClr>
                    <a:buFont typeface="Wingdings" panose="05000000000000000000" pitchFamily="2" charset="2"/>
                    <a:buChar char="§"/>
                    <a:defRPr/>
                  </a:pPr>
                  <a:r>
                    <a:rPr lang="en-GB" sz="1600" dirty="0"/>
                    <a:t>Elaboration of a </a:t>
                  </a:r>
                  <a:r>
                    <a:rPr lang="en-GB" sz="1600" b="1" dirty="0">
                      <a:solidFill>
                        <a:schemeClr val="accent1"/>
                      </a:solidFill>
                    </a:rPr>
                    <a:t>Strategic Roadmap 2012-2016</a:t>
                  </a:r>
                  <a:r>
                    <a:rPr lang="en-GB" sz="1600" dirty="0"/>
                    <a:t>, that outlines what is needed to elevate the needs.</a:t>
                  </a:r>
                  <a:endParaRPr lang="en-US" sz="1600" dirty="0"/>
                </a:p>
              </p:txBody>
            </p:sp>
            <p:sp>
              <p:nvSpPr>
                <p:cNvPr id="12" name="Rectangle 11"/>
                <p:cNvSpPr/>
                <p:nvPr/>
              </p:nvSpPr>
              <p:spPr bwMode="auto">
                <a:xfrm>
                  <a:off x="4644068" y="2565666"/>
                  <a:ext cx="4114740" cy="1938639"/>
                </a:xfrm>
                <a:prstGeom prst="rect">
                  <a:avLst/>
                </a:prstGeom>
                <a:ln w="6350">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anchor="ctr"/>
                <a:lstStyle/>
                <a:p>
                  <a:pPr marL="285750" indent="-285750" algn="l">
                    <a:buClr>
                      <a:schemeClr val="accent1"/>
                    </a:buClr>
                    <a:buFont typeface="Wingdings" panose="05000000000000000000" pitchFamily="2" charset="2"/>
                    <a:buChar char="§"/>
                    <a:defRPr/>
                  </a:pPr>
                  <a:r>
                    <a:rPr lang="en-GB" sz="1600" b="1" dirty="0">
                      <a:solidFill>
                        <a:schemeClr val="accent1"/>
                      </a:solidFill>
                    </a:rPr>
                    <a:t>Support to calibration and measurement capabilities </a:t>
                  </a:r>
                  <a:r>
                    <a:rPr lang="en-GB" sz="1600" dirty="0"/>
                    <a:t>aiming at specific needs of African countries that are in the road to declare CMCs, BIPM members, or are about to become.</a:t>
                  </a:r>
                </a:p>
                <a:p>
                  <a:pPr marL="285750" indent="-285750" algn="l">
                    <a:buClr>
                      <a:schemeClr val="accent1"/>
                    </a:buClr>
                    <a:buFont typeface="Wingdings" panose="05000000000000000000" pitchFamily="2" charset="2"/>
                    <a:buChar char="§"/>
                    <a:defRPr/>
                  </a:pPr>
                  <a:r>
                    <a:rPr lang="en-GB" sz="1600" dirty="0"/>
                    <a:t>Elaboration of a </a:t>
                  </a:r>
                  <a:r>
                    <a:rPr lang="en-GB" sz="1600" b="1" dirty="0">
                      <a:solidFill>
                        <a:schemeClr val="accent1"/>
                      </a:solidFill>
                    </a:rPr>
                    <a:t>sustainability plan for AFRIEMTS</a:t>
                  </a:r>
                  <a:r>
                    <a:rPr lang="en-GB" sz="1600" dirty="0"/>
                    <a:t> in order to guarantee long-term providence of metrology services.</a:t>
                  </a:r>
                  <a:endParaRPr lang="en-US" sz="1600" dirty="0"/>
                </a:p>
              </p:txBody>
            </p:sp>
            <p:sp>
              <p:nvSpPr>
                <p:cNvPr id="13" name="Rectangle 12"/>
                <p:cNvSpPr/>
                <p:nvPr/>
              </p:nvSpPr>
              <p:spPr bwMode="auto">
                <a:xfrm>
                  <a:off x="251520" y="4504305"/>
                  <a:ext cx="8507288" cy="354433"/>
                </a:xfrm>
                <a:prstGeom prst="rect">
                  <a:avLst/>
                </a:prstGeom>
                <a:noFill/>
                <a:ln w="6350">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anchor="ctr"/>
                <a:lstStyle/>
                <a:p>
                  <a:pPr algn="ctr">
                    <a:defRPr/>
                  </a:pPr>
                  <a:r>
                    <a:rPr lang="en-US" sz="2000" b="1" dirty="0">
                      <a:solidFill>
                        <a:schemeClr val="accent4"/>
                      </a:solidFill>
                    </a:rPr>
                    <a:t>Metrology School </a:t>
                  </a:r>
                </a:p>
              </p:txBody>
            </p:sp>
            <p:sp>
              <p:nvSpPr>
                <p:cNvPr id="14" name="Rectangle 13"/>
                <p:cNvSpPr/>
                <p:nvPr/>
              </p:nvSpPr>
              <p:spPr bwMode="auto">
                <a:xfrm>
                  <a:off x="251520" y="4915658"/>
                  <a:ext cx="4114740" cy="1204517"/>
                </a:xfrm>
                <a:prstGeom prst="rect">
                  <a:avLst/>
                </a:prstGeom>
                <a:ln w="6350">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anchor="ctr"/>
                <a:lstStyle/>
                <a:p>
                  <a:pPr algn="l">
                    <a:defRPr/>
                  </a:pPr>
                  <a:r>
                    <a:rPr lang="en-GB" sz="1600" b="1" dirty="0">
                      <a:solidFill>
                        <a:schemeClr val="accent1"/>
                      </a:solidFill>
                    </a:rPr>
                    <a:t>	76 African </a:t>
                  </a:r>
                  <a:r>
                    <a:rPr lang="en-GB" sz="1600" b="1" dirty="0" err="1">
                      <a:solidFill>
                        <a:schemeClr val="accent1"/>
                      </a:solidFill>
                    </a:rPr>
                    <a:t>metrologists</a:t>
                  </a:r>
                  <a:r>
                    <a:rPr lang="en-GB" sz="1600" dirty="0">
                      <a:solidFill>
                        <a:schemeClr val="accent1"/>
                      </a:solidFill>
                    </a:rPr>
                    <a:t> </a:t>
                  </a:r>
                  <a:r>
                    <a:rPr lang="en-GB" sz="1600" dirty="0"/>
                    <a:t>from </a:t>
                  </a:r>
                  <a:r>
                    <a:rPr lang="en-GB" sz="1600" b="1" dirty="0">
                      <a:solidFill>
                        <a:schemeClr val="accent1"/>
                      </a:solidFill>
                    </a:rPr>
                    <a:t>31 African countries</a:t>
                  </a:r>
                  <a:r>
                    <a:rPr lang="en-GB" sz="1600" dirty="0">
                      <a:solidFill>
                        <a:schemeClr val="accent1"/>
                      </a:solidFill>
                    </a:rPr>
                    <a:t> </a:t>
                  </a:r>
                  <a:r>
                    <a:rPr lang="en-GB" sz="1600" dirty="0"/>
                    <a:t>were trained to provide </a:t>
                  </a:r>
                  <a:r>
                    <a:rPr lang="en-GB" sz="1600" b="1" dirty="0">
                      <a:solidFill>
                        <a:schemeClr val="accent1"/>
                      </a:solidFill>
                    </a:rPr>
                    <a:t>measurement traceability </a:t>
                  </a:r>
                  <a:r>
                    <a:rPr lang="en-GB" sz="1600" dirty="0"/>
                    <a:t>to their regional and local economies.</a:t>
                  </a:r>
                  <a:endParaRPr lang="en-US" sz="1600" dirty="0"/>
                </a:p>
              </p:txBody>
            </p:sp>
            <p:sp>
              <p:nvSpPr>
                <p:cNvPr id="15" name="Rectangle 14"/>
                <p:cNvSpPr/>
                <p:nvPr/>
              </p:nvSpPr>
              <p:spPr bwMode="auto">
                <a:xfrm>
                  <a:off x="4644068" y="4915659"/>
                  <a:ext cx="4114740" cy="1204517"/>
                </a:xfrm>
                <a:prstGeom prst="rect">
                  <a:avLst/>
                </a:prstGeom>
                <a:ln w="6350">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anchor="ctr"/>
                <a:lstStyle/>
                <a:p>
                  <a:pPr algn="l">
                    <a:buClr>
                      <a:schemeClr val="accent1"/>
                    </a:buClr>
                    <a:defRPr/>
                  </a:pPr>
                  <a:r>
                    <a:rPr lang="en-US" sz="1600" b="1" dirty="0">
                      <a:solidFill>
                        <a:schemeClr val="accent1"/>
                      </a:solidFill>
                    </a:rPr>
                    <a:t>	87 participants </a:t>
                  </a:r>
                  <a:r>
                    <a:rPr lang="en-US" sz="1600" dirty="0"/>
                    <a:t>from </a:t>
                  </a:r>
                  <a:r>
                    <a:rPr lang="en-US" sz="1600" b="1" dirty="0">
                      <a:solidFill>
                        <a:schemeClr val="accent1"/>
                      </a:solidFill>
                    </a:rPr>
                    <a:t>37 African countries </a:t>
                  </a:r>
                  <a:r>
                    <a:rPr lang="en-US" sz="1600" dirty="0"/>
                    <a:t>and </a:t>
                  </a:r>
                  <a:r>
                    <a:rPr lang="en-US" sz="1600" b="1" dirty="0">
                      <a:solidFill>
                        <a:schemeClr val="accent1"/>
                      </a:solidFill>
                    </a:rPr>
                    <a:t>Haiti</a:t>
                  </a:r>
                  <a:r>
                    <a:rPr lang="en-US" sz="1600" dirty="0"/>
                    <a:t> will be trained on </a:t>
                  </a:r>
                  <a:r>
                    <a:rPr lang="en-US" sz="1600" b="1" dirty="0">
                      <a:solidFill>
                        <a:schemeClr val="accent1"/>
                      </a:solidFill>
                    </a:rPr>
                    <a:t>legal metrology</a:t>
                  </a:r>
                  <a:r>
                    <a:rPr lang="en-US" sz="1600" dirty="0"/>
                    <a:t>, </a:t>
                  </a:r>
                  <a:r>
                    <a:rPr lang="en-US" sz="1600" b="1" dirty="0">
                      <a:solidFill>
                        <a:schemeClr val="accent1"/>
                      </a:solidFill>
                    </a:rPr>
                    <a:t>17 highly qualified speakers </a:t>
                  </a:r>
                  <a:r>
                    <a:rPr lang="en-US" sz="1600" dirty="0"/>
                    <a:t>will give presentations during the training.</a:t>
                  </a:r>
                </a:p>
              </p:txBody>
            </p:sp>
          </p:grpSp>
          <p:sp>
            <p:nvSpPr>
              <p:cNvPr id="7" name="Rectangle 6"/>
              <p:cNvSpPr/>
              <p:nvPr/>
            </p:nvSpPr>
            <p:spPr bwMode="auto">
              <a:xfrm>
                <a:off x="322956" y="4810420"/>
                <a:ext cx="865175" cy="365046"/>
              </a:xfrm>
              <a:prstGeom prst="rect">
                <a:avLst/>
              </a:prstGeom>
              <a:noFill/>
              <a:ln w="6350">
                <a:noFill/>
                <a:headEnd type="none" w="med" len="med"/>
                <a:tailEnd type="none" w="med" len="med"/>
              </a:ln>
              <a:effectLst>
                <a:outerShdw blurRad="50800" dist="38100" dir="5400000" algn="t" rotWithShape="0">
                  <a:prstClr val="black">
                    <a:alpha val="40000"/>
                  </a:prstClr>
                </a:outerShdw>
              </a:effectLst>
              <a:extLst/>
            </p:spPr>
            <p:style>
              <a:lnRef idx="2">
                <a:schemeClr val="accent1"/>
              </a:lnRef>
              <a:fillRef idx="1">
                <a:schemeClr val="lt1"/>
              </a:fillRef>
              <a:effectRef idx="0">
                <a:schemeClr val="accent1"/>
              </a:effectRef>
              <a:fontRef idx="minor">
                <a:schemeClr val="dk1"/>
              </a:fontRef>
            </p:style>
            <p:txBody>
              <a:bodyPr anchor="ctr"/>
              <a:lstStyle/>
              <a:p>
                <a:pPr algn="ctr">
                  <a:defRPr/>
                </a:pPr>
                <a:r>
                  <a:rPr lang="en-US" sz="2400" b="1" dirty="0">
                    <a:solidFill>
                      <a:srgbClr val="7030A0"/>
                    </a:solidFill>
                  </a:rPr>
                  <a:t>2011</a:t>
                </a:r>
              </a:p>
            </p:txBody>
          </p:sp>
          <p:sp>
            <p:nvSpPr>
              <p:cNvPr id="8" name="Rectangle 7"/>
              <p:cNvSpPr/>
              <p:nvPr/>
            </p:nvSpPr>
            <p:spPr bwMode="auto">
              <a:xfrm>
                <a:off x="4715505" y="4810422"/>
                <a:ext cx="865174" cy="365046"/>
              </a:xfrm>
              <a:prstGeom prst="rect">
                <a:avLst/>
              </a:prstGeom>
              <a:noFill/>
              <a:ln w="6350">
                <a:noFill/>
                <a:headEnd type="none" w="med" len="med"/>
                <a:tailEnd type="none" w="med" len="med"/>
              </a:ln>
              <a:effectLst>
                <a:outerShdw blurRad="50800" dist="38100" dir="5400000" algn="t" rotWithShape="0">
                  <a:prstClr val="black">
                    <a:alpha val="40000"/>
                  </a:prstClr>
                </a:outerShdw>
              </a:effectLst>
              <a:extLst/>
            </p:spPr>
            <p:style>
              <a:lnRef idx="2">
                <a:schemeClr val="accent1"/>
              </a:lnRef>
              <a:fillRef idx="1">
                <a:schemeClr val="lt1"/>
              </a:fillRef>
              <a:effectRef idx="0">
                <a:schemeClr val="accent1"/>
              </a:effectRef>
              <a:fontRef idx="minor">
                <a:schemeClr val="dk1"/>
              </a:fontRef>
            </p:style>
            <p:txBody>
              <a:bodyPr anchor="ctr"/>
              <a:lstStyle/>
              <a:p>
                <a:pPr algn="ctr">
                  <a:defRPr/>
                </a:pPr>
                <a:r>
                  <a:rPr lang="en-US" sz="2400" b="1" dirty="0">
                    <a:solidFill>
                      <a:srgbClr val="7030A0"/>
                    </a:solidFill>
                  </a:rPr>
                  <a:t>2014</a:t>
                </a:r>
              </a:p>
            </p:txBody>
          </p:sp>
        </p:grpSp>
        <p:cxnSp>
          <p:nvCxnSpPr>
            <p:cNvPr id="18" name="Straight Connector 17"/>
            <p:cNvCxnSpPr/>
            <p:nvPr/>
          </p:nvCxnSpPr>
          <p:spPr>
            <a:xfrm>
              <a:off x="4536281" y="2642632"/>
              <a:ext cx="0" cy="2088231"/>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641975" y="5085184"/>
              <a:ext cx="31781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12738" y="5085184"/>
              <a:ext cx="3178175"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518252719"/>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Sustainability Plan for </a:t>
            </a:r>
            <a:endParaRPr lang="en-US" dirty="0"/>
          </a:p>
        </p:txBody>
      </p:sp>
      <p:sp>
        <p:nvSpPr>
          <p:cNvPr id="3" name="Content Placeholder 2"/>
          <p:cNvSpPr>
            <a:spLocks noGrp="1"/>
          </p:cNvSpPr>
          <p:nvPr>
            <p:ph idx="1"/>
          </p:nvPr>
        </p:nvSpPr>
        <p:spPr>
          <a:xfrm>
            <a:off x="4572000" y="2055333"/>
            <a:ext cx="4032448" cy="3851505"/>
          </a:xfrm>
        </p:spPr>
        <p:txBody>
          <a:bodyPr anchor="ctr">
            <a:normAutofit lnSpcReduction="10000"/>
          </a:bodyPr>
          <a:lstStyle/>
          <a:p>
            <a:pPr marL="0" indent="0">
              <a:buNone/>
            </a:pPr>
            <a:r>
              <a:rPr lang="en-US" dirty="0" smtClean="0">
                <a:solidFill>
                  <a:schemeClr val="accent4"/>
                </a:solidFill>
              </a:rPr>
              <a:t>STRUCTURAL SUSTAINABILITY</a:t>
            </a:r>
          </a:p>
          <a:p>
            <a:pPr marL="0" indent="0">
              <a:buNone/>
            </a:pPr>
            <a:endParaRPr lang="en-US" dirty="0" smtClean="0">
              <a:solidFill>
                <a:schemeClr val="accent4"/>
              </a:solidFill>
            </a:endParaRPr>
          </a:p>
          <a:p>
            <a:pPr marL="0" indent="0">
              <a:buNone/>
            </a:pPr>
            <a:endParaRPr lang="en-US" dirty="0">
              <a:solidFill>
                <a:schemeClr val="accent4"/>
              </a:solidFill>
            </a:endParaRPr>
          </a:p>
          <a:p>
            <a:pPr marL="0" indent="0">
              <a:buNone/>
            </a:pPr>
            <a:r>
              <a:rPr lang="en-US" dirty="0" smtClean="0">
                <a:solidFill>
                  <a:schemeClr val="accent4"/>
                </a:solidFill>
              </a:rPr>
              <a:t>FINANCIAL SUSTAINABILITY</a:t>
            </a:r>
          </a:p>
          <a:p>
            <a:pPr marL="0" indent="0">
              <a:buNone/>
            </a:pPr>
            <a:endParaRPr lang="en-US" dirty="0" smtClean="0">
              <a:solidFill>
                <a:schemeClr val="accent4"/>
              </a:solidFill>
            </a:endParaRPr>
          </a:p>
          <a:p>
            <a:pPr marL="0" indent="0">
              <a:buNone/>
            </a:pPr>
            <a:endParaRPr lang="en-US" dirty="0">
              <a:solidFill>
                <a:schemeClr val="accent4"/>
              </a:solidFill>
            </a:endParaRPr>
          </a:p>
          <a:p>
            <a:pPr marL="0" indent="0">
              <a:buNone/>
            </a:pPr>
            <a:r>
              <a:rPr lang="en-US" dirty="0" smtClean="0">
                <a:solidFill>
                  <a:schemeClr val="accent4"/>
                </a:solidFill>
              </a:rPr>
              <a:t>ORGANIZATIONAL SUSTAINABILITY</a:t>
            </a:r>
          </a:p>
          <a:p>
            <a:pPr marL="0" indent="0">
              <a:buNone/>
            </a:pPr>
            <a:endParaRPr lang="en-US" dirty="0" smtClean="0">
              <a:solidFill>
                <a:schemeClr val="accent4"/>
              </a:solidFill>
            </a:endParaRPr>
          </a:p>
          <a:p>
            <a:pPr marL="0" indent="0">
              <a:buNone/>
            </a:pPr>
            <a:endParaRPr lang="en-US" dirty="0">
              <a:solidFill>
                <a:schemeClr val="accent4"/>
              </a:solidFill>
            </a:endParaRPr>
          </a:p>
          <a:p>
            <a:pPr marL="0" indent="0">
              <a:buNone/>
            </a:pPr>
            <a:r>
              <a:rPr lang="en-US" dirty="0" smtClean="0">
                <a:solidFill>
                  <a:schemeClr val="accent4"/>
                </a:solidFill>
              </a:rPr>
              <a:t>POLITICAL SUSTAINABILITY</a:t>
            </a:r>
            <a:endParaRPr lang="en-US" dirty="0">
              <a:solidFill>
                <a:schemeClr val="accent4"/>
              </a:solidFill>
            </a:endParaRPr>
          </a:p>
        </p:txBody>
      </p:sp>
      <p:pic>
        <p:nvPicPr>
          <p:cNvPr id="4" name="Picture 8" descr="http://2010.worldmetrologyday.org/images/AFRIMETS_logo.g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11960" y="1052736"/>
            <a:ext cx="2211388" cy="72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4140" y="1916832"/>
            <a:ext cx="2819708" cy="3990006"/>
          </a:xfrm>
          <a:prstGeom prst="rect">
            <a:avLst/>
          </a:prstGeom>
          <a:noFill/>
          <a:ln w="9525">
            <a:solidFill>
              <a:schemeClr val="accent2"/>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5" name="Group 4"/>
          <p:cNvGrpSpPr/>
          <p:nvPr/>
        </p:nvGrpSpPr>
        <p:grpSpPr>
          <a:xfrm>
            <a:off x="3512890" y="2020928"/>
            <a:ext cx="1059110" cy="3878433"/>
            <a:chOff x="3441229" y="2020928"/>
            <a:chExt cx="1059110" cy="3878433"/>
          </a:xfrm>
        </p:grpSpPr>
        <p:pic>
          <p:nvPicPr>
            <p:cNvPr id="4099" name="Picture 3" descr="image00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513584" y="4199546"/>
              <a:ext cx="914400" cy="8161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0" name="Picture 4" descr="image00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513584" y="2020928"/>
              <a:ext cx="914400" cy="9087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1" name="Picture 12" descr="image004"/>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441229" y="5157192"/>
              <a:ext cx="1059110" cy="7421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2" name="Picture 11" descr="image003"/>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513584" y="3172505"/>
              <a:ext cx="914400" cy="784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xmlns="" val="1185284603"/>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Conformity Assessment in Southern Africa</a:t>
            </a:r>
          </a:p>
        </p:txBody>
      </p:sp>
      <p:sp>
        <p:nvSpPr>
          <p:cNvPr id="3" name="Content Placeholder 2"/>
          <p:cNvSpPr>
            <a:spLocks noGrp="1"/>
          </p:cNvSpPr>
          <p:nvPr>
            <p:ph idx="1"/>
          </p:nvPr>
        </p:nvSpPr>
        <p:spPr>
          <a:xfrm>
            <a:off x="319338" y="4797152"/>
            <a:ext cx="8429126" cy="1505272"/>
          </a:xfrm>
        </p:spPr>
        <p:txBody>
          <a:bodyPr>
            <a:noAutofit/>
          </a:bodyPr>
          <a:lstStyle/>
          <a:p>
            <a:pPr marL="0" indent="0">
              <a:buNone/>
            </a:pPr>
            <a:r>
              <a:rPr lang="en-US" sz="1800" dirty="0"/>
              <a:t>With funding from Finland, UNIDO </a:t>
            </a:r>
            <a:r>
              <a:rPr lang="en-US" sz="1800" dirty="0" smtClean="0"/>
              <a:t>assessed </a:t>
            </a:r>
            <a:r>
              <a:rPr lang="en-US" sz="1800" dirty="0"/>
              <a:t>the competencies of laboratories to support trade facilitation and regional integration in Southern </a:t>
            </a:r>
            <a:r>
              <a:rPr lang="en-US" sz="1800" dirty="0" smtClean="0"/>
              <a:t>Africa. UNIDO will continue its interventions at three levels: (1) Strengthen </a:t>
            </a:r>
            <a:r>
              <a:rPr lang="en-US" sz="1800" dirty="0" err="1"/>
              <a:t>SRLA</a:t>
            </a:r>
            <a:r>
              <a:rPr lang="en-US" sz="1800" dirty="0"/>
              <a:t> to provide </a:t>
            </a:r>
            <a:r>
              <a:rPr lang="en-US" sz="1800" dirty="0" smtClean="0"/>
              <a:t>strategic support </a:t>
            </a:r>
            <a:r>
              <a:rPr lang="en-US" sz="1800" dirty="0"/>
              <a:t>to </a:t>
            </a:r>
            <a:r>
              <a:rPr lang="en-US" sz="1800" dirty="0" err="1" smtClean="0"/>
              <a:t>NLAs</a:t>
            </a:r>
            <a:r>
              <a:rPr lang="en-US" sz="1800" dirty="0" smtClean="0"/>
              <a:t>, (2) support </a:t>
            </a:r>
            <a:r>
              <a:rPr lang="en-US" sz="1800" dirty="0" err="1" smtClean="0"/>
              <a:t>NLAs</a:t>
            </a:r>
            <a:r>
              <a:rPr lang="en-US" sz="1800" dirty="0" smtClean="0"/>
              <a:t> </a:t>
            </a:r>
            <a:r>
              <a:rPr lang="en-US" sz="1800" dirty="0"/>
              <a:t>to offer sustainable </a:t>
            </a:r>
            <a:r>
              <a:rPr lang="en-US" sz="1800" dirty="0" smtClean="0"/>
              <a:t>services </a:t>
            </a:r>
            <a:r>
              <a:rPr lang="en-US" sz="1800" dirty="0"/>
              <a:t>for their </a:t>
            </a:r>
            <a:r>
              <a:rPr lang="en-US" sz="1800" dirty="0" smtClean="0"/>
              <a:t>members, (3) upgrade </a:t>
            </a:r>
            <a:r>
              <a:rPr lang="en-US" sz="1800" dirty="0"/>
              <a:t>and strengthen the capacity of </a:t>
            </a:r>
            <a:r>
              <a:rPr lang="en-US" sz="1800" dirty="0" smtClean="0"/>
              <a:t>food </a:t>
            </a:r>
            <a:r>
              <a:rPr lang="en-US" sz="1800" dirty="0"/>
              <a:t>and water laboratories.</a:t>
            </a:r>
          </a:p>
          <a:p>
            <a:pPr marL="0" indent="0">
              <a:buNone/>
            </a:pPr>
            <a:endParaRPr lang="en-US" sz="1800" dirty="0" smtClean="0"/>
          </a:p>
          <a:p>
            <a:pPr marL="0" indent="0">
              <a:buNone/>
            </a:pPr>
            <a:endParaRPr lang="en-US" sz="1800" dirty="0"/>
          </a:p>
          <a:p>
            <a:pPr marL="0" indent="0">
              <a:buNone/>
            </a:pPr>
            <a:endParaRPr lang="en-US" sz="1800" dirty="0"/>
          </a:p>
        </p:txBody>
      </p:sp>
      <p:grpSp>
        <p:nvGrpSpPr>
          <p:cNvPr id="4" name="Group 3"/>
          <p:cNvGrpSpPr/>
          <p:nvPr/>
        </p:nvGrpSpPr>
        <p:grpSpPr>
          <a:xfrm>
            <a:off x="403065" y="1909936"/>
            <a:ext cx="8273391" cy="2743200"/>
            <a:chOff x="403065" y="1844824"/>
            <a:chExt cx="8273391" cy="2743200"/>
          </a:xfrm>
        </p:grpSpPr>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3065" y="1844824"/>
              <a:ext cx="1951575" cy="2743200"/>
            </a:xfrm>
            <a:prstGeom prst="rect">
              <a:avLst/>
            </a:prstGeom>
            <a:noFill/>
            <a:ln w="9525">
              <a:solidFill>
                <a:srgbClr val="7030A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41753" y="1844824"/>
              <a:ext cx="1925053" cy="2743200"/>
            </a:xfrm>
            <a:prstGeom prst="rect">
              <a:avLst/>
            </a:prstGeom>
            <a:noFill/>
            <a:ln w="9525">
              <a:solidFill>
                <a:srgbClr val="7030A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53919" y="1844824"/>
              <a:ext cx="1898735" cy="2743200"/>
            </a:xfrm>
            <a:prstGeom prst="rect">
              <a:avLst/>
            </a:prstGeom>
            <a:noFill/>
            <a:ln w="9525">
              <a:solidFill>
                <a:srgbClr val="7030A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69"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739767" y="1844824"/>
              <a:ext cx="1936689" cy="2743200"/>
            </a:xfrm>
            <a:prstGeom prst="rect">
              <a:avLst/>
            </a:prstGeom>
            <a:noFill/>
            <a:ln w="9525">
              <a:solidFill>
                <a:srgbClr val="7030A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3366443302"/>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AREAS OF INTERVENTION</a:t>
            </a:r>
            <a:endParaRPr lang="en-US" dirty="0"/>
          </a:p>
        </p:txBody>
      </p:sp>
    </p:spTree>
    <p:extLst>
      <p:ext uri="{BB962C8B-B14F-4D97-AF65-F5344CB8AC3E}">
        <p14:creationId xmlns:p14="http://schemas.microsoft.com/office/powerpoint/2010/main" xmlns="" val="1150481329"/>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Quality Infrastructure Training</a:t>
            </a:r>
            <a:endParaRPr lang="en-US" dirty="0"/>
          </a:p>
        </p:txBody>
      </p:sp>
      <p:sp>
        <p:nvSpPr>
          <p:cNvPr id="4" name="Rounded Rectangle 3"/>
          <p:cNvSpPr/>
          <p:nvPr/>
        </p:nvSpPr>
        <p:spPr bwMode="auto">
          <a:xfrm>
            <a:off x="7318568" y="3049092"/>
            <a:ext cx="1645920" cy="1371600"/>
          </a:xfrm>
          <a:prstGeom prst="roundRect">
            <a:avLst>
              <a:gd name="adj" fmla="val 0"/>
            </a:avLst>
          </a:prstGeom>
          <a:solidFill>
            <a:schemeClr val="tx2"/>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algn="ctr">
              <a:defRPr/>
            </a:pPr>
            <a:r>
              <a:rPr lang="en-US" sz="1600" b="1" dirty="0">
                <a:solidFill>
                  <a:schemeClr val="bg1"/>
                </a:solidFill>
              </a:rPr>
              <a:t>Regional </a:t>
            </a:r>
            <a:r>
              <a:rPr lang="en-US" sz="1600" b="1" dirty="0" smtClean="0">
                <a:solidFill>
                  <a:schemeClr val="bg1"/>
                </a:solidFill>
              </a:rPr>
              <a:t>Quality Infrastructure and Project Design Training Caribbean's</a:t>
            </a:r>
            <a:endParaRPr lang="en-US" sz="1600" b="1" dirty="0">
              <a:solidFill>
                <a:schemeClr val="bg1"/>
              </a:solidFill>
            </a:endParaRPr>
          </a:p>
        </p:txBody>
      </p:sp>
      <p:sp>
        <p:nvSpPr>
          <p:cNvPr id="5" name="Rounded Rectangle 4"/>
          <p:cNvSpPr/>
          <p:nvPr/>
        </p:nvSpPr>
        <p:spPr bwMode="auto">
          <a:xfrm>
            <a:off x="107504" y="3049092"/>
            <a:ext cx="1645920" cy="1371600"/>
          </a:xfrm>
          <a:prstGeom prst="roundRect">
            <a:avLst>
              <a:gd name="adj" fmla="val 0"/>
            </a:avLst>
          </a:prstGeom>
          <a:solidFill>
            <a:schemeClr val="tx2"/>
          </a:solidFill>
          <a:ln>
            <a:solidFill>
              <a:schemeClr val="tx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algn="ctr">
              <a:defRPr/>
            </a:pPr>
            <a:r>
              <a:rPr lang="en-US" sz="1600" b="1" dirty="0">
                <a:solidFill>
                  <a:schemeClr val="bg1"/>
                </a:solidFill>
              </a:rPr>
              <a:t>Regional Trade Capacity Building Training </a:t>
            </a:r>
            <a:r>
              <a:rPr lang="en-US" sz="1600" b="1" dirty="0" smtClean="0">
                <a:solidFill>
                  <a:schemeClr val="bg1"/>
                </a:solidFill>
              </a:rPr>
              <a:t>for </a:t>
            </a:r>
            <a:r>
              <a:rPr lang="en-US" sz="1600" b="1" dirty="0">
                <a:solidFill>
                  <a:schemeClr val="bg1"/>
                </a:solidFill>
              </a:rPr>
              <a:t>Central Asia</a:t>
            </a:r>
          </a:p>
        </p:txBody>
      </p:sp>
      <p:sp>
        <p:nvSpPr>
          <p:cNvPr id="6" name="Rounded Rectangle 5"/>
          <p:cNvSpPr/>
          <p:nvPr/>
        </p:nvSpPr>
        <p:spPr bwMode="auto">
          <a:xfrm>
            <a:off x="1910270" y="3049092"/>
            <a:ext cx="1645920" cy="1371600"/>
          </a:xfrm>
          <a:prstGeom prst="roundRect">
            <a:avLst>
              <a:gd name="adj" fmla="val 0"/>
            </a:avLst>
          </a:prstGeom>
          <a:solidFill>
            <a:schemeClr val="tx2"/>
          </a:solidFill>
          <a:ln>
            <a:solidFill>
              <a:schemeClr val="tx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algn="ctr">
              <a:defRPr/>
            </a:pPr>
            <a:r>
              <a:rPr lang="en-US" sz="1600" b="1" dirty="0">
                <a:solidFill>
                  <a:schemeClr val="bg1"/>
                </a:solidFill>
              </a:rPr>
              <a:t>Regional Trade Capacity Building Training for Caucasus and Western CIS</a:t>
            </a:r>
          </a:p>
        </p:txBody>
      </p:sp>
      <p:sp>
        <p:nvSpPr>
          <p:cNvPr id="7" name="Rounded Rectangle 6"/>
          <p:cNvSpPr/>
          <p:nvPr/>
        </p:nvSpPr>
        <p:spPr bwMode="auto">
          <a:xfrm>
            <a:off x="3713036" y="3049092"/>
            <a:ext cx="1645920" cy="1371600"/>
          </a:xfrm>
          <a:prstGeom prst="roundRect">
            <a:avLst>
              <a:gd name="adj" fmla="val 0"/>
            </a:avLst>
          </a:prstGeom>
          <a:solidFill>
            <a:schemeClr val="tx2"/>
          </a:solidFill>
          <a:ln>
            <a:solidFill>
              <a:schemeClr val="tx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algn="ctr"/>
            <a:r>
              <a:rPr lang="en-US" sz="1600" b="1" dirty="0">
                <a:solidFill>
                  <a:schemeClr val="bg1"/>
                </a:solidFill>
              </a:rPr>
              <a:t>Regional Trade Capacity Building Training for LDCs</a:t>
            </a:r>
          </a:p>
        </p:txBody>
      </p:sp>
      <p:sp>
        <p:nvSpPr>
          <p:cNvPr id="8" name="Rectangle 7"/>
          <p:cNvSpPr/>
          <p:nvPr/>
        </p:nvSpPr>
        <p:spPr bwMode="auto">
          <a:xfrm>
            <a:off x="107504" y="4653137"/>
            <a:ext cx="3448686" cy="1584176"/>
          </a:xfrm>
          <a:prstGeom prst="rect">
            <a:avLst/>
          </a:prstGeom>
          <a:solidFill>
            <a:schemeClr val="lt1">
              <a:alpha val="60000"/>
            </a:schemeClr>
          </a:solidFill>
          <a:ln w="9525">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anchor="ctr"/>
          <a:lstStyle/>
          <a:p>
            <a:pPr algn="ctr">
              <a:spcAft>
                <a:spcPts val="1200"/>
              </a:spcAft>
              <a:defRPr/>
            </a:pPr>
            <a:r>
              <a:rPr lang="en-US" sz="1400" dirty="0" smtClean="0"/>
              <a:t>The Trade Capacity Building Branch conducted </a:t>
            </a:r>
            <a:r>
              <a:rPr lang="en-US" sz="1400" dirty="0"/>
              <a:t>several training courses on trade capacity </a:t>
            </a:r>
            <a:r>
              <a:rPr lang="en-US" sz="1400" dirty="0" smtClean="0"/>
              <a:t>building and quality infrastructure development </a:t>
            </a:r>
            <a:r>
              <a:rPr lang="en-US" sz="1400" dirty="0"/>
              <a:t>for </a:t>
            </a:r>
            <a:r>
              <a:rPr lang="en-US" sz="1400" b="1" dirty="0">
                <a:solidFill>
                  <a:schemeClr val="accent1"/>
                </a:solidFill>
              </a:rPr>
              <a:t>Central Asia</a:t>
            </a:r>
            <a:r>
              <a:rPr lang="en-US" sz="1400" dirty="0"/>
              <a:t> as well as the </a:t>
            </a:r>
            <a:r>
              <a:rPr lang="en-US" sz="1400" b="1" dirty="0">
                <a:solidFill>
                  <a:schemeClr val="accent1"/>
                </a:solidFill>
              </a:rPr>
              <a:t>Caucasus and Western CIS</a:t>
            </a:r>
            <a:r>
              <a:rPr lang="en-US" sz="1400" dirty="0"/>
              <a:t>.</a:t>
            </a:r>
          </a:p>
        </p:txBody>
      </p:sp>
      <p:sp>
        <p:nvSpPr>
          <p:cNvPr id="9" name="Rectangle 8"/>
          <p:cNvSpPr/>
          <p:nvPr/>
        </p:nvSpPr>
        <p:spPr bwMode="auto">
          <a:xfrm>
            <a:off x="3714440" y="4653136"/>
            <a:ext cx="1643814" cy="1584175"/>
          </a:xfrm>
          <a:prstGeom prst="rect">
            <a:avLst/>
          </a:prstGeom>
          <a:solidFill>
            <a:schemeClr val="lt1">
              <a:alpha val="60000"/>
            </a:schemeClr>
          </a:solidFill>
          <a:ln w="9525">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anchor="ctr"/>
          <a:lstStyle/>
          <a:p>
            <a:pPr algn="ctr">
              <a:spcAft>
                <a:spcPts val="1200"/>
              </a:spcAft>
              <a:defRPr/>
            </a:pPr>
            <a:r>
              <a:rPr lang="en-US" sz="1400" dirty="0" smtClean="0"/>
              <a:t>Quality Infrastructure Training for </a:t>
            </a:r>
            <a:r>
              <a:rPr lang="en-US" sz="1400" b="1" dirty="0" smtClean="0">
                <a:solidFill>
                  <a:schemeClr val="accent1"/>
                </a:solidFill>
              </a:rPr>
              <a:t>Least </a:t>
            </a:r>
            <a:r>
              <a:rPr lang="en-US" sz="1400" b="1" dirty="0">
                <a:solidFill>
                  <a:schemeClr val="accent1"/>
                </a:solidFill>
              </a:rPr>
              <a:t>Developed Countries </a:t>
            </a:r>
            <a:r>
              <a:rPr lang="en-US" sz="1400" dirty="0" smtClean="0"/>
              <a:t>organized </a:t>
            </a:r>
            <a:r>
              <a:rPr lang="en-US" sz="1400" dirty="0"/>
              <a:t>in </a:t>
            </a:r>
            <a:r>
              <a:rPr lang="en-US" sz="1400" dirty="0" smtClean="0"/>
              <a:t>Mozambique in 2015.</a:t>
            </a:r>
            <a:endParaRPr lang="en-US" sz="1400" dirty="0"/>
          </a:p>
        </p:txBody>
      </p:sp>
      <p:sp>
        <p:nvSpPr>
          <p:cNvPr id="10" name="Rectangle 9"/>
          <p:cNvSpPr/>
          <p:nvPr/>
        </p:nvSpPr>
        <p:spPr bwMode="auto">
          <a:xfrm>
            <a:off x="7318568" y="4653136"/>
            <a:ext cx="1645920" cy="1584175"/>
          </a:xfrm>
          <a:prstGeom prst="rect">
            <a:avLst/>
          </a:prstGeom>
          <a:solidFill>
            <a:schemeClr val="lt1">
              <a:alpha val="60000"/>
            </a:schemeClr>
          </a:solidFill>
          <a:ln w="9525">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anchor="ctr"/>
          <a:lstStyle/>
          <a:p>
            <a:pPr algn="ctr">
              <a:spcAft>
                <a:spcPts val="1200"/>
              </a:spcAft>
              <a:defRPr/>
            </a:pPr>
            <a:r>
              <a:rPr lang="en-US" sz="1400" dirty="0" smtClean="0"/>
              <a:t>Quality Infrastructure Training focusing on the </a:t>
            </a:r>
            <a:r>
              <a:rPr lang="en-US" sz="1400" b="1" dirty="0" smtClean="0">
                <a:solidFill>
                  <a:schemeClr val="accent1"/>
                </a:solidFill>
              </a:rPr>
              <a:t>Caribbean Islands </a:t>
            </a:r>
            <a:r>
              <a:rPr lang="en-US" sz="1400" dirty="0" smtClean="0"/>
              <a:t>conducted in March 2017.</a:t>
            </a:r>
            <a:endParaRPr lang="en-US" sz="1400" dirty="0"/>
          </a:p>
        </p:txBody>
      </p:sp>
      <p:sp>
        <p:nvSpPr>
          <p:cNvPr id="11" name="Rectangle 10"/>
          <p:cNvSpPr/>
          <p:nvPr/>
        </p:nvSpPr>
        <p:spPr bwMode="auto">
          <a:xfrm>
            <a:off x="244664" y="1845618"/>
            <a:ext cx="1371600" cy="639762"/>
          </a:xfrm>
          <a:prstGeom prst="rect">
            <a:avLst/>
          </a:prstGeom>
          <a:noFill/>
          <a:ln>
            <a:noFill/>
            <a:headEnd type="none" w="med" len="med"/>
            <a:tailEnd type="none" w="med" len="med"/>
          </a:ln>
          <a:extLst/>
        </p:spPr>
        <p:style>
          <a:lnRef idx="2">
            <a:schemeClr val="accent2"/>
          </a:lnRef>
          <a:fillRef idx="1">
            <a:schemeClr val="lt1"/>
          </a:fillRef>
          <a:effectRef idx="0">
            <a:schemeClr val="accent2"/>
          </a:effectRef>
          <a:fontRef idx="minor">
            <a:schemeClr val="dk1"/>
          </a:fontRef>
        </p:style>
        <p:txBody>
          <a:bodyPr anchor="ctr"/>
          <a:lstStyle/>
          <a:p>
            <a:pPr algn="ctr">
              <a:defRPr/>
            </a:pPr>
            <a:r>
              <a:rPr lang="en-US" dirty="0">
                <a:solidFill>
                  <a:schemeClr val="tx1"/>
                </a:solidFill>
              </a:rPr>
              <a:t>Kyrgyzstan </a:t>
            </a:r>
          </a:p>
          <a:p>
            <a:pPr algn="ctr">
              <a:defRPr/>
            </a:pPr>
            <a:r>
              <a:rPr lang="en-US" dirty="0">
                <a:solidFill>
                  <a:schemeClr val="tx1"/>
                </a:solidFill>
              </a:rPr>
              <a:t>2013</a:t>
            </a:r>
          </a:p>
        </p:txBody>
      </p:sp>
      <p:sp>
        <p:nvSpPr>
          <p:cNvPr id="12" name="Rectangle 11"/>
          <p:cNvSpPr/>
          <p:nvPr/>
        </p:nvSpPr>
        <p:spPr bwMode="auto">
          <a:xfrm>
            <a:off x="1945917" y="1845618"/>
            <a:ext cx="1371600" cy="639762"/>
          </a:xfrm>
          <a:prstGeom prst="rect">
            <a:avLst/>
          </a:prstGeom>
          <a:noFill/>
          <a:ln>
            <a:noFill/>
            <a:headEnd type="none" w="med" len="med"/>
            <a:tailEnd type="none" w="med" len="med"/>
          </a:ln>
          <a:extLst/>
        </p:spPr>
        <p:style>
          <a:lnRef idx="2">
            <a:schemeClr val="accent2"/>
          </a:lnRef>
          <a:fillRef idx="1">
            <a:schemeClr val="lt1"/>
          </a:fillRef>
          <a:effectRef idx="0">
            <a:schemeClr val="accent2"/>
          </a:effectRef>
          <a:fontRef idx="minor">
            <a:schemeClr val="dk1"/>
          </a:fontRef>
        </p:style>
        <p:txBody>
          <a:bodyPr anchor="ctr"/>
          <a:lstStyle/>
          <a:p>
            <a:pPr algn="ctr">
              <a:defRPr/>
            </a:pPr>
            <a:r>
              <a:rPr lang="en-US" dirty="0">
                <a:solidFill>
                  <a:schemeClr val="tx1"/>
                </a:solidFill>
              </a:rPr>
              <a:t>Poland</a:t>
            </a:r>
          </a:p>
          <a:p>
            <a:pPr algn="ctr">
              <a:defRPr/>
            </a:pPr>
            <a:r>
              <a:rPr lang="en-US" dirty="0">
                <a:solidFill>
                  <a:schemeClr val="tx1"/>
                </a:solidFill>
              </a:rPr>
              <a:t>2014</a:t>
            </a:r>
          </a:p>
        </p:txBody>
      </p:sp>
      <p:sp>
        <p:nvSpPr>
          <p:cNvPr id="13" name="Rectangle 12"/>
          <p:cNvSpPr/>
          <p:nvPr/>
        </p:nvSpPr>
        <p:spPr bwMode="auto">
          <a:xfrm>
            <a:off x="3647170" y="1844824"/>
            <a:ext cx="1534905" cy="641350"/>
          </a:xfrm>
          <a:prstGeom prst="rect">
            <a:avLst/>
          </a:prstGeom>
          <a:noFill/>
          <a:ln>
            <a:noFill/>
            <a:headEnd type="none" w="med" len="med"/>
            <a:tailEnd type="none" w="med" len="med"/>
          </a:ln>
          <a:extLst/>
        </p:spPr>
        <p:style>
          <a:lnRef idx="2">
            <a:schemeClr val="accent2"/>
          </a:lnRef>
          <a:fillRef idx="1">
            <a:schemeClr val="lt1"/>
          </a:fillRef>
          <a:effectRef idx="0">
            <a:schemeClr val="accent2"/>
          </a:effectRef>
          <a:fontRef idx="minor">
            <a:schemeClr val="dk1"/>
          </a:fontRef>
        </p:style>
        <p:txBody>
          <a:bodyPr anchor="ctr"/>
          <a:lstStyle/>
          <a:p>
            <a:pPr algn="ctr">
              <a:defRPr/>
            </a:pPr>
            <a:r>
              <a:rPr lang="en-US" dirty="0">
                <a:solidFill>
                  <a:schemeClr val="tx1"/>
                </a:solidFill>
              </a:rPr>
              <a:t>Mozambique</a:t>
            </a:r>
          </a:p>
          <a:p>
            <a:pPr algn="ctr">
              <a:defRPr/>
            </a:pPr>
            <a:r>
              <a:rPr lang="en-US" dirty="0">
                <a:solidFill>
                  <a:schemeClr val="tx1"/>
                </a:solidFill>
              </a:rPr>
              <a:t>2015</a:t>
            </a:r>
          </a:p>
        </p:txBody>
      </p:sp>
      <p:sp>
        <p:nvSpPr>
          <p:cNvPr id="14" name="Rectangle 13"/>
          <p:cNvSpPr/>
          <p:nvPr/>
        </p:nvSpPr>
        <p:spPr bwMode="auto">
          <a:xfrm>
            <a:off x="7376288" y="1844824"/>
            <a:ext cx="1534905" cy="641350"/>
          </a:xfrm>
          <a:prstGeom prst="rect">
            <a:avLst/>
          </a:prstGeom>
          <a:noFill/>
          <a:ln>
            <a:noFill/>
            <a:headEnd type="none" w="med" len="med"/>
            <a:tailEnd type="none" w="med" len="med"/>
          </a:ln>
          <a:extLst/>
        </p:spPr>
        <p:style>
          <a:lnRef idx="2">
            <a:schemeClr val="accent2"/>
          </a:lnRef>
          <a:fillRef idx="1">
            <a:schemeClr val="lt1"/>
          </a:fillRef>
          <a:effectRef idx="0">
            <a:schemeClr val="accent2"/>
          </a:effectRef>
          <a:fontRef idx="minor">
            <a:schemeClr val="dk1"/>
          </a:fontRef>
        </p:style>
        <p:txBody>
          <a:bodyPr anchor="ctr"/>
          <a:lstStyle/>
          <a:p>
            <a:pPr algn="ctr">
              <a:defRPr/>
            </a:pPr>
            <a:r>
              <a:rPr lang="en-US" dirty="0" smtClean="0">
                <a:solidFill>
                  <a:schemeClr val="tx1"/>
                </a:solidFill>
              </a:rPr>
              <a:t>Caribbean’s </a:t>
            </a:r>
            <a:endParaRPr lang="en-US" dirty="0">
              <a:solidFill>
                <a:schemeClr val="tx1"/>
              </a:solidFill>
            </a:endParaRPr>
          </a:p>
          <a:p>
            <a:pPr algn="ctr">
              <a:defRPr/>
            </a:pPr>
            <a:r>
              <a:rPr lang="en-US" dirty="0" smtClean="0">
                <a:solidFill>
                  <a:schemeClr val="tx1"/>
                </a:solidFill>
              </a:rPr>
              <a:t>2017</a:t>
            </a:r>
            <a:endParaRPr lang="en-US" dirty="0">
              <a:solidFill>
                <a:schemeClr val="tx1"/>
              </a:solidFill>
            </a:endParaRPr>
          </a:p>
        </p:txBody>
      </p:sp>
      <p:sp>
        <p:nvSpPr>
          <p:cNvPr id="15" name="Rounded Rectangle 14"/>
          <p:cNvSpPr/>
          <p:nvPr/>
        </p:nvSpPr>
        <p:spPr bwMode="auto">
          <a:xfrm>
            <a:off x="5515802" y="3049092"/>
            <a:ext cx="1645920" cy="1371600"/>
          </a:xfrm>
          <a:prstGeom prst="roundRect">
            <a:avLst>
              <a:gd name="adj" fmla="val 0"/>
            </a:avLst>
          </a:prstGeom>
          <a:solidFill>
            <a:schemeClr val="tx2"/>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algn="ctr"/>
            <a:r>
              <a:rPr lang="en-US" sz="1600" b="1" dirty="0">
                <a:solidFill>
                  <a:schemeClr val="bg1"/>
                </a:solidFill>
              </a:rPr>
              <a:t>Regional </a:t>
            </a:r>
            <a:r>
              <a:rPr lang="en-US" sz="1600" b="1" dirty="0" smtClean="0">
                <a:solidFill>
                  <a:schemeClr val="bg1"/>
                </a:solidFill>
              </a:rPr>
              <a:t>Quality Infrastructure and Project Design Training Gulf Countries</a:t>
            </a:r>
            <a:endParaRPr lang="en-US" sz="1600" b="1" dirty="0">
              <a:solidFill>
                <a:schemeClr val="bg1"/>
              </a:solidFill>
            </a:endParaRPr>
          </a:p>
        </p:txBody>
      </p:sp>
      <p:sp>
        <p:nvSpPr>
          <p:cNvPr id="16" name="Rectangle 15"/>
          <p:cNvSpPr/>
          <p:nvPr/>
        </p:nvSpPr>
        <p:spPr bwMode="auto">
          <a:xfrm>
            <a:off x="5511728" y="1844824"/>
            <a:ext cx="1534905" cy="641350"/>
          </a:xfrm>
          <a:prstGeom prst="rect">
            <a:avLst/>
          </a:prstGeom>
          <a:noFill/>
          <a:ln>
            <a:noFill/>
            <a:headEnd type="none" w="med" len="med"/>
            <a:tailEnd type="none" w="med" len="med"/>
          </a:ln>
          <a:extLst/>
        </p:spPr>
        <p:style>
          <a:lnRef idx="2">
            <a:schemeClr val="accent2"/>
          </a:lnRef>
          <a:fillRef idx="1">
            <a:schemeClr val="lt1"/>
          </a:fillRef>
          <a:effectRef idx="0">
            <a:schemeClr val="accent2"/>
          </a:effectRef>
          <a:fontRef idx="minor">
            <a:schemeClr val="dk1"/>
          </a:fontRef>
        </p:style>
        <p:txBody>
          <a:bodyPr anchor="ctr"/>
          <a:lstStyle/>
          <a:p>
            <a:pPr algn="ctr">
              <a:defRPr/>
            </a:pPr>
            <a:r>
              <a:rPr lang="en-US" dirty="0" smtClean="0">
                <a:solidFill>
                  <a:schemeClr val="tx1"/>
                </a:solidFill>
              </a:rPr>
              <a:t>Bahrain </a:t>
            </a:r>
            <a:endParaRPr lang="en-US" dirty="0">
              <a:solidFill>
                <a:schemeClr val="tx1"/>
              </a:solidFill>
            </a:endParaRPr>
          </a:p>
          <a:p>
            <a:pPr algn="ctr">
              <a:defRPr/>
            </a:pPr>
            <a:r>
              <a:rPr lang="en-US" dirty="0" smtClean="0">
                <a:solidFill>
                  <a:schemeClr val="tx1"/>
                </a:solidFill>
              </a:rPr>
              <a:t>2016</a:t>
            </a:r>
            <a:endParaRPr lang="en-US" dirty="0">
              <a:solidFill>
                <a:schemeClr val="tx1"/>
              </a:solidFill>
            </a:endParaRPr>
          </a:p>
        </p:txBody>
      </p:sp>
      <p:grpSp>
        <p:nvGrpSpPr>
          <p:cNvPr id="17" name="Group 16"/>
          <p:cNvGrpSpPr/>
          <p:nvPr/>
        </p:nvGrpSpPr>
        <p:grpSpPr>
          <a:xfrm>
            <a:off x="0" y="2420888"/>
            <a:ext cx="8964488" cy="484188"/>
            <a:chOff x="0" y="2440756"/>
            <a:chExt cx="8964488" cy="484188"/>
          </a:xfrm>
        </p:grpSpPr>
        <p:sp>
          <p:nvSpPr>
            <p:cNvPr id="18" name="Right Arrow 17"/>
            <p:cNvSpPr/>
            <p:nvPr/>
          </p:nvSpPr>
          <p:spPr bwMode="auto">
            <a:xfrm>
              <a:off x="0" y="2440756"/>
              <a:ext cx="8964488" cy="484188"/>
            </a:xfrm>
            <a:prstGeom prst="rightArrow">
              <a:avLst>
                <a:gd name="adj1" fmla="val 27471"/>
                <a:gd name="adj2" fmla="val 50000"/>
              </a:avLst>
            </a:prstGeom>
            <a:solidFill>
              <a:schemeClr val="accent5">
                <a:lumMod val="60000"/>
                <a:lumOff val="40000"/>
              </a:schemeClr>
            </a:solidFill>
            <a:ln w="9525" cap="flat" cmpd="sng" algn="ctr">
              <a:noFill/>
              <a:prstDash val="solid"/>
              <a:round/>
              <a:headEnd type="none" w="med" len="med"/>
              <a:tailEnd type="none" w="med" len="med"/>
            </a:ln>
            <a:effectLst/>
            <a:extLst/>
          </p:spPr>
          <p:txBody>
            <a:bodyPr/>
            <a:lstStyle/>
            <a:p>
              <a:pPr>
                <a:defRPr/>
              </a:pPr>
              <a:endParaRPr lang="en-US"/>
            </a:p>
          </p:txBody>
        </p:sp>
        <p:sp>
          <p:nvSpPr>
            <p:cNvPr id="19" name="Oval 18"/>
            <p:cNvSpPr/>
            <p:nvPr/>
          </p:nvSpPr>
          <p:spPr bwMode="auto">
            <a:xfrm>
              <a:off x="786192" y="2545531"/>
              <a:ext cx="274320" cy="274638"/>
            </a:xfrm>
            <a:prstGeom prst="ellipse">
              <a:avLst/>
            </a:prstGeom>
            <a:solidFill>
              <a:schemeClr val="accent5">
                <a:lumMod val="75000"/>
              </a:schemeClr>
            </a:solidFill>
            <a:ln w="38100">
              <a:headEnd type="none" w="med" len="med"/>
              <a:tailEnd type="none" w="med" len="med"/>
            </a:ln>
            <a:extLst/>
          </p:spPr>
          <p:style>
            <a:lnRef idx="3">
              <a:schemeClr val="lt1"/>
            </a:lnRef>
            <a:fillRef idx="1">
              <a:schemeClr val="accent1"/>
            </a:fillRef>
            <a:effectRef idx="1">
              <a:schemeClr val="accent1"/>
            </a:effectRef>
            <a:fontRef idx="minor">
              <a:schemeClr val="lt1"/>
            </a:fontRef>
          </p:style>
          <p:txBody>
            <a:bodyPr/>
            <a:lstStyle/>
            <a:p>
              <a:pPr>
                <a:defRPr/>
              </a:pPr>
              <a:endParaRPr lang="en-US">
                <a:solidFill>
                  <a:schemeClr val="tx1"/>
                </a:solidFill>
                <a:latin typeface="Arial" charset="0"/>
              </a:endParaRPr>
            </a:p>
          </p:txBody>
        </p:sp>
        <p:sp>
          <p:nvSpPr>
            <p:cNvPr id="20" name="Oval 19"/>
            <p:cNvSpPr/>
            <p:nvPr/>
          </p:nvSpPr>
          <p:spPr bwMode="auto">
            <a:xfrm>
              <a:off x="2567156" y="2545531"/>
              <a:ext cx="274320" cy="274638"/>
            </a:xfrm>
            <a:prstGeom prst="ellipse">
              <a:avLst/>
            </a:prstGeom>
            <a:solidFill>
              <a:schemeClr val="accent5">
                <a:lumMod val="75000"/>
              </a:schemeClr>
            </a:solidFill>
            <a:ln w="38100">
              <a:headEnd type="none" w="med" len="med"/>
              <a:tailEnd type="none" w="med" len="med"/>
            </a:ln>
            <a:extLst/>
          </p:spPr>
          <p:style>
            <a:lnRef idx="3">
              <a:schemeClr val="lt1"/>
            </a:lnRef>
            <a:fillRef idx="1">
              <a:schemeClr val="accent1"/>
            </a:fillRef>
            <a:effectRef idx="1">
              <a:schemeClr val="accent1"/>
            </a:effectRef>
            <a:fontRef idx="minor">
              <a:schemeClr val="lt1"/>
            </a:fontRef>
          </p:style>
          <p:txBody>
            <a:bodyPr/>
            <a:lstStyle/>
            <a:p>
              <a:pPr>
                <a:defRPr/>
              </a:pPr>
              <a:endParaRPr lang="en-US">
                <a:solidFill>
                  <a:schemeClr val="tx1"/>
                </a:solidFill>
                <a:latin typeface="Arial" charset="0"/>
              </a:endParaRPr>
            </a:p>
          </p:txBody>
        </p:sp>
        <p:sp>
          <p:nvSpPr>
            <p:cNvPr id="21" name="Oval 20"/>
            <p:cNvSpPr/>
            <p:nvPr/>
          </p:nvSpPr>
          <p:spPr bwMode="auto">
            <a:xfrm>
              <a:off x="6173523" y="2545531"/>
              <a:ext cx="274320" cy="274638"/>
            </a:xfrm>
            <a:prstGeom prst="ellipse">
              <a:avLst/>
            </a:prstGeom>
            <a:solidFill>
              <a:schemeClr val="accent5">
                <a:lumMod val="75000"/>
              </a:schemeClr>
            </a:solidFill>
            <a:ln w="38100">
              <a:headEnd type="none" w="med" len="med"/>
              <a:tailEnd type="none" w="med" len="med"/>
            </a:ln>
            <a:extLst/>
          </p:spPr>
          <p:style>
            <a:lnRef idx="3">
              <a:schemeClr val="lt1"/>
            </a:lnRef>
            <a:fillRef idx="1">
              <a:schemeClr val="accent1"/>
            </a:fillRef>
            <a:effectRef idx="1">
              <a:schemeClr val="accent1"/>
            </a:effectRef>
            <a:fontRef idx="minor">
              <a:schemeClr val="lt1"/>
            </a:fontRef>
          </p:style>
          <p:txBody>
            <a:bodyPr/>
            <a:lstStyle/>
            <a:p>
              <a:pPr>
                <a:defRPr/>
              </a:pPr>
              <a:endParaRPr lang="en-US">
                <a:solidFill>
                  <a:schemeClr val="tx1"/>
                </a:solidFill>
                <a:latin typeface="Arial" charset="0"/>
              </a:endParaRPr>
            </a:p>
          </p:txBody>
        </p:sp>
        <p:sp>
          <p:nvSpPr>
            <p:cNvPr id="22" name="Oval 21"/>
            <p:cNvSpPr/>
            <p:nvPr/>
          </p:nvSpPr>
          <p:spPr bwMode="auto">
            <a:xfrm>
              <a:off x="4344669" y="2545531"/>
              <a:ext cx="274320" cy="274638"/>
            </a:xfrm>
            <a:prstGeom prst="ellipse">
              <a:avLst/>
            </a:prstGeom>
            <a:solidFill>
              <a:schemeClr val="accent5">
                <a:lumMod val="75000"/>
              </a:schemeClr>
            </a:solidFill>
            <a:ln w="38100">
              <a:headEnd type="none" w="med" len="med"/>
              <a:tailEnd type="none" w="med" len="med"/>
            </a:ln>
            <a:extLst/>
          </p:spPr>
          <p:style>
            <a:lnRef idx="3">
              <a:schemeClr val="lt1"/>
            </a:lnRef>
            <a:fillRef idx="1">
              <a:schemeClr val="accent1"/>
            </a:fillRef>
            <a:effectRef idx="1">
              <a:schemeClr val="accent1"/>
            </a:effectRef>
            <a:fontRef idx="minor">
              <a:schemeClr val="lt1"/>
            </a:fontRef>
          </p:style>
          <p:txBody>
            <a:bodyPr/>
            <a:lstStyle/>
            <a:p>
              <a:pPr>
                <a:defRPr/>
              </a:pPr>
              <a:endParaRPr lang="en-US">
                <a:solidFill>
                  <a:schemeClr val="tx1"/>
                </a:solidFill>
                <a:latin typeface="Arial" charset="0"/>
              </a:endParaRPr>
            </a:p>
          </p:txBody>
        </p:sp>
        <p:sp>
          <p:nvSpPr>
            <p:cNvPr id="23" name="Oval 22"/>
            <p:cNvSpPr/>
            <p:nvPr/>
          </p:nvSpPr>
          <p:spPr bwMode="auto">
            <a:xfrm>
              <a:off x="8004368" y="2545531"/>
              <a:ext cx="274320" cy="274638"/>
            </a:xfrm>
            <a:prstGeom prst="ellipse">
              <a:avLst/>
            </a:prstGeom>
            <a:solidFill>
              <a:schemeClr val="accent5">
                <a:lumMod val="75000"/>
              </a:schemeClr>
            </a:solidFill>
            <a:ln w="38100">
              <a:headEnd type="none" w="med" len="med"/>
              <a:tailEnd type="none" w="med" len="med"/>
            </a:ln>
            <a:extLst/>
          </p:spPr>
          <p:style>
            <a:lnRef idx="3">
              <a:schemeClr val="lt1"/>
            </a:lnRef>
            <a:fillRef idx="1">
              <a:schemeClr val="accent1"/>
            </a:fillRef>
            <a:effectRef idx="1">
              <a:schemeClr val="accent1"/>
            </a:effectRef>
            <a:fontRef idx="minor">
              <a:schemeClr val="lt1"/>
            </a:fontRef>
          </p:style>
          <p:txBody>
            <a:bodyPr/>
            <a:lstStyle/>
            <a:p>
              <a:pPr>
                <a:defRPr/>
              </a:pPr>
              <a:endParaRPr lang="en-US">
                <a:solidFill>
                  <a:schemeClr val="tx1"/>
                </a:solidFill>
                <a:latin typeface="Arial" charset="0"/>
              </a:endParaRPr>
            </a:p>
          </p:txBody>
        </p:sp>
      </p:grpSp>
      <p:sp>
        <p:nvSpPr>
          <p:cNvPr id="24" name="Rectangle 23"/>
          <p:cNvSpPr/>
          <p:nvPr/>
        </p:nvSpPr>
        <p:spPr bwMode="auto">
          <a:xfrm>
            <a:off x="5516504" y="4653136"/>
            <a:ext cx="1643814" cy="1584175"/>
          </a:xfrm>
          <a:prstGeom prst="rect">
            <a:avLst/>
          </a:prstGeom>
          <a:solidFill>
            <a:schemeClr val="lt1">
              <a:alpha val="60000"/>
            </a:schemeClr>
          </a:solidFill>
          <a:ln w="9525">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anchor="ctr"/>
          <a:lstStyle/>
          <a:p>
            <a:pPr algn="ctr">
              <a:spcAft>
                <a:spcPts val="1200"/>
              </a:spcAft>
              <a:defRPr/>
            </a:pPr>
            <a:r>
              <a:rPr lang="en-US" sz="1400" dirty="0" smtClean="0"/>
              <a:t>Quality Infrastructure Training for </a:t>
            </a:r>
            <a:r>
              <a:rPr lang="en-US" sz="1400" b="1" dirty="0" err="1" smtClean="0">
                <a:solidFill>
                  <a:schemeClr val="accent1"/>
                </a:solidFill>
              </a:rPr>
              <a:t>GSO</a:t>
            </a:r>
            <a:r>
              <a:rPr lang="en-US" sz="1400" b="1" dirty="0" smtClean="0">
                <a:solidFill>
                  <a:schemeClr val="accent1"/>
                </a:solidFill>
              </a:rPr>
              <a:t> </a:t>
            </a:r>
            <a:r>
              <a:rPr lang="en-US" sz="1400" b="1" dirty="0">
                <a:solidFill>
                  <a:schemeClr val="accent1"/>
                </a:solidFill>
              </a:rPr>
              <a:t>Countries </a:t>
            </a:r>
            <a:r>
              <a:rPr lang="en-US" sz="1400" dirty="0" smtClean="0"/>
              <a:t>organized </a:t>
            </a:r>
            <a:r>
              <a:rPr lang="en-US" sz="1400" dirty="0"/>
              <a:t>in </a:t>
            </a:r>
            <a:r>
              <a:rPr lang="en-US" sz="1400" dirty="0" smtClean="0"/>
              <a:t>Bahrain in December 2016.</a:t>
            </a:r>
            <a:endParaRPr lang="en-US" sz="1400" dirty="0"/>
          </a:p>
        </p:txBody>
      </p:sp>
    </p:spTree>
    <p:extLst>
      <p:ext uri="{BB962C8B-B14F-4D97-AF65-F5344CB8AC3E}">
        <p14:creationId xmlns:p14="http://schemas.microsoft.com/office/powerpoint/2010/main" xmlns="" val="3659451963"/>
      </p:ext>
    </p:extLst>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UNIDO’s Approach to Trade Facilitation</a:t>
            </a:r>
            <a:endParaRPr 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3355" y="1988840"/>
            <a:ext cx="2922501" cy="4120019"/>
          </a:xfrm>
          <a:prstGeom prst="rect">
            <a:avLst/>
          </a:prstGeom>
          <a:noFill/>
          <a:ln w="9525">
            <a:solidFill>
              <a:schemeClr val="accent1"/>
            </a:solidFill>
            <a:miter lim="800000"/>
            <a:headEnd/>
            <a:tailEnd/>
          </a:ln>
          <a:effectLst/>
          <a:extLst>
            <a:ext uri="{909E8E84-426E-40DD-AFC4-6F175D3DCCD1}">
              <a14:hiddenFill xmlns:a14="http://schemas.microsoft.com/office/drawing/2010/main" xmlns="">
                <a:solidFill>
                  <a:schemeClr val="accent1"/>
                </a:solidFill>
              </a14:hiddenFill>
            </a:ext>
          </a:extLst>
        </p:spPr>
      </p:pic>
      <p:sp>
        <p:nvSpPr>
          <p:cNvPr id="5" name="Rectangle 4"/>
          <p:cNvSpPr/>
          <p:nvPr/>
        </p:nvSpPr>
        <p:spPr>
          <a:xfrm>
            <a:off x="3563888" y="2230699"/>
            <a:ext cx="5184576" cy="3693319"/>
          </a:xfrm>
          <a:prstGeom prst="rect">
            <a:avLst/>
          </a:prstGeom>
          <a:solidFill>
            <a:schemeClr val="bg1"/>
          </a:solidFill>
          <a:ln>
            <a:noFill/>
          </a:ln>
        </p:spPr>
        <p:txBody>
          <a:bodyPr wrap="square" anchor="ctr">
            <a:spAutoFit/>
          </a:bodyPr>
          <a:lstStyle/>
          <a:p>
            <a:pPr algn="l"/>
            <a:endParaRPr lang="en-US" dirty="0" smtClean="0">
              <a:latin typeface="+mn-lt"/>
            </a:endParaRPr>
          </a:p>
          <a:p>
            <a:pPr algn="l"/>
            <a:r>
              <a:rPr lang="en-US" dirty="0" err="1" smtClean="0">
                <a:latin typeface="+mn-lt"/>
              </a:rPr>
              <a:t>UNIDO’s</a:t>
            </a:r>
            <a:r>
              <a:rPr lang="en-US" dirty="0" smtClean="0">
                <a:latin typeface="+mn-lt"/>
              </a:rPr>
              <a:t> </a:t>
            </a:r>
            <a:r>
              <a:rPr lang="en-US" dirty="0" err="1">
                <a:latin typeface="+mn-lt"/>
              </a:rPr>
              <a:t>programme</a:t>
            </a:r>
            <a:r>
              <a:rPr lang="en-US" dirty="0">
                <a:latin typeface="+mn-lt"/>
              </a:rPr>
              <a:t> for </a:t>
            </a:r>
            <a:r>
              <a:rPr lang="en-US" dirty="0" smtClean="0">
                <a:latin typeface="+mn-lt"/>
              </a:rPr>
              <a:t>economic competitiveness </a:t>
            </a:r>
            <a:r>
              <a:rPr lang="en-US" dirty="0">
                <a:latin typeface="+mn-lt"/>
              </a:rPr>
              <a:t>offers support to member countries </a:t>
            </a:r>
            <a:r>
              <a:rPr lang="en-US" dirty="0" smtClean="0">
                <a:latin typeface="+mn-lt"/>
              </a:rPr>
              <a:t>to overcome trade-related </a:t>
            </a:r>
            <a:r>
              <a:rPr lang="en-US" dirty="0">
                <a:latin typeface="+mn-lt"/>
              </a:rPr>
              <a:t>challenges and make the most of </a:t>
            </a:r>
            <a:r>
              <a:rPr lang="en-US" dirty="0" smtClean="0">
                <a:latin typeface="+mn-lt"/>
              </a:rPr>
              <a:t>its </a:t>
            </a:r>
            <a:r>
              <a:rPr lang="en-US" dirty="0">
                <a:latin typeface="+mn-lt"/>
              </a:rPr>
              <a:t>trade potential.</a:t>
            </a:r>
          </a:p>
          <a:p>
            <a:pPr algn="l"/>
            <a:endParaRPr lang="en-US" dirty="0">
              <a:latin typeface="+mn-lt"/>
            </a:endParaRPr>
          </a:p>
          <a:p>
            <a:pPr algn="l"/>
            <a:r>
              <a:rPr lang="en-US" dirty="0">
                <a:latin typeface="+mn-lt"/>
              </a:rPr>
              <a:t>The essential building block for effective and efficient trade facilitation lies in </a:t>
            </a:r>
            <a:r>
              <a:rPr lang="en-US" b="1" dirty="0">
                <a:latin typeface="+mn-lt"/>
              </a:rPr>
              <a:t>testing, inspection and certification</a:t>
            </a:r>
            <a:r>
              <a:rPr lang="en-US" dirty="0">
                <a:latin typeface="+mn-lt"/>
              </a:rPr>
              <a:t>, using harmonized conformity assessment procedures which are compliant with the TBT Agreement and also meet the high demands of external markets and consumers.</a:t>
            </a:r>
          </a:p>
          <a:p>
            <a:pPr algn="l"/>
            <a:endParaRPr lang="en-US" dirty="0">
              <a:latin typeface="+mn-lt"/>
            </a:endParaRPr>
          </a:p>
        </p:txBody>
      </p:sp>
    </p:spTree>
    <p:extLst>
      <p:ext uri="{BB962C8B-B14F-4D97-AF65-F5344CB8AC3E}">
        <p14:creationId xmlns:p14="http://schemas.microsoft.com/office/powerpoint/2010/main" xmlns="" val="950838286"/>
      </p:ext>
    </p:extLst>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271" y="968971"/>
            <a:ext cx="8425185" cy="731837"/>
          </a:xfrm>
        </p:spPr>
        <p:txBody>
          <a:bodyPr/>
          <a:lstStyle/>
          <a:p>
            <a:r>
              <a:rPr lang="en-US" dirty="0" smtClean="0"/>
              <a:t>UNIDO’s Approach to Food Safety</a:t>
            </a:r>
            <a:endParaRPr lang="en-US" dirty="0"/>
          </a:p>
        </p:txBody>
      </p:sp>
      <p:sp>
        <p:nvSpPr>
          <p:cNvPr id="3" name="Content Placeholder 2"/>
          <p:cNvSpPr>
            <a:spLocks noGrp="1"/>
          </p:cNvSpPr>
          <p:nvPr>
            <p:ph idx="1"/>
          </p:nvPr>
        </p:nvSpPr>
        <p:spPr>
          <a:xfrm>
            <a:off x="3491880" y="3015389"/>
            <a:ext cx="5400600" cy="3438802"/>
          </a:xfrm>
          <a:ln>
            <a:noFill/>
          </a:ln>
        </p:spPr>
        <p:txBody>
          <a:bodyPr anchor="ctr">
            <a:normAutofit/>
          </a:bodyPr>
          <a:lstStyle/>
          <a:p>
            <a:pPr marL="0" indent="0">
              <a:spcBef>
                <a:spcPts val="0"/>
              </a:spcBef>
              <a:buNone/>
            </a:pPr>
            <a:r>
              <a:rPr lang="en-US" sz="1800" dirty="0"/>
              <a:t>Because the need to ensure safe and plentiful food is a </a:t>
            </a:r>
            <a:r>
              <a:rPr lang="en-US" sz="1800" dirty="0" smtClean="0"/>
              <a:t>worldwide challenge</a:t>
            </a:r>
            <a:r>
              <a:rPr lang="en-US" sz="1800" dirty="0"/>
              <a:t>, UNIDO’s proven approach to tackling it is a global one </a:t>
            </a:r>
            <a:r>
              <a:rPr lang="en-US" sz="1800" dirty="0" smtClean="0"/>
              <a:t>that aligns </a:t>
            </a:r>
            <a:r>
              <a:rPr lang="en-US" sz="1800" dirty="0"/>
              <a:t>the resources of every link in the value chain: </a:t>
            </a:r>
            <a:r>
              <a:rPr lang="en-US" sz="1800" b="1" dirty="0"/>
              <a:t>local </a:t>
            </a:r>
            <a:r>
              <a:rPr lang="en-US" sz="1800" b="1" dirty="0" smtClean="0"/>
              <a:t>producers, the </a:t>
            </a:r>
            <a:r>
              <a:rPr lang="en-US" sz="1800" b="1" dirty="0"/>
              <a:t>processing industry, transporters, retailers, governments </a:t>
            </a:r>
            <a:r>
              <a:rPr lang="en-US" sz="1800" b="1" dirty="0" smtClean="0"/>
              <a:t>and public health </a:t>
            </a:r>
            <a:r>
              <a:rPr lang="en-US" sz="1800" b="1" dirty="0"/>
              <a:t>authorities</a:t>
            </a:r>
            <a:r>
              <a:rPr lang="en-US" sz="1800" dirty="0"/>
              <a:t>. </a:t>
            </a:r>
            <a:endParaRPr lang="en-US" sz="1800" dirty="0" smtClean="0"/>
          </a:p>
          <a:p>
            <a:pPr marL="0" indent="0">
              <a:spcBef>
                <a:spcPts val="0"/>
              </a:spcBef>
              <a:buNone/>
            </a:pPr>
            <a:endParaRPr lang="en-US" sz="1800" dirty="0"/>
          </a:p>
          <a:p>
            <a:pPr marL="0" indent="0">
              <a:spcBef>
                <a:spcPts val="0"/>
              </a:spcBef>
              <a:buNone/>
            </a:pPr>
            <a:r>
              <a:rPr lang="en-US" sz="1800" dirty="0" smtClean="0"/>
              <a:t>The </a:t>
            </a:r>
            <a:r>
              <a:rPr lang="en-US" sz="1800" dirty="0"/>
              <a:t>results are better and safer food for </a:t>
            </a:r>
            <a:r>
              <a:rPr lang="en-US" sz="1800" dirty="0" smtClean="0"/>
              <a:t>the consumer</a:t>
            </a:r>
            <a:r>
              <a:rPr lang="en-US" sz="1800" dirty="0"/>
              <a:t>, more confidence in the safety of traded food, </a:t>
            </a:r>
            <a:r>
              <a:rPr lang="en-US" sz="1800" dirty="0" smtClean="0"/>
              <a:t>increasing sales </a:t>
            </a:r>
            <a:r>
              <a:rPr lang="en-US" sz="1800" dirty="0"/>
              <a:t>for industry, and new opportunities for producers in </a:t>
            </a:r>
            <a:r>
              <a:rPr lang="en-US" sz="1800" dirty="0" smtClean="0"/>
              <a:t>developing economies</a:t>
            </a:r>
            <a:r>
              <a:rPr lang="en-US" sz="1800" dirty="0"/>
              <a:t>.</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9" y="1846101"/>
            <a:ext cx="3044354" cy="4319203"/>
          </a:xfrm>
          <a:prstGeom prst="rect">
            <a:avLst/>
          </a:prstGeom>
          <a:noFill/>
          <a:ln w="9525">
            <a:solidFill>
              <a:schemeClr val="accent1"/>
            </a:solidFill>
            <a:miter lim="800000"/>
            <a:headEnd/>
            <a:tailEnd/>
          </a:ln>
          <a:effectLst/>
          <a:extLst>
            <a:ext uri="{909E8E84-426E-40DD-AFC4-6F175D3DCCD1}">
              <a14:hiddenFill xmlns:a14="http://schemas.microsoft.com/office/drawing/2010/main" xmlns="">
                <a:solidFill>
                  <a:schemeClr val="accent1"/>
                </a:solidFill>
              </a14:hiddenFill>
            </a:ext>
          </a:extLst>
        </p:spPr>
      </p:pic>
      <p:sp>
        <p:nvSpPr>
          <p:cNvPr id="7" name="Oval 6"/>
          <p:cNvSpPr/>
          <p:nvPr/>
        </p:nvSpPr>
        <p:spPr bwMode="auto">
          <a:xfrm>
            <a:off x="6625912" y="764704"/>
            <a:ext cx="2338576" cy="2338576"/>
          </a:xfrm>
          <a:prstGeom prst="ellipse">
            <a:avLst/>
          </a:prstGeom>
          <a:solidFill>
            <a:schemeClr val="accent6">
              <a:lumMod val="75000"/>
            </a:schemeClr>
          </a:solidFill>
          <a:ln w="19050" cap="flat" cmpd="sng" algn="ctr">
            <a:solidFill>
              <a:schemeClr val="bg1"/>
            </a:solidFill>
            <a:prstDash val="solid"/>
            <a:round/>
            <a:headEnd type="none" w="med" len="med"/>
            <a:tailEnd type="none" w="med" len="med"/>
          </a:ln>
          <a:effectLst/>
          <a:extLst/>
        </p:spPr>
        <p:txBody>
          <a:bodyPr anchor="ctr"/>
          <a:lstStyle/>
          <a:p>
            <a:pPr algn="ctr"/>
            <a:r>
              <a:rPr lang="en-US" dirty="0">
                <a:solidFill>
                  <a:schemeClr val="bg1"/>
                </a:solidFill>
                <a:latin typeface="+mn-lt"/>
              </a:rPr>
              <a:t>the key to producing safe food lies with the first links in the food chain: </a:t>
            </a:r>
            <a:r>
              <a:rPr lang="en-US" b="1" dirty="0">
                <a:solidFill>
                  <a:schemeClr val="bg1"/>
                </a:solidFill>
                <a:latin typeface="+mn-lt"/>
              </a:rPr>
              <a:t>producers and industry</a:t>
            </a:r>
          </a:p>
        </p:txBody>
      </p:sp>
    </p:spTree>
    <p:extLst>
      <p:ext uri="{BB962C8B-B14F-4D97-AF65-F5344CB8AC3E}">
        <p14:creationId xmlns:p14="http://schemas.microsoft.com/office/powerpoint/2010/main" xmlns="" val="4067366774"/>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sustainable development goals"/>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37799" r="11944"/>
          <a:stretch/>
        </p:blipFill>
        <p:spPr bwMode="auto">
          <a:xfrm>
            <a:off x="-1" y="938361"/>
            <a:ext cx="9252521" cy="594702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p:nvPr>
        </p:nvSpPr>
        <p:spPr>
          <a:xfrm>
            <a:off x="1331640" y="1052736"/>
            <a:ext cx="3229503" cy="1656184"/>
          </a:xfrm>
          <a:noFill/>
        </p:spPr>
        <p:txBody>
          <a:bodyPr vert="horz" lIns="91440" tIns="45720" rIns="91440" bIns="45720" rtlCol="0" anchor="ctr">
            <a:noAutofit/>
          </a:bodyPr>
          <a:lstStyle/>
          <a:p>
            <a:pPr algn="ctr" fontAlgn="base">
              <a:spcBef>
                <a:spcPts val="750"/>
              </a:spcBef>
              <a:spcAft>
                <a:spcPct val="0"/>
              </a:spcAft>
              <a:buClr>
                <a:schemeClr val="accent2"/>
              </a:buClr>
              <a:buFont typeface="Courier New" panose="02070309020205020404" pitchFamily="49" charset="0"/>
            </a:pPr>
            <a:r>
              <a:rPr lang="en-US" dirty="0" smtClean="0">
                <a:ea typeface="+mn-ea"/>
              </a:rPr>
              <a:t>Sustainable</a:t>
            </a:r>
            <a:br>
              <a:rPr lang="en-US" dirty="0" smtClean="0">
                <a:ea typeface="+mn-ea"/>
              </a:rPr>
            </a:br>
            <a:r>
              <a:rPr lang="en-US" dirty="0" smtClean="0">
                <a:ea typeface="+mn-ea"/>
              </a:rPr>
              <a:t>Development</a:t>
            </a:r>
            <a:br>
              <a:rPr lang="en-US" dirty="0" smtClean="0">
                <a:ea typeface="+mn-ea"/>
              </a:rPr>
            </a:br>
            <a:r>
              <a:rPr lang="en-US" dirty="0" smtClean="0">
                <a:ea typeface="+mn-ea"/>
              </a:rPr>
              <a:t>Goals</a:t>
            </a:r>
            <a:endParaRPr lang="en-US" dirty="0">
              <a:ea typeface="+mn-ea"/>
            </a:endParaRPr>
          </a:p>
        </p:txBody>
      </p:sp>
      <p:sp>
        <p:nvSpPr>
          <p:cNvPr id="5" name="Content Placeholder 2"/>
          <p:cNvSpPr txBox="1">
            <a:spLocks/>
          </p:cNvSpPr>
          <p:nvPr/>
        </p:nvSpPr>
        <p:spPr>
          <a:xfrm>
            <a:off x="323528" y="4869160"/>
            <a:ext cx="6156177" cy="1224136"/>
          </a:xfrm>
          <a:prstGeom prst="rect">
            <a:avLst/>
          </a:prstGeom>
          <a:solidFill>
            <a:schemeClr val="bg1">
              <a:alpha val="80000"/>
            </a:schemeClr>
          </a:solidFill>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Clr>
                <a:schemeClr val="accent2"/>
              </a:buClr>
              <a:buFont typeface="Courier New" panose="02070309020205020404" pitchFamily="49" charset="0"/>
              <a:buChar char="o"/>
              <a:defRPr sz="2100" kern="1200">
                <a:solidFill>
                  <a:schemeClr val="tx1"/>
                </a:solidFill>
                <a:latin typeface="+mn-lt"/>
                <a:ea typeface="+mn-ea"/>
                <a:cs typeface="Arial" panose="020B0604020202020204" pitchFamily="34" charset="0"/>
              </a:defRPr>
            </a:lvl1pPr>
            <a:lvl2pPr marL="514350" indent="-182880" algn="l" defTabSz="685800" rtl="0" eaLnBrk="1" latinLnBrk="0" hangingPunct="1">
              <a:lnSpc>
                <a:spcPct val="100000"/>
              </a:lnSpc>
              <a:spcBef>
                <a:spcPts val="600"/>
              </a:spcBef>
              <a:buClr>
                <a:schemeClr val="accent2"/>
              </a:buClr>
              <a:buFont typeface="Courier New" panose="02070309020205020404" pitchFamily="49" charset="0"/>
              <a:buChar char="o"/>
              <a:defRPr sz="1800" kern="1200">
                <a:solidFill>
                  <a:schemeClr val="tx1"/>
                </a:solidFill>
                <a:latin typeface="+mn-lt"/>
                <a:ea typeface="+mn-ea"/>
                <a:cs typeface="Arial" panose="020B0604020202020204" pitchFamily="34" charset="0"/>
              </a:defRPr>
            </a:lvl2pPr>
            <a:lvl3pPr marL="8572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500" kern="1200">
                <a:solidFill>
                  <a:schemeClr val="tx1"/>
                </a:solidFill>
                <a:latin typeface="+mn-lt"/>
                <a:ea typeface="+mn-ea"/>
                <a:cs typeface="Arial" panose="020B0604020202020204" pitchFamily="34" charset="0"/>
              </a:defRPr>
            </a:lvl3pPr>
            <a:lvl4pPr marL="12001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350" kern="1200">
                <a:solidFill>
                  <a:schemeClr val="tx1"/>
                </a:solidFill>
                <a:latin typeface="+mn-lt"/>
                <a:ea typeface="+mn-ea"/>
                <a:cs typeface="Arial" panose="020B0604020202020204" pitchFamily="34" charset="0"/>
              </a:defRPr>
            </a:lvl4pPr>
            <a:lvl5pPr marL="15430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350" kern="1200">
                <a:solidFill>
                  <a:schemeClr val="tx1"/>
                </a:solidFill>
                <a:latin typeface="+mn-lt"/>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800" dirty="0" smtClean="0"/>
              <a:t>UNIDO and its partners will join efforts to implement actions in view of accomplishing the SDGs and in particular promote the relevance of </a:t>
            </a:r>
            <a:r>
              <a:rPr lang="en-US" sz="1800" b="1" dirty="0" smtClean="0"/>
              <a:t>SDG9: </a:t>
            </a:r>
            <a:r>
              <a:rPr lang="en-US" sz="1800" b="1" dirty="0"/>
              <a:t>Build resilient infrastructure, promote sustainable industrialization and foster </a:t>
            </a:r>
            <a:r>
              <a:rPr lang="en-US" sz="1800" b="1" dirty="0" smtClean="0"/>
              <a:t>innovation</a:t>
            </a:r>
            <a:endParaRPr lang="en-US" sz="1800" b="1" dirty="0"/>
          </a:p>
        </p:txBody>
      </p:sp>
    </p:spTree>
    <p:extLst>
      <p:ext uri="{BB962C8B-B14F-4D97-AF65-F5344CB8AC3E}">
        <p14:creationId xmlns:p14="http://schemas.microsoft.com/office/powerpoint/2010/main" xmlns="" val="790524251"/>
      </p:ext>
    </p:extLst>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Impact Assessment of ISO 9001</a:t>
            </a:r>
            <a:endParaRPr lang="en-US" dirty="0"/>
          </a:p>
        </p:txBody>
      </p:sp>
      <p:sp>
        <p:nvSpPr>
          <p:cNvPr id="3" name="Content Placeholder 2"/>
          <p:cNvSpPr>
            <a:spLocks noGrp="1"/>
          </p:cNvSpPr>
          <p:nvPr>
            <p:ph idx="1"/>
          </p:nvPr>
        </p:nvSpPr>
        <p:spPr>
          <a:xfrm>
            <a:off x="755576" y="1916832"/>
            <a:ext cx="6408712" cy="1645920"/>
          </a:xfrm>
        </p:spPr>
        <p:txBody>
          <a:bodyPr anchor="ctr">
            <a:normAutofit/>
          </a:bodyPr>
          <a:lstStyle/>
          <a:p>
            <a:pPr marL="0" indent="0">
              <a:buNone/>
            </a:pPr>
            <a:r>
              <a:rPr lang="en-GB" sz="1800" dirty="0" smtClean="0"/>
              <a:t>UNIDO studied </a:t>
            </a:r>
            <a:r>
              <a:rPr lang="en-GB" sz="1800" dirty="0"/>
              <a:t>the implementation of ISO 9001 in twelve South and South-East Asian countries (2012).</a:t>
            </a:r>
          </a:p>
          <a:p>
            <a:pPr marL="0" indent="0">
              <a:buNone/>
            </a:pPr>
            <a:r>
              <a:rPr lang="en-GB" sz="1800" dirty="0" smtClean="0"/>
              <a:t>The methodology was developed </a:t>
            </a:r>
            <a:r>
              <a:rPr lang="en-GB" sz="1800" dirty="0"/>
              <a:t>jointly with ISO, </a:t>
            </a:r>
            <a:r>
              <a:rPr lang="en-GB" sz="1800" dirty="0" err="1"/>
              <a:t>ILAC</a:t>
            </a:r>
            <a:r>
              <a:rPr lang="en-GB" sz="1800" dirty="0"/>
              <a:t> and </a:t>
            </a:r>
            <a:r>
              <a:rPr lang="en-GB" sz="1800" dirty="0" err="1" smtClean="0"/>
              <a:t>IAF</a:t>
            </a:r>
            <a:r>
              <a:rPr lang="en-GB" sz="1800" dirty="0"/>
              <a:t>.</a:t>
            </a:r>
            <a:endParaRPr lang="en-GB" sz="1800" dirty="0" smtClean="0"/>
          </a:p>
          <a:p>
            <a:pPr marL="0" indent="0">
              <a:buNone/>
            </a:pPr>
            <a:r>
              <a:rPr lang="en-GB" sz="1800" dirty="0" smtClean="0"/>
              <a:t>This </a:t>
            </a:r>
            <a:r>
              <a:rPr lang="en-GB" sz="1800" dirty="0"/>
              <a:t>methodology was then then further applied and validated in China (2015) and Brazil (2016</a:t>
            </a:r>
            <a:r>
              <a:rPr lang="en-GB" sz="1800" dirty="0" smtClean="0"/>
              <a:t>).</a:t>
            </a:r>
            <a:endParaRPr lang="en-GB" sz="1800" dirty="0"/>
          </a:p>
        </p:txBody>
      </p:sp>
      <p:grpSp>
        <p:nvGrpSpPr>
          <p:cNvPr id="5" name="Group 4"/>
          <p:cNvGrpSpPr/>
          <p:nvPr/>
        </p:nvGrpSpPr>
        <p:grpSpPr>
          <a:xfrm>
            <a:off x="3131840" y="3777015"/>
            <a:ext cx="5717232" cy="2604313"/>
            <a:chOff x="1619672" y="3808038"/>
            <a:chExt cx="5717232" cy="2604313"/>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63888" y="3808039"/>
              <a:ext cx="1828800" cy="2604312"/>
            </a:xfrm>
            <a:prstGeom prst="rect">
              <a:avLst/>
            </a:prstGeom>
            <a:noFill/>
            <a:ln w="9525">
              <a:solidFill>
                <a:schemeClr val="accent2"/>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19672" y="3808038"/>
              <a:ext cx="1828800" cy="2602441"/>
            </a:xfrm>
            <a:prstGeom prst="rect">
              <a:avLst/>
            </a:prstGeom>
            <a:noFill/>
            <a:ln w="9525">
              <a:solidFill>
                <a:schemeClr val="accent2"/>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508104" y="3809910"/>
              <a:ext cx="1828800" cy="2602441"/>
            </a:xfrm>
            <a:prstGeom prst="rect">
              <a:avLst/>
            </a:prstGeom>
            <a:noFill/>
            <a:ln w="9525">
              <a:solidFill>
                <a:schemeClr val="accent2"/>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 name="Group 8"/>
          <p:cNvGrpSpPr/>
          <p:nvPr/>
        </p:nvGrpSpPr>
        <p:grpSpPr>
          <a:xfrm>
            <a:off x="467544" y="1916832"/>
            <a:ext cx="182880" cy="1645920"/>
            <a:chOff x="323205" y="3557367"/>
            <a:chExt cx="360363" cy="2432622"/>
          </a:xfrm>
        </p:grpSpPr>
        <p:sp>
          <p:nvSpPr>
            <p:cNvPr id="11" name="Isosceles Triangle 6"/>
            <p:cNvSpPr/>
            <p:nvPr/>
          </p:nvSpPr>
          <p:spPr>
            <a:xfrm rot="5400000">
              <a:off x="143508" y="3737387"/>
              <a:ext cx="720080" cy="360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7"/>
            <p:cNvSpPr/>
            <p:nvPr/>
          </p:nvSpPr>
          <p:spPr>
            <a:xfrm rot="5400000">
              <a:off x="143508" y="4593658"/>
              <a:ext cx="720080" cy="3600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8"/>
            <p:cNvSpPr/>
            <p:nvPr/>
          </p:nvSpPr>
          <p:spPr>
            <a:xfrm rot="5400000">
              <a:off x="143185" y="5449929"/>
              <a:ext cx="720080" cy="36004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xmlns="" val="35313865"/>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Experiences in Market Surveillance</a:t>
            </a:r>
            <a:endParaRPr lang="en-US" dirty="0"/>
          </a:p>
        </p:txBody>
      </p:sp>
      <p:sp>
        <p:nvSpPr>
          <p:cNvPr id="3" name="Content Placeholder 2"/>
          <p:cNvSpPr>
            <a:spLocks noGrp="1"/>
          </p:cNvSpPr>
          <p:nvPr>
            <p:ph idx="1"/>
          </p:nvPr>
        </p:nvSpPr>
        <p:spPr>
          <a:xfrm>
            <a:off x="4211960" y="1844824"/>
            <a:ext cx="4536504" cy="3816424"/>
          </a:xfrm>
          <a:solidFill>
            <a:schemeClr val="bg1"/>
          </a:solidFill>
        </p:spPr>
        <p:txBody>
          <a:bodyPr>
            <a:noAutofit/>
          </a:bodyPr>
          <a:lstStyle/>
          <a:p>
            <a:pPr marL="0" indent="0">
              <a:buNone/>
            </a:pPr>
            <a:r>
              <a:rPr lang="en-GB" sz="1800" dirty="0" smtClean="0"/>
              <a:t>The publication </a:t>
            </a:r>
            <a:r>
              <a:rPr lang="en-GB" sz="1800" dirty="0"/>
              <a:t>formalizes </a:t>
            </a:r>
            <a:r>
              <a:rPr lang="en-GB" sz="1800" dirty="0" smtClean="0"/>
              <a:t>the </a:t>
            </a:r>
            <a:r>
              <a:rPr lang="en-GB" sz="1800" dirty="0"/>
              <a:t>UNIDO, ISO and IAF</a:t>
            </a:r>
            <a:r>
              <a:rPr lang="en-GB" sz="1800" dirty="0" smtClean="0"/>
              <a:t> </a:t>
            </a:r>
            <a:r>
              <a:rPr lang="en-GB" sz="1800" dirty="0"/>
              <a:t>Market Surveillance Methodology </a:t>
            </a:r>
            <a:r>
              <a:rPr lang="en-GB" sz="1800" dirty="0" smtClean="0"/>
              <a:t>developed as </a:t>
            </a:r>
            <a:r>
              <a:rPr lang="en-GB" sz="1800" dirty="0"/>
              <a:t>part of a project that studied the implementation of ISO 9001 in twelve South and South-East Asian </a:t>
            </a:r>
            <a:r>
              <a:rPr lang="en-GB" sz="1800" dirty="0" smtClean="0"/>
              <a:t>countries (2012).</a:t>
            </a:r>
          </a:p>
          <a:p>
            <a:pPr marL="0" indent="0">
              <a:buNone/>
            </a:pPr>
            <a:endParaRPr lang="en-GB" sz="1800" dirty="0" smtClean="0"/>
          </a:p>
          <a:p>
            <a:pPr marL="0" indent="0">
              <a:buNone/>
            </a:pPr>
            <a:r>
              <a:rPr lang="en-GB" sz="1800" dirty="0" smtClean="0"/>
              <a:t>The </a:t>
            </a:r>
            <a:r>
              <a:rPr lang="en-GB" sz="1800" dirty="0"/>
              <a:t>guide foresees </a:t>
            </a:r>
            <a:r>
              <a:rPr lang="en-GB" sz="1800" dirty="0" smtClean="0"/>
              <a:t>to share </a:t>
            </a:r>
            <a:r>
              <a:rPr lang="en-GB" sz="1800" dirty="0"/>
              <a:t>the lessons </a:t>
            </a:r>
            <a:r>
              <a:rPr lang="en-GB" sz="1800" dirty="0" smtClean="0"/>
              <a:t>learnt </a:t>
            </a:r>
            <a:r>
              <a:rPr lang="en-GB" sz="1800" dirty="0"/>
              <a:t>in these joint UNIDO/ISO/IAF projects, and to disseminate good practices on how traditional accreditation oversight of certification schemes in member states can be complemented by appropriate market surveillance in order to ensure their ongoing </a:t>
            </a:r>
            <a:r>
              <a:rPr lang="en-GB" sz="1800" dirty="0" smtClean="0"/>
              <a:t>credibility.</a:t>
            </a:r>
            <a:endParaRPr lang="en-US" sz="1800" dirty="0"/>
          </a:p>
          <a:p>
            <a:endParaRPr lang="en-US" sz="1800"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3528" y="1872942"/>
            <a:ext cx="3240360" cy="4580394"/>
          </a:xfrm>
          <a:prstGeom prst="rect">
            <a:avLst/>
          </a:prstGeom>
          <a:noFill/>
          <a:ln w="9525">
            <a:solidFill>
              <a:schemeClr val="accent2"/>
            </a:solidFill>
            <a:miter lim="800000"/>
            <a:headEnd/>
            <a:tailEnd/>
          </a:ln>
          <a:effectLst/>
          <a:extLst>
            <a:ext uri="{909E8E84-426E-40DD-AFC4-6F175D3DCCD1}">
              <a14:hiddenFill xmlns:a14="http://schemas.microsoft.com/office/drawing/2010/main" xmlns="">
                <a:solidFill>
                  <a:schemeClr val="accent1"/>
                </a:solidFill>
              </a14:hiddenFill>
            </a:ext>
          </a:extLst>
        </p:spPr>
      </p:pic>
      <p:grpSp>
        <p:nvGrpSpPr>
          <p:cNvPr id="7" name="Group 6"/>
          <p:cNvGrpSpPr/>
          <p:nvPr/>
        </p:nvGrpSpPr>
        <p:grpSpPr>
          <a:xfrm>
            <a:off x="3885063" y="1916832"/>
            <a:ext cx="182881" cy="3528392"/>
            <a:chOff x="614690" y="2062667"/>
            <a:chExt cx="317337" cy="3040431"/>
          </a:xfrm>
        </p:grpSpPr>
        <p:sp>
          <p:nvSpPr>
            <p:cNvPr id="8" name="Isosceles Triangle 7"/>
            <p:cNvSpPr/>
            <p:nvPr/>
          </p:nvSpPr>
          <p:spPr>
            <a:xfrm rot="5400000">
              <a:off x="60317" y="2617040"/>
              <a:ext cx="1426083" cy="31733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rot="5400000">
              <a:off x="60317" y="4231388"/>
              <a:ext cx="1426083" cy="3173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xmlns="" val="1067078845"/>
      </p:ext>
    </p:extLst>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Industry 4.0</a:t>
            </a:r>
            <a:endParaRPr lang="en-US"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62872" y="1124744"/>
            <a:ext cx="3657600" cy="5206281"/>
          </a:xfrm>
          <a:prstGeom prst="rect">
            <a:avLst/>
          </a:prstGeom>
          <a:noFill/>
          <a:ln w="9525">
            <a:solidFill>
              <a:schemeClr val="accent2"/>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251520" y="1917987"/>
            <a:ext cx="4680520" cy="4247317"/>
          </a:xfrm>
          <a:prstGeom prst="rect">
            <a:avLst/>
          </a:prstGeom>
        </p:spPr>
        <p:txBody>
          <a:bodyPr wrap="square">
            <a:spAutoFit/>
          </a:bodyPr>
          <a:lstStyle/>
          <a:p>
            <a:pPr algn="l"/>
            <a:r>
              <a:rPr lang="en-US" b="1" dirty="0" smtClean="0">
                <a:solidFill>
                  <a:schemeClr val="accent5"/>
                </a:solidFill>
                <a:latin typeface="+mn-lt"/>
              </a:rPr>
              <a:t>KEY CONCLUSIONS</a:t>
            </a:r>
            <a:endParaRPr lang="en-US" dirty="0">
              <a:latin typeface="+mn-lt"/>
            </a:endParaRPr>
          </a:p>
          <a:p>
            <a:pPr marL="285750" indent="-285750" algn="l">
              <a:buClr>
                <a:schemeClr val="accent2"/>
              </a:buClr>
              <a:buFont typeface="Courier New" panose="02070309020205020404" pitchFamily="49" charset="0"/>
              <a:buChar char="o"/>
            </a:pPr>
            <a:r>
              <a:rPr lang="en-US" dirty="0">
                <a:latin typeface="+mn-lt"/>
              </a:rPr>
              <a:t>The importance of building awareness of the Industry 4.0 consequences for inclusive and sustainable industrial development (</a:t>
            </a:r>
            <a:r>
              <a:rPr lang="en-US" dirty="0" err="1">
                <a:latin typeface="+mn-lt"/>
              </a:rPr>
              <a:t>ISID</a:t>
            </a:r>
            <a:r>
              <a:rPr lang="en-US" dirty="0">
                <a:latin typeface="+mn-lt"/>
              </a:rPr>
              <a:t>) and providing access to know-how, skills, education and technology. </a:t>
            </a:r>
          </a:p>
          <a:p>
            <a:pPr marL="285750" indent="-285750" algn="l">
              <a:buClr>
                <a:schemeClr val="accent2"/>
              </a:buClr>
              <a:buFont typeface="Courier New" panose="02070309020205020404" pitchFamily="49" charset="0"/>
              <a:buChar char="o"/>
            </a:pPr>
            <a:r>
              <a:rPr lang="en-US" dirty="0">
                <a:latin typeface="+mn-lt"/>
              </a:rPr>
              <a:t>The great potential of innovation management standards to help developing countries and economies in transition to leapfrog into Industry 4.0. </a:t>
            </a:r>
            <a:endParaRPr lang="en-US" dirty="0" smtClean="0">
              <a:latin typeface="+mn-lt"/>
            </a:endParaRPr>
          </a:p>
          <a:p>
            <a:pPr marL="285750" indent="-285750" algn="l">
              <a:buClr>
                <a:schemeClr val="accent2"/>
              </a:buClr>
              <a:buFont typeface="Courier New" panose="02070309020205020404" pitchFamily="49" charset="0"/>
              <a:buChar char="o"/>
            </a:pPr>
            <a:r>
              <a:rPr lang="en-US" dirty="0" smtClean="0">
                <a:latin typeface="+mn-lt"/>
              </a:rPr>
              <a:t>The </a:t>
            </a:r>
            <a:r>
              <a:rPr lang="en-US" dirty="0">
                <a:latin typeface="+mn-lt"/>
              </a:rPr>
              <a:t>potential of UNIDO to assist in establishing multi-stakeholder knowledge sharing platforms to create awareness on Industry 4.0 opportunities and challenges for pursuing </a:t>
            </a:r>
            <a:r>
              <a:rPr lang="en-US" dirty="0" err="1">
                <a:latin typeface="+mn-lt"/>
              </a:rPr>
              <a:t>ISID</a:t>
            </a:r>
            <a:r>
              <a:rPr lang="en-US" dirty="0">
                <a:latin typeface="+mn-lt"/>
              </a:rPr>
              <a:t> in developing </a:t>
            </a:r>
            <a:r>
              <a:rPr lang="en-US" dirty="0" smtClean="0">
                <a:latin typeface="+mn-lt"/>
              </a:rPr>
              <a:t>countries</a:t>
            </a:r>
            <a:r>
              <a:rPr lang="en-US" dirty="0">
                <a:latin typeface="+mn-lt"/>
              </a:rPr>
              <a:t>.</a:t>
            </a:r>
          </a:p>
        </p:txBody>
      </p:sp>
    </p:spTree>
    <p:extLst>
      <p:ext uri="{BB962C8B-B14F-4D97-AF65-F5344CB8AC3E}">
        <p14:creationId xmlns:p14="http://schemas.microsoft.com/office/powerpoint/2010/main" xmlns="" val="2777732291"/>
      </p:ext>
    </p:extLst>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Empower SMEs to innovate</a:t>
            </a:r>
            <a:endParaRPr lang="en-US" dirty="0"/>
          </a:p>
        </p:txBody>
      </p:sp>
      <p:sp>
        <p:nvSpPr>
          <p:cNvPr id="3" name="Content Placeholder 2"/>
          <p:cNvSpPr>
            <a:spLocks noGrp="1"/>
          </p:cNvSpPr>
          <p:nvPr>
            <p:ph idx="1"/>
          </p:nvPr>
        </p:nvSpPr>
        <p:spPr>
          <a:xfrm>
            <a:off x="323528" y="1916832"/>
            <a:ext cx="4712106" cy="4176464"/>
          </a:xfrm>
        </p:spPr>
        <p:txBody>
          <a:bodyPr>
            <a:noAutofit/>
          </a:bodyPr>
          <a:lstStyle/>
          <a:p>
            <a:pPr marL="0" indent="0">
              <a:buNone/>
            </a:pPr>
            <a:r>
              <a:rPr lang="en-US" sz="2400" b="1" dirty="0" smtClean="0">
                <a:solidFill>
                  <a:srgbClr val="7030A0"/>
                </a:solidFill>
              </a:rPr>
              <a:t>UNIDO is developing a </a:t>
            </a:r>
            <a:r>
              <a:rPr lang="en-US" sz="2400" b="1" dirty="0">
                <a:solidFill>
                  <a:srgbClr val="7030A0"/>
                </a:solidFill>
              </a:rPr>
              <a:t>g</a:t>
            </a:r>
            <a:r>
              <a:rPr lang="en-US" sz="2400" b="1" dirty="0" smtClean="0">
                <a:solidFill>
                  <a:srgbClr val="7030A0"/>
                </a:solidFill>
              </a:rPr>
              <a:t>uide for SMEs on innovation management</a:t>
            </a:r>
          </a:p>
          <a:p>
            <a:pPr marL="0" indent="0">
              <a:buNone/>
            </a:pPr>
            <a:endParaRPr lang="en-US" sz="1800" b="1" dirty="0" smtClean="0"/>
          </a:p>
          <a:p>
            <a:pPr marL="0" indent="0">
              <a:buNone/>
            </a:pPr>
            <a:r>
              <a:rPr lang="en-US" sz="1800" b="1" dirty="0" smtClean="0"/>
              <a:t>A </a:t>
            </a:r>
            <a:r>
              <a:rPr lang="en-US" sz="1800" b="1" dirty="0"/>
              <a:t>systemic approach to deploy an innovation management system in your </a:t>
            </a:r>
            <a:r>
              <a:rPr lang="en-US" sz="1800" b="1" dirty="0" smtClean="0"/>
              <a:t>organization</a:t>
            </a:r>
          </a:p>
          <a:p>
            <a:r>
              <a:rPr lang="en-US" sz="1800" dirty="0"/>
              <a:t>P</a:t>
            </a:r>
            <a:r>
              <a:rPr lang="en-US" sz="1800" dirty="0" smtClean="0"/>
              <a:t>roviding </a:t>
            </a:r>
            <a:r>
              <a:rPr lang="en-US" sz="1800" dirty="0"/>
              <a:t>awareness </a:t>
            </a:r>
            <a:endParaRPr lang="en-US" sz="1800" dirty="0" smtClean="0"/>
          </a:p>
          <a:p>
            <a:r>
              <a:rPr lang="en-US" sz="1800" dirty="0"/>
              <a:t>I</a:t>
            </a:r>
            <a:r>
              <a:rPr lang="en-US" sz="1800" dirty="0" smtClean="0"/>
              <a:t>nitial </a:t>
            </a:r>
            <a:r>
              <a:rPr lang="en-US" sz="1800" dirty="0"/>
              <a:t>guidance </a:t>
            </a:r>
            <a:r>
              <a:rPr lang="en-US" sz="1800" dirty="0" smtClean="0"/>
              <a:t>focused on </a:t>
            </a:r>
            <a:r>
              <a:rPr lang="en-US" sz="1800" dirty="0"/>
              <a:t>how </a:t>
            </a:r>
            <a:r>
              <a:rPr lang="en-US" sz="1800" dirty="0" smtClean="0"/>
              <a:t>SMEs can </a:t>
            </a:r>
            <a:r>
              <a:rPr lang="en-US" sz="1800" dirty="0"/>
              <a:t>implement an Innovation Management </a:t>
            </a:r>
            <a:r>
              <a:rPr lang="en-US" sz="1800" dirty="0" smtClean="0"/>
              <a:t>System</a:t>
            </a:r>
          </a:p>
          <a:p>
            <a:r>
              <a:rPr lang="en-US" sz="1800" dirty="0" smtClean="0"/>
              <a:t>The </a:t>
            </a:r>
            <a:r>
              <a:rPr lang="en-US" sz="1800" dirty="0"/>
              <a:t>guidance is focused on the structure and content of the future standard ISO 50501: Innovation Management System (IMS) which is presently being developed and it is scheduled to be published during the second half of 2018</a:t>
            </a:r>
          </a:p>
        </p:txBody>
      </p:sp>
      <p:grpSp>
        <p:nvGrpSpPr>
          <p:cNvPr id="4" name="Group 3"/>
          <p:cNvGrpSpPr/>
          <p:nvPr/>
        </p:nvGrpSpPr>
        <p:grpSpPr>
          <a:xfrm>
            <a:off x="5436096" y="1484784"/>
            <a:ext cx="3353645" cy="4464496"/>
            <a:chOff x="5436096" y="1484784"/>
            <a:chExt cx="3353645" cy="4464496"/>
          </a:xfrm>
        </p:grpSpPr>
        <p:sp>
          <p:nvSpPr>
            <p:cNvPr id="8" name="Oval 7"/>
            <p:cNvSpPr/>
            <p:nvPr/>
          </p:nvSpPr>
          <p:spPr>
            <a:xfrm>
              <a:off x="5436096" y="3933056"/>
              <a:ext cx="2016224" cy="2016224"/>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Innovation</a:t>
              </a:r>
              <a:endParaRPr lang="en-US" sz="2000" b="1" dirty="0"/>
            </a:p>
          </p:txBody>
        </p:sp>
        <p:sp>
          <p:nvSpPr>
            <p:cNvPr id="9" name="Oval 8"/>
            <p:cNvSpPr/>
            <p:nvPr/>
          </p:nvSpPr>
          <p:spPr>
            <a:xfrm>
              <a:off x="7061549" y="1484784"/>
              <a:ext cx="1728192" cy="172819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SMEs</a:t>
              </a:r>
              <a:endParaRPr lang="en-US" sz="2400" b="1" dirty="0"/>
            </a:p>
          </p:txBody>
        </p:sp>
        <p:pic>
          <p:nvPicPr>
            <p:cNvPr id="16" name="Picture 6" descr="Related imag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5315561">
              <a:off x="7455052" y="3431732"/>
              <a:ext cx="1324843" cy="1324843"/>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Oval 17"/>
            <p:cNvSpPr/>
            <p:nvPr/>
          </p:nvSpPr>
          <p:spPr>
            <a:xfrm>
              <a:off x="5971738" y="2996952"/>
              <a:ext cx="792088" cy="792088"/>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p>
          </p:txBody>
        </p:sp>
        <p:sp>
          <p:nvSpPr>
            <p:cNvPr id="19" name="Oval 18"/>
            <p:cNvSpPr/>
            <p:nvPr/>
          </p:nvSpPr>
          <p:spPr>
            <a:xfrm>
              <a:off x="6979850" y="3861048"/>
              <a:ext cx="472470" cy="472470"/>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p>
          </p:txBody>
        </p:sp>
        <p:sp>
          <p:nvSpPr>
            <p:cNvPr id="20" name="Oval 19"/>
            <p:cNvSpPr/>
            <p:nvPr/>
          </p:nvSpPr>
          <p:spPr>
            <a:xfrm>
              <a:off x="6902596" y="3311324"/>
              <a:ext cx="405708" cy="405708"/>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p>
          </p:txBody>
        </p:sp>
        <p:sp>
          <p:nvSpPr>
            <p:cNvPr id="21" name="Oval 20"/>
            <p:cNvSpPr/>
            <p:nvPr/>
          </p:nvSpPr>
          <p:spPr>
            <a:xfrm>
              <a:off x="7459822" y="3070761"/>
              <a:ext cx="320070" cy="320070"/>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p>
          </p:txBody>
        </p:sp>
      </p:grpSp>
    </p:spTree>
    <p:extLst>
      <p:ext uri="{BB962C8B-B14F-4D97-AF65-F5344CB8AC3E}">
        <p14:creationId xmlns:p14="http://schemas.microsoft.com/office/powerpoint/2010/main" xmlns="" val="1701883590"/>
      </p:ext>
    </p:extLst>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Gender Mainstreaming</a:t>
            </a:r>
            <a:endParaRPr lang="en-US" dirty="0"/>
          </a:p>
        </p:txBody>
      </p:sp>
      <p:sp>
        <p:nvSpPr>
          <p:cNvPr id="4" name="Content Placeholder 2"/>
          <p:cNvSpPr txBox="1">
            <a:spLocks/>
          </p:cNvSpPr>
          <p:nvPr/>
        </p:nvSpPr>
        <p:spPr>
          <a:xfrm>
            <a:off x="323528" y="2204864"/>
            <a:ext cx="4752528" cy="3672408"/>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Clr>
                <a:schemeClr val="accent2"/>
              </a:buClr>
              <a:buFont typeface="Courier New" panose="02070309020205020404" pitchFamily="49" charset="0"/>
              <a:buChar char="o"/>
              <a:defRPr sz="2100" kern="1200">
                <a:solidFill>
                  <a:schemeClr val="tx1"/>
                </a:solidFill>
                <a:latin typeface="+mn-lt"/>
                <a:ea typeface="+mn-ea"/>
                <a:cs typeface="Arial" panose="020B0604020202020204" pitchFamily="34" charset="0"/>
              </a:defRPr>
            </a:lvl1pPr>
            <a:lvl2pPr marL="514350" indent="-182880" algn="l" defTabSz="685800" rtl="0" eaLnBrk="1" latinLnBrk="0" hangingPunct="1">
              <a:lnSpc>
                <a:spcPct val="100000"/>
              </a:lnSpc>
              <a:spcBef>
                <a:spcPts val="600"/>
              </a:spcBef>
              <a:buClr>
                <a:schemeClr val="accent2"/>
              </a:buClr>
              <a:buFont typeface="Courier New" panose="02070309020205020404" pitchFamily="49" charset="0"/>
              <a:buChar char="o"/>
              <a:defRPr sz="1800" kern="1200">
                <a:solidFill>
                  <a:schemeClr val="tx1"/>
                </a:solidFill>
                <a:latin typeface="+mn-lt"/>
                <a:ea typeface="+mn-ea"/>
                <a:cs typeface="Arial" panose="020B0604020202020204" pitchFamily="34" charset="0"/>
              </a:defRPr>
            </a:lvl2pPr>
            <a:lvl3pPr marL="8572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500" kern="1200">
                <a:solidFill>
                  <a:schemeClr val="tx1"/>
                </a:solidFill>
                <a:latin typeface="+mn-lt"/>
                <a:ea typeface="+mn-ea"/>
                <a:cs typeface="Arial" panose="020B0604020202020204" pitchFamily="34" charset="0"/>
              </a:defRPr>
            </a:lvl3pPr>
            <a:lvl4pPr marL="12001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350" kern="1200">
                <a:solidFill>
                  <a:schemeClr val="tx1"/>
                </a:solidFill>
                <a:latin typeface="+mn-lt"/>
                <a:ea typeface="+mn-ea"/>
                <a:cs typeface="Arial" panose="020B0604020202020204" pitchFamily="34" charset="0"/>
              </a:defRPr>
            </a:lvl4pPr>
            <a:lvl5pPr marL="1543050" indent="-182880" algn="l" defTabSz="685800" rtl="0" eaLnBrk="1" latinLnBrk="0" hangingPunct="1">
              <a:lnSpc>
                <a:spcPct val="100000"/>
              </a:lnSpc>
              <a:spcBef>
                <a:spcPts val="1200"/>
              </a:spcBef>
              <a:buClr>
                <a:schemeClr val="accent2"/>
              </a:buClr>
              <a:buFont typeface="Courier New" panose="02070309020205020404" pitchFamily="49" charset="0"/>
              <a:buChar char="o"/>
              <a:defRPr sz="1350" kern="1200">
                <a:solidFill>
                  <a:schemeClr val="tx1"/>
                </a:solidFill>
                <a:latin typeface="+mn-lt"/>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Courier New" panose="02070309020205020404" pitchFamily="49" charset="0"/>
              <a:buNone/>
            </a:pPr>
            <a:r>
              <a:rPr lang="en-US" sz="2000" dirty="0" smtClean="0"/>
              <a:t>On International Women’s Day (</a:t>
            </a:r>
            <a:r>
              <a:rPr lang="en-US" sz="2000" dirty="0" err="1" smtClean="0"/>
              <a:t>IWD</a:t>
            </a:r>
            <a:r>
              <a:rPr lang="en-US" sz="2000" dirty="0" smtClean="0"/>
              <a:t>) 2017, the Department of Trade, Investment and Innovation (TII) launched its own gender brochure. It showcases a handful of completed and ongoing projects that include a gender dimension, or have exhibited tangible gender results.</a:t>
            </a:r>
          </a:p>
          <a:p>
            <a:pPr marL="0" indent="0" fontAlgn="auto">
              <a:spcAft>
                <a:spcPts val="0"/>
              </a:spcAft>
              <a:buFont typeface="Courier New" panose="02070309020205020404" pitchFamily="49" charset="0"/>
              <a:buNone/>
            </a:pPr>
            <a:endParaRPr lang="en-US" sz="1800" dirty="0" smtClean="0"/>
          </a:p>
          <a:p>
            <a:pPr marL="0" indent="0" fontAlgn="auto">
              <a:spcAft>
                <a:spcPts val="0"/>
              </a:spcAft>
              <a:buFont typeface="Courier New" panose="02070309020205020404" pitchFamily="49" charset="0"/>
              <a:buNone/>
            </a:pPr>
            <a:endParaRPr lang="en-US" sz="1800" dirty="0"/>
          </a:p>
          <a:p>
            <a:pPr marL="0" indent="0" algn="r" fontAlgn="auto">
              <a:spcAft>
                <a:spcPts val="0"/>
              </a:spcAft>
              <a:buFont typeface="Courier New" panose="02070309020205020404" pitchFamily="49" charset="0"/>
              <a:buNone/>
            </a:pPr>
            <a:r>
              <a:rPr lang="en-US" sz="2400" b="1" dirty="0" smtClean="0">
                <a:solidFill>
                  <a:schemeClr val="accent5"/>
                </a:solidFill>
              </a:rPr>
              <a:t>AVAILABLE IN RUSSIAN </a:t>
            </a:r>
            <a:r>
              <a:rPr lang="en-US" sz="2400" b="1" dirty="0" smtClean="0">
                <a:solidFill>
                  <a:schemeClr val="accent5"/>
                </a:solidFill>
                <a:sym typeface="Wingdings" panose="05000000000000000000" pitchFamily="2" charset="2"/>
              </a:rPr>
              <a:t> </a:t>
            </a:r>
            <a:endParaRPr lang="en-US" sz="2400" b="1" dirty="0">
              <a:solidFill>
                <a:schemeClr val="accent5"/>
              </a:solidFill>
            </a:endParaRPr>
          </a:p>
        </p:txBody>
      </p:sp>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606" t="1993"/>
          <a:stretch/>
        </p:blipFill>
        <p:spPr bwMode="auto">
          <a:xfrm>
            <a:off x="5193086" y="1173707"/>
            <a:ext cx="3657600" cy="5092375"/>
          </a:xfrm>
          <a:prstGeom prst="rect">
            <a:avLst/>
          </a:prstGeom>
          <a:noFill/>
          <a:ln w="9525">
            <a:solidFill>
              <a:schemeClr val="accent2"/>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63911588"/>
      </p:ext>
    </p:extLst>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Tree>
    <p:extLst>
      <p:ext uri="{BB962C8B-B14F-4D97-AF65-F5344CB8AC3E}">
        <p14:creationId xmlns:p14="http://schemas.microsoft.com/office/powerpoint/2010/main" xmlns="" val="957378188"/>
      </p:ext>
    </p:extLst>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512" y="5301208"/>
            <a:ext cx="6840760" cy="769441"/>
          </a:xfrm>
          <a:prstGeom prst="rect">
            <a:avLst/>
          </a:prstGeom>
          <a:noFill/>
        </p:spPr>
        <p:txBody>
          <a:bodyPr wrap="square" rtlCol="0">
            <a:spAutoFit/>
          </a:bodyPr>
          <a:lstStyle/>
          <a:p>
            <a:pPr algn="l"/>
            <a:r>
              <a:rPr lang="en-US" sz="4400" b="1" dirty="0" smtClean="0">
                <a:solidFill>
                  <a:srgbClr val="7030A0"/>
                </a:solidFill>
                <a:latin typeface="+mn-lt"/>
              </a:rPr>
              <a:t>STANDARDS are the linkage</a:t>
            </a:r>
            <a:endParaRPr lang="en-US" sz="4400" b="1" dirty="0">
              <a:solidFill>
                <a:srgbClr val="7030A0"/>
              </a:solidFill>
              <a:latin typeface="+mn-lt"/>
            </a:endParaRPr>
          </a:p>
        </p:txBody>
      </p:sp>
      <p:sp>
        <p:nvSpPr>
          <p:cNvPr id="2" name="Title 1"/>
          <p:cNvSpPr>
            <a:spLocks noGrp="1"/>
          </p:cNvSpPr>
          <p:nvPr>
            <p:ph type="title"/>
          </p:nvPr>
        </p:nvSpPr>
        <p:spPr/>
        <p:txBody>
          <a:bodyPr>
            <a:normAutofit/>
          </a:bodyPr>
          <a:lstStyle/>
          <a:p>
            <a:r>
              <a:rPr lang="en-US" sz="3600" dirty="0" smtClean="0"/>
              <a:t>It is all about ... creating the linkage</a:t>
            </a:r>
            <a:endParaRPr lang="en-US" sz="3600" dirty="0"/>
          </a:p>
        </p:txBody>
      </p:sp>
      <p:sp>
        <p:nvSpPr>
          <p:cNvPr id="3" name="Content Placeholder 2"/>
          <p:cNvSpPr>
            <a:spLocks noGrp="1"/>
          </p:cNvSpPr>
          <p:nvPr>
            <p:ph idx="1"/>
          </p:nvPr>
        </p:nvSpPr>
        <p:spPr>
          <a:xfrm>
            <a:off x="251520" y="1844824"/>
            <a:ext cx="3657600" cy="3821939"/>
          </a:xfrm>
        </p:spPr>
        <p:txBody>
          <a:bodyPr>
            <a:normAutofit/>
          </a:bodyPr>
          <a:lstStyle/>
          <a:p>
            <a:pPr marL="0" indent="0" algn="r">
              <a:lnSpc>
                <a:spcPct val="150000"/>
              </a:lnSpc>
              <a:buNone/>
            </a:pPr>
            <a:r>
              <a:rPr lang="en-US" sz="2000" dirty="0">
                <a:solidFill>
                  <a:schemeClr val="tx1"/>
                </a:solidFill>
              </a:rPr>
              <a:t>QUALITY </a:t>
            </a:r>
            <a:r>
              <a:rPr lang="en-US" sz="2000" dirty="0" smtClean="0">
                <a:solidFill>
                  <a:schemeClr val="tx1"/>
                </a:solidFill>
              </a:rPr>
              <a:t>INFRASTRUCTURE</a:t>
            </a:r>
          </a:p>
          <a:p>
            <a:pPr marL="0" indent="0" algn="r">
              <a:lnSpc>
                <a:spcPct val="150000"/>
              </a:lnSpc>
              <a:buNone/>
            </a:pPr>
            <a:r>
              <a:rPr lang="en-US" sz="2000" dirty="0" smtClean="0">
                <a:solidFill>
                  <a:schemeClr val="tx1"/>
                </a:solidFill>
              </a:rPr>
              <a:t>LOCAL SMEs</a:t>
            </a:r>
          </a:p>
          <a:p>
            <a:pPr marL="0" indent="0" algn="r">
              <a:lnSpc>
                <a:spcPct val="150000"/>
              </a:lnSpc>
              <a:buNone/>
            </a:pPr>
            <a:r>
              <a:rPr lang="en-US" sz="2000" dirty="0" smtClean="0">
                <a:solidFill>
                  <a:schemeClr val="tx1"/>
                </a:solidFill>
              </a:rPr>
              <a:t>INVESTMENT</a:t>
            </a:r>
          </a:p>
          <a:p>
            <a:pPr marL="0" indent="0" algn="r">
              <a:lnSpc>
                <a:spcPct val="150000"/>
              </a:lnSpc>
              <a:buNone/>
            </a:pPr>
            <a:r>
              <a:rPr lang="en-US" sz="2000" dirty="0" smtClean="0">
                <a:solidFill>
                  <a:schemeClr val="tx1"/>
                </a:solidFill>
              </a:rPr>
              <a:t>INNOVATION</a:t>
            </a:r>
          </a:p>
          <a:p>
            <a:pPr marL="0" indent="0" algn="r">
              <a:lnSpc>
                <a:spcPct val="150000"/>
              </a:lnSpc>
              <a:buNone/>
            </a:pPr>
            <a:r>
              <a:rPr lang="en-US" sz="2000" dirty="0" smtClean="0">
                <a:solidFill>
                  <a:schemeClr val="tx1"/>
                </a:solidFill>
              </a:rPr>
              <a:t>DEVELOPING COUNTRIES </a:t>
            </a:r>
          </a:p>
          <a:p>
            <a:pPr marL="0" indent="0" algn="r">
              <a:lnSpc>
                <a:spcPct val="150000"/>
              </a:lnSpc>
              <a:buNone/>
            </a:pPr>
            <a:r>
              <a:rPr lang="en-US" sz="2000" dirty="0" smtClean="0">
                <a:solidFill>
                  <a:schemeClr val="tx1"/>
                </a:solidFill>
              </a:rPr>
              <a:t>LOCAL SUPPLIERS </a:t>
            </a:r>
          </a:p>
        </p:txBody>
      </p:sp>
      <p:sp>
        <p:nvSpPr>
          <p:cNvPr id="4" name="Content Placeholder 2"/>
          <p:cNvSpPr txBox="1">
            <a:spLocks/>
          </p:cNvSpPr>
          <p:nvPr/>
        </p:nvSpPr>
        <p:spPr>
          <a:xfrm>
            <a:off x="5306888" y="1844824"/>
            <a:ext cx="3657600" cy="3821939"/>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rgbClr val="078AC5"/>
                </a:solidFill>
                <a:latin typeface="+mn-lt"/>
                <a:ea typeface="+mn-ea"/>
                <a:cs typeface="Arial" panose="020B0604020202020204" pitchFamily="34" charset="0"/>
              </a:defRPr>
            </a:lvl1pPr>
            <a:lvl2pPr marL="514350" indent="-182880" algn="l" defTabSz="685800" rtl="0" eaLnBrk="1" latinLnBrk="0" hangingPunct="1">
              <a:lnSpc>
                <a:spcPct val="100000"/>
              </a:lnSpc>
              <a:spcBef>
                <a:spcPts val="600"/>
              </a:spcBef>
              <a:buClr>
                <a:schemeClr val="accent1"/>
              </a:buClr>
              <a:buFont typeface="Arial" panose="020B0604020202020204" pitchFamily="34" charset="0"/>
              <a:buChar char="•"/>
              <a:defRPr sz="1800" kern="1200">
                <a:solidFill>
                  <a:schemeClr val="tx1"/>
                </a:solidFill>
                <a:latin typeface="+mn-lt"/>
                <a:ea typeface="+mn-ea"/>
                <a:cs typeface="Arial" panose="020B0604020202020204" pitchFamily="34" charset="0"/>
              </a:defRPr>
            </a:lvl2pPr>
            <a:lvl3pPr marL="857250" indent="-182880" algn="l" defTabSz="685800" rtl="0" eaLnBrk="1" latinLnBrk="0" hangingPunct="1">
              <a:lnSpc>
                <a:spcPct val="100000"/>
              </a:lnSpc>
              <a:spcBef>
                <a:spcPts val="1200"/>
              </a:spcBef>
              <a:buClr>
                <a:schemeClr val="accent1"/>
              </a:buClr>
              <a:buFont typeface="Arial" panose="020B0604020202020204" pitchFamily="34" charset="0"/>
              <a:buChar char="•"/>
              <a:defRPr sz="1500" kern="1200">
                <a:solidFill>
                  <a:schemeClr val="tx1"/>
                </a:solidFill>
                <a:latin typeface="+mn-lt"/>
                <a:ea typeface="+mn-ea"/>
                <a:cs typeface="Arial" panose="020B0604020202020204" pitchFamily="34" charset="0"/>
              </a:defRPr>
            </a:lvl3pPr>
            <a:lvl4pPr marL="1200150" indent="-182880" algn="l" defTabSz="685800" rtl="0" eaLnBrk="1" latinLnBrk="0" hangingPunct="1">
              <a:lnSpc>
                <a:spcPct val="100000"/>
              </a:lnSpc>
              <a:spcBef>
                <a:spcPts val="1200"/>
              </a:spcBef>
              <a:buClr>
                <a:schemeClr val="accent1"/>
              </a:buClr>
              <a:buFont typeface="Arial" panose="020B0604020202020204" pitchFamily="34" charset="0"/>
              <a:buChar char="•"/>
              <a:defRPr sz="1350" kern="1200">
                <a:solidFill>
                  <a:schemeClr val="tx1"/>
                </a:solidFill>
                <a:latin typeface="+mn-lt"/>
                <a:ea typeface="+mn-ea"/>
                <a:cs typeface="Arial" panose="020B0604020202020204" pitchFamily="34" charset="0"/>
              </a:defRPr>
            </a:lvl4pPr>
            <a:lvl5pPr marL="1543050" indent="-182880" algn="l" defTabSz="685800" rtl="0" eaLnBrk="1" latinLnBrk="0" hangingPunct="1">
              <a:lnSpc>
                <a:spcPct val="100000"/>
              </a:lnSpc>
              <a:spcBef>
                <a:spcPts val="1200"/>
              </a:spcBef>
              <a:buClr>
                <a:schemeClr val="accent1"/>
              </a:buClr>
              <a:buFont typeface="Arial" panose="020B0604020202020204" pitchFamily="34" charset="0"/>
              <a:buChar char="•"/>
              <a:defRPr sz="1350" kern="1200">
                <a:solidFill>
                  <a:schemeClr val="tx1"/>
                </a:solidFill>
                <a:latin typeface="+mn-lt"/>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50000"/>
              </a:lnSpc>
              <a:spcAft>
                <a:spcPts val="0"/>
              </a:spcAft>
              <a:buNone/>
            </a:pPr>
            <a:r>
              <a:rPr lang="en-US" sz="2000" dirty="0">
                <a:solidFill>
                  <a:schemeClr val="tx1"/>
                </a:solidFill>
              </a:rPr>
              <a:t>MUTUAL  </a:t>
            </a:r>
            <a:r>
              <a:rPr lang="en-US" sz="2000" dirty="0" smtClean="0">
                <a:solidFill>
                  <a:schemeClr val="tx1"/>
                </a:solidFill>
              </a:rPr>
              <a:t>RECOGNITION</a:t>
            </a:r>
          </a:p>
          <a:p>
            <a:pPr marL="0" indent="0" fontAlgn="auto">
              <a:lnSpc>
                <a:spcPct val="150000"/>
              </a:lnSpc>
              <a:spcAft>
                <a:spcPts val="0"/>
              </a:spcAft>
              <a:buFont typeface="Arial" panose="020B0604020202020204" pitchFamily="34" charset="0"/>
              <a:buNone/>
            </a:pPr>
            <a:r>
              <a:rPr lang="en-US" sz="2000" dirty="0" smtClean="0">
                <a:solidFill>
                  <a:schemeClr val="tx1"/>
                </a:solidFill>
              </a:rPr>
              <a:t>MULTI-NATIONAL ENTERPRISES</a:t>
            </a:r>
          </a:p>
          <a:p>
            <a:pPr marL="0" indent="0" fontAlgn="auto">
              <a:lnSpc>
                <a:spcPct val="150000"/>
              </a:lnSpc>
              <a:spcAft>
                <a:spcPts val="0"/>
              </a:spcAft>
              <a:buFont typeface="Arial" panose="020B0604020202020204" pitchFamily="34" charset="0"/>
              <a:buNone/>
            </a:pPr>
            <a:r>
              <a:rPr lang="en-US" sz="2000" dirty="0" smtClean="0">
                <a:solidFill>
                  <a:schemeClr val="tx1"/>
                </a:solidFill>
              </a:rPr>
              <a:t>TECHNOLOGY</a:t>
            </a:r>
          </a:p>
          <a:p>
            <a:pPr marL="0" indent="0" fontAlgn="auto">
              <a:lnSpc>
                <a:spcPct val="150000"/>
              </a:lnSpc>
              <a:spcAft>
                <a:spcPts val="0"/>
              </a:spcAft>
              <a:buFont typeface="Arial" panose="020B0604020202020204" pitchFamily="34" charset="0"/>
              <a:buNone/>
            </a:pPr>
            <a:r>
              <a:rPr lang="en-US" sz="2000" dirty="0" smtClean="0">
                <a:solidFill>
                  <a:schemeClr val="tx1"/>
                </a:solidFill>
              </a:rPr>
              <a:t>INDUSTRY</a:t>
            </a:r>
          </a:p>
          <a:p>
            <a:pPr marL="0" indent="0" fontAlgn="auto">
              <a:lnSpc>
                <a:spcPct val="150000"/>
              </a:lnSpc>
              <a:spcAft>
                <a:spcPts val="0"/>
              </a:spcAft>
              <a:buFont typeface="Arial" panose="020B0604020202020204" pitchFamily="34" charset="0"/>
              <a:buNone/>
            </a:pPr>
            <a:r>
              <a:rPr lang="en-US" sz="2000" dirty="0" smtClean="0">
                <a:solidFill>
                  <a:schemeClr val="tx1"/>
                </a:solidFill>
              </a:rPr>
              <a:t>INTERNATIONAL MARKETS</a:t>
            </a:r>
          </a:p>
          <a:p>
            <a:pPr marL="0" indent="0" fontAlgn="auto">
              <a:lnSpc>
                <a:spcPct val="150000"/>
              </a:lnSpc>
              <a:spcAft>
                <a:spcPts val="0"/>
              </a:spcAft>
              <a:buFont typeface="Arial" panose="020B0604020202020204" pitchFamily="34" charset="0"/>
              <a:buNone/>
            </a:pPr>
            <a:r>
              <a:rPr lang="en-US" sz="2000" dirty="0" smtClean="0">
                <a:solidFill>
                  <a:schemeClr val="tx1"/>
                </a:solidFill>
              </a:rPr>
              <a:t>GLOBAL VALUE CHAINS</a:t>
            </a:r>
          </a:p>
        </p:txBody>
      </p:sp>
      <p:pic>
        <p:nvPicPr>
          <p:cNvPr id="2050" name="Picture 2" descr="Image result for link icon png"/>
          <p:cNvPicPr>
            <a:picLocks noChangeAspect="1" noChangeArrowheads="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16200000">
            <a:off x="3656604" y="3115716"/>
            <a:ext cx="1902801" cy="801179"/>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2" descr="https://d30y9cdsu7xlg0.cloudfront.net/png/585885-200.png"/>
          <p:cNvPicPr>
            <a:picLocks noChangeAspect="1" noChangeArrowheads="1"/>
          </p:cNvPicPr>
          <p:nvPr/>
        </p:nvPicPr>
        <p:blipFill>
          <a:blip r:embed="rId3" cstate="print">
            <a:lum bright="70000" contrast="-70000"/>
            <a:extLst>
              <a:ext uri="{28A0092B-C50C-407E-A947-70E740481C1C}">
                <a14:useLocalDpi xmlns:a14="http://schemas.microsoft.com/office/drawing/2010/main" xmlns="" val="0"/>
              </a:ext>
            </a:extLst>
          </a:blip>
          <a:srcRect/>
          <a:stretch>
            <a:fillRect/>
          </a:stretch>
        </p:blipFill>
        <p:spPr bwMode="auto">
          <a:xfrm>
            <a:off x="7203504" y="2636912"/>
            <a:ext cx="1905000" cy="1905000"/>
          </a:xfrm>
          <a:prstGeom prst="rect">
            <a:avLst/>
          </a:prstGeom>
          <a:noFill/>
          <a:extLst>
            <a:ext uri="{909E8E84-426E-40DD-AFC4-6F175D3DCCD1}">
              <a14:hiddenFill xmlns:a14="http://schemas.microsoft.com/office/drawing/2010/main" xmlns="">
                <a:solidFill>
                  <a:srgbClr val="FFFFFF"/>
                </a:solidFill>
              </a14:hiddenFill>
            </a:ext>
          </a:extLst>
        </p:spPr>
      </p:pic>
      <p:pic>
        <p:nvPicPr>
          <p:cNvPr id="2052" name="Picture 4" descr="https://d30y9cdsu7xlg0.cloudfront.net/png/85176-200.png"/>
          <p:cNvPicPr>
            <a:picLocks noChangeAspect="1" noChangeArrowheads="1"/>
          </p:cNvPicPr>
          <p:nvPr/>
        </p:nvPicPr>
        <p:blipFill>
          <a:blip r:embed="rId4" cstate="print">
            <a:lum bright="70000" contrast="-70000"/>
            <a:extLst>
              <a:ext uri="{28A0092B-C50C-407E-A947-70E740481C1C}">
                <a14:useLocalDpi xmlns:a14="http://schemas.microsoft.com/office/drawing/2010/main" xmlns="" val="0"/>
              </a:ext>
            </a:extLst>
          </a:blip>
          <a:srcRect/>
          <a:stretch>
            <a:fillRect/>
          </a:stretch>
        </p:blipFill>
        <p:spPr bwMode="auto">
          <a:xfrm rot="7825535">
            <a:off x="363814" y="2533182"/>
            <a:ext cx="1341156" cy="134115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39518532"/>
      </p:ext>
    </p:extLst>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4" t="10914" r="24" b="17184"/>
          <a:stretch/>
        </p:blipFill>
        <p:spPr bwMode="auto">
          <a:xfrm>
            <a:off x="5758" y="873457"/>
            <a:ext cx="9132484" cy="59845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4"/>
          <p:cNvSpPr txBox="1"/>
          <p:nvPr/>
        </p:nvSpPr>
        <p:spPr>
          <a:xfrm>
            <a:off x="3816424" y="6156593"/>
            <a:ext cx="5076056" cy="523220"/>
          </a:xfrm>
          <a:prstGeom prst="rect">
            <a:avLst/>
          </a:prstGeom>
          <a:noFill/>
        </p:spPr>
        <p:txBody>
          <a:bodyPr wrap="square" rtlCol="0">
            <a:spAutoFit/>
          </a:bodyPr>
          <a:lstStyle/>
          <a:p>
            <a:pPr algn="l"/>
            <a:r>
              <a:rPr lang="en-US" sz="2800" i="1" dirty="0">
                <a:solidFill>
                  <a:schemeClr val="bg1"/>
                </a:solidFill>
                <a:latin typeface="+mn-lt"/>
                <a:cs typeface="Aharoni" panose="02010803020104030203" pitchFamily="2" charset="-79"/>
              </a:rPr>
              <a:t>Driving Economic Transformation</a:t>
            </a:r>
          </a:p>
        </p:txBody>
      </p:sp>
      <p:sp>
        <p:nvSpPr>
          <p:cNvPr id="2" name="TextBox 1"/>
          <p:cNvSpPr txBox="1"/>
          <p:nvPr/>
        </p:nvSpPr>
        <p:spPr>
          <a:xfrm>
            <a:off x="395536" y="1897059"/>
            <a:ext cx="5256584" cy="1015663"/>
          </a:xfrm>
          <a:prstGeom prst="rect">
            <a:avLst/>
          </a:prstGeom>
          <a:noFill/>
        </p:spPr>
        <p:txBody>
          <a:bodyPr wrap="square" rtlCol="0">
            <a:spAutoFit/>
          </a:bodyPr>
          <a:lstStyle/>
          <a:p>
            <a:pPr algn="l"/>
            <a:r>
              <a:rPr lang="en-US" sz="6000" dirty="0">
                <a:solidFill>
                  <a:schemeClr val="bg1"/>
                </a:solidFill>
                <a:latin typeface="+mn-lt"/>
              </a:rPr>
              <a:t>Thank </a:t>
            </a:r>
            <a:r>
              <a:rPr lang="en-US" sz="6000" dirty="0" smtClean="0">
                <a:solidFill>
                  <a:schemeClr val="bg1"/>
                </a:solidFill>
                <a:latin typeface="+mn-lt"/>
              </a:rPr>
              <a:t>You.</a:t>
            </a:r>
            <a:endParaRPr lang="en-US" sz="6000" dirty="0">
              <a:solidFill>
                <a:schemeClr val="bg1"/>
              </a:solidFill>
              <a:latin typeface="+mn-lt"/>
            </a:endParaRPr>
          </a:p>
        </p:txBody>
      </p:sp>
      <p:cxnSp>
        <p:nvCxnSpPr>
          <p:cNvPr id="6" name="Straight Connector 5"/>
          <p:cNvCxnSpPr/>
          <p:nvPr/>
        </p:nvCxnSpPr>
        <p:spPr>
          <a:xfrm>
            <a:off x="0" y="908720"/>
            <a:ext cx="9180512" cy="0"/>
          </a:xfrm>
          <a:prstGeom prst="line">
            <a:avLst/>
          </a:prstGeom>
          <a:ln w="76200">
            <a:solidFill>
              <a:srgbClr val="3C8FD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695716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3508"/>
          <a:stretch/>
        </p:blipFill>
        <p:spPr bwMode="auto">
          <a:xfrm>
            <a:off x="266111" y="1118213"/>
            <a:ext cx="3777054" cy="5091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0" name="Picture 2" descr="http://cliparts.co/cliparts/6Ty/5eA/6Ty5eAkGc.png"/>
          <p:cNvPicPr>
            <a:picLocks noChangeAspect="1" noChangeArrowheads="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2717985" flipV="1">
            <a:off x="6316058" y="2239095"/>
            <a:ext cx="3342127" cy="1957484"/>
          </a:xfrm>
          <a:prstGeom prst="rect">
            <a:avLst/>
          </a:prstGeom>
          <a:noFill/>
          <a:extLst>
            <a:ext uri="{909E8E84-426E-40DD-AFC4-6F175D3DCCD1}">
              <a14:hiddenFill xmlns:a14="http://schemas.microsoft.com/office/drawing/2010/main" xmlns="">
                <a:solidFill>
                  <a:srgbClr val="FFFFFF"/>
                </a:solidFill>
              </a14:hiddenFill>
            </a:ext>
          </a:extLst>
        </p:spPr>
      </p:pic>
      <p:pic>
        <p:nvPicPr>
          <p:cNvPr id="57" name="Picture 2" descr="http://cliparts.co/cliparts/6Ty/5eA/6Ty5eAkGc.png"/>
          <p:cNvPicPr>
            <a:picLocks noChangeAspect="1" noChangeArrowheads="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17298251">
            <a:off x="7378339" y="3105389"/>
            <a:ext cx="2838557" cy="2142974"/>
          </a:xfrm>
          <a:prstGeom prst="rect">
            <a:avLst/>
          </a:prstGeom>
          <a:noFill/>
          <a:extLst>
            <a:ext uri="{909E8E84-426E-40DD-AFC4-6F175D3DCCD1}">
              <a14:hiddenFill xmlns:a14="http://schemas.microsoft.com/office/drawing/2010/main" xmlns="">
                <a:solidFill>
                  <a:srgbClr val="FFFFFF"/>
                </a:solidFill>
              </a14:hiddenFill>
            </a:ext>
          </a:extLst>
        </p:spPr>
      </p:pic>
      <p:pic>
        <p:nvPicPr>
          <p:cNvPr id="58" name="Picture 2" descr="http://cliparts.co/cliparts/6Ty/5eA/6Ty5eAkGc.png"/>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15109028" flipV="1">
            <a:off x="-669574" y="3978311"/>
            <a:ext cx="2541964" cy="1932103"/>
          </a:xfrm>
          <a:prstGeom prst="rect">
            <a:avLst/>
          </a:prstGeom>
          <a:noFill/>
          <a:extLst>
            <a:ext uri="{909E8E84-426E-40DD-AFC4-6F175D3DCCD1}">
              <a14:hiddenFill xmlns:a14="http://schemas.microsoft.com/office/drawing/2010/main" xmlns="">
                <a:solidFill>
                  <a:srgbClr val="FFFFFF"/>
                </a:solidFill>
              </a14:hiddenFill>
            </a:ext>
          </a:extLst>
        </p:spPr>
      </p:pic>
      <p:pic>
        <p:nvPicPr>
          <p:cNvPr id="60" name="Picture 2" descr="http://cliparts.co/cliparts/6Ty/5eA/6Ty5eAkGc.png"/>
          <p:cNvPicPr>
            <a:picLocks noChangeAspect="1" noChangeArrowheads="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19793370" flipH="1" flipV="1">
            <a:off x="-827914" y="1890413"/>
            <a:ext cx="3088627" cy="2268888"/>
          </a:xfrm>
          <a:prstGeom prst="rect">
            <a:avLst/>
          </a:prstGeom>
          <a:noFill/>
          <a:extLst>
            <a:ext uri="{909E8E84-426E-40DD-AFC4-6F175D3DCCD1}">
              <a14:hiddenFill xmlns:a14="http://schemas.microsoft.com/office/drawing/2010/main" xmlns="">
                <a:solidFill>
                  <a:srgbClr val="FFFFFF"/>
                </a:solidFill>
              </a14:hiddenFill>
            </a:ext>
          </a:extLst>
        </p:spPr>
      </p:pic>
      <p:grpSp>
        <p:nvGrpSpPr>
          <p:cNvPr id="7" name="Group 6"/>
          <p:cNvGrpSpPr/>
          <p:nvPr/>
        </p:nvGrpSpPr>
        <p:grpSpPr>
          <a:xfrm>
            <a:off x="1813097" y="1546655"/>
            <a:ext cx="5517807" cy="4906681"/>
            <a:chOff x="2288049" y="516450"/>
            <a:chExt cx="6892463" cy="6129086"/>
          </a:xfrm>
        </p:grpSpPr>
        <p:sp>
          <p:nvSpPr>
            <p:cNvPr id="30" name="Oval 29"/>
            <p:cNvSpPr/>
            <p:nvPr/>
          </p:nvSpPr>
          <p:spPr bwMode="auto">
            <a:xfrm>
              <a:off x="5522912" y="2976795"/>
              <a:ext cx="3657600" cy="3657600"/>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mn-lt"/>
                <a:cs typeface="Arial" charset="0"/>
              </a:endParaRPr>
            </a:p>
          </p:txBody>
        </p:sp>
        <p:sp>
          <p:nvSpPr>
            <p:cNvPr id="3" name="Oval 2"/>
            <p:cNvSpPr/>
            <p:nvPr/>
          </p:nvSpPr>
          <p:spPr bwMode="auto">
            <a:xfrm>
              <a:off x="3892143" y="516450"/>
              <a:ext cx="3657600" cy="3657600"/>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mn-lt"/>
                <a:cs typeface="Arial" charset="0"/>
              </a:endParaRPr>
            </a:p>
          </p:txBody>
        </p:sp>
        <p:sp>
          <p:nvSpPr>
            <p:cNvPr id="29" name="Oval 28"/>
            <p:cNvSpPr/>
            <p:nvPr/>
          </p:nvSpPr>
          <p:spPr bwMode="auto">
            <a:xfrm>
              <a:off x="2288049" y="2987936"/>
              <a:ext cx="3657600" cy="3657600"/>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mn-lt"/>
                <a:cs typeface="Arial" charset="0"/>
              </a:endParaRPr>
            </a:p>
          </p:txBody>
        </p:sp>
        <p:sp>
          <p:nvSpPr>
            <p:cNvPr id="39" name="TextBox 38"/>
            <p:cNvSpPr txBox="1"/>
            <p:nvPr/>
          </p:nvSpPr>
          <p:spPr>
            <a:xfrm rot="21009828">
              <a:off x="2543160" y="3416384"/>
              <a:ext cx="3108960" cy="3108960"/>
            </a:xfrm>
            <a:prstGeom prst="rect">
              <a:avLst/>
            </a:prstGeom>
            <a:noFill/>
          </p:spPr>
          <p:txBody>
            <a:bodyPr wrap="none" rtlCol="0">
              <a:prstTxWarp prst="textArchDown">
                <a:avLst/>
              </a:prstTxWarp>
              <a:spAutoFit/>
            </a:bodyPr>
            <a:lstStyle/>
            <a:p>
              <a:pPr algn="ctr"/>
              <a:r>
                <a:rPr lang="en-US" sz="1600" b="1" smtClean="0">
                  <a:solidFill>
                    <a:schemeClr val="accent1"/>
                  </a:solidFill>
                  <a:latin typeface="+mn-lt"/>
                </a:rPr>
                <a:t>INDUSTRIAL DEVELOPMENT</a:t>
              </a:r>
              <a:endParaRPr lang="en-US" sz="900" b="1">
                <a:solidFill>
                  <a:schemeClr val="accent1"/>
                </a:solidFill>
                <a:latin typeface="+mn-lt"/>
              </a:endParaRPr>
            </a:p>
          </p:txBody>
        </p:sp>
        <p:sp>
          <p:nvSpPr>
            <p:cNvPr id="40" name="TextBox 39"/>
            <p:cNvSpPr txBox="1"/>
            <p:nvPr/>
          </p:nvSpPr>
          <p:spPr>
            <a:xfrm>
              <a:off x="5797232" y="3416384"/>
              <a:ext cx="3108960" cy="3108960"/>
            </a:xfrm>
            <a:prstGeom prst="rect">
              <a:avLst/>
            </a:prstGeom>
            <a:noFill/>
          </p:spPr>
          <p:txBody>
            <a:bodyPr wrap="none" rtlCol="0">
              <a:prstTxWarp prst="textArchDown">
                <a:avLst/>
              </a:prstTxWarp>
              <a:spAutoFit/>
            </a:bodyPr>
            <a:lstStyle/>
            <a:p>
              <a:pPr algn="ctr"/>
              <a:r>
                <a:rPr lang="en-US" sz="1600" b="1" smtClean="0">
                  <a:solidFill>
                    <a:schemeClr val="accent6"/>
                  </a:solidFill>
                  <a:latin typeface="+mn-lt"/>
                </a:rPr>
                <a:t>SUSTAINABILITY</a:t>
              </a:r>
              <a:endParaRPr lang="en-US" sz="900" b="1">
                <a:solidFill>
                  <a:schemeClr val="accent6"/>
                </a:solidFill>
                <a:latin typeface="+mn-lt"/>
              </a:endParaRPr>
            </a:p>
          </p:txBody>
        </p:sp>
        <p:sp>
          <p:nvSpPr>
            <p:cNvPr id="32" name="TextBox 31"/>
            <p:cNvSpPr txBox="1"/>
            <p:nvPr/>
          </p:nvSpPr>
          <p:spPr>
            <a:xfrm rot="5803380">
              <a:off x="4066596" y="843865"/>
              <a:ext cx="3108960" cy="3108960"/>
            </a:xfrm>
            <a:prstGeom prst="rect">
              <a:avLst/>
            </a:prstGeom>
            <a:noFill/>
          </p:spPr>
          <p:txBody>
            <a:bodyPr wrap="none" rtlCol="0">
              <a:prstTxWarp prst="textCircle">
                <a:avLst>
                  <a:gd name="adj" fmla="val 5199034"/>
                </a:avLst>
              </a:prstTxWarp>
              <a:spAutoFit/>
            </a:bodyPr>
            <a:lstStyle/>
            <a:p>
              <a:pPr algn="ctr"/>
              <a:r>
                <a:rPr lang="en-US" b="1" dirty="0" smtClean="0">
                  <a:solidFill>
                    <a:schemeClr val="accent2"/>
                  </a:solidFill>
                  <a:latin typeface="+mn-lt"/>
                </a:rPr>
                <a:t>INCLUSIVENESS</a:t>
              </a:r>
              <a:r>
                <a:rPr lang="en-US" b="1" dirty="0" smtClean="0">
                  <a:solidFill>
                    <a:schemeClr val="accent2">
                      <a:lumMod val="75000"/>
                    </a:schemeClr>
                  </a:solidFill>
                  <a:latin typeface="+mn-lt"/>
                </a:rPr>
                <a:t>    </a:t>
              </a:r>
              <a:r>
                <a:rPr lang="en-US" sz="3200" b="1" dirty="0" smtClean="0">
                  <a:solidFill>
                    <a:schemeClr val="accent2">
                      <a:lumMod val="75000"/>
                    </a:schemeClr>
                  </a:solidFill>
                  <a:latin typeface="+mn-lt"/>
                </a:rPr>
                <a:t>PEOPLE</a:t>
              </a:r>
              <a:endParaRPr lang="en-US" sz="1400" b="1" dirty="0">
                <a:solidFill>
                  <a:schemeClr val="accent2">
                    <a:lumMod val="75000"/>
                  </a:schemeClr>
                </a:solidFill>
                <a:latin typeface="+mn-lt"/>
              </a:endParaRPr>
            </a:p>
          </p:txBody>
        </p:sp>
        <p:sp>
          <p:nvSpPr>
            <p:cNvPr id="36" name="TextBox 35"/>
            <p:cNvSpPr txBox="1"/>
            <p:nvPr/>
          </p:nvSpPr>
          <p:spPr>
            <a:xfrm rot="2378362">
              <a:off x="2697791" y="3402836"/>
              <a:ext cx="3108960" cy="3108960"/>
            </a:xfrm>
            <a:prstGeom prst="rect">
              <a:avLst/>
            </a:prstGeom>
            <a:noFill/>
          </p:spPr>
          <p:txBody>
            <a:bodyPr wrap="none" rtlCol="0">
              <a:prstTxWarp prst="textCircle">
                <a:avLst>
                  <a:gd name="adj" fmla="val 5199034"/>
                </a:avLst>
              </a:prstTxWarp>
              <a:spAutoFit/>
            </a:bodyPr>
            <a:lstStyle/>
            <a:p>
              <a:pPr algn="ctr"/>
              <a:r>
                <a:rPr lang="en-US" sz="3200" b="1" dirty="0" smtClean="0">
                  <a:solidFill>
                    <a:schemeClr val="tx2"/>
                  </a:solidFill>
                  <a:latin typeface="+mn-lt"/>
                </a:rPr>
                <a:t>PROSPERITY</a:t>
              </a:r>
              <a:endParaRPr lang="en-US" sz="1400" b="1" dirty="0">
                <a:solidFill>
                  <a:schemeClr val="tx2"/>
                </a:solidFill>
                <a:latin typeface="+mn-lt"/>
              </a:endParaRPr>
            </a:p>
          </p:txBody>
        </p:sp>
        <p:sp>
          <p:nvSpPr>
            <p:cNvPr id="37" name="TextBox 36"/>
            <p:cNvSpPr txBox="1"/>
            <p:nvPr/>
          </p:nvSpPr>
          <p:spPr>
            <a:xfrm rot="8200694">
              <a:off x="5716640" y="3349504"/>
              <a:ext cx="3108960" cy="3108960"/>
            </a:xfrm>
            <a:prstGeom prst="rect">
              <a:avLst/>
            </a:prstGeom>
            <a:noFill/>
          </p:spPr>
          <p:txBody>
            <a:bodyPr wrap="none" rtlCol="0">
              <a:prstTxWarp prst="textCircle">
                <a:avLst>
                  <a:gd name="adj" fmla="val 5199034"/>
                </a:avLst>
              </a:prstTxWarp>
              <a:spAutoFit/>
            </a:bodyPr>
            <a:lstStyle/>
            <a:p>
              <a:pPr algn="ctr"/>
              <a:r>
                <a:rPr lang="en-US" sz="3200" b="1" smtClean="0">
                  <a:solidFill>
                    <a:schemeClr val="accent6"/>
                  </a:solidFill>
                  <a:latin typeface="+mn-lt"/>
                </a:rPr>
                <a:t>PLANET</a:t>
              </a:r>
              <a:endParaRPr lang="en-US" sz="1400" b="1">
                <a:solidFill>
                  <a:schemeClr val="accent6"/>
                </a:solidFill>
                <a:latin typeface="+mn-lt"/>
              </a:endParaRPr>
            </a:p>
          </p:txBody>
        </p:sp>
        <p:pic>
          <p:nvPicPr>
            <p:cNvPr id="7170" name="Picture 2"/>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r="84760" b="68934"/>
            <a:stretch/>
          </p:blipFill>
          <p:spPr bwMode="auto">
            <a:xfrm>
              <a:off x="4860032" y="1324486"/>
              <a:ext cx="896621" cy="9026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 name="Picture 2"/>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67727" r="17047" b="69498"/>
            <a:stretch/>
          </p:blipFill>
          <p:spPr bwMode="auto">
            <a:xfrm>
              <a:off x="6347295" y="2288567"/>
              <a:ext cx="528961" cy="5233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84768" b="69009"/>
            <a:stretch/>
          </p:blipFill>
          <p:spPr bwMode="auto">
            <a:xfrm>
              <a:off x="7555597" y="4147226"/>
              <a:ext cx="812761" cy="8166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 name="Picture 2"/>
            <p:cNvPicPr>
              <a:picLocks noChangeAspect="1" noChangeArrowheads="1"/>
            </p:cNvPicPr>
            <p:nvPr/>
          </p:nvPicPr>
          <p:blipFill rotWithShape="1">
            <a:blip r:embed="rId7" cstate="print">
              <a:extLst>
                <a:ext uri="{28A0092B-C50C-407E-A947-70E740481C1C}">
                  <a14:useLocalDpi xmlns:a14="http://schemas.microsoft.com/office/drawing/2010/main" xmlns="" val="0"/>
                </a:ext>
              </a:extLst>
            </a:blip>
            <a:srcRect t="35179" r="84841" b="35061"/>
            <a:stretch/>
          </p:blipFill>
          <p:spPr bwMode="auto">
            <a:xfrm>
              <a:off x="3059832" y="5022451"/>
              <a:ext cx="651228" cy="6314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6" name="Picture 2"/>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17994" t="35179" r="67355" b="34597"/>
            <a:stretch/>
          </p:blipFill>
          <p:spPr bwMode="auto">
            <a:xfrm>
              <a:off x="3693035" y="4178229"/>
              <a:ext cx="758549" cy="7729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7" name="Picture 2"/>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34201" t="35145" r="50690" b="35145"/>
            <a:stretch/>
          </p:blipFill>
          <p:spPr bwMode="auto">
            <a:xfrm>
              <a:off x="4516631" y="3173330"/>
              <a:ext cx="1830664" cy="17778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8" name="Picture 2"/>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50650" t="35404" r="34710" b="35404"/>
            <a:stretch/>
          </p:blipFill>
          <p:spPr bwMode="auto">
            <a:xfrm>
              <a:off x="4577632" y="5022451"/>
              <a:ext cx="641181" cy="6314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9" name="Picture 2"/>
            <p:cNvPicPr>
              <a:picLocks noChangeAspect="1" noChangeArrowheads="1"/>
            </p:cNvPicPr>
            <p:nvPr/>
          </p:nvPicPr>
          <p:blipFill rotWithShape="1">
            <a:blip r:embed="rId9" cstate="print">
              <a:extLst>
                <a:ext uri="{28A0092B-C50C-407E-A947-70E740481C1C}">
                  <a14:useLocalDpi xmlns:a14="http://schemas.microsoft.com/office/drawing/2010/main" xmlns="" val="0"/>
                </a:ext>
              </a:extLst>
            </a:blip>
            <a:srcRect l="67924" t="35178" r="16529" b="34585"/>
            <a:stretch/>
          </p:blipFill>
          <p:spPr bwMode="auto">
            <a:xfrm>
              <a:off x="3767309" y="5022451"/>
              <a:ext cx="750632" cy="7210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 name="Picture 2"/>
            <p:cNvPicPr>
              <a:picLocks noChangeAspect="1" noChangeArrowheads="1"/>
            </p:cNvPicPr>
            <p:nvPr/>
          </p:nvPicPr>
          <p:blipFill rotWithShape="1">
            <a:blip r:embed="rId10" cstate="print">
              <a:extLst>
                <a:ext uri="{28A0092B-C50C-407E-A947-70E740481C1C}">
                  <a14:useLocalDpi xmlns:a14="http://schemas.microsoft.com/office/drawing/2010/main" xmlns="" val="0"/>
                </a:ext>
              </a:extLst>
            </a:blip>
            <a:srcRect l="85360" t="35178" b="34585"/>
            <a:stretch/>
          </p:blipFill>
          <p:spPr bwMode="auto">
            <a:xfrm>
              <a:off x="5955618" y="5007077"/>
              <a:ext cx="712038" cy="7263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 name="Picture 2"/>
            <p:cNvPicPr>
              <a:picLocks noChangeAspect="1" noChangeArrowheads="1"/>
            </p:cNvPicPr>
            <p:nvPr/>
          </p:nvPicPr>
          <p:blipFill rotWithShape="1">
            <a:blip r:embed="rId11" cstate="print">
              <a:extLst>
                <a:ext uri="{28A0092B-C50C-407E-A947-70E740481C1C}">
                  <a14:useLocalDpi xmlns:a14="http://schemas.microsoft.com/office/drawing/2010/main" xmlns="" val="0"/>
                </a:ext>
              </a:extLst>
            </a:blip>
            <a:srcRect t="70357" r="84810"/>
            <a:stretch/>
          </p:blipFill>
          <p:spPr bwMode="auto">
            <a:xfrm>
              <a:off x="6737345" y="4240378"/>
              <a:ext cx="750737" cy="7235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2" name="Picture 2"/>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16791" t="70357" r="68012"/>
            <a:stretch/>
          </p:blipFill>
          <p:spPr bwMode="auto">
            <a:xfrm>
              <a:off x="7792654" y="5022390"/>
              <a:ext cx="812761" cy="7829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3" name="Picture 2"/>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33794" t="70357" r="51566"/>
            <a:stretch/>
          </p:blipFill>
          <p:spPr bwMode="auto">
            <a:xfrm>
              <a:off x="6710284" y="5024136"/>
              <a:ext cx="1030285" cy="10302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4" name="Picture 2"/>
            <p:cNvPicPr>
              <a:picLocks noChangeAspect="1" noChangeArrowheads="1"/>
            </p:cNvPicPr>
            <p:nvPr/>
          </p:nvPicPr>
          <p:blipFill rotWithShape="1">
            <a:blip r:embed="rId12" cstate="print">
              <a:extLst>
                <a:ext uri="{28A0092B-C50C-407E-A947-70E740481C1C}">
                  <a14:useLocalDpi xmlns:a14="http://schemas.microsoft.com/office/drawing/2010/main" xmlns="" val="0"/>
                </a:ext>
              </a:extLst>
            </a:blip>
            <a:srcRect l="50916" t="70357" r="34443"/>
            <a:stretch/>
          </p:blipFill>
          <p:spPr bwMode="auto">
            <a:xfrm>
              <a:off x="3715830" y="2147635"/>
              <a:ext cx="712155" cy="7121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5" name="Picture 2"/>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68279" t="70357" r="17081"/>
            <a:stretch/>
          </p:blipFill>
          <p:spPr bwMode="auto">
            <a:xfrm>
              <a:off x="6453859" y="3303543"/>
              <a:ext cx="791025" cy="791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6" name="Picture 2"/>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17094" r="68149" b="69304"/>
            <a:stretch/>
          </p:blipFill>
          <p:spPr bwMode="auto">
            <a:xfrm>
              <a:off x="5789325" y="1419146"/>
              <a:ext cx="786514" cy="8079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7" name="Picture 2"/>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33976" r="50915" b="68796"/>
            <a:stretch/>
          </p:blipFill>
          <p:spPr bwMode="auto">
            <a:xfrm>
              <a:off x="4735036" y="2288566"/>
              <a:ext cx="835675" cy="8524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8" name="Picture 2"/>
            <p:cNvPicPr>
              <a:picLocks noChangeAspect="1" noChangeArrowheads="1"/>
            </p:cNvPicPr>
            <p:nvPr/>
          </p:nvPicPr>
          <p:blipFill rotWithShape="1">
            <a:blip r:embed="rId13" cstate="print">
              <a:extLst>
                <a:ext uri="{28A0092B-C50C-407E-A947-70E740481C1C}">
                  <a14:useLocalDpi xmlns:a14="http://schemas.microsoft.com/office/drawing/2010/main" xmlns="" val="0"/>
                </a:ext>
              </a:extLst>
            </a:blip>
            <a:srcRect l="51098" r="34145" b="69224"/>
            <a:stretch/>
          </p:blipFill>
          <p:spPr bwMode="auto">
            <a:xfrm>
              <a:off x="5612822" y="2288566"/>
              <a:ext cx="661354" cy="6811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52" name="Rectangle 51"/>
          <p:cNvSpPr/>
          <p:nvPr/>
        </p:nvSpPr>
        <p:spPr bwMode="auto">
          <a:xfrm>
            <a:off x="6082870" y="1124744"/>
            <a:ext cx="2593586" cy="864096"/>
          </a:xfrm>
          <a:prstGeom prst="rect">
            <a:avLst/>
          </a:prstGeom>
          <a:solidFill>
            <a:schemeClr val="bg1"/>
          </a:solidFill>
          <a:ln>
            <a:solidFill>
              <a:schemeClr val="accent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dirty="0" err="1" smtClean="0">
                <a:solidFill>
                  <a:schemeClr val="tx1"/>
                </a:solidFill>
                <a:cs typeface="Arial" panose="020B0604020202020204" pitchFamily="34" charset="0"/>
              </a:rPr>
              <a:t>TII</a:t>
            </a:r>
            <a:r>
              <a:rPr lang="en-US" dirty="0" smtClean="0">
                <a:solidFill>
                  <a:schemeClr val="tx1"/>
                </a:solidFill>
                <a:cs typeface="Arial" panose="020B0604020202020204" pitchFamily="34" charset="0"/>
              </a:rPr>
              <a:t> is c</a:t>
            </a:r>
            <a:r>
              <a:rPr kumimoji="0" lang="en-US" i="0" u="none" strike="noStrike" cap="none" normalizeH="0" baseline="0" dirty="0" smtClean="0">
                <a:ln>
                  <a:noFill/>
                </a:ln>
                <a:solidFill>
                  <a:schemeClr val="tx1"/>
                </a:solidFill>
                <a:effectLst/>
                <a:cs typeface="Arial" panose="020B0604020202020204" pitchFamily="34" charset="0"/>
              </a:rPr>
              <a:t>ontributing to the SDGs, focusing on </a:t>
            </a:r>
            <a:r>
              <a:rPr kumimoji="0" lang="en-US" b="1" i="0" u="none" strike="noStrike" cap="none" normalizeH="0" baseline="0" dirty="0" smtClean="0">
                <a:ln>
                  <a:noFill/>
                </a:ln>
                <a:solidFill>
                  <a:schemeClr val="accent2"/>
                </a:solidFill>
                <a:effectLst/>
                <a:cs typeface="Arial" panose="020B0604020202020204" pitchFamily="34" charset="0"/>
              </a:rPr>
              <a:t>Goal 9</a:t>
            </a:r>
          </a:p>
        </p:txBody>
      </p:sp>
      <p:sp>
        <p:nvSpPr>
          <p:cNvPr id="61" name="TextBox 60"/>
          <p:cNvSpPr txBox="1"/>
          <p:nvPr/>
        </p:nvSpPr>
        <p:spPr>
          <a:xfrm rot="1007135">
            <a:off x="-180831" y="3141725"/>
            <a:ext cx="2389061" cy="2389061"/>
          </a:xfrm>
          <a:prstGeom prst="rect">
            <a:avLst/>
          </a:prstGeom>
          <a:noFill/>
        </p:spPr>
        <p:txBody>
          <a:bodyPr wrap="none" rtlCol="0">
            <a:prstTxWarp prst="textArchDown">
              <a:avLst/>
            </a:prstTxWarp>
            <a:spAutoFit/>
          </a:bodyPr>
          <a:lstStyle/>
          <a:p>
            <a:pPr algn="ctr"/>
            <a:r>
              <a:rPr lang="en-US" sz="2400" dirty="0" smtClean="0">
                <a:solidFill>
                  <a:schemeClr val="tx1">
                    <a:lumMod val="50000"/>
                    <a:lumOff val="50000"/>
                  </a:schemeClr>
                </a:solidFill>
                <a:latin typeface="+mn-lt"/>
              </a:rPr>
              <a:t>QUALITY</a:t>
            </a:r>
            <a:endParaRPr lang="en-US" sz="1100" dirty="0">
              <a:solidFill>
                <a:schemeClr val="tx1">
                  <a:lumMod val="50000"/>
                  <a:lumOff val="50000"/>
                </a:schemeClr>
              </a:solidFill>
              <a:latin typeface="+mn-lt"/>
            </a:endParaRPr>
          </a:p>
        </p:txBody>
      </p:sp>
      <p:sp>
        <p:nvSpPr>
          <p:cNvPr id="62" name="TextBox 61"/>
          <p:cNvSpPr txBox="1"/>
          <p:nvPr/>
        </p:nvSpPr>
        <p:spPr>
          <a:xfrm rot="21398504">
            <a:off x="6758144" y="3356938"/>
            <a:ext cx="2829231" cy="2389061"/>
          </a:xfrm>
          <a:prstGeom prst="rect">
            <a:avLst/>
          </a:prstGeom>
          <a:noFill/>
        </p:spPr>
        <p:txBody>
          <a:bodyPr wrap="none" rtlCol="0">
            <a:prstTxWarp prst="textArchDown">
              <a:avLst/>
            </a:prstTxWarp>
            <a:spAutoFit/>
          </a:bodyPr>
          <a:lstStyle/>
          <a:p>
            <a:pPr algn="ctr"/>
            <a:r>
              <a:rPr lang="en-US" sz="2400" dirty="0" smtClean="0">
                <a:solidFill>
                  <a:schemeClr val="tx1">
                    <a:lumMod val="50000"/>
                    <a:lumOff val="50000"/>
                  </a:schemeClr>
                </a:solidFill>
                <a:latin typeface="+mn-lt"/>
              </a:rPr>
              <a:t>INVESTMENT</a:t>
            </a:r>
            <a:endParaRPr lang="en-US" sz="1100" dirty="0">
              <a:solidFill>
                <a:schemeClr val="tx1">
                  <a:lumMod val="50000"/>
                  <a:lumOff val="50000"/>
                </a:schemeClr>
              </a:solidFill>
              <a:latin typeface="+mn-lt"/>
            </a:endParaRPr>
          </a:p>
        </p:txBody>
      </p:sp>
      <p:sp>
        <p:nvSpPr>
          <p:cNvPr id="63" name="TextBox 62"/>
          <p:cNvSpPr txBox="1"/>
          <p:nvPr/>
        </p:nvSpPr>
        <p:spPr>
          <a:xfrm rot="6582537">
            <a:off x="6502352" y="2643839"/>
            <a:ext cx="2389061" cy="2723288"/>
          </a:xfrm>
          <a:prstGeom prst="rect">
            <a:avLst/>
          </a:prstGeom>
          <a:noFill/>
        </p:spPr>
        <p:txBody>
          <a:bodyPr wrap="none" rtlCol="0">
            <a:prstTxWarp prst="textCircle">
              <a:avLst>
                <a:gd name="adj" fmla="val 5199034"/>
              </a:avLst>
            </a:prstTxWarp>
            <a:spAutoFit/>
          </a:bodyPr>
          <a:lstStyle/>
          <a:p>
            <a:pPr algn="ctr"/>
            <a:r>
              <a:rPr lang="en-US" sz="2400" dirty="0" smtClean="0">
                <a:solidFill>
                  <a:schemeClr val="tx1">
                    <a:lumMod val="50000"/>
                    <a:lumOff val="50000"/>
                  </a:schemeClr>
                </a:solidFill>
                <a:latin typeface="+mn-lt"/>
              </a:rPr>
              <a:t>INNOVATION</a:t>
            </a:r>
            <a:endParaRPr lang="en-US" sz="1100" dirty="0">
              <a:solidFill>
                <a:schemeClr val="tx1">
                  <a:lumMod val="50000"/>
                  <a:lumOff val="50000"/>
                </a:schemeClr>
              </a:solidFill>
              <a:latin typeface="+mn-lt"/>
            </a:endParaRPr>
          </a:p>
        </p:txBody>
      </p:sp>
      <p:sp>
        <p:nvSpPr>
          <p:cNvPr id="64" name="TextBox 63"/>
          <p:cNvSpPr txBox="1"/>
          <p:nvPr/>
        </p:nvSpPr>
        <p:spPr>
          <a:xfrm rot="5790713">
            <a:off x="-415117" y="2390354"/>
            <a:ext cx="2389061" cy="2723288"/>
          </a:xfrm>
          <a:prstGeom prst="rect">
            <a:avLst/>
          </a:prstGeom>
          <a:noFill/>
        </p:spPr>
        <p:txBody>
          <a:bodyPr wrap="none" rtlCol="0">
            <a:prstTxWarp prst="textCircle">
              <a:avLst>
                <a:gd name="adj" fmla="val 5199034"/>
              </a:avLst>
            </a:prstTxWarp>
            <a:spAutoFit/>
          </a:bodyPr>
          <a:lstStyle/>
          <a:p>
            <a:pPr algn="ctr"/>
            <a:r>
              <a:rPr lang="en-US" sz="2400" dirty="0" smtClean="0">
                <a:solidFill>
                  <a:schemeClr val="tx1">
                    <a:lumMod val="50000"/>
                    <a:lumOff val="50000"/>
                  </a:schemeClr>
                </a:solidFill>
                <a:latin typeface="+mn-lt"/>
              </a:rPr>
              <a:t>TRADE</a:t>
            </a:r>
            <a:endParaRPr lang="en-US" sz="1100" dirty="0">
              <a:solidFill>
                <a:schemeClr val="tx1">
                  <a:lumMod val="50000"/>
                  <a:lumOff val="50000"/>
                </a:schemeClr>
              </a:solidFill>
              <a:latin typeface="+mn-lt"/>
            </a:endParaRPr>
          </a:p>
        </p:txBody>
      </p:sp>
      <p:pic>
        <p:nvPicPr>
          <p:cNvPr id="65" name="Picture 2" descr="http://cliparts.co/cliparts/6Ty/5eA/6Ty5eAkGc.png"/>
          <p:cNvPicPr>
            <a:picLocks noChangeAspect="1" noChangeArrowheads="1"/>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18206634">
            <a:off x="7474365" y="2719147"/>
            <a:ext cx="2231131" cy="1535229"/>
          </a:xfrm>
          <a:prstGeom prst="rect">
            <a:avLst/>
          </a:prstGeom>
          <a:noFill/>
          <a:extLst>
            <a:ext uri="{909E8E84-426E-40DD-AFC4-6F175D3DCCD1}">
              <a14:hiddenFill xmlns:a14="http://schemas.microsoft.com/office/drawing/2010/main" xmlns="">
                <a:solidFill>
                  <a:srgbClr val="FFFFFF"/>
                </a:solidFill>
              </a14:hiddenFill>
            </a:ext>
          </a:extLst>
        </p:spPr>
      </p:pic>
      <p:pic>
        <p:nvPicPr>
          <p:cNvPr id="66" name="Picture 2" descr="http://cliparts.co/cliparts/6Ty/5eA/6Ty5eAkGc.png"/>
          <p:cNvPicPr>
            <a:picLocks noChangeAspect="1" noChangeArrowheads="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18972834" flipH="1" flipV="1">
            <a:off x="-415437" y="3536631"/>
            <a:ext cx="2087470" cy="1533444"/>
          </a:xfrm>
          <a:prstGeom prst="rect">
            <a:avLst/>
          </a:prstGeom>
          <a:noFill/>
          <a:extLst>
            <a:ext uri="{909E8E84-426E-40DD-AFC4-6F175D3DCCD1}">
              <a14:hiddenFill xmlns:a14="http://schemas.microsoft.com/office/drawing/2010/main" xmlns="">
                <a:solidFill>
                  <a:srgbClr val="FFFFFF"/>
                </a:solidFill>
              </a14:hiddenFill>
            </a:ext>
          </a:extLst>
        </p:spPr>
      </p:pic>
      <p:sp>
        <p:nvSpPr>
          <p:cNvPr id="41" name="TextBox 40"/>
          <p:cNvSpPr txBox="1"/>
          <p:nvPr/>
        </p:nvSpPr>
        <p:spPr>
          <a:xfrm rot="5676772">
            <a:off x="-380088" y="3215459"/>
            <a:ext cx="2389061" cy="2723288"/>
          </a:xfrm>
          <a:prstGeom prst="rect">
            <a:avLst/>
          </a:prstGeom>
          <a:noFill/>
        </p:spPr>
        <p:txBody>
          <a:bodyPr wrap="none" rtlCol="0">
            <a:prstTxWarp prst="textCircle">
              <a:avLst>
                <a:gd name="adj" fmla="val 5199034"/>
              </a:avLst>
            </a:prstTxWarp>
            <a:spAutoFit/>
          </a:bodyPr>
          <a:lstStyle/>
          <a:p>
            <a:pPr algn="ctr"/>
            <a:r>
              <a:rPr lang="en-US" sz="2400" dirty="0" smtClean="0">
                <a:solidFill>
                  <a:schemeClr val="tx1">
                    <a:lumMod val="50000"/>
                    <a:lumOff val="50000"/>
                  </a:schemeClr>
                </a:solidFill>
                <a:latin typeface="+mn-lt"/>
              </a:rPr>
              <a:t>STANDARDS</a:t>
            </a:r>
            <a:endParaRPr lang="en-US" sz="1100" dirty="0">
              <a:solidFill>
                <a:schemeClr val="tx1">
                  <a:lumMod val="50000"/>
                  <a:lumOff val="50000"/>
                </a:schemeClr>
              </a:solidFill>
              <a:latin typeface="+mn-lt"/>
            </a:endParaRPr>
          </a:p>
        </p:txBody>
      </p:sp>
    </p:spTree>
    <p:extLst>
      <p:ext uri="{BB962C8B-B14F-4D97-AF65-F5344CB8AC3E}">
        <p14:creationId xmlns:p14="http://schemas.microsoft.com/office/powerpoint/2010/main" xmlns="" val="244594474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3528" y="1118677"/>
            <a:ext cx="8591872" cy="654139"/>
          </a:xfrm>
        </p:spPr>
        <p:txBody>
          <a:bodyPr/>
          <a:lstStyle/>
          <a:p>
            <a:r>
              <a:rPr lang="en-US" dirty="0" smtClean="0"/>
              <a:t>UNIDO Facts &amp; Figures</a:t>
            </a:r>
            <a:endParaRPr lang="en-US" dirty="0"/>
          </a:p>
        </p:txBody>
      </p:sp>
      <p:grpSp>
        <p:nvGrpSpPr>
          <p:cNvPr id="2" name="Group 1"/>
          <p:cNvGrpSpPr/>
          <p:nvPr/>
        </p:nvGrpSpPr>
        <p:grpSpPr>
          <a:xfrm>
            <a:off x="323528" y="4725144"/>
            <a:ext cx="8352927" cy="1083568"/>
            <a:chOff x="4522061" y="4869160"/>
            <a:chExt cx="4154394" cy="1371600"/>
          </a:xfrm>
        </p:grpSpPr>
        <p:sp>
          <p:nvSpPr>
            <p:cNvPr id="9" name="Hexagon 52"/>
            <p:cNvSpPr/>
            <p:nvPr/>
          </p:nvSpPr>
          <p:spPr bwMode="auto">
            <a:xfrm>
              <a:off x="6635072" y="4869160"/>
              <a:ext cx="2041383" cy="1371600"/>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2800" b="1" dirty="0">
                  <a:solidFill>
                    <a:schemeClr val="bg1"/>
                  </a:solidFill>
                  <a:latin typeface="+mn-lt"/>
                </a:rPr>
                <a:t>$ 476 million </a:t>
              </a:r>
              <a:r>
                <a:rPr lang="en-US" sz="2000" b="1" dirty="0">
                  <a:solidFill>
                    <a:schemeClr val="bg1"/>
                  </a:solidFill>
                  <a:latin typeface="+mn-lt"/>
                </a:rPr>
                <a:t>funds available </a:t>
              </a:r>
              <a:endParaRPr lang="en-US" sz="2000" b="1" dirty="0" smtClean="0">
                <a:solidFill>
                  <a:schemeClr val="bg1"/>
                </a:solidFill>
                <a:latin typeface="+mn-lt"/>
              </a:endParaRPr>
            </a:p>
            <a:p>
              <a:pPr algn="ctr"/>
              <a:r>
                <a:rPr lang="en-US" sz="2000" b="1" dirty="0" smtClean="0">
                  <a:solidFill>
                    <a:schemeClr val="bg1"/>
                  </a:solidFill>
                  <a:latin typeface="+mn-lt"/>
                </a:rPr>
                <a:t>for </a:t>
              </a:r>
              <a:r>
                <a:rPr lang="en-US" sz="2000" b="1" dirty="0">
                  <a:solidFill>
                    <a:schemeClr val="bg1"/>
                  </a:solidFill>
                  <a:latin typeface="+mn-lt"/>
                </a:rPr>
                <a:t>future implementation</a:t>
              </a:r>
            </a:p>
          </p:txBody>
        </p:sp>
        <p:sp>
          <p:nvSpPr>
            <p:cNvPr id="10" name="Hexagon 55"/>
            <p:cNvSpPr/>
            <p:nvPr/>
          </p:nvSpPr>
          <p:spPr bwMode="auto">
            <a:xfrm rot="10800000" flipV="1">
              <a:off x="4522061" y="4869160"/>
              <a:ext cx="1992813" cy="1371600"/>
            </a:xfrm>
            <a:prstGeom prst="rect">
              <a:avLst/>
            </a:prstGeom>
            <a:solidFill>
              <a:schemeClr val="accent4"/>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2800" b="1" dirty="0">
                  <a:solidFill>
                    <a:schemeClr val="bg1"/>
                  </a:solidFill>
                  <a:latin typeface="+mn-lt"/>
                </a:rPr>
                <a:t>$ 174.7 million </a:t>
              </a:r>
              <a:r>
                <a:rPr lang="en-US" sz="2000" b="1" dirty="0">
                  <a:solidFill>
                    <a:schemeClr val="bg1"/>
                  </a:solidFill>
                  <a:latin typeface="+mn-lt"/>
                </a:rPr>
                <a:t>technical </a:t>
              </a:r>
            </a:p>
            <a:p>
              <a:pPr algn="ctr"/>
              <a:r>
                <a:rPr lang="en-US" sz="2000" b="1" dirty="0" smtClean="0">
                  <a:solidFill>
                    <a:schemeClr val="bg1"/>
                  </a:solidFill>
                  <a:latin typeface="+mn-lt"/>
                </a:rPr>
                <a:t>cooperation </a:t>
              </a:r>
              <a:r>
                <a:rPr lang="en-US" sz="2000" b="1" dirty="0">
                  <a:solidFill>
                    <a:schemeClr val="bg1"/>
                  </a:solidFill>
                  <a:latin typeface="+mn-lt"/>
                </a:rPr>
                <a:t>delivery in 2015</a:t>
              </a:r>
            </a:p>
          </p:txBody>
        </p:sp>
      </p:grpSp>
      <p:grpSp>
        <p:nvGrpSpPr>
          <p:cNvPr id="13" name="Group 12"/>
          <p:cNvGrpSpPr/>
          <p:nvPr/>
        </p:nvGrpSpPr>
        <p:grpSpPr>
          <a:xfrm>
            <a:off x="323528" y="2132856"/>
            <a:ext cx="8352926" cy="1083568"/>
            <a:chOff x="161892" y="1772816"/>
            <a:chExt cx="4154394" cy="1371600"/>
          </a:xfrm>
        </p:grpSpPr>
        <p:sp>
          <p:nvSpPr>
            <p:cNvPr id="6" name="Hexagon 47"/>
            <p:cNvSpPr/>
            <p:nvPr/>
          </p:nvSpPr>
          <p:spPr bwMode="auto">
            <a:xfrm>
              <a:off x="2060021" y="1772816"/>
              <a:ext cx="2256265" cy="1371600"/>
            </a:xfrm>
            <a:prstGeom prst="rect">
              <a:avLst/>
            </a:prstGeom>
            <a:solidFill>
              <a:schemeClr val="accent5">
                <a:lumMod val="75000"/>
              </a:schemeClr>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2800" b="1" dirty="0" smtClean="0">
                  <a:solidFill>
                    <a:schemeClr val="bg1"/>
                  </a:solidFill>
                  <a:latin typeface="+mn-lt"/>
                </a:rPr>
                <a:t>663</a:t>
              </a:r>
              <a:r>
                <a:rPr lang="en-US" sz="2000" b="1" dirty="0" smtClean="0">
                  <a:solidFill>
                    <a:schemeClr val="bg1"/>
                  </a:solidFill>
                  <a:latin typeface="+mn-lt"/>
                </a:rPr>
                <a:t> Staff Members</a:t>
              </a:r>
              <a:endParaRPr lang="en-US" sz="2000" b="1" dirty="0">
                <a:solidFill>
                  <a:schemeClr val="bg1"/>
                </a:solidFill>
                <a:latin typeface="+mn-lt"/>
              </a:endParaRPr>
            </a:p>
          </p:txBody>
        </p:sp>
        <p:sp>
          <p:nvSpPr>
            <p:cNvPr id="11" name="Hexagon 56"/>
            <p:cNvSpPr/>
            <p:nvPr/>
          </p:nvSpPr>
          <p:spPr bwMode="auto">
            <a:xfrm>
              <a:off x="161892" y="1772816"/>
              <a:ext cx="1790687" cy="1371600"/>
            </a:xfrm>
            <a:prstGeom prst="rect">
              <a:avLst/>
            </a:prstGeom>
            <a:solidFill>
              <a:schemeClr val="accent5"/>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2800" b="1" dirty="0" smtClean="0">
                  <a:solidFill>
                    <a:schemeClr val="bg1"/>
                  </a:solidFill>
                  <a:latin typeface="+mn-lt"/>
                </a:rPr>
                <a:t>170</a:t>
              </a:r>
              <a:r>
                <a:rPr lang="en-US" sz="2000" b="1" dirty="0" smtClean="0">
                  <a:solidFill>
                    <a:schemeClr val="bg1"/>
                  </a:solidFill>
                  <a:latin typeface="+mn-lt"/>
                </a:rPr>
                <a:t> Member States</a:t>
              </a:r>
              <a:endParaRPr lang="en-US" sz="2000" b="1" dirty="0">
                <a:solidFill>
                  <a:schemeClr val="bg1"/>
                </a:solidFill>
                <a:latin typeface="+mn-lt"/>
              </a:endParaRPr>
            </a:p>
          </p:txBody>
        </p:sp>
      </p:grpSp>
      <p:grpSp>
        <p:nvGrpSpPr>
          <p:cNvPr id="14" name="Group 13"/>
          <p:cNvGrpSpPr/>
          <p:nvPr/>
        </p:nvGrpSpPr>
        <p:grpSpPr>
          <a:xfrm>
            <a:off x="323528" y="3429000"/>
            <a:ext cx="8352926" cy="1083568"/>
            <a:chOff x="2316279" y="3284984"/>
            <a:chExt cx="6360175" cy="1371600"/>
          </a:xfrm>
        </p:grpSpPr>
        <p:sp>
          <p:nvSpPr>
            <p:cNvPr id="7" name="Hexagon 49"/>
            <p:cNvSpPr/>
            <p:nvPr/>
          </p:nvSpPr>
          <p:spPr bwMode="auto">
            <a:xfrm flipH="1">
              <a:off x="4477858" y="3284984"/>
              <a:ext cx="1292654" cy="1371600"/>
            </a:xfrm>
            <a:prstGeom prst="rect">
              <a:avLst/>
            </a:prstGeom>
            <a:solidFill>
              <a:schemeClr val="accent6">
                <a:lumMod val="75000"/>
              </a:schemeClr>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2800" b="1" dirty="0" smtClean="0">
                  <a:solidFill>
                    <a:schemeClr val="bg1"/>
                  </a:solidFill>
                  <a:latin typeface="+mn-lt"/>
                </a:rPr>
                <a:t>17</a:t>
              </a:r>
              <a:r>
                <a:rPr lang="en-US" sz="2000" b="1" dirty="0" smtClean="0">
                  <a:solidFill>
                    <a:schemeClr val="bg1"/>
                  </a:solidFill>
                  <a:latin typeface="+mn-lt"/>
                </a:rPr>
                <a:t> UNIDO desks</a:t>
              </a:r>
              <a:endParaRPr lang="en-US" sz="2000" b="1" dirty="0">
                <a:solidFill>
                  <a:schemeClr val="bg1"/>
                </a:solidFill>
                <a:latin typeface="+mn-lt"/>
              </a:endParaRPr>
            </a:p>
          </p:txBody>
        </p:sp>
        <p:sp>
          <p:nvSpPr>
            <p:cNvPr id="8" name="Hexagon 50"/>
            <p:cNvSpPr/>
            <p:nvPr/>
          </p:nvSpPr>
          <p:spPr bwMode="auto">
            <a:xfrm flipH="1">
              <a:off x="2316279" y="3284984"/>
              <a:ext cx="1992813" cy="1371600"/>
            </a:xfrm>
            <a:prstGeom prst="rect">
              <a:avLst/>
            </a:prstGeom>
            <a:solidFill>
              <a:schemeClr val="accent6"/>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2800" b="1" dirty="0" smtClean="0">
                  <a:solidFill>
                    <a:schemeClr val="bg1"/>
                  </a:solidFill>
                  <a:latin typeface="+mn-lt"/>
                </a:rPr>
                <a:t>30</a:t>
              </a:r>
              <a:r>
                <a:rPr lang="en-US" sz="2000" b="1" dirty="0" smtClean="0">
                  <a:solidFill>
                    <a:schemeClr val="bg1"/>
                  </a:solidFill>
                  <a:latin typeface="+mn-lt"/>
                </a:rPr>
                <a:t> regional and </a:t>
              </a:r>
            </a:p>
            <a:p>
              <a:pPr algn="ctr"/>
              <a:r>
                <a:rPr lang="en-US" sz="2000" b="1" dirty="0" smtClean="0">
                  <a:solidFill>
                    <a:schemeClr val="bg1"/>
                  </a:solidFill>
                  <a:latin typeface="+mn-lt"/>
                </a:rPr>
                <a:t>country offices</a:t>
              </a:r>
              <a:endParaRPr lang="en-US" sz="2000" b="1" dirty="0">
                <a:solidFill>
                  <a:schemeClr val="bg1"/>
                </a:solidFill>
                <a:latin typeface="+mn-lt"/>
              </a:endParaRPr>
            </a:p>
          </p:txBody>
        </p:sp>
        <p:sp>
          <p:nvSpPr>
            <p:cNvPr id="12" name="Hexagon 49"/>
            <p:cNvSpPr/>
            <p:nvPr/>
          </p:nvSpPr>
          <p:spPr bwMode="auto">
            <a:xfrm flipH="1">
              <a:off x="5934999" y="3284984"/>
              <a:ext cx="2741455" cy="1371600"/>
            </a:xfrm>
            <a:prstGeom prst="rect">
              <a:avLst/>
            </a:prstGeom>
            <a:solidFill>
              <a:schemeClr val="accent6">
                <a:lumMod val="50000"/>
              </a:schemeClr>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2800" b="1" dirty="0">
                  <a:solidFill>
                    <a:schemeClr val="bg1"/>
                  </a:solidFill>
                  <a:latin typeface="+mn-lt"/>
                </a:rPr>
                <a:t>116</a:t>
              </a:r>
              <a:r>
                <a:rPr lang="en-US" sz="2000" b="1" dirty="0">
                  <a:solidFill>
                    <a:schemeClr val="bg1"/>
                  </a:solidFill>
                  <a:latin typeface="+mn-lt"/>
                </a:rPr>
                <a:t> countries with UNIDO </a:t>
              </a:r>
              <a:endParaRPr lang="en-US" sz="2000" b="1" dirty="0" smtClean="0">
                <a:solidFill>
                  <a:schemeClr val="bg1"/>
                </a:solidFill>
                <a:latin typeface="+mn-lt"/>
              </a:endParaRPr>
            </a:p>
            <a:p>
              <a:pPr algn="ctr"/>
              <a:r>
                <a:rPr lang="en-US" sz="2000" b="1" dirty="0" smtClean="0">
                  <a:solidFill>
                    <a:schemeClr val="bg1"/>
                  </a:solidFill>
                  <a:latin typeface="+mn-lt"/>
                </a:rPr>
                <a:t>field </a:t>
              </a:r>
              <a:r>
                <a:rPr lang="en-US" sz="2000" b="1" dirty="0">
                  <a:solidFill>
                    <a:schemeClr val="bg1"/>
                  </a:solidFill>
                  <a:latin typeface="+mn-lt"/>
                </a:rPr>
                <a:t>representation</a:t>
              </a:r>
            </a:p>
          </p:txBody>
        </p:sp>
      </p:grpSp>
      <p:pic>
        <p:nvPicPr>
          <p:cNvPr id="1028" name="Picture 4" descr="https://d30y9cdsu7xlg0.cloudfront.net/png/633447-200.png"/>
          <p:cNvPicPr>
            <a:picLocks noChangeAspect="1" noChangeArrowheads="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7626219" y="1052736"/>
            <a:ext cx="1080120" cy="10801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623035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Box 55"/>
          <p:cNvSpPr txBox="1"/>
          <p:nvPr/>
        </p:nvSpPr>
        <p:spPr>
          <a:xfrm rot="5594140">
            <a:off x="6003119" y="1495004"/>
            <a:ext cx="2694260" cy="3745001"/>
          </a:xfrm>
          <a:prstGeom prst="rect">
            <a:avLst/>
          </a:prstGeom>
          <a:noFill/>
        </p:spPr>
        <p:txBody>
          <a:bodyPr wrap="none" rtlCol="0">
            <a:prstTxWarp prst="textCircle">
              <a:avLst>
                <a:gd name="adj" fmla="val 5199034"/>
              </a:avLst>
            </a:prstTxWarp>
            <a:spAutoFit/>
          </a:bodyPr>
          <a:lstStyle/>
          <a:p>
            <a:pPr algn="ctr"/>
            <a:r>
              <a:rPr lang="en-US" sz="2000" dirty="0" smtClean="0">
                <a:solidFill>
                  <a:schemeClr val="tx1">
                    <a:lumMod val="50000"/>
                    <a:lumOff val="50000"/>
                  </a:schemeClr>
                </a:solidFill>
                <a:latin typeface="+mn-lt"/>
              </a:rPr>
              <a:t>GREENER PRODUCTION </a:t>
            </a:r>
            <a:r>
              <a:rPr lang="en-US" sz="2000" dirty="0" err="1" smtClean="0">
                <a:solidFill>
                  <a:schemeClr val="tx1">
                    <a:lumMod val="50000"/>
                    <a:lumOff val="50000"/>
                  </a:schemeClr>
                </a:solidFill>
                <a:latin typeface="+mn-lt"/>
              </a:rPr>
              <a:t>CENTRES</a:t>
            </a:r>
            <a:endParaRPr lang="en-US" sz="1050" dirty="0">
              <a:solidFill>
                <a:schemeClr val="tx1">
                  <a:lumMod val="50000"/>
                  <a:lumOff val="50000"/>
                </a:schemeClr>
              </a:solidFill>
              <a:latin typeface="+mn-lt"/>
            </a:endParaRPr>
          </a:p>
        </p:txBody>
      </p:sp>
      <p:sp>
        <p:nvSpPr>
          <p:cNvPr id="57" name="TextBox 56"/>
          <p:cNvSpPr txBox="1"/>
          <p:nvPr/>
        </p:nvSpPr>
        <p:spPr>
          <a:xfrm rot="19779899">
            <a:off x="5864799" y="1885621"/>
            <a:ext cx="3375534" cy="2389061"/>
          </a:xfrm>
          <a:prstGeom prst="rect">
            <a:avLst/>
          </a:prstGeom>
          <a:noFill/>
        </p:spPr>
        <p:txBody>
          <a:bodyPr wrap="none" rtlCol="0">
            <a:prstTxWarp prst="textArchDown">
              <a:avLst/>
            </a:prstTxWarp>
            <a:spAutoFit/>
          </a:bodyPr>
          <a:lstStyle/>
          <a:p>
            <a:pPr algn="ctr"/>
            <a:r>
              <a:rPr lang="en-US" sz="2000" dirty="0" smtClean="0">
                <a:solidFill>
                  <a:schemeClr val="tx1">
                    <a:lumMod val="50000"/>
                    <a:lumOff val="50000"/>
                  </a:schemeClr>
                </a:solidFill>
                <a:latin typeface="+mn-lt"/>
              </a:rPr>
              <a:t>CLEAN ENERGY</a:t>
            </a:r>
            <a:endParaRPr lang="en-US" sz="1050" dirty="0">
              <a:solidFill>
                <a:schemeClr val="tx1">
                  <a:lumMod val="50000"/>
                  <a:lumOff val="50000"/>
                </a:schemeClr>
              </a:solidFill>
              <a:latin typeface="+mn-lt"/>
            </a:endParaRPr>
          </a:p>
        </p:txBody>
      </p:sp>
      <p:sp>
        <p:nvSpPr>
          <p:cNvPr id="2" name="Title 1"/>
          <p:cNvSpPr>
            <a:spLocks noGrp="1"/>
          </p:cNvSpPr>
          <p:nvPr>
            <p:ph type="title"/>
          </p:nvPr>
        </p:nvSpPr>
        <p:spPr>
          <a:xfrm>
            <a:off x="323850" y="968971"/>
            <a:ext cx="8424863" cy="731837"/>
          </a:xfrm>
        </p:spPr>
        <p:txBody>
          <a:bodyPr/>
          <a:lstStyle/>
          <a:p>
            <a:r>
              <a:rPr lang="en-US" dirty="0" err="1" smtClean="0"/>
              <a:t>UNIDO</a:t>
            </a:r>
            <a:r>
              <a:rPr lang="en-US" dirty="0" smtClean="0"/>
              <a:t> Areas of Technical Assistance</a:t>
            </a:r>
            <a:endParaRPr lang="en-US" dirty="0"/>
          </a:p>
        </p:txBody>
      </p:sp>
      <p:pic>
        <p:nvPicPr>
          <p:cNvPr id="52" name="Picture 2" descr="http://cliparts.co/cliparts/6Ty/5eA/6Ty5eAkGc.png"/>
          <p:cNvPicPr>
            <a:picLocks noChangeAspect="1" noChangeArrowheads="1"/>
          </p:cNvPicPr>
          <p:nvPr/>
        </p:nvPicPr>
        <p:blipFill>
          <a:blip r:embed="rId2"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7610721" flipH="1" flipV="1">
            <a:off x="5779300" y="3807412"/>
            <a:ext cx="3513868" cy="2255683"/>
          </a:xfrm>
          <a:prstGeom prst="rect">
            <a:avLst/>
          </a:prstGeom>
          <a:noFill/>
          <a:extLst>
            <a:ext uri="{909E8E84-426E-40DD-AFC4-6F175D3DCCD1}">
              <a14:hiddenFill xmlns:a14="http://schemas.microsoft.com/office/drawing/2010/main" xmlns="">
                <a:solidFill>
                  <a:srgbClr val="FFFFFF"/>
                </a:solidFill>
              </a14:hiddenFill>
            </a:ext>
          </a:extLst>
        </p:spPr>
      </p:pic>
      <p:pic>
        <p:nvPicPr>
          <p:cNvPr id="53" name="Picture 2" descr="http://cliparts.co/cliparts/6Ty/5eA/6Ty5eAkGc.png"/>
          <p:cNvPicPr>
            <a:picLocks noChangeAspect="1" noChangeArrowheads="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6546325" flipH="1" flipV="1">
            <a:off x="6311786" y="2204044"/>
            <a:ext cx="3171802" cy="2531005"/>
          </a:xfrm>
          <a:prstGeom prst="rect">
            <a:avLst/>
          </a:prstGeom>
          <a:noFill/>
          <a:extLst>
            <a:ext uri="{909E8E84-426E-40DD-AFC4-6F175D3DCCD1}">
              <a14:hiddenFill xmlns:a14="http://schemas.microsoft.com/office/drawing/2010/main" xmlns="">
                <a:solidFill>
                  <a:srgbClr val="FFFFFF"/>
                </a:solidFill>
              </a14:hiddenFill>
            </a:ext>
          </a:extLst>
        </p:spPr>
      </p:pic>
      <p:pic>
        <p:nvPicPr>
          <p:cNvPr id="54" name="Picture 2" descr="http://cliparts.co/cliparts/6Ty/5eA/6Ty5eAkGc.png"/>
          <p:cNvPicPr>
            <a:picLocks noChangeAspect="1" noChangeArrowheads="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1717881" flipV="1">
            <a:off x="5655513" y="2080885"/>
            <a:ext cx="3435751" cy="2150925"/>
          </a:xfrm>
          <a:prstGeom prst="rect">
            <a:avLst/>
          </a:prstGeom>
          <a:noFill/>
          <a:extLst>
            <a:ext uri="{909E8E84-426E-40DD-AFC4-6F175D3DCCD1}">
              <a14:hiddenFill xmlns:a14="http://schemas.microsoft.com/office/drawing/2010/main" xmlns="">
                <a:solidFill>
                  <a:srgbClr val="FFFFFF"/>
                </a:solidFill>
              </a14:hiddenFill>
            </a:ext>
          </a:extLst>
        </p:spPr>
      </p:pic>
      <p:sp>
        <p:nvSpPr>
          <p:cNvPr id="55" name="TextBox 54"/>
          <p:cNvSpPr txBox="1"/>
          <p:nvPr/>
        </p:nvSpPr>
        <p:spPr>
          <a:xfrm rot="19779899">
            <a:off x="5664307" y="3212558"/>
            <a:ext cx="3375534" cy="2389061"/>
          </a:xfrm>
          <a:prstGeom prst="rect">
            <a:avLst/>
          </a:prstGeom>
          <a:noFill/>
        </p:spPr>
        <p:txBody>
          <a:bodyPr wrap="none" rtlCol="0">
            <a:prstTxWarp prst="textArchDown">
              <a:avLst/>
            </a:prstTxWarp>
            <a:spAutoFit/>
          </a:bodyPr>
          <a:lstStyle/>
          <a:p>
            <a:pPr algn="ctr"/>
            <a:r>
              <a:rPr lang="en-US" sz="2000" dirty="0" smtClean="0">
                <a:solidFill>
                  <a:schemeClr val="tx1">
                    <a:lumMod val="50000"/>
                    <a:lumOff val="50000"/>
                  </a:schemeClr>
                </a:solidFill>
                <a:latin typeface="+mn-lt"/>
              </a:rPr>
              <a:t>SUSTAINABLE TECHNOLOGY</a:t>
            </a:r>
            <a:endParaRPr lang="en-US" sz="1050" dirty="0">
              <a:solidFill>
                <a:schemeClr val="tx1">
                  <a:lumMod val="50000"/>
                  <a:lumOff val="50000"/>
                </a:schemeClr>
              </a:solidFill>
              <a:latin typeface="+mn-lt"/>
            </a:endParaRPr>
          </a:p>
        </p:txBody>
      </p:sp>
      <p:grpSp>
        <p:nvGrpSpPr>
          <p:cNvPr id="17" name="Group 16"/>
          <p:cNvGrpSpPr/>
          <p:nvPr/>
        </p:nvGrpSpPr>
        <p:grpSpPr>
          <a:xfrm>
            <a:off x="145751" y="1700809"/>
            <a:ext cx="5369305" cy="4896544"/>
            <a:chOff x="179512" y="1628800"/>
            <a:chExt cx="5369304" cy="4896544"/>
          </a:xfrm>
        </p:grpSpPr>
        <p:sp>
          <p:nvSpPr>
            <p:cNvPr id="58" name="Hexagon 57"/>
            <p:cNvSpPr/>
            <p:nvPr/>
          </p:nvSpPr>
          <p:spPr bwMode="auto">
            <a:xfrm rot="10800000" flipV="1">
              <a:off x="438120" y="2276872"/>
              <a:ext cx="4861694" cy="4248472"/>
            </a:xfrm>
            <a:prstGeom prst="hexagon">
              <a:avLst/>
            </a:prstGeom>
            <a:solidFill>
              <a:schemeClr val="accent3">
                <a:lumMod val="40000"/>
                <a:lumOff val="60000"/>
              </a:schemeClr>
            </a:solidFill>
            <a:ln w="57150" cap="flat" cmpd="sng" algn="ctr">
              <a:solidFill>
                <a:schemeClr val="bg1"/>
              </a:solidFill>
              <a:prstDash val="solid"/>
              <a:round/>
              <a:headEnd type="none" w="med" len="med"/>
              <a:tailEnd type="none" w="med" len="med"/>
            </a:ln>
            <a:effectLst/>
            <a:extLst/>
          </p:spPr>
          <p:txBody>
            <a:bodyPr vert="horz" wrap="square" lIns="0" tIns="45720" rIns="0" bIns="45720" numCol="1" rtlCol="0" anchor="b" anchorCtr="0" compatLnSpc="1">
              <a:prstTxWarp prst="textNoShape">
                <a:avLst/>
              </a:prstTxWarp>
            </a:bodyPr>
            <a:lstStyle/>
            <a:p>
              <a:pPr algn="l"/>
              <a:endParaRPr lang="en-US" sz="1600" b="1" dirty="0" smtClean="0">
                <a:solidFill>
                  <a:schemeClr val="bg1"/>
                </a:solidFill>
                <a:latin typeface="+mn-lt"/>
              </a:endParaRPr>
            </a:p>
          </p:txBody>
        </p:sp>
        <p:grpSp>
          <p:nvGrpSpPr>
            <p:cNvPr id="11" name="Group 10"/>
            <p:cNvGrpSpPr/>
            <p:nvPr/>
          </p:nvGrpSpPr>
          <p:grpSpPr>
            <a:xfrm>
              <a:off x="179512" y="1628800"/>
              <a:ext cx="5369304" cy="4553990"/>
              <a:chOff x="3208240" y="1519858"/>
              <a:chExt cx="5646934" cy="4789462"/>
            </a:xfrm>
          </p:grpSpPr>
          <p:sp>
            <p:nvSpPr>
              <p:cNvPr id="46" name="Hexagon 45"/>
              <p:cNvSpPr/>
              <p:nvPr/>
            </p:nvSpPr>
            <p:spPr bwMode="auto">
              <a:xfrm>
                <a:off x="6843343" y="4551248"/>
                <a:ext cx="2011831" cy="1758072"/>
              </a:xfrm>
              <a:prstGeom prst="hexagon">
                <a:avLst/>
              </a:prstGeom>
              <a:solidFill>
                <a:schemeClr val="accent5"/>
              </a:solidFill>
              <a:ln w="38100" cap="flat" cmpd="sng" algn="ctr">
                <a:solidFill>
                  <a:schemeClr val="bg1"/>
                </a:solid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r>
                  <a:rPr lang="en-US" b="1" dirty="0" smtClean="0">
                    <a:solidFill>
                      <a:schemeClr val="bg1"/>
                    </a:solidFill>
                    <a:latin typeface="+mn-lt"/>
                  </a:rPr>
                  <a:t>Energy</a:t>
                </a:r>
                <a:endParaRPr lang="en-US" b="1" dirty="0">
                  <a:solidFill>
                    <a:schemeClr val="bg1"/>
                  </a:solidFill>
                  <a:latin typeface="+mn-lt"/>
                </a:endParaRPr>
              </a:p>
            </p:txBody>
          </p:sp>
          <p:sp>
            <p:nvSpPr>
              <p:cNvPr id="47" name="Hexagon 46"/>
              <p:cNvSpPr/>
              <p:nvPr/>
            </p:nvSpPr>
            <p:spPr bwMode="auto">
              <a:xfrm flipH="1">
                <a:off x="3208240" y="2500982"/>
                <a:ext cx="2011831" cy="1758072"/>
              </a:xfrm>
              <a:prstGeom prst="hexagon">
                <a:avLst/>
              </a:prstGeom>
              <a:solidFill>
                <a:schemeClr val="accent3">
                  <a:lumMod val="75000"/>
                </a:schemeClr>
              </a:solidFill>
              <a:ln w="38100" cap="flat" cmpd="sng" algn="ctr">
                <a:solidFill>
                  <a:schemeClr val="bg1"/>
                </a:solid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b="1" dirty="0" smtClean="0">
                    <a:solidFill>
                      <a:schemeClr val="bg1"/>
                    </a:solidFill>
                    <a:latin typeface="+mn-lt"/>
                  </a:rPr>
                  <a:t>Agri-Business Development</a:t>
                </a:r>
                <a:endParaRPr lang="en-US" b="1" dirty="0">
                  <a:solidFill>
                    <a:schemeClr val="bg1"/>
                  </a:solidFill>
                  <a:latin typeface="+mn-lt"/>
                </a:endParaRPr>
              </a:p>
            </p:txBody>
          </p:sp>
          <p:sp>
            <p:nvSpPr>
              <p:cNvPr id="49" name="Hexagon 48"/>
              <p:cNvSpPr/>
              <p:nvPr/>
            </p:nvSpPr>
            <p:spPr bwMode="auto">
              <a:xfrm>
                <a:off x="6843342" y="2511879"/>
                <a:ext cx="2011831" cy="1758072"/>
              </a:xfrm>
              <a:prstGeom prst="hexagon">
                <a:avLst/>
              </a:prstGeom>
              <a:solidFill>
                <a:schemeClr val="accent4"/>
              </a:solidFill>
              <a:ln w="38100" cap="flat" cmpd="sng" algn="ctr">
                <a:solidFill>
                  <a:schemeClr val="bg1"/>
                </a:solid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r>
                  <a:rPr lang="en-US" b="1" dirty="0" smtClean="0">
                    <a:solidFill>
                      <a:schemeClr val="bg1"/>
                    </a:solidFill>
                    <a:latin typeface="+mn-lt"/>
                  </a:rPr>
                  <a:t>Environment</a:t>
                </a:r>
                <a:endParaRPr lang="en-US" b="1" dirty="0">
                  <a:solidFill>
                    <a:schemeClr val="bg1"/>
                  </a:solidFill>
                  <a:latin typeface="+mn-lt"/>
                </a:endParaRPr>
              </a:p>
            </p:txBody>
          </p:sp>
          <p:sp>
            <p:nvSpPr>
              <p:cNvPr id="50" name="Hexagon 49"/>
              <p:cNvSpPr/>
              <p:nvPr/>
            </p:nvSpPr>
            <p:spPr bwMode="auto">
              <a:xfrm rot="10800000" flipV="1">
                <a:off x="5030842" y="3520959"/>
                <a:ext cx="2011831" cy="1758072"/>
              </a:xfrm>
              <a:prstGeom prst="hexagon">
                <a:avLst/>
              </a:prstGeom>
              <a:solidFill>
                <a:schemeClr val="tx2"/>
              </a:solidFill>
              <a:ln w="38100" cap="flat" cmpd="sng" algn="ctr">
                <a:solidFill>
                  <a:schemeClr val="bg1"/>
                </a:solid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b="1" dirty="0" smtClean="0">
                    <a:solidFill>
                      <a:schemeClr val="bg1"/>
                    </a:solidFill>
                    <a:latin typeface="+mn-lt"/>
                  </a:rPr>
                  <a:t>Trade, Investment &amp; Innovation</a:t>
                </a:r>
                <a:endParaRPr lang="en-US" b="1" dirty="0">
                  <a:solidFill>
                    <a:schemeClr val="bg1"/>
                  </a:solidFill>
                  <a:latin typeface="+mn-lt"/>
                </a:endParaRPr>
              </a:p>
            </p:txBody>
          </p:sp>
          <p:sp>
            <p:nvSpPr>
              <p:cNvPr id="51" name="Hexagon 50"/>
              <p:cNvSpPr/>
              <p:nvPr/>
            </p:nvSpPr>
            <p:spPr bwMode="auto">
              <a:xfrm>
                <a:off x="5030843" y="1519858"/>
                <a:ext cx="2011831" cy="1758072"/>
              </a:xfrm>
              <a:prstGeom prst="hexagon">
                <a:avLst/>
              </a:prstGeom>
              <a:solidFill>
                <a:schemeClr val="accent6"/>
              </a:solidFill>
              <a:ln w="38100" cap="flat" cmpd="sng" algn="ctr">
                <a:solidFill>
                  <a:schemeClr val="bg1"/>
                </a:solid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b="1" dirty="0">
                    <a:solidFill>
                      <a:schemeClr val="bg1"/>
                    </a:solidFill>
                    <a:latin typeface="+mn-lt"/>
                  </a:rPr>
                  <a:t>Partnerships </a:t>
                </a:r>
                <a:endParaRPr lang="en-US" b="1" dirty="0" smtClean="0">
                  <a:solidFill>
                    <a:schemeClr val="bg1"/>
                  </a:solidFill>
                  <a:latin typeface="+mn-lt"/>
                </a:endParaRPr>
              </a:p>
              <a:p>
                <a:pPr algn="ctr"/>
                <a:r>
                  <a:rPr lang="en-US" b="1" dirty="0" smtClean="0">
                    <a:solidFill>
                      <a:schemeClr val="bg1"/>
                    </a:solidFill>
                    <a:latin typeface="+mn-lt"/>
                  </a:rPr>
                  <a:t>&amp; Results </a:t>
                </a:r>
                <a:r>
                  <a:rPr lang="en-US" b="1" dirty="0">
                    <a:solidFill>
                      <a:schemeClr val="bg1"/>
                    </a:solidFill>
                    <a:latin typeface="+mn-lt"/>
                  </a:rPr>
                  <a:t>Monitoring</a:t>
                </a:r>
              </a:p>
            </p:txBody>
          </p:sp>
        </p:grpSp>
        <p:sp>
          <p:nvSpPr>
            <p:cNvPr id="16" name="TextBox 15"/>
            <p:cNvSpPr txBox="1"/>
            <p:nvPr/>
          </p:nvSpPr>
          <p:spPr>
            <a:xfrm>
              <a:off x="1516370" y="5948176"/>
              <a:ext cx="2119526" cy="353223"/>
            </a:xfrm>
            <a:prstGeom prst="rect">
              <a:avLst/>
            </a:prstGeom>
            <a:noFill/>
          </p:spPr>
          <p:txBody>
            <a:bodyPr wrap="square" rtlCol="0">
              <a:spAutoFit/>
            </a:bodyPr>
            <a:lstStyle/>
            <a:p>
              <a:pPr algn="l"/>
              <a:r>
                <a:rPr lang="en-US" sz="1600" b="1" dirty="0" smtClean="0">
                  <a:solidFill>
                    <a:schemeClr val="tx1">
                      <a:lumMod val="65000"/>
                      <a:lumOff val="35000"/>
                    </a:schemeClr>
                  </a:solidFill>
                  <a:latin typeface="+mn-lt"/>
                </a:rPr>
                <a:t>Field Representation</a:t>
              </a:r>
              <a:endParaRPr lang="en-US" sz="1600" b="1" dirty="0">
                <a:solidFill>
                  <a:schemeClr val="tx1">
                    <a:lumMod val="65000"/>
                    <a:lumOff val="35000"/>
                  </a:schemeClr>
                </a:solidFill>
                <a:latin typeface="+mn-lt"/>
              </a:endParaRPr>
            </a:p>
          </p:txBody>
        </p:sp>
      </p:grpSp>
    </p:spTree>
    <p:extLst>
      <p:ext uri="{BB962C8B-B14F-4D97-AF65-F5344CB8AC3E}">
        <p14:creationId xmlns:p14="http://schemas.microsoft.com/office/powerpoint/2010/main" xmlns="" val="3100334083"/>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1"/>
          <p:cNvSpPr txBox="1">
            <a:spLocks/>
          </p:cNvSpPr>
          <p:nvPr/>
        </p:nvSpPr>
        <p:spPr>
          <a:xfrm>
            <a:off x="251520" y="927491"/>
            <a:ext cx="8892480" cy="989341"/>
          </a:xfrm>
          <a:prstGeom prst="rect">
            <a:avLst/>
          </a:prstGeom>
          <a:noFill/>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rgbClr val="0091C4"/>
                </a:solidFill>
                <a:latin typeface="+mn-lt"/>
                <a:ea typeface="+mj-ea"/>
                <a:cs typeface="Arial" panose="020B0604020202020204" pitchFamily="34" charset="0"/>
              </a:defRPr>
            </a:lvl1pPr>
          </a:lstStyle>
          <a:p>
            <a:pPr fontAlgn="auto">
              <a:spcAft>
                <a:spcPts val="0"/>
              </a:spcAft>
            </a:pPr>
            <a:r>
              <a:rPr lang="en-US" dirty="0" smtClean="0">
                <a:solidFill>
                  <a:schemeClr val="accent4"/>
                </a:solidFill>
              </a:rPr>
              <a:t>Trade, Investment &amp; Innovation</a:t>
            </a:r>
          </a:p>
          <a:p>
            <a:pPr fontAlgn="auto">
              <a:spcAft>
                <a:spcPts val="0"/>
              </a:spcAft>
            </a:pPr>
            <a:r>
              <a:rPr lang="en-US" sz="2800" i="1" dirty="0" smtClean="0">
                <a:solidFill>
                  <a:schemeClr val="accent4"/>
                </a:solidFill>
              </a:rPr>
              <a:t>Driving Economic Transformation</a:t>
            </a:r>
            <a:endParaRPr lang="en-US" sz="2800" i="1" dirty="0">
              <a:solidFill>
                <a:schemeClr val="accent4"/>
              </a:solidFill>
            </a:endParaRPr>
          </a:p>
        </p:txBody>
      </p:sp>
      <p:grpSp>
        <p:nvGrpSpPr>
          <p:cNvPr id="3" name="Group 2"/>
          <p:cNvGrpSpPr/>
          <p:nvPr/>
        </p:nvGrpSpPr>
        <p:grpSpPr>
          <a:xfrm>
            <a:off x="157088" y="2048253"/>
            <a:ext cx="1376405" cy="4765123"/>
            <a:chOff x="157088" y="1772816"/>
            <a:chExt cx="1376405" cy="4765123"/>
          </a:xfrm>
        </p:grpSpPr>
        <p:sp>
          <p:nvSpPr>
            <p:cNvPr id="57" name="Hexagon 56"/>
            <p:cNvSpPr/>
            <p:nvPr/>
          </p:nvSpPr>
          <p:spPr bwMode="auto">
            <a:xfrm>
              <a:off x="161893" y="1772816"/>
              <a:ext cx="1371600" cy="1371600"/>
            </a:xfrm>
            <a:prstGeom prst="rect">
              <a:avLst/>
            </a:prstGeom>
            <a:solidFill>
              <a:schemeClr val="accent5"/>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600" b="1" dirty="0" smtClean="0">
                  <a:solidFill>
                    <a:schemeClr val="bg1"/>
                  </a:solidFill>
                  <a:latin typeface="+mn-lt"/>
                </a:rPr>
                <a:t>Improving Business </a:t>
              </a:r>
              <a:r>
                <a:rPr lang="en-US" sz="1600" b="1" dirty="0">
                  <a:solidFill>
                    <a:schemeClr val="bg1"/>
                  </a:solidFill>
                  <a:latin typeface="+mn-lt"/>
                </a:rPr>
                <a:t>E</a:t>
              </a:r>
              <a:r>
                <a:rPr lang="en-US" sz="1600" b="1" dirty="0" smtClean="0">
                  <a:solidFill>
                    <a:schemeClr val="bg1"/>
                  </a:solidFill>
                  <a:latin typeface="+mn-lt"/>
                </a:rPr>
                <a:t>nvironment</a:t>
              </a:r>
              <a:endParaRPr lang="en-US" sz="1600" b="1" dirty="0">
                <a:solidFill>
                  <a:schemeClr val="bg1"/>
                </a:solidFill>
                <a:latin typeface="+mn-lt"/>
              </a:endParaRPr>
            </a:p>
          </p:txBody>
        </p:sp>
        <p:sp>
          <p:nvSpPr>
            <p:cNvPr id="26" name="Hexagon 56"/>
            <p:cNvSpPr/>
            <p:nvPr/>
          </p:nvSpPr>
          <p:spPr bwMode="auto">
            <a:xfrm>
              <a:off x="161893" y="4365105"/>
              <a:ext cx="1371600" cy="2172834"/>
            </a:xfrm>
            <a:prstGeom prst="rect">
              <a:avLst/>
            </a:prstGeom>
            <a:solidFill>
              <a:schemeClr val="accent5">
                <a:lumMod val="40000"/>
                <a:lumOff val="60000"/>
              </a:schemeClr>
            </a:solidFill>
            <a:ln w="9525" cap="flat" cmpd="sng" algn="ctr">
              <a:solidFill>
                <a:schemeClr val="bg1"/>
              </a:solid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400" dirty="0">
                  <a:latin typeface="+mn-lt"/>
                </a:rPr>
                <a:t>Create and maintain an operating environment </a:t>
              </a:r>
              <a:endParaRPr lang="en-US" sz="1400" dirty="0" smtClean="0">
                <a:latin typeface="+mn-lt"/>
              </a:endParaRPr>
            </a:p>
            <a:p>
              <a:pPr algn="ctr"/>
              <a:r>
                <a:rPr lang="en-US" sz="1400" dirty="0" smtClean="0">
                  <a:latin typeface="+mn-lt"/>
                </a:rPr>
                <a:t>that </a:t>
              </a:r>
              <a:r>
                <a:rPr lang="en-US" sz="1400" dirty="0">
                  <a:latin typeface="+mn-lt"/>
                </a:rPr>
                <a:t>stimulates sustainable industrial development</a:t>
              </a:r>
            </a:p>
          </p:txBody>
        </p:sp>
        <p:pic>
          <p:nvPicPr>
            <p:cNvPr id="27"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6148" t="13207" r="2310" b="29266"/>
            <a:stretch/>
          </p:blipFill>
          <p:spPr bwMode="auto">
            <a:xfrm>
              <a:off x="157088" y="3081555"/>
              <a:ext cx="1371600" cy="13078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5" name="Group 4"/>
          <p:cNvGrpSpPr/>
          <p:nvPr/>
        </p:nvGrpSpPr>
        <p:grpSpPr>
          <a:xfrm>
            <a:off x="1646768" y="2048253"/>
            <a:ext cx="1374484" cy="4765123"/>
            <a:chOff x="1646768" y="1772816"/>
            <a:chExt cx="1374484" cy="4765123"/>
          </a:xfrm>
        </p:grpSpPr>
        <p:sp>
          <p:nvSpPr>
            <p:cNvPr id="48" name="Hexagon 47"/>
            <p:cNvSpPr/>
            <p:nvPr/>
          </p:nvSpPr>
          <p:spPr bwMode="auto">
            <a:xfrm>
              <a:off x="1649652" y="1772816"/>
              <a:ext cx="1371600" cy="1371600"/>
            </a:xfrm>
            <a:prstGeom prst="rect">
              <a:avLst/>
            </a:prstGeom>
            <a:solidFill>
              <a:schemeClr val="accent6"/>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r>
                <a:rPr lang="en-US" sz="1600" b="1" dirty="0">
                  <a:solidFill>
                    <a:schemeClr val="bg1"/>
                  </a:solidFill>
                  <a:latin typeface="+mn-lt"/>
                </a:rPr>
                <a:t>Industrial</a:t>
              </a:r>
            </a:p>
            <a:p>
              <a:pPr algn="ctr"/>
              <a:r>
                <a:rPr lang="en-US" sz="1600" b="1" dirty="0">
                  <a:solidFill>
                    <a:schemeClr val="bg1"/>
                  </a:solidFill>
                  <a:latin typeface="+mn-lt"/>
                </a:rPr>
                <a:t>Modernization</a:t>
              </a:r>
            </a:p>
            <a:p>
              <a:pPr algn="ctr"/>
              <a:r>
                <a:rPr lang="en-US" sz="1600" b="1" dirty="0">
                  <a:solidFill>
                    <a:schemeClr val="bg1"/>
                  </a:solidFill>
                  <a:latin typeface="+mn-lt"/>
                </a:rPr>
                <a:t>&amp; SME </a:t>
              </a:r>
              <a:endParaRPr lang="en-US" sz="1600" b="1" dirty="0" smtClean="0">
                <a:solidFill>
                  <a:schemeClr val="bg1"/>
                </a:solidFill>
                <a:latin typeface="+mn-lt"/>
              </a:endParaRPr>
            </a:p>
            <a:p>
              <a:pPr algn="ctr"/>
              <a:r>
                <a:rPr lang="en-US" sz="1600" b="1" dirty="0" smtClean="0">
                  <a:solidFill>
                    <a:schemeClr val="bg1"/>
                  </a:solidFill>
                  <a:latin typeface="+mn-lt"/>
                </a:rPr>
                <a:t>Clustering</a:t>
              </a:r>
              <a:endParaRPr lang="en-US" sz="1600" b="1" dirty="0">
                <a:solidFill>
                  <a:schemeClr val="bg1"/>
                </a:solidFill>
                <a:latin typeface="+mn-lt"/>
              </a:endParaRPr>
            </a:p>
          </p:txBody>
        </p:sp>
        <p:sp>
          <p:nvSpPr>
            <p:cNvPr id="21" name="Hexagon 47"/>
            <p:cNvSpPr/>
            <p:nvPr/>
          </p:nvSpPr>
          <p:spPr bwMode="auto">
            <a:xfrm>
              <a:off x="1649652" y="4365105"/>
              <a:ext cx="1371600" cy="2172834"/>
            </a:xfrm>
            <a:prstGeom prst="rect">
              <a:avLst/>
            </a:prstGeom>
            <a:solidFill>
              <a:schemeClr val="accent6">
                <a:lumMod val="40000"/>
                <a:lumOff val="60000"/>
              </a:schemeClr>
            </a:solidFill>
            <a:ln w="9525" cap="flat" cmpd="sng" algn="ctr">
              <a:solidFill>
                <a:schemeClr val="bg1"/>
              </a:solid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400" dirty="0">
                  <a:latin typeface="+mn-lt"/>
                </a:rPr>
                <a:t>Enhance productivity and develop linkages to sustainable supplier </a:t>
              </a:r>
              <a:endParaRPr lang="en-US" sz="1400" dirty="0" smtClean="0">
                <a:latin typeface="+mn-lt"/>
              </a:endParaRPr>
            </a:p>
            <a:p>
              <a:pPr algn="ctr"/>
              <a:r>
                <a:rPr lang="en-US" sz="1400" dirty="0" smtClean="0">
                  <a:latin typeface="+mn-lt"/>
                </a:rPr>
                <a:t>networks</a:t>
              </a:r>
              <a:endParaRPr lang="en-US" sz="1400" dirty="0">
                <a:latin typeface="+mn-lt"/>
              </a:endParaRPr>
            </a:p>
          </p:txBody>
        </p:sp>
        <p:pic>
          <p:nvPicPr>
            <p:cNvPr id="28"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2462" t="33888" r="4554" b="11792"/>
            <a:stretch/>
          </p:blipFill>
          <p:spPr bwMode="auto">
            <a:xfrm>
              <a:off x="1646768" y="3101093"/>
              <a:ext cx="1371600" cy="12687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6" name="Group 5"/>
          <p:cNvGrpSpPr/>
          <p:nvPr/>
        </p:nvGrpSpPr>
        <p:grpSpPr>
          <a:xfrm>
            <a:off x="3136448" y="2048253"/>
            <a:ext cx="1372561" cy="4765123"/>
            <a:chOff x="3136448" y="1772816"/>
            <a:chExt cx="1372561" cy="4765123"/>
          </a:xfrm>
        </p:grpSpPr>
        <p:sp>
          <p:nvSpPr>
            <p:cNvPr id="56" name="Hexagon 55"/>
            <p:cNvSpPr/>
            <p:nvPr/>
          </p:nvSpPr>
          <p:spPr bwMode="auto">
            <a:xfrm rot="10800000" flipV="1">
              <a:off x="3137409" y="1772816"/>
              <a:ext cx="1371600" cy="1371600"/>
            </a:xfrm>
            <a:prstGeom prst="rect">
              <a:avLst/>
            </a:prstGeom>
            <a:solidFill>
              <a:schemeClr val="accent4"/>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600" b="1" dirty="0" smtClean="0">
                  <a:solidFill>
                    <a:schemeClr val="bg1"/>
                  </a:solidFill>
                  <a:latin typeface="+mn-lt"/>
                </a:rPr>
                <a:t>Mobilizing Responsible </a:t>
              </a:r>
              <a:r>
                <a:rPr lang="en-US" sz="1600" b="1" dirty="0">
                  <a:solidFill>
                    <a:schemeClr val="bg1"/>
                  </a:solidFill>
                  <a:latin typeface="+mn-lt"/>
                </a:rPr>
                <a:t>I</a:t>
              </a:r>
              <a:r>
                <a:rPr lang="en-US" sz="1600" b="1" dirty="0" smtClean="0">
                  <a:solidFill>
                    <a:schemeClr val="bg1"/>
                  </a:solidFill>
                  <a:latin typeface="+mn-lt"/>
                </a:rPr>
                <a:t>nvestment &amp; Sustainable </a:t>
              </a:r>
              <a:r>
                <a:rPr lang="en-US" sz="1600" b="1" dirty="0">
                  <a:solidFill>
                    <a:schemeClr val="bg1"/>
                  </a:solidFill>
                  <a:latin typeface="+mn-lt"/>
                </a:rPr>
                <a:t>T</a:t>
              </a:r>
              <a:r>
                <a:rPr lang="en-US" sz="1600" b="1" dirty="0" smtClean="0">
                  <a:solidFill>
                    <a:schemeClr val="bg1"/>
                  </a:solidFill>
                  <a:latin typeface="+mn-lt"/>
                </a:rPr>
                <a:t>echnology</a:t>
              </a:r>
              <a:endParaRPr lang="en-US" sz="1600" b="1" dirty="0">
                <a:solidFill>
                  <a:schemeClr val="bg1"/>
                </a:solidFill>
                <a:latin typeface="+mn-lt"/>
              </a:endParaRPr>
            </a:p>
          </p:txBody>
        </p:sp>
        <p:sp>
          <p:nvSpPr>
            <p:cNvPr id="25" name="Hexagon 55"/>
            <p:cNvSpPr/>
            <p:nvPr/>
          </p:nvSpPr>
          <p:spPr bwMode="auto">
            <a:xfrm rot="10800000" flipV="1">
              <a:off x="3137409" y="4365105"/>
              <a:ext cx="1371600" cy="2172834"/>
            </a:xfrm>
            <a:prstGeom prst="rect">
              <a:avLst/>
            </a:prstGeom>
            <a:solidFill>
              <a:schemeClr val="accent4">
                <a:lumMod val="40000"/>
                <a:lumOff val="60000"/>
              </a:schemeClr>
            </a:solidFill>
            <a:ln w="9525" cap="flat" cmpd="sng" algn="ctr">
              <a:solidFill>
                <a:schemeClr val="bg1"/>
              </a:solid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400" dirty="0">
                  <a:latin typeface="+mn-lt"/>
                </a:rPr>
                <a:t>Diversify the economy, expand the production base and create jobs through the mobilization of resources and promotion of technology</a:t>
              </a:r>
            </a:p>
          </p:txBody>
        </p:sp>
        <p:pic>
          <p:nvPicPr>
            <p:cNvPr id="29" name="Picture 2"/>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5545" t="20220" r="1" b="24492"/>
            <a:stretch/>
          </p:blipFill>
          <p:spPr bwMode="auto">
            <a:xfrm>
              <a:off x="3136448" y="3101093"/>
              <a:ext cx="1371600" cy="12687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8" name="Group 7"/>
          <p:cNvGrpSpPr/>
          <p:nvPr/>
        </p:nvGrpSpPr>
        <p:grpSpPr>
          <a:xfrm>
            <a:off x="4625168" y="2048253"/>
            <a:ext cx="1372560" cy="4765123"/>
            <a:chOff x="4625168" y="1772816"/>
            <a:chExt cx="1372560" cy="4765123"/>
          </a:xfrm>
        </p:grpSpPr>
        <p:sp>
          <p:nvSpPr>
            <p:cNvPr id="53" name="Hexagon 52"/>
            <p:cNvSpPr/>
            <p:nvPr/>
          </p:nvSpPr>
          <p:spPr bwMode="auto">
            <a:xfrm>
              <a:off x="4625168" y="1772816"/>
              <a:ext cx="1371600" cy="1371600"/>
            </a:xfrm>
            <a:prstGeom prst="rect">
              <a:avLst/>
            </a:prstGeom>
            <a:solidFill>
              <a:schemeClr val="tx2"/>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r>
                <a:rPr lang="en-US" sz="1600" b="1" dirty="0" smtClean="0">
                  <a:solidFill>
                    <a:schemeClr val="bg1"/>
                  </a:solidFill>
                  <a:latin typeface="+mn-lt"/>
                </a:rPr>
                <a:t>Boosting</a:t>
              </a:r>
            </a:p>
            <a:p>
              <a:pPr algn="ctr"/>
              <a:r>
                <a:rPr lang="en-US" sz="1600" b="1" dirty="0" smtClean="0">
                  <a:solidFill>
                    <a:schemeClr val="bg1"/>
                  </a:solidFill>
                  <a:latin typeface="+mn-lt"/>
                </a:rPr>
                <a:t>Innovation</a:t>
              </a:r>
              <a:endParaRPr lang="en-US" sz="1600" b="1" dirty="0">
                <a:solidFill>
                  <a:schemeClr val="bg1"/>
                </a:solidFill>
                <a:latin typeface="+mn-lt"/>
              </a:endParaRPr>
            </a:p>
          </p:txBody>
        </p:sp>
        <p:sp>
          <p:nvSpPr>
            <p:cNvPr id="24" name="Hexagon 52"/>
            <p:cNvSpPr/>
            <p:nvPr/>
          </p:nvSpPr>
          <p:spPr bwMode="auto">
            <a:xfrm>
              <a:off x="4625168" y="4365105"/>
              <a:ext cx="1371600" cy="2172834"/>
            </a:xfrm>
            <a:prstGeom prst="rect">
              <a:avLst/>
            </a:prstGeom>
            <a:solidFill>
              <a:schemeClr val="tx2">
                <a:lumMod val="40000"/>
                <a:lumOff val="60000"/>
              </a:schemeClr>
            </a:solidFill>
            <a:ln w="9525" cap="flat" cmpd="sng" algn="ctr">
              <a:solidFill>
                <a:schemeClr val="bg1"/>
              </a:solid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400" dirty="0">
                  <a:latin typeface="+mn-lt"/>
                </a:rPr>
                <a:t>Deploy </a:t>
              </a:r>
              <a:endParaRPr lang="en-US" sz="1400" dirty="0" smtClean="0">
                <a:latin typeface="+mn-lt"/>
              </a:endParaRPr>
            </a:p>
            <a:p>
              <a:pPr algn="ctr"/>
              <a:r>
                <a:rPr lang="en-US" sz="1400" dirty="0" smtClean="0">
                  <a:latin typeface="+mn-lt"/>
                </a:rPr>
                <a:t>innovation </a:t>
              </a:r>
              <a:r>
                <a:rPr lang="en-US" sz="1400" dirty="0">
                  <a:latin typeface="+mn-lt"/>
                </a:rPr>
                <a:t>to foster entrepreneurship and enhance productivity </a:t>
              </a:r>
            </a:p>
          </p:txBody>
        </p:sp>
        <p:pic>
          <p:nvPicPr>
            <p:cNvPr id="31" name="Picture 2"/>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1371" t="29547" r="2005" b="927"/>
            <a:stretch/>
          </p:blipFill>
          <p:spPr bwMode="auto">
            <a:xfrm>
              <a:off x="4626128" y="3098547"/>
              <a:ext cx="1371600" cy="12738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 name="Group 8"/>
          <p:cNvGrpSpPr/>
          <p:nvPr/>
        </p:nvGrpSpPr>
        <p:grpSpPr>
          <a:xfrm>
            <a:off x="6112925" y="2048253"/>
            <a:ext cx="1374483" cy="4765123"/>
            <a:chOff x="6112925" y="1772816"/>
            <a:chExt cx="1374483" cy="4765123"/>
          </a:xfrm>
        </p:grpSpPr>
        <p:sp>
          <p:nvSpPr>
            <p:cNvPr id="51" name="Hexagon 50"/>
            <p:cNvSpPr/>
            <p:nvPr/>
          </p:nvSpPr>
          <p:spPr bwMode="auto">
            <a:xfrm flipH="1">
              <a:off x="6112925" y="1772816"/>
              <a:ext cx="1371600" cy="1371600"/>
            </a:xfrm>
            <a:prstGeom prst="rect">
              <a:avLst/>
            </a:prstGeom>
            <a:solidFill>
              <a:schemeClr val="accent6">
                <a:lumMod val="50000"/>
              </a:schemeClr>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r>
                <a:rPr lang="en-US" sz="1600" b="1" dirty="0" smtClean="0">
                  <a:solidFill>
                    <a:schemeClr val="bg1"/>
                  </a:solidFill>
                  <a:latin typeface="+mn-lt"/>
                </a:rPr>
                <a:t>Promoting</a:t>
              </a:r>
            </a:p>
            <a:p>
              <a:pPr algn="ctr"/>
              <a:r>
                <a:rPr lang="en-US" sz="1600" b="1" dirty="0" smtClean="0">
                  <a:solidFill>
                    <a:schemeClr val="bg1"/>
                  </a:solidFill>
                  <a:latin typeface="+mn-lt"/>
                </a:rPr>
                <a:t>Quality &amp;</a:t>
              </a:r>
            </a:p>
            <a:p>
              <a:pPr algn="ctr"/>
              <a:r>
                <a:rPr lang="en-US" sz="1600" b="1" dirty="0" smtClean="0">
                  <a:solidFill>
                    <a:schemeClr val="bg1"/>
                  </a:solidFill>
                  <a:latin typeface="+mn-lt"/>
                </a:rPr>
                <a:t>Standards</a:t>
              </a:r>
              <a:endParaRPr lang="en-US" sz="1600" b="1" dirty="0">
                <a:solidFill>
                  <a:schemeClr val="bg1"/>
                </a:solidFill>
                <a:latin typeface="+mn-lt"/>
              </a:endParaRPr>
            </a:p>
          </p:txBody>
        </p:sp>
        <p:sp>
          <p:nvSpPr>
            <p:cNvPr id="23" name="Hexagon 50"/>
            <p:cNvSpPr/>
            <p:nvPr/>
          </p:nvSpPr>
          <p:spPr bwMode="auto">
            <a:xfrm flipH="1">
              <a:off x="6112925" y="4365105"/>
              <a:ext cx="1371600" cy="2172834"/>
            </a:xfrm>
            <a:prstGeom prst="rect">
              <a:avLst/>
            </a:prstGeom>
            <a:solidFill>
              <a:schemeClr val="accent6">
                <a:lumMod val="60000"/>
                <a:lumOff val="40000"/>
              </a:schemeClr>
            </a:solidFill>
            <a:ln w="9525" cap="flat" cmpd="sng" algn="ctr">
              <a:solidFill>
                <a:schemeClr val="bg1"/>
              </a:solid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400" dirty="0">
                  <a:latin typeface="+mn-lt"/>
                </a:rPr>
                <a:t>Ensure quality </a:t>
              </a:r>
              <a:endParaRPr lang="en-US" sz="1400" dirty="0" smtClean="0">
                <a:latin typeface="+mn-lt"/>
              </a:endParaRPr>
            </a:p>
            <a:p>
              <a:pPr algn="ctr"/>
              <a:r>
                <a:rPr lang="en-US" sz="1400" dirty="0" smtClean="0">
                  <a:latin typeface="+mn-lt"/>
                </a:rPr>
                <a:t>and </a:t>
              </a:r>
              <a:r>
                <a:rPr lang="en-US" sz="1400" dirty="0">
                  <a:latin typeface="+mn-lt"/>
                </a:rPr>
                <a:t>compliance with standards and market requirements for enhanced competitiveness and integration into global value chains</a:t>
              </a:r>
            </a:p>
          </p:txBody>
        </p:sp>
        <p:pic>
          <p:nvPicPr>
            <p:cNvPr id="32" name="Picture 2"/>
            <p:cNvPicPr>
              <a:picLocks noChangeAspect="1" noChangeArrowheads="1"/>
            </p:cNvPicPr>
            <p:nvPr/>
          </p:nvPicPr>
          <p:blipFill rotWithShape="1">
            <a:blip r:embed="rId7" cstate="print">
              <a:extLst>
                <a:ext uri="{28A0092B-C50C-407E-A947-70E740481C1C}">
                  <a14:useLocalDpi xmlns:a14="http://schemas.microsoft.com/office/drawing/2010/main" xmlns="" val="0"/>
                </a:ext>
              </a:extLst>
            </a:blip>
            <a:srcRect l="3343" t="40123" r="3343" b="4617"/>
            <a:stretch/>
          </p:blipFill>
          <p:spPr bwMode="auto">
            <a:xfrm>
              <a:off x="6115808" y="3101093"/>
              <a:ext cx="1371600" cy="12687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0" name="Group 9"/>
          <p:cNvGrpSpPr/>
          <p:nvPr/>
        </p:nvGrpSpPr>
        <p:grpSpPr>
          <a:xfrm>
            <a:off x="7600685" y="2048253"/>
            <a:ext cx="1371601" cy="4765123"/>
            <a:chOff x="7600685" y="1772816"/>
            <a:chExt cx="1371601" cy="4765123"/>
          </a:xfrm>
        </p:grpSpPr>
        <p:sp>
          <p:nvSpPr>
            <p:cNvPr id="50" name="Hexagon 49"/>
            <p:cNvSpPr/>
            <p:nvPr/>
          </p:nvSpPr>
          <p:spPr bwMode="auto">
            <a:xfrm flipH="1">
              <a:off x="7600685" y="1772816"/>
              <a:ext cx="1371600" cy="1371600"/>
            </a:xfrm>
            <a:prstGeom prst="rect">
              <a:avLst/>
            </a:prstGeom>
            <a:solidFill>
              <a:schemeClr val="accent3">
                <a:lumMod val="75000"/>
              </a:schemeClr>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600" b="1" dirty="0" smtClean="0">
                  <a:solidFill>
                    <a:schemeClr val="bg1"/>
                  </a:solidFill>
                  <a:latin typeface="+mn-lt"/>
                </a:rPr>
                <a:t>Facilitating Trade</a:t>
              </a:r>
              <a:endParaRPr lang="en-US" sz="1600" b="1" dirty="0">
                <a:solidFill>
                  <a:schemeClr val="bg1"/>
                </a:solidFill>
                <a:latin typeface="+mn-lt"/>
              </a:endParaRPr>
            </a:p>
          </p:txBody>
        </p:sp>
        <p:sp>
          <p:nvSpPr>
            <p:cNvPr id="22" name="Hexagon 49"/>
            <p:cNvSpPr/>
            <p:nvPr/>
          </p:nvSpPr>
          <p:spPr bwMode="auto">
            <a:xfrm flipH="1">
              <a:off x="7600685" y="4365105"/>
              <a:ext cx="1371600" cy="2172834"/>
            </a:xfrm>
            <a:prstGeom prst="rect">
              <a:avLst/>
            </a:prstGeom>
            <a:solidFill>
              <a:schemeClr val="accent3">
                <a:lumMod val="60000"/>
                <a:lumOff val="40000"/>
              </a:schemeClr>
            </a:solidFill>
            <a:ln w="9525" cap="flat" cmpd="sng" algn="ctr">
              <a:solidFill>
                <a:schemeClr val="bg1"/>
              </a:solid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400" dirty="0">
                  <a:latin typeface="+mn-lt"/>
                </a:rPr>
                <a:t>Improve the movement of goods across national borders to facilitate connectivity to global markets</a:t>
              </a:r>
            </a:p>
          </p:txBody>
        </p:sp>
        <p:pic>
          <p:nvPicPr>
            <p:cNvPr id="33" name="Picture 2"/>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18419" t="1" r="-1" b="52036"/>
            <a:stretch/>
          </p:blipFill>
          <p:spPr bwMode="auto">
            <a:xfrm>
              <a:off x="7600686" y="3101093"/>
              <a:ext cx="1371600" cy="12687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3620698207"/>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1"/>
          <p:cNvSpPr txBox="1">
            <a:spLocks/>
          </p:cNvSpPr>
          <p:nvPr/>
        </p:nvSpPr>
        <p:spPr>
          <a:xfrm>
            <a:off x="251520" y="999499"/>
            <a:ext cx="2808312" cy="1781429"/>
          </a:xfrm>
          <a:prstGeom prst="rect">
            <a:avLst/>
          </a:prstGeom>
          <a:noFill/>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rgbClr val="0091C4"/>
                </a:solidFill>
                <a:latin typeface="+mn-lt"/>
                <a:ea typeface="+mj-ea"/>
                <a:cs typeface="Arial" panose="020B0604020202020204" pitchFamily="34" charset="0"/>
              </a:defRPr>
            </a:lvl1pPr>
          </a:lstStyle>
          <a:p>
            <a:pPr fontAlgn="auto">
              <a:spcAft>
                <a:spcPts val="0"/>
              </a:spcAft>
            </a:pPr>
            <a:r>
              <a:rPr lang="en-US" dirty="0" smtClean="0">
                <a:solidFill>
                  <a:schemeClr val="accent4"/>
                </a:solidFill>
              </a:rPr>
              <a:t>Trade, </a:t>
            </a:r>
          </a:p>
          <a:p>
            <a:pPr fontAlgn="auto">
              <a:spcAft>
                <a:spcPts val="0"/>
              </a:spcAft>
            </a:pPr>
            <a:r>
              <a:rPr lang="en-US" dirty="0" smtClean="0">
                <a:solidFill>
                  <a:schemeClr val="accent4"/>
                </a:solidFill>
              </a:rPr>
              <a:t>Investment </a:t>
            </a:r>
          </a:p>
          <a:p>
            <a:pPr fontAlgn="auto">
              <a:spcAft>
                <a:spcPts val="0"/>
              </a:spcAft>
            </a:pPr>
            <a:r>
              <a:rPr lang="en-US" dirty="0" smtClean="0">
                <a:solidFill>
                  <a:schemeClr val="accent4"/>
                </a:solidFill>
              </a:rPr>
              <a:t>&amp; Innovation</a:t>
            </a:r>
            <a:endParaRPr lang="en-US" dirty="0">
              <a:solidFill>
                <a:schemeClr val="accent4"/>
              </a:solidFill>
            </a:endParaRPr>
          </a:p>
        </p:txBody>
      </p:sp>
      <p:grpSp>
        <p:nvGrpSpPr>
          <p:cNvPr id="5" name="Group 4"/>
          <p:cNvGrpSpPr/>
          <p:nvPr/>
        </p:nvGrpSpPr>
        <p:grpSpPr>
          <a:xfrm>
            <a:off x="3059832" y="404664"/>
            <a:ext cx="6282420" cy="6588798"/>
            <a:chOff x="3103352" y="368594"/>
            <a:chExt cx="6282420" cy="6588798"/>
          </a:xfrm>
        </p:grpSpPr>
        <p:grpSp>
          <p:nvGrpSpPr>
            <p:cNvPr id="33" name="Group 32"/>
            <p:cNvGrpSpPr/>
            <p:nvPr/>
          </p:nvGrpSpPr>
          <p:grpSpPr>
            <a:xfrm>
              <a:off x="3103352" y="368594"/>
              <a:ext cx="6282420" cy="6588798"/>
              <a:chOff x="3097897" y="1022358"/>
              <a:chExt cx="4841817" cy="5711925"/>
            </a:xfrm>
          </p:grpSpPr>
          <p:sp>
            <p:nvSpPr>
              <p:cNvPr id="34" name="Oval 33"/>
              <p:cNvSpPr/>
              <p:nvPr/>
            </p:nvSpPr>
            <p:spPr bwMode="auto">
              <a:xfrm>
                <a:off x="3097897" y="3949684"/>
                <a:ext cx="1610690" cy="1811786"/>
              </a:xfrm>
              <a:prstGeom prst="ellipse">
                <a:avLst/>
              </a:prstGeom>
              <a:solidFill>
                <a:schemeClr val="accent6">
                  <a:alpha val="60000"/>
                </a:schemeClr>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sp>
            <p:nvSpPr>
              <p:cNvPr id="35" name="Oval 34"/>
              <p:cNvSpPr/>
              <p:nvPr/>
            </p:nvSpPr>
            <p:spPr bwMode="auto">
              <a:xfrm flipH="1">
                <a:off x="6329023" y="3967582"/>
                <a:ext cx="1610690" cy="1811786"/>
              </a:xfrm>
              <a:prstGeom prst="ellipse">
                <a:avLst/>
              </a:prstGeom>
              <a:solidFill>
                <a:schemeClr val="accent3">
                  <a:lumMod val="75000"/>
                  <a:alpha val="60000"/>
                </a:schemeClr>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sp>
            <p:nvSpPr>
              <p:cNvPr id="36" name="Oval 35"/>
              <p:cNvSpPr/>
              <p:nvPr/>
            </p:nvSpPr>
            <p:spPr bwMode="auto">
              <a:xfrm flipH="1">
                <a:off x="6329024" y="1959606"/>
                <a:ext cx="1610690" cy="1811786"/>
              </a:xfrm>
              <a:prstGeom prst="ellipse">
                <a:avLst/>
              </a:prstGeom>
              <a:solidFill>
                <a:schemeClr val="accent6">
                  <a:lumMod val="50000"/>
                  <a:alpha val="60000"/>
                </a:schemeClr>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endParaRPr lang="en-US" sz="1600" b="1" dirty="0">
                  <a:solidFill>
                    <a:schemeClr val="accent6">
                      <a:lumMod val="50000"/>
                    </a:schemeClr>
                  </a:solidFill>
                  <a:latin typeface="+mn-lt"/>
                </a:endParaRPr>
              </a:p>
            </p:txBody>
          </p:sp>
          <p:sp>
            <p:nvSpPr>
              <p:cNvPr id="37" name="Oval 36"/>
              <p:cNvSpPr/>
              <p:nvPr/>
            </p:nvSpPr>
            <p:spPr bwMode="auto">
              <a:xfrm>
                <a:off x="3097897" y="1959606"/>
                <a:ext cx="1610690" cy="1811786"/>
              </a:xfrm>
              <a:prstGeom prst="ellipse">
                <a:avLst/>
              </a:prstGeom>
              <a:solidFill>
                <a:schemeClr val="tx2">
                  <a:alpha val="60000"/>
                </a:schemeClr>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sp>
            <p:nvSpPr>
              <p:cNvPr id="38" name="Oval 37"/>
              <p:cNvSpPr/>
              <p:nvPr/>
            </p:nvSpPr>
            <p:spPr bwMode="auto">
              <a:xfrm rot="10800000" flipV="1">
                <a:off x="4711023" y="4922497"/>
                <a:ext cx="1610690" cy="1811786"/>
              </a:xfrm>
              <a:prstGeom prst="ellipse">
                <a:avLst/>
              </a:prstGeom>
              <a:solidFill>
                <a:schemeClr val="accent4">
                  <a:alpha val="60000"/>
                </a:schemeClr>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sp>
            <p:nvSpPr>
              <p:cNvPr id="39" name="Oval 38"/>
              <p:cNvSpPr/>
              <p:nvPr/>
            </p:nvSpPr>
            <p:spPr bwMode="auto">
              <a:xfrm>
                <a:off x="4711023" y="1022358"/>
                <a:ext cx="1610690" cy="1811786"/>
              </a:xfrm>
              <a:prstGeom prst="ellipse">
                <a:avLst/>
              </a:prstGeom>
              <a:solidFill>
                <a:schemeClr val="accent5">
                  <a:alpha val="60000"/>
                </a:schemeClr>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grpSp>
        <p:grpSp>
          <p:nvGrpSpPr>
            <p:cNvPr id="19" name="Group 18"/>
            <p:cNvGrpSpPr/>
            <p:nvPr/>
          </p:nvGrpSpPr>
          <p:grpSpPr>
            <a:xfrm>
              <a:off x="3309230" y="612092"/>
              <a:ext cx="5870664" cy="6156962"/>
              <a:chOff x="3097897" y="1022358"/>
              <a:chExt cx="4841817" cy="5711925"/>
            </a:xfrm>
          </p:grpSpPr>
          <p:sp>
            <p:nvSpPr>
              <p:cNvPr id="26" name="Oval 25"/>
              <p:cNvSpPr/>
              <p:nvPr/>
            </p:nvSpPr>
            <p:spPr bwMode="auto">
              <a:xfrm>
                <a:off x="3097897" y="3949684"/>
                <a:ext cx="1610690" cy="1811786"/>
              </a:xfrm>
              <a:prstGeom prst="ellipse">
                <a:avLst/>
              </a:prstGeom>
              <a:solidFill>
                <a:schemeClr val="accent6">
                  <a:alpha val="60000"/>
                </a:schemeClr>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sp>
            <p:nvSpPr>
              <p:cNvPr id="27" name="Oval 26"/>
              <p:cNvSpPr/>
              <p:nvPr/>
            </p:nvSpPr>
            <p:spPr bwMode="auto">
              <a:xfrm flipH="1">
                <a:off x="6329023" y="3967582"/>
                <a:ext cx="1610690" cy="1811786"/>
              </a:xfrm>
              <a:prstGeom prst="ellipse">
                <a:avLst/>
              </a:prstGeom>
              <a:solidFill>
                <a:schemeClr val="accent3">
                  <a:lumMod val="75000"/>
                  <a:alpha val="60000"/>
                </a:schemeClr>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sp>
            <p:nvSpPr>
              <p:cNvPr id="28" name="Oval 27"/>
              <p:cNvSpPr/>
              <p:nvPr/>
            </p:nvSpPr>
            <p:spPr bwMode="auto">
              <a:xfrm flipH="1">
                <a:off x="6329024" y="1959606"/>
                <a:ext cx="1610690" cy="1811786"/>
              </a:xfrm>
              <a:prstGeom prst="ellipse">
                <a:avLst/>
              </a:prstGeom>
              <a:solidFill>
                <a:schemeClr val="accent6">
                  <a:lumMod val="50000"/>
                  <a:alpha val="60000"/>
                </a:schemeClr>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endParaRPr lang="en-US" sz="1600" b="1" dirty="0">
                  <a:solidFill>
                    <a:schemeClr val="accent6">
                      <a:lumMod val="50000"/>
                    </a:schemeClr>
                  </a:solidFill>
                  <a:latin typeface="+mn-lt"/>
                </a:endParaRPr>
              </a:p>
            </p:txBody>
          </p:sp>
          <p:sp>
            <p:nvSpPr>
              <p:cNvPr id="29" name="Oval 28"/>
              <p:cNvSpPr/>
              <p:nvPr/>
            </p:nvSpPr>
            <p:spPr bwMode="auto">
              <a:xfrm>
                <a:off x="3097897" y="1959606"/>
                <a:ext cx="1610690" cy="1811786"/>
              </a:xfrm>
              <a:prstGeom prst="ellipse">
                <a:avLst/>
              </a:prstGeom>
              <a:solidFill>
                <a:schemeClr val="tx2">
                  <a:alpha val="60000"/>
                </a:schemeClr>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sp>
            <p:nvSpPr>
              <p:cNvPr id="31" name="Oval 30"/>
              <p:cNvSpPr/>
              <p:nvPr/>
            </p:nvSpPr>
            <p:spPr bwMode="auto">
              <a:xfrm rot="10800000" flipV="1">
                <a:off x="4711023" y="4922497"/>
                <a:ext cx="1610690" cy="1811786"/>
              </a:xfrm>
              <a:prstGeom prst="ellipse">
                <a:avLst/>
              </a:prstGeom>
              <a:solidFill>
                <a:schemeClr val="accent4">
                  <a:alpha val="60000"/>
                </a:schemeClr>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sp>
            <p:nvSpPr>
              <p:cNvPr id="32" name="Oval 31"/>
              <p:cNvSpPr/>
              <p:nvPr/>
            </p:nvSpPr>
            <p:spPr bwMode="auto">
              <a:xfrm>
                <a:off x="4711023" y="1022358"/>
                <a:ext cx="1610690" cy="1811786"/>
              </a:xfrm>
              <a:prstGeom prst="ellipse">
                <a:avLst/>
              </a:prstGeom>
              <a:solidFill>
                <a:schemeClr val="accent5">
                  <a:alpha val="60000"/>
                </a:schemeClr>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grpSp>
        <p:grpSp>
          <p:nvGrpSpPr>
            <p:cNvPr id="4" name="Group 3"/>
            <p:cNvGrpSpPr/>
            <p:nvPr/>
          </p:nvGrpSpPr>
          <p:grpSpPr>
            <a:xfrm>
              <a:off x="3635896" y="980728"/>
              <a:ext cx="5222592" cy="5477285"/>
              <a:chOff x="3539829" y="1052736"/>
              <a:chExt cx="5222592" cy="5477285"/>
            </a:xfrm>
          </p:grpSpPr>
          <p:grpSp>
            <p:nvGrpSpPr>
              <p:cNvPr id="40" name="Group 39"/>
              <p:cNvGrpSpPr/>
              <p:nvPr/>
            </p:nvGrpSpPr>
            <p:grpSpPr>
              <a:xfrm>
                <a:off x="3539829" y="1052736"/>
                <a:ext cx="5222592" cy="5477285"/>
                <a:chOff x="3097897" y="1022358"/>
                <a:chExt cx="4841817" cy="5711925"/>
              </a:xfrm>
            </p:grpSpPr>
            <p:sp>
              <p:nvSpPr>
                <p:cNvPr id="48" name="Oval 47"/>
                <p:cNvSpPr/>
                <p:nvPr/>
              </p:nvSpPr>
              <p:spPr bwMode="auto">
                <a:xfrm>
                  <a:off x="3097897" y="3949684"/>
                  <a:ext cx="1610690" cy="1811786"/>
                </a:xfrm>
                <a:prstGeom prst="ellipse">
                  <a:avLst/>
                </a:prstGeom>
                <a:solidFill>
                  <a:schemeClr val="accent6"/>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r>
                    <a:rPr lang="en-US" sz="1600" b="1" dirty="0" smtClean="0">
                      <a:solidFill>
                        <a:schemeClr val="bg1"/>
                      </a:solidFill>
                      <a:latin typeface="+mn-lt"/>
                    </a:rPr>
                    <a:t>Industrial</a:t>
                  </a:r>
                </a:p>
                <a:p>
                  <a:pPr algn="ctr"/>
                  <a:r>
                    <a:rPr lang="en-US" sz="1600" b="1" dirty="0" smtClean="0">
                      <a:solidFill>
                        <a:schemeClr val="bg1"/>
                      </a:solidFill>
                      <a:latin typeface="+mn-lt"/>
                    </a:rPr>
                    <a:t>Modernization</a:t>
                  </a:r>
                </a:p>
                <a:p>
                  <a:pPr algn="ctr"/>
                  <a:r>
                    <a:rPr lang="en-US" sz="1600" b="1" dirty="0" smtClean="0">
                      <a:solidFill>
                        <a:schemeClr val="bg1"/>
                      </a:solidFill>
                      <a:latin typeface="+mn-lt"/>
                    </a:rPr>
                    <a:t>&amp; SME Clustering</a:t>
                  </a:r>
                  <a:endParaRPr lang="en-US" sz="1600" b="1" dirty="0">
                    <a:solidFill>
                      <a:schemeClr val="bg1"/>
                    </a:solidFill>
                    <a:latin typeface="+mn-lt"/>
                  </a:endParaRPr>
                </a:p>
              </p:txBody>
            </p:sp>
            <p:sp>
              <p:nvSpPr>
                <p:cNvPr id="50" name="Oval 49"/>
                <p:cNvSpPr/>
                <p:nvPr/>
              </p:nvSpPr>
              <p:spPr bwMode="auto">
                <a:xfrm flipH="1">
                  <a:off x="6329023" y="3967582"/>
                  <a:ext cx="1610690" cy="1811786"/>
                </a:xfrm>
                <a:prstGeom prst="ellipse">
                  <a:avLst/>
                </a:prstGeom>
                <a:solidFill>
                  <a:schemeClr val="accent3">
                    <a:lumMod val="75000"/>
                  </a:schemeClr>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600" b="1" dirty="0" smtClean="0">
                      <a:solidFill>
                        <a:schemeClr val="bg1"/>
                      </a:solidFill>
                      <a:latin typeface="+mn-lt"/>
                    </a:rPr>
                    <a:t>Facilitating Trade</a:t>
                  </a:r>
                  <a:endParaRPr lang="en-US" sz="1600" b="1" dirty="0">
                    <a:solidFill>
                      <a:schemeClr val="bg1"/>
                    </a:solidFill>
                    <a:latin typeface="+mn-lt"/>
                  </a:endParaRPr>
                </a:p>
              </p:txBody>
            </p:sp>
            <p:sp>
              <p:nvSpPr>
                <p:cNvPr id="51" name="Oval 50"/>
                <p:cNvSpPr/>
                <p:nvPr/>
              </p:nvSpPr>
              <p:spPr bwMode="auto">
                <a:xfrm flipH="1">
                  <a:off x="6329024" y="1959606"/>
                  <a:ext cx="1610690" cy="1811786"/>
                </a:xfrm>
                <a:prstGeom prst="ellipse">
                  <a:avLst/>
                </a:prstGeom>
                <a:solidFill>
                  <a:schemeClr val="accent6">
                    <a:lumMod val="50000"/>
                  </a:schemeClr>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r>
                    <a:rPr lang="en-US" sz="1600" b="1" dirty="0" smtClean="0">
                      <a:solidFill>
                        <a:schemeClr val="bg1"/>
                      </a:solidFill>
                      <a:latin typeface="+mn-lt"/>
                    </a:rPr>
                    <a:t>Promoting</a:t>
                  </a:r>
                </a:p>
                <a:p>
                  <a:pPr algn="ctr"/>
                  <a:r>
                    <a:rPr lang="en-US" sz="1600" b="1" dirty="0" smtClean="0">
                      <a:solidFill>
                        <a:schemeClr val="bg1"/>
                      </a:solidFill>
                      <a:latin typeface="+mn-lt"/>
                    </a:rPr>
                    <a:t>Quality &amp; </a:t>
                  </a:r>
                </a:p>
                <a:p>
                  <a:pPr algn="ctr"/>
                  <a:r>
                    <a:rPr lang="en-US" sz="1600" b="1" dirty="0" smtClean="0">
                      <a:solidFill>
                        <a:schemeClr val="bg1"/>
                      </a:solidFill>
                      <a:latin typeface="+mn-lt"/>
                    </a:rPr>
                    <a:t>Standards</a:t>
                  </a:r>
                  <a:endParaRPr lang="en-US" sz="1600" b="1" dirty="0">
                    <a:solidFill>
                      <a:schemeClr val="bg1"/>
                    </a:solidFill>
                    <a:latin typeface="+mn-lt"/>
                  </a:endParaRPr>
                </a:p>
              </p:txBody>
            </p:sp>
            <p:sp>
              <p:nvSpPr>
                <p:cNvPr id="53" name="Oval 52"/>
                <p:cNvSpPr/>
                <p:nvPr/>
              </p:nvSpPr>
              <p:spPr bwMode="auto">
                <a:xfrm>
                  <a:off x="3097897" y="1959606"/>
                  <a:ext cx="1610690" cy="1811786"/>
                </a:xfrm>
                <a:prstGeom prst="ellipse">
                  <a:avLst/>
                </a:prstGeom>
                <a:solidFill>
                  <a:schemeClr val="tx2"/>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r>
                    <a:rPr lang="en-US" sz="1600" b="1" dirty="0" smtClean="0">
                      <a:solidFill>
                        <a:schemeClr val="bg1"/>
                      </a:solidFill>
                      <a:latin typeface="+mn-lt"/>
                    </a:rPr>
                    <a:t>Boosting</a:t>
                  </a:r>
                </a:p>
                <a:p>
                  <a:pPr algn="ctr"/>
                  <a:r>
                    <a:rPr lang="en-US" sz="1600" b="1" dirty="0" smtClean="0">
                      <a:solidFill>
                        <a:schemeClr val="bg1"/>
                      </a:solidFill>
                      <a:latin typeface="+mn-lt"/>
                    </a:rPr>
                    <a:t>Innovation</a:t>
                  </a:r>
                  <a:endParaRPr lang="en-US" sz="1600" b="1" dirty="0">
                    <a:solidFill>
                      <a:schemeClr val="bg1"/>
                    </a:solidFill>
                    <a:latin typeface="+mn-lt"/>
                  </a:endParaRPr>
                </a:p>
              </p:txBody>
            </p:sp>
            <p:sp>
              <p:nvSpPr>
                <p:cNvPr id="56" name="Oval 55"/>
                <p:cNvSpPr/>
                <p:nvPr/>
              </p:nvSpPr>
              <p:spPr bwMode="auto">
                <a:xfrm rot="10800000" flipV="1">
                  <a:off x="4711023" y="4922497"/>
                  <a:ext cx="1610690" cy="1811786"/>
                </a:xfrm>
                <a:prstGeom prst="ellipse">
                  <a:avLst/>
                </a:prstGeom>
                <a:solidFill>
                  <a:schemeClr val="accent4"/>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600" b="1" dirty="0" smtClean="0">
                      <a:solidFill>
                        <a:schemeClr val="bg1"/>
                      </a:solidFill>
                      <a:latin typeface="+mn-lt"/>
                    </a:rPr>
                    <a:t>Mobilizing Responsible </a:t>
                  </a:r>
                  <a:r>
                    <a:rPr lang="en-US" sz="1600" b="1" dirty="0">
                      <a:solidFill>
                        <a:schemeClr val="bg1"/>
                      </a:solidFill>
                      <a:latin typeface="+mn-lt"/>
                    </a:rPr>
                    <a:t>I</a:t>
                  </a:r>
                  <a:r>
                    <a:rPr lang="en-US" sz="1600" b="1" dirty="0" smtClean="0">
                      <a:solidFill>
                        <a:schemeClr val="bg1"/>
                      </a:solidFill>
                      <a:latin typeface="+mn-lt"/>
                    </a:rPr>
                    <a:t>nvestment &amp; Sustainable </a:t>
                  </a:r>
                  <a:r>
                    <a:rPr lang="en-US" sz="1600" b="1" dirty="0">
                      <a:solidFill>
                        <a:schemeClr val="bg1"/>
                      </a:solidFill>
                      <a:latin typeface="+mn-lt"/>
                    </a:rPr>
                    <a:t>T</a:t>
                  </a:r>
                  <a:r>
                    <a:rPr lang="en-US" sz="1600" b="1" dirty="0" smtClean="0">
                      <a:solidFill>
                        <a:schemeClr val="bg1"/>
                      </a:solidFill>
                      <a:latin typeface="+mn-lt"/>
                    </a:rPr>
                    <a:t>echnology</a:t>
                  </a:r>
                  <a:endParaRPr lang="en-US" sz="1600" b="1" dirty="0">
                    <a:solidFill>
                      <a:schemeClr val="bg1"/>
                    </a:solidFill>
                    <a:latin typeface="+mn-lt"/>
                  </a:endParaRPr>
                </a:p>
              </p:txBody>
            </p:sp>
            <p:sp>
              <p:nvSpPr>
                <p:cNvPr id="57" name="Oval 56"/>
                <p:cNvSpPr/>
                <p:nvPr/>
              </p:nvSpPr>
              <p:spPr bwMode="auto">
                <a:xfrm>
                  <a:off x="4711023" y="1022358"/>
                  <a:ext cx="1610690" cy="1811786"/>
                </a:xfrm>
                <a:prstGeom prst="ellipse">
                  <a:avLst/>
                </a:prstGeom>
                <a:solidFill>
                  <a:schemeClr val="accent5"/>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600" b="1" dirty="0" smtClean="0">
                      <a:solidFill>
                        <a:schemeClr val="bg1"/>
                      </a:solidFill>
                      <a:latin typeface="+mn-lt"/>
                    </a:rPr>
                    <a:t>Improving the Business </a:t>
                  </a:r>
                  <a:r>
                    <a:rPr lang="en-US" sz="1600" b="1" dirty="0">
                      <a:solidFill>
                        <a:schemeClr val="bg1"/>
                      </a:solidFill>
                      <a:latin typeface="+mn-lt"/>
                    </a:rPr>
                    <a:t>E</a:t>
                  </a:r>
                  <a:r>
                    <a:rPr lang="en-US" sz="1600" b="1" dirty="0" smtClean="0">
                      <a:solidFill>
                        <a:schemeClr val="bg1"/>
                      </a:solidFill>
                      <a:latin typeface="+mn-lt"/>
                    </a:rPr>
                    <a:t>nvironment</a:t>
                  </a:r>
                  <a:endParaRPr lang="en-US" sz="1600" b="1" dirty="0">
                    <a:solidFill>
                      <a:schemeClr val="bg1"/>
                    </a:solidFill>
                    <a:latin typeface="+mn-lt"/>
                  </a:endParaRPr>
                </a:p>
              </p:txBody>
            </p:sp>
          </p:grpSp>
          <p:grpSp>
            <p:nvGrpSpPr>
              <p:cNvPr id="3" name="Group 2"/>
              <p:cNvGrpSpPr/>
              <p:nvPr/>
            </p:nvGrpSpPr>
            <p:grpSpPr>
              <a:xfrm>
                <a:off x="5157426" y="2849709"/>
                <a:ext cx="2200241" cy="1915313"/>
                <a:chOff x="4795129" y="2705693"/>
                <a:chExt cx="2264011" cy="1970825"/>
              </a:xfrm>
            </p:grpSpPr>
            <p:pic>
              <p:nvPicPr>
                <p:cNvPr id="41" name="Picture 2" descr="http://cliparts.co/cliparts/6Ty/5eA/6Ty5eAkGc.png"/>
                <p:cNvPicPr>
                  <a:picLocks noChangeAspect="1" noChangeArrowheads="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6131686" flipV="1">
                  <a:off x="4642438" y="3245919"/>
                  <a:ext cx="1430451" cy="958745"/>
                </a:xfrm>
                <a:prstGeom prst="rect">
                  <a:avLst/>
                </a:prstGeom>
                <a:noFill/>
                <a:extLst>
                  <a:ext uri="{909E8E84-426E-40DD-AFC4-6F175D3DCCD1}">
                    <a14:hiddenFill xmlns:a14="http://schemas.microsoft.com/office/drawing/2010/main" xmlns="">
                      <a:solidFill>
                        <a:srgbClr val="FFFFFF"/>
                      </a:solidFill>
                    </a14:hiddenFill>
                  </a:ext>
                </a:extLst>
              </p:spPr>
            </p:pic>
            <p:pic>
              <p:nvPicPr>
                <p:cNvPr id="42" name="Picture 2" descr="http://cliparts.co/cliparts/6Ty/5eA/6Ty5eAkGc.png"/>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11822749" flipV="1">
                  <a:off x="4930831" y="3202887"/>
                  <a:ext cx="2034595" cy="1159866"/>
                </a:xfrm>
                <a:prstGeom prst="rect">
                  <a:avLst/>
                </a:prstGeom>
                <a:noFill/>
                <a:extLst>
                  <a:ext uri="{909E8E84-426E-40DD-AFC4-6F175D3DCCD1}">
                    <a14:hiddenFill xmlns:a14="http://schemas.microsoft.com/office/drawing/2010/main" xmlns="">
                      <a:solidFill>
                        <a:srgbClr val="FFFFFF"/>
                      </a:solidFill>
                    </a14:hiddenFill>
                  </a:ext>
                </a:extLst>
              </p:spPr>
            </p:pic>
            <p:pic>
              <p:nvPicPr>
                <p:cNvPr id="43" name="Picture 2" descr="http://cliparts.co/cliparts/6Ty/5eA/6Ty5eAkGc.png"/>
                <p:cNvPicPr>
                  <a:picLocks noChangeAspect="1" noChangeArrowheads="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flipH="1" flipV="1">
                  <a:off x="4795129" y="3728049"/>
                  <a:ext cx="1477510" cy="948469"/>
                </a:xfrm>
                <a:prstGeom prst="rect">
                  <a:avLst/>
                </a:prstGeom>
                <a:noFill/>
                <a:extLst>
                  <a:ext uri="{909E8E84-426E-40DD-AFC4-6F175D3DCCD1}">
                    <a14:hiddenFill xmlns:a14="http://schemas.microsoft.com/office/drawing/2010/main" xmlns="">
                      <a:solidFill>
                        <a:srgbClr val="FFFFFF"/>
                      </a:solidFill>
                    </a14:hiddenFill>
                  </a:ext>
                </a:extLst>
              </p:spPr>
            </p:pic>
            <p:pic>
              <p:nvPicPr>
                <p:cNvPr id="44" name="Picture 2" descr="http://cliparts.co/cliparts/6Ty/5eA/6Ty5eAkGc.png"/>
                <p:cNvPicPr>
                  <a:picLocks noChangeAspect="1" noChangeArrowheads="1"/>
                </p:cNvPicPr>
                <p:nvPr/>
              </p:nvPicPr>
              <p:blipFill>
                <a:blip r:embed="rId6" cstate="print">
                  <a:duotone>
                    <a:schemeClr val="accent4">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13607026" flipH="1" flipV="1">
                  <a:off x="6090343" y="3018022"/>
                  <a:ext cx="1077656" cy="859938"/>
                </a:xfrm>
                <a:prstGeom prst="rect">
                  <a:avLst/>
                </a:prstGeom>
                <a:noFill/>
                <a:extLst>
                  <a:ext uri="{909E8E84-426E-40DD-AFC4-6F175D3DCCD1}">
                    <a14:hiddenFill xmlns:a14="http://schemas.microsoft.com/office/drawing/2010/main" xmlns="">
                      <a:solidFill>
                        <a:srgbClr val="FFFFFF"/>
                      </a:solidFill>
                    </a14:hiddenFill>
                  </a:ext>
                </a:extLst>
              </p:spPr>
            </p:pic>
            <p:pic>
              <p:nvPicPr>
                <p:cNvPr id="45" name="Picture 2" descr="http://cliparts.co/cliparts/6Ty/5eA/6Ty5eAkGc.png"/>
                <p:cNvPicPr>
                  <a:picLocks noChangeAspect="1" noChangeArrowheads="1"/>
                </p:cNvPicPr>
                <p:nvPr/>
              </p:nvPicPr>
              <p:blipFill>
                <a:blip r:embed="rId7" cstate="print">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rot="11359706" flipV="1">
                  <a:off x="4972439" y="2705693"/>
                  <a:ext cx="1267883" cy="842141"/>
                </a:xfrm>
                <a:prstGeom prst="rect">
                  <a:avLst/>
                </a:prstGeom>
                <a:noFill/>
                <a:extLst>
                  <a:ext uri="{909E8E84-426E-40DD-AFC4-6F175D3DCCD1}">
                    <a14:hiddenFill xmlns:a14="http://schemas.microsoft.com/office/drawing/2010/main" xmlns="">
                      <a:solidFill>
                        <a:srgbClr val="FFFFFF"/>
                      </a:solidFill>
                    </a14:hiddenFill>
                  </a:ext>
                </a:extLst>
              </p:spPr>
            </p:pic>
          </p:grpSp>
        </p:grpSp>
      </p:grpSp>
      <p:sp>
        <p:nvSpPr>
          <p:cNvPr id="2" name="TextBox 1"/>
          <p:cNvSpPr txBox="1"/>
          <p:nvPr/>
        </p:nvSpPr>
        <p:spPr>
          <a:xfrm>
            <a:off x="251519" y="2708920"/>
            <a:ext cx="2664297" cy="3508653"/>
          </a:xfrm>
          <a:prstGeom prst="rect">
            <a:avLst/>
          </a:prstGeom>
          <a:noFill/>
        </p:spPr>
        <p:txBody>
          <a:bodyPr wrap="square" rtlCol="0">
            <a:spAutoFit/>
          </a:bodyPr>
          <a:lstStyle/>
          <a:p>
            <a:pPr algn="l"/>
            <a:r>
              <a:rPr lang="en-US" dirty="0">
                <a:latin typeface="+mn-lt"/>
              </a:rPr>
              <a:t>TII offers specialized support to the Organization’s Member States to </a:t>
            </a:r>
            <a:r>
              <a:rPr lang="en-US" dirty="0" smtClean="0">
                <a:latin typeface="+mn-lt"/>
              </a:rPr>
              <a:t>successfully </a:t>
            </a:r>
            <a:r>
              <a:rPr lang="en-US" dirty="0">
                <a:latin typeface="+mn-lt"/>
              </a:rPr>
              <a:t>achieve </a:t>
            </a:r>
            <a:r>
              <a:rPr lang="en-US" dirty="0" smtClean="0">
                <a:latin typeface="+mn-lt"/>
              </a:rPr>
              <a:t>all their </a:t>
            </a:r>
            <a:r>
              <a:rPr lang="en-US" dirty="0">
                <a:latin typeface="+mn-lt"/>
              </a:rPr>
              <a:t>Sustainable </a:t>
            </a:r>
            <a:r>
              <a:rPr lang="en-US" dirty="0" smtClean="0">
                <a:latin typeface="+mn-lt"/>
              </a:rPr>
              <a:t>Development </a:t>
            </a:r>
            <a:r>
              <a:rPr lang="en-US" dirty="0">
                <a:latin typeface="+mn-lt"/>
              </a:rPr>
              <a:t>Goals, and especially their industrial development targets</a:t>
            </a:r>
            <a:r>
              <a:rPr lang="en-US" dirty="0" smtClean="0">
                <a:latin typeface="+mn-lt"/>
              </a:rPr>
              <a:t>.</a:t>
            </a:r>
          </a:p>
          <a:p>
            <a:pPr algn="l"/>
            <a:endParaRPr lang="en-US" sz="2000" b="1" dirty="0">
              <a:solidFill>
                <a:srgbClr val="7030A0"/>
              </a:solidFill>
              <a:latin typeface="+mn-lt"/>
            </a:endParaRPr>
          </a:p>
          <a:p>
            <a:pPr algn="l"/>
            <a:r>
              <a:rPr lang="en-US" sz="2000" dirty="0" smtClean="0">
                <a:solidFill>
                  <a:srgbClr val="7030A0"/>
                </a:solidFill>
                <a:latin typeface="+mn-lt"/>
              </a:rPr>
              <a:t>INTEGRATE MODULES AND CLUSTER SERVICES</a:t>
            </a:r>
            <a:endParaRPr lang="en-US" sz="2000" dirty="0">
              <a:solidFill>
                <a:srgbClr val="7030A0"/>
              </a:solidFill>
              <a:latin typeface="+mn-lt"/>
            </a:endParaRPr>
          </a:p>
        </p:txBody>
      </p:sp>
    </p:spTree>
    <p:extLst>
      <p:ext uri="{BB962C8B-B14F-4D97-AF65-F5344CB8AC3E}">
        <p14:creationId xmlns:p14="http://schemas.microsoft.com/office/powerpoint/2010/main" xmlns="" val="341369308"/>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836712"/>
            <a:ext cx="8640960" cy="1098482"/>
          </a:xfrm>
        </p:spPr>
        <p:txBody>
          <a:bodyPr/>
          <a:lstStyle/>
          <a:p>
            <a:r>
              <a:rPr lang="en-US" dirty="0" smtClean="0"/>
              <a:t>Driving Economic </a:t>
            </a:r>
            <a:r>
              <a:rPr lang="en-US" dirty="0"/>
              <a:t>T</a:t>
            </a:r>
            <a:r>
              <a:rPr lang="en-US" dirty="0" smtClean="0"/>
              <a:t>ransformation</a:t>
            </a:r>
            <a:endParaRPr lang="en-US" dirty="0"/>
          </a:p>
        </p:txBody>
      </p:sp>
      <p:sp>
        <p:nvSpPr>
          <p:cNvPr id="16" name="TextBox 15"/>
          <p:cNvSpPr txBox="1"/>
          <p:nvPr/>
        </p:nvSpPr>
        <p:spPr>
          <a:xfrm>
            <a:off x="5443796" y="2622505"/>
            <a:ext cx="2944628" cy="369332"/>
          </a:xfrm>
          <a:prstGeom prst="rect">
            <a:avLst/>
          </a:prstGeom>
          <a:noFill/>
        </p:spPr>
        <p:txBody>
          <a:bodyPr wrap="square" rtlCol="0">
            <a:spAutoFit/>
          </a:bodyPr>
          <a:lstStyle/>
          <a:p>
            <a:pPr lvl="0" algn="ctr" defTabSz="666750">
              <a:lnSpc>
                <a:spcPct val="90000"/>
              </a:lnSpc>
              <a:spcAft>
                <a:spcPct val="35000"/>
              </a:spcAft>
            </a:pPr>
            <a:r>
              <a:rPr lang="en-US" sz="2000" dirty="0" smtClean="0">
                <a:solidFill>
                  <a:schemeClr val="accent5"/>
                </a:solidFill>
                <a:latin typeface="+mn-lt"/>
              </a:rPr>
              <a:t>TRADE FACILITATION </a:t>
            </a:r>
          </a:p>
        </p:txBody>
      </p:sp>
      <p:sp>
        <p:nvSpPr>
          <p:cNvPr id="17" name="TextBox 16"/>
          <p:cNvSpPr txBox="1"/>
          <p:nvPr/>
        </p:nvSpPr>
        <p:spPr>
          <a:xfrm>
            <a:off x="251520" y="1907540"/>
            <a:ext cx="3660848" cy="369332"/>
          </a:xfrm>
          <a:prstGeom prst="rect">
            <a:avLst/>
          </a:prstGeom>
          <a:noFill/>
        </p:spPr>
        <p:txBody>
          <a:bodyPr wrap="square" rtlCol="0">
            <a:spAutoFit/>
          </a:bodyPr>
          <a:lstStyle/>
          <a:p>
            <a:pPr lvl="0" algn="ctr" defTabSz="666750">
              <a:lnSpc>
                <a:spcPct val="90000"/>
              </a:lnSpc>
              <a:spcAft>
                <a:spcPct val="35000"/>
              </a:spcAft>
            </a:pPr>
            <a:r>
              <a:rPr lang="en-US" sz="2000" dirty="0" smtClean="0">
                <a:solidFill>
                  <a:schemeClr val="accent2">
                    <a:lumMod val="75000"/>
                  </a:schemeClr>
                </a:solidFill>
                <a:latin typeface="+mn-lt"/>
              </a:rPr>
              <a:t>INVESTMENT &amp; TECHNOLOGY </a:t>
            </a:r>
          </a:p>
        </p:txBody>
      </p:sp>
      <p:sp>
        <p:nvSpPr>
          <p:cNvPr id="18" name="TextBox 17"/>
          <p:cNvSpPr txBox="1"/>
          <p:nvPr/>
        </p:nvSpPr>
        <p:spPr>
          <a:xfrm>
            <a:off x="3748977" y="1979548"/>
            <a:ext cx="3055271" cy="369332"/>
          </a:xfrm>
          <a:prstGeom prst="rect">
            <a:avLst/>
          </a:prstGeom>
          <a:noFill/>
        </p:spPr>
        <p:txBody>
          <a:bodyPr wrap="square" rtlCol="0">
            <a:spAutoFit/>
          </a:bodyPr>
          <a:lstStyle/>
          <a:p>
            <a:pPr lvl="0" algn="ctr" defTabSz="666750">
              <a:lnSpc>
                <a:spcPct val="90000"/>
              </a:lnSpc>
              <a:spcAft>
                <a:spcPct val="35000"/>
              </a:spcAft>
            </a:pPr>
            <a:r>
              <a:rPr lang="en-US" sz="2000" dirty="0" smtClean="0">
                <a:solidFill>
                  <a:schemeClr val="accent2"/>
                </a:solidFill>
                <a:latin typeface="+mn-lt"/>
              </a:rPr>
              <a:t>INDUSTRIALIZATION</a:t>
            </a:r>
          </a:p>
        </p:txBody>
      </p:sp>
      <p:sp>
        <p:nvSpPr>
          <p:cNvPr id="22" name="TextBox 21"/>
          <p:cNvSpPr txBox="1"/>
          <p:nvPr/>
        </p:nvSpPr>
        <p:spPr>
          <a:xfrm>
            <a:off x="251520" y="2492896"/>
            <a:ext cx="3660848" cy="369332"/>
          </a:xfrm>
          <a:prstGeom prst="rect">
            <a:avLst/>
          </a:prstGeom>
          <a:noFill/>
        </p:spPr>
        <p:txBody>
          <a:bodyPr wrap="square" rtlCol="0">
            <a:spAutoFit/>
          </a:bodyPr>
          <a:lstStyle/>
          <a:p>
            <a:pPr lvl="0" algn="l" defTabSz="666750">
              <a:lnSpc>
                <a:spcPct val="90000"/>
              </a:lnSpc>
              <a:spcAft>
                <a:spcPct val="35000"/>
              </a:spcAft>
            </a:pPr>
            <a:r>
              <a:rPr lang="en-US" sz="2000" dirty="0" smtClean="0">
                <a:solidFill>
                  <a:srgbClr val="7030A0"/>
                </a:solidFill>
                <a:latin typeface="+mn-lt"/>
              </a:rPr>
              <a:t>QUALITY &amp; STANDARDS</a:t>
            </a:r>
          </a:p>
        </p:txBody>
      </p:sp>
      <p:sp>
        <p:nvSpPr>
          <p:cNvPr id="39" name="TextBox 38"/>
          <p:cNvSpPr txBox="1"/>
          <p:nvPr/>
        </p:nvSpPr>
        <p:spPr>
          <a:xfrm>
            <a:off x="5148065" y="5507940"/>
            <a:ext cx="2974032" cy="369332"/>
          </a:xfrm>
          <a:prstGeom prst="rect">
            <a:avLst/>
          </a:prstGeom>
          <a:noFill/>
        </p:spPr>
        <p:txBody>
          <a:bodyPr wrap="square" rtlCol="0">
            <a:spAutoFit/>
          </a:bodyPr>
          <a:lstStyle/>
          <a:p>
            <a:pPr lvl="0" algn="ctr" defTabSz="666750">
              <a:lnSpc>
                <a:spcPct val="90000"/>
              </a:lnSpc>
              <a:spcAft>
                <a:spcPct val="35000"/>
              </a:spcAft>
            </a:pPr>
            <a:r>
              <a:rPr lang="en-US" sz="2000" dirty="0" smtClean="0">
                <a:solidFill>
                  <a:schemeClr val="accent2">
                    <a:lumMod val="60000"/>
                    <a:lumOff val="40000"/>
                  </a:schemeClr>
                </a:solidFill>
                <a:latin typeface="+mn-lt"/>
              </a:rPr>
              <a:t>GLOBAL VALUE CHAINS</a:t>
            </a:r>
          </a:p>
        </p:txBody>
      </p:sp>
      <p:sp>
        <p:nvSpPr>
          <p:cNvPr id="24" name="TextBox 23"/>
          <p:cNvSpPr txBox="1"/>
          <p:nvPr/>
        </p:nvSpPr>
        <p:spPr>
          <a:xfrm>
            <a:off x="2939456" y="2411596"/>
            <a:ext cx="2640656" cy="369332"/>
          </a:xfrm>
          <a:prstGeom prst="rect">
            <a:avLst/>
          </a:prstGeom>
          <a:noFill/>
        </p:spPr>
        <p:txBody>
          <a:bodyPr wrap="square" rtlCol="0">
            <a:spAutoFit/>
          </a:bodyPr>
          <a:lstStyle/>
          <a:p>
            <a:pPr lvl="0" algn="ctr" defTabSz="666750">
              <a:lnSpc>
                <a:spcPct val="90000"/>
              </a:lnSpc>
              <a:spcAft>
                <a:spcPct val="35000"/>
              </a:spcAft>
            </a:pPr>
            <a:r>
              <a:rPr lang="en-US" sz="2000" dirty="0" smtClean="0">
                <a:solidFill>
                  <a:schemeClr val="tx2">
                    <a:lumMod val="60000"/>
                    <a:lumOff val="40000"/>
                  </a:schemeClr>
                </a:solidFill>
                <a:latin typeface="+mn-lt"/>
              </a:rPr>
              <a:t>INNOVATION</a:t>
            </a:r>
          </a:p>
        </p:txBody>
      </p:sp>
      <p:sp>
        <p:nvSpPr>
          <p:cNvPr id="43" name="TextBox 42"/>
          <p:cNvSpPr txBox="1"/>
          <p:nvPr/>
        </p:nvSpPr>
        <p:spPr>
          <a:xfrm rot="16200000">
            <a:off x="-874445" y="4761697"/>
            <a:ext cx="2314646" cy="369332"/>
          </a:xfrm>
          <a:prstGeom prst="rect">
            <a:avLst/>
          </a:prstGeom>
          <a:noFill/>
        </p:spPr>
        <p:txBody>
          <a:bodyPr wrap="square" rtlCol="0">
            <a:spAutoFit/>
          </a:bodyPr>
          <a:lstStyle/>
          <a:p>
            <a:pPr lvl="0" algn="ctr" defTabSz="666750">
              <a:lnSpc>
                <a:spcPct val="90000"/>
              </a:lnSpc>
              <a:spcAft>
                <a:spcPct val="35000"/>
              </a:spcAft>
            </a:pPr>
            <a:r>
              <a:rPr lang="en-US" sz="2000" dirty="0" smtClean="0">
                <a:solidFill>
                  <a:schemeClr val="accent2"/>
                </a:solidFill>
                <a:latin typeface="+mn-lt"/>
              </a:rPr>
              <a:t>CLUSTERING</a:t>
            </a:r>
          </a:p>
        </p:txBody>
      </p:sp>
      <p:sp>
        <p:nvSpPr>
          <p:cNvPr id="44" name="TextBox 43"/>
          <p:cNvSpPr txBox="1"/>
          <p:nvPr/>
        </p:nvSpPr>
        <p:spPr>
          <a:xfrm>
            <a:off x="-36512" y="5805264"/>
            <a:ext cx="2492596" cy="369332"/>
          </a:xfrm>
          <a:prstGeom prst="rect">
            <a:avLst/>
          </a:prstGeom>
          <a:noFill/>
        </p:spPr>
        <p:txBody>
          <a:bodyPr wrap="square" rtlCol="0">
            <a:spAutoFit/>
          </a:bodyPr>
          <a:lstStyle/>
          <a:p>
            <a:pPr lvl="0" algn="ctr" defTabSz="666750">
              <a:lnSpc>
                <a:spcPct val="90000"/>
              </a:lnSpc>
              <a:spcAft>
                <a:spcPct val="35000"/>
              </a:spcAft>
            </a:pPr>
            <a:r>
              <a:rPr lang="en-US" sz="2000" dirty="0" smtClean="0">
                <a:solidFill>
                  <a:schemeClr val="accent5"/>
                </a:solidFill>
                <a:latin typeface="+mn-lt"/>
              </a:rPr>
              <a:t>MODERNIZATION</a:t>
            </a:r>
          </a:p>
        </p:txBody>
      </p:sp>
      <p:grpSp>
        <p:nvGrpSpPr>
          <p:cNvPr id="4" name="Group 3"/>
          <p:cNvGrpSpPr/>
          <p:nvPr/>
        </p:nvGrpSpPr>
        <p:grpSpPr>
          <a:xfrm>
            <a:off x="323528" y="2853128"/>
            <a:ext cx="8712968" cy="3456192"/>
            <a:chOff x="507336" y="2945472"/>
            <a:chExt cx="8529160" cy="3383280"/>
          </a:xfrm>
        </p:grpSpPr>
        <p:sp>
          <p:nvSpPr>
            <p:cNvPr id="23" name="Oval 22"/>
            <p:cNvSpPr/>
            <p:nvPr/>
          </p:nvSpPr>
          <p:spPr bwMode="auto">
            <a:xfrm>
              <a:off x="1915353" y="2945472"/>
              <a:ext cx="3383280" cy="3383280"/>
            </a:xfrm>
            <a:prstGeom prst="ellipse">
              <a:avLst/>
            </a:prstGeom>
            <a:solidFill>
              <a:schemeClr val="accent6">
                <a:lumMod val="60000"/>
                <a:lumOff val="40000"/>
              </a:schemeClr>
            </a:solidFill>
            <a:ln w="9525" cap="flat" cmpd="sng" algn="ctr">
              <a:noFill/>
              <a:prstDash val="solid"/>
              <a:round/>
              <a:headEnd type="none" w="med" len="med"/>
              <a:tailEnd type="none" w="med" len="med"/>
            </a:ln>
            <a:effectLst/>
            <a:extLst/>
          </p:spPr>
          <p:txBody>
            <a:bodyPr wrap="none" lIns="0" rIns="0" anchor="b"/>
            <a:lstStyle/>
            <a:p>
              <a:pPr algn="l">
                <a:defRPr/>
              </a:pPr>
              <a:r>
                <a:rPr lang="en-US" b="1" dirty="0" smtClean="0">
                  <a:solidFill>
                    <a:schemeClr val="bg1"/>
                  </a:solidFill>
                  <a:latin typeface="+mn-lt"/>
                </a:rPr>
                <a:t>Cluster</a:t>
              </a:r>
              <a:endParaRPr lang="en-US" b="1" dirty="0">
                <a:solidFill>
                  <a:schemeClr val="bg1"/>
                </a:solidFill>
                <a:latin typeface="+mn-lt"/>
              </a:endParaRPr>
            </a:p>
          </p:txBody>
        </p:sp>
        <p:sp>
          <p:nvSpPr>
            <p:cNvPr id="25" name="Oval 24"/>
            <p:cNvSpPr/>
            <p:nvPr/>
          </p:nvSpPr>
          <p:spPr bwMode="auto">
            <a:xfrm>
              <a:off x="795369" y="4077072"/>
              <a:ext cx="907635" cy="907635"/>
            </a:xfrm>
            <a:prstGeom prst="ellipse">
              <a:avLst/>
            </a:prstGeom>
            <a:solidFill>
              <a:schemeClr val="accent4"/>
            </a:solidFill>
            <a:ln w="9525" cap="flat" cmpd="sng" algn="ctr">
              <a:noFill/>
              <a:prstDash val="solid"/>
              <a:round/>
              <a:headEnd type="none" w="med" len="med"/>
              <a:tailEnd type="none" w="med" len="med"/>
            </a:ln>
            <a:effectLst/>
            <a:extLst/>
          </p:spPr>
          <p:txBody>
            <a:bodyPr wrap="none" lIns="0" rIns="0" anchor="ctr"/>
            <a:lstStyle/>
            <a:p>
              <a:pPr algn="ctr">
                <a:defRPr/>
              </a:pPr>
              <a:r>
                <a:rPr lang="en-US" sz="1600" b="1" dirty="0" smtClean="0">
                  <a:solidFill>
                    <a:schemeClr val="bg1"/>
                  </a:solidFill>
                  <a:latin typeface="+mn-lt"/>
                </a:rPr>
                <a:t>SMEs</a:t>
              </a:r>
              <a:endParaRPr lang="en-US" sz="1600" b="1" dirty="0">
                <a:solidFill>
                  <a:schemeClr val="bg1"/>
                </a:solidFill>
                <a:latin typeface="+mn-lt"/>
              </a:endParaRPr>
            </a:p>
          </p:txBody>
        </p:sp>
        <p:sp>
          <p:nvSpPr>
            <p:cNvPr id="26" name="Oval 25"/>
            <p:cNvSpPr/>
            <p:nvPr/>
          </p:nvSpPr>
          <p:spPr bwMode="auto">
            <a:xfrm>
              <a:off x="2842087" y="3872206"/>
              <a:ext cx="1529811" cy="1529811"/>
            </a:xfrm>
            <a:prstGeom prst="ellipse">
              <a:avLst/>
            </a:prstGeom>
            <a:solidFill>
              <a:schemeClr val="tx2"/>
            </a:solidFill>
            <a:ln w="9525" cap="flat" cmpd="sng" algn="ctr">
              <a:noFill/>
              <a:prstDash val="solid"/>
              <a:round/>
              <a:headEnd type="none" w="med" len="med"/>
              <a:tailEnd type="none" w="med" len="med"/>
            </a:ln>
            <a:effectLst/>
            <a:extLst/>
          </p:spPr>
          <p:txBody>
            <a:bodyPr wrap="none" lIns="0" rIns="0" anchor="ctr"/>
            <a:lstStyle/>
            <a:p>
              <a:pPr algn="ctr">
                <a:defRPr/>
              </a:pPr>
              <a:r>
                <a:rPr lang="en-US" sz="1600" b="1" dirty="0" smtClean="0">
                  <a:solidFill>
                    <a:schemeClr val="bg1"/>
                  </a:solidFill>
                  <a:latin typeface="+mn-lt"/>
                </a:rPr>
                <a:t>Industrial / </a:t>
              </a:r>
            </a:p>
            <a:p>
              <a:pPr algn="ctr">
                <a:defRPr/>
              </a:pPr>
              <a:r>
                <a:rPr lang="en-US" sz="1600" b="1" dirty="0" smtClean="0">
                  <a:solidFill>
                    <a:schemeClr val="bg1"/>
                  </a:solidFill>
                  <a:latin typeface="+mn-lt"/>
                </a:rPr>
                <a:t>Technology</a:t>
              </a:r>
            </a:p>
            <a:p>
              <a:pPr algn="ctr">
                <a:defRPr/>
              </a:pPr>
              <a:r>
                <a:rPr lang="en-US" sz="1600" b="1" dirty="0" smtClean="0">
                  <a:solidFill>
                    <a:schemeClr val="bg1"/>
                  </a:solidFill>
                  <a:latin typeface="+mn-lt"/>
                </a:rPr>
                <a:t>Parks</a:t>
              </a:r>
              <a:endParaRPr lang="en-US" sz="1600" b="1" dirty="0">
                <a:solidFill>
                  <a:schemeClr val="bg1"/>
                </a:solidFill>
                <a:latin typeface="+mn-lt"/>
              </a:endParaRPr>
            </a:p>
          </p:txBody>
        </p:sp>
        <p:sp>
          <p:nvSpPr>
            <p:cNvPr id="27" name="Oval 26"/>
            <p:cNvSpPr/>
            <p:nvPr/>
          </p:nvSpPr>
          <p:spPr bwMode="auto">
            <a:xfrm>
              <a:off x="5723517" y="3770676"/>
              <a:ext cx="1280160" cy="1280160"/>
            </a:xfrm>
            <a:prstGeom prst="ellipse">
              <a:avLst/>
            </a:prstGeom>
            <a:solidFill>
              <a:schemeClr val="accent3">
                <a:lumMod val="75000"/>
              </a:schemeClr>
            </a:solidFill>
            <a:ln w="9525" cap="flat" cmpd="sng" algn="ctr">
              <a:noFill/>
              <a:prstDash val="solid"/>
              <a:round/>
              <a:headEnd type="none" w="med" len="med"/>
              <a:tailEnd type="none" w="med" len="med"/>
            </a:ln>
            <a:effectLst/>
            <a:extLst/>
          </p:spPr>
          <p:txBody>
            <a:bodyPr wrap="none" lIns="0" rIns="0" anchor="ctr"/>
            <a:lstStyle/>
            <a:p>
              <a:pPr algn="ctr">
                <a:defRPr/>
              </a:pPr>
              <a:r>
                <a:rPr lang="en-US" sz="1600" b="1" dirty="0" smtClean="0">
                  <a:solidFill>
                    <a:schemeClr val="bg1"/>
                  </a:solidFill>
                  <a:latin typeface="+mn-lt"/>
                </a:rPr>
                <a:t>Customs</a:t>
              </a:r>
              <a:endParaRPr lang="en-US" sz="1600" b="1" dirty="0">
                <a:solidFill>
                  <a:schemeClr val="bg1"/>
                </a:solidFill>
                <a:latin typeface="+mn-lt"/>
              </a:endParaRPr>
            </a:p>
          </p:txBody>
        </p:sp>
        <p:sp>
          <p:nvSpPr>
            <p:cNvPr id="28" name="Oval 27"/>
            <p:cNvSpPr/>
            <p:nvPr/>
          </p:nvSpPr>
          <p:spPr bwMode="auto">
            <a:xfrm>
              <a:off x="7207696" y="3700955"/>
              <a:ext cx="1828800" cy="1828800"/>
            </a:xfrm>
            <a:prstGeom prst="ellipse">
              <a:avLst/>
            </a:prstGeom>
            <a:solidFill>
              <a:schemeClr val="accent5"/>
            </a:solidFill>
            <a:ln w="9525" cap="flat" cmpd="sng" algn="ctr">
              <a:noFill/>
              <a:prstDash val="solid"/>
              <a:round/>
              <a:headEnd type="none" w="med" len="med"/>
              <a:tailEnd type="none" w="med" len="med"/>
            </a:ln>
            <a:effectLst/>
            <a:extLst/>
          </p:spPr>
          <p:txBody>
            <a:bodyPr wrap="none" lIns="0" rIns="0" anchor="ctr"/>
            <a:lstStyle/>
            <a:p>
              <a:pPr algn="ctr">
                <a:defRPr/>
              </a:pPr>
              <a:r>
                <a:rPr lang="en-US" sz="2000" b="1" dirty="0" smtClean="0">
                  <a:solidFill>
                    <a:schemeClr val="bg1"/>
                  </a:solidFill>
                  <a:latin typeface="+mn-lt"/>
                </a:rPr>
                <a:t>Markets</a:t>
              </a:r>
              <a:endParaRPr lang="en-US" sz="2000" b="1" dirty="0">
                <a:solidFill>
                  <a:schemeClr val="bg1"/>
                </a:solidFill>
                <a:latin typeface="+mn-lt"/>
              </a:endParaRPr>
            </a:p>
          </p:txBody>
        </p:sp>
        <p:pic>
          <p:nvPicPr>
            <p:cNvPr id="29" name="Picture 2" descr="http://cliparts.co/cliparts/6Ty/5eA/6Ty5eAkGc.png"/>
            <p:cNvPicPr>
              <a:picLocks noChangeAspect="1" noChangeArrowheads="1"/>
            </p:cNvPicPr>
            <p:nvPr/>
          </p:nvPicPr>
          <p:blipFill>
            <a:blip r:embed="rId3" cstate="print">
              <a:biLevel thresh="75000"/>
              <a:extLst>
                <a:ext uri="{28A0092B-C50C-407E-A947-70E740481C1C}">
                  <a14:useLocalDpi xmlns:a14="http://schemas.microsoft.com/office/drawing/2010/main" xmlns="" val="0"/>
                </a:ext>
              </a:extLst>
            </a:blip>
            <a:srcRect/>
            <a:stretch>
              <a:fillRect/>
            </a:stretch>
          </p:blipFill>
          <p:spPr bwMode="auto">
            <a:xfrm rot="9153058">
              <a:off x="1499772" y="3167694"/>
              <a:ext cx="927643" cy="764999"/>
            </a:xfrm>
            <a:prstGeom prst="rect">
              <a:avLst/>
            </a:prstGeom>
            <a:noFill/>
            <a:extLst>
              <a:ext uri="{909E8E84-426E-40DD-AFC4-6F175D3DCCD1}">
                <a14:hiddenFill xmlns:a14="http://schemas.microsoft.com/office/drawing/2010/main" xmlns="">
                  <a:solidFill>
                    <a:srgbClr val="FFFFFF"/>
                  </a:solidFill>
                </a14:hiddenFill>
              </a:ext>
            </a:extLst>
          </p:spPr>
        </p:pic>
        <p:pic>
          <p:nvPicPr>
            <p:cNvPr id="30" name="Picture 2" descr="http://cliparts.co/cliparts/6Ty/5eA/6Ty5eAkGc.png"/>
            <p:cNvPicPr>
              <a:picLocks noChangeAspect="1" noChangeArrowheads="1"/>
            </p:cNvPicPr>
            <p:nvPr/>
          </p:nvPicPr>
          <p:blipFill>
            <a:blip r:embed="rId3" cstate="print">
              <a:biLevel thresh="75000"/>
              <a:extLst>
                <a:ext uri="{28A0092B-C50C-407E-A947-70E740481C1C}">
                  <a14:useLocalDpi xmlns:a14="http://schemas.microsoft.com/office/drawing/2010/main" xmlns="" val="0"/>
                </a:ext>
              </a:extLst>
            </a:blip>
            <a:srcRect/>
            <a:stretch>
              <a:fillRect/>
            </a:stretch>
          </p:blipFill>
          <p:spPr bwMode="auto">
            <a:xfrm rot="9136091">
              <a:off x="6619661" y="3322286"/>
              <a:ext cx="923859" cy="585626"/>
            </a:xfrm>
            <a:prstGeom prst="rect">
              <a:avLst/>
            </a:prstGeom>
            <a:noFill/>
            <a:extLst>
              <a:ext uri="{909E8E84-426E-40DD-AFC4-6F175D3DCCD1}">
                <a14:hiddenFill xmlns:a14="http://schemas.microsoft.com/office/drawing/2010/main" xmlns="">
                  <a:solidFill>
                    <a:srgbClr val="FFFFFF"/>
                  </a:solidFill>
                </a14:hiddenFill>
              </a:ext>
            </a:extLst>
          </p:spPr>
        </p:pic>
        <p:pic>
          <p:nvPicPr>
            <p:cNvPr id="31" name="Picture 2" descr="http://cliparts.co/cliparts/6Ty/5eA/6Ty5eAkGc.png"/>
            <p:cNvPicPr>
              <a:picLocks noChangeAspect="1" noChangeArrowheads="1"/>
            </p:cNvPicPr>
            <p:nvPr/>
          </p:nvPicPr>
          <p:blipFill>
            <a:blip r:embed="rId3" cstate="print">
              <a:biLevel thresh="75000"/>
              <a:extLst>
                <a:ext uri="{28A0092B-C50C-407E-A947-70E740481C1C}">
                  <a14:useLocalDpi xmlns:a14="http://schemas.microsoft.com/office/drawing/2010/main" xmlns="" val="0"/>
                </a:ext>
              </a:extLst>
            </a:blip>
            <a:srcRect/>
            <a:stretch>
              <a:fillRect/>
            </a:stretch>
          </p:blipFill>
          <p:spPr bwMode="auto">
            <a:xfrm rot="12463909" flipV="1">
              <a:off x="4786949" y="4705417"/>
              <a:ext cx="923859" cy="585626"/>
            </a:xfrm>
            <a:prstGeom prst="rect">
              <a:avLst/>
            </a:prstGeom>
            <a:noFill/>
            <a:extLst>
              <a:ext uri="{909E8E84-426E-40DD-AFC4-6F175D3DCCD1}">
                <a14:hiddenFill xmlns:a14="http://schemas.microsoft.com/office/drawing/2010/main" xmlns="">
                  <a:solidFill>
                    <a:srgbClr val="FFFFFF"/>
                  </a:solidFill>
                </a14:hiddenFill>
              </a:ext>
            </a:extLst>
          </p:spPr>
        </p:pic>
        <p:sp>
          <p:nvSpPr>
            <p:cNvPr id="32" name="Oval 31"/>
            <p:cNvSpPr/>
            <p:nvPr/>
          </p:nvSpPr>
          <p:spPr bwMode="auto">
            <a:xfrm>
              <a:off x="750785" y="4941168"/>
              <a:ext cx="680726" cy="680726"/>
            </a:xfrm>
            <a:prstGeom prst="ellipse">
              <a:avLst/>
            </a:prstGeom>
            <a:solidFill>
              <a:schemeClr val="accent4"/>
            </a:solidFill>
            <a:ln w="9525" cap="flat" cmpd="sng" algn="ctr">
              <a:noFill/>
              <a:prstDash val="solid"/>
              <a:round/>
              <a:headEnd type="none" w="med" len="med"/>
              <a:tailEnd type="none" w="med" len="med"/>
            </a:ln>
            <a:effectLst/>
            <a:extLst/>
          </p:spPr>
          <p:txBody>
            <a:bodyPr wrap="none" lIns="0" rIns="0" anchor="ctr"/>
            <a:lstStyle/>
            <a:p>
              <a:pPr algn="ctr">
                <a:defRPr/>
              </a:pPr>
              <a:r>
                <a:rPr lang="en-US" sz="1600" b="1" dirty="0" smtClean="0">
                  <a:solidFill>
                    <a:schemeClr val="bg1"/>
                  </a:solidFill>
                  <a:latin typeface="+mn-lt"/>
                </a:rPr>
                <a:t>SMEs</a:t>
              </a:r>
              <a:endParaRPr lang="en-US" sz="1600" b="1" dirty="0">
                <a:solidFill>
                  <a:schemeClr val="bg1"/>
                </a:solidFill>
                <a:latin typeface="+mn-lt"/>
              </a:endParaRPr>
            </a:p>
          </p:txBody>
        </p:sp>
        <p:sp>
          <p:nvSpPr>
            <p:cNvPr id="33" name="Oval 32"/>
            <p:cNvSpPr/>
            <p:nvPr/>
          </p:nvSpPr>
          <p:spPr bwMode="auto">
            <a:xfrm>
              <a:off x="507336" y="3426908"/>
              <a:ext cx="794180" cy="794180"/>
            </a:xfrm>
            <a:prstGeom prst="ellipse">
              <a:avLst/>
            </a:prstGeom>
            <a:solidFill>
              <a:schemeClr val="accent4"/>
            </a:solidFill>
            <a:ln w="9525" cap="flat" cmpd="sng" algn="ctr">
              <a:noFill/>
              <a:prstDash val="solid"/>
              <a:round/>
              <a:headEnd type="none" w="med" len="med"/>
              <a:tailEnd type="none" w="med" len="med"/>
            </a:ln>
            <a:effectLst/>
            <a:extLst/>
          </p:spPr>
          <p:txBody>
            <a:bodyPr wrap="none" lIns="0" rIns="0" anchor="ctr"/>
            <a:lstStyle/>
            <a:p>
              <a:pPr algn="ctr">
                <a:defRPr/>
              </a:pPr>
              <a:r>
                <a:rPr lang="en-US" sz="1600" b="1" dirty="0" smtClean="0">
                  <a:solidFill>
                    <a:schemeClr val="bg1"/>
                  </a:solidFill>
                  <a:latin typeface="+mn-lt"/>
                </a:rPr>
                <a:t>SMEs</a:t>
              </a:r>
              <a:endParaRPr lang="en-US" sz="1600" b="1" dirty="0">
                <a:solidFill>
                  <a:schemeClr val="bg1"/>
                </a:solidFill>
                <a:latin typeface="+mn-lt"/>
              </a:endParaRPr>
            </a:p>
          </p:txBody>
        </p:sp>
        <p:sp>
          <p:nvSpPr>
            <p:cNvPr id="34" name="Oval 33"/>
            <p:cNvSpPr/>
            <p:nvPr/>
          </p:nvSpPr>
          <p:spPr bwMode="auto">
            <a:xfrm>
              <a:off x="4090955" y="5330591"/>
              <a:ext cx="998161" cy="998161"/>
            </a:xfrm>
            <a:prstGeom prst="ellipse">
              <a:avLst/>
            </a:prstGeom>
            <a:solidFill>
              <a:schemeClr val="tx2"/>
            </a:solidFill>
            <a:ln w="9525" cap="flat" cmpd="sng" algn="ctr">
              <a:noFill/>
              <a:prstDash val="solid"/>
              <a:round/>
              <a:headEnd type="none" w="med" len="med"/>
              <a:tailEnd type="none" w="med" len="med"/>
            </a:ln>
            <a:effectLst/>
            <a:extLst/>
          </p:spPr>
          <p:txBody>
            <a:bodyPr wrap="none" lIns="0" rIns="0" anchor="ctr"/>
            <a:lstStyle/>
            <a:p>
              <a:pPr algn="ctr">
                <a:defRPr/>
              </a:pPr>
              <a:r>
                <a:rPr lang="en-US" sz="1600" b="1" dirty="0" smtClean="0">
                  <a:solidFill>
                    <a:schemeClr val="bg1"/>
                  </a:solidFill>
                  <a:latin typeface="+mn-lt"/>
                </a:rPr>
                <a:t>Smart</a:t>
              </a:r>
            </a:p>
            <a:p>
              <a:pPr algn="ctr">
                <a:defRPr/>
              </a:pPr>
              <a:r>
                <a:rPr lang="en-US" sz="1600" b="1" dirty="0" smtClean="0">
                  <a:solidFill>
                    <a:schemeClr val="bg1"/>
                  </a:solidFill>
                  <a:latin typeface="+mn-lt"/>
                </a:rPr>
                <a:t>Cities</a:t>
              </a:r>
              <a:endParaRPr lang="en-US" sz="1600" b="1" dirty="0">
                <a:solidFill>
                  <a:schemeClr val="bg1"/>
                </a:solidFill>
                <a:latin typeface="+mn-lt"/>
              </a:endParaRPr>
            </a:p>
          </p:txBody>
        </p:sp>
        <p:sp>
          <p:nvSpPr>
            <p:cNvPr id="37" name="Oval 36"/>
            <p:cNvSpPr/>
            <p:nvPr/>
          </p:nvSpPr>
          <p:spPr bwMode="auto">
            <a:xfrm>
              <a:off x="4384227" y="3166342"/>
              <a:ext cx="1188720" cy="1188720"/>
            </a:xfrm>
            <a:prstGeom prst="ellipse">
              <a:avLst/>
            </a:prstGeom>
            <a:solidFill>
              <a:schemeClr val="accent6">
                <a:lumMod val="50000"/>
              </a:schemeClr>
            </a:solidFill>
            <a:ln w="9525" cap="flat" cmpd="sng" algn="ctr">
              <a:noFill/>
              <a:prstDash val="solid"/>
              <a:round/>
              <a:headEnd type="none" w="med" len="med"/>
              <a:tailEnd type="none" w="med" len="med"/>
            </a:ln>
            <a:effectLst/>
            <a:extLst/>
          </p:spPr>
          <p:txBody>
            <a:bodyPr wrap="none" lIns="0" rIns="0" anchor="ctr"/>
            <a:lstStyle/>
            <a:p>
              <a:pPr algn="ctr">
                <a:defRPr/>
              </a:pPr>
              <a:r>
                <a:rPr lang="en-US" sz="1600" b="1" dirty="0" smtClean="0">
                  <a:solidFill>
                    <a:schemeClr val="bg1"/>
                  </a:solidFill>
                  <a:latin typeface="+mn-lt"/>
                </a:rPr>
                <a:t>Labs &amp; </a:t>
              </a:r>
            </a:p>
            <a:p>
              <a:pPr algn="ctr">
                <a:defRPr/>
              </a:pPr>
              <a:r>
                <a:rPr lang="en-US" sz="1600" b="1" dirty="0" smtClean="0">
                  <a:solidFill>
                    <a:schemeClr val="bg1"/>
                  </a:solidFill>
                  <a:latin typeface="+mn-lt"/>
                </a:rPr>
                <a:t>Certification</a:t>
              </a:r>
              <a:endParaRPr lang="en-US" sz="1600" b="1" dirty="0">
                <a:solidFill>
                  <a:schemeClr val="bg1"/>
                </a:solidFill>
                <a:latin typeface="+mn-lt"/>
              </a:endParaRPr>
            </a:p>
          </p:txBody>
        </p:sp>
      </p:grpSp>
    </p:spTree>
    <p:extLst>
      <p:ext uri="{BB962C8B-B14F-4D97-AF65-F5344CB8AC3E}">
        <p14:creationId xmlns:p14="http://schemas.microsoft.com/office/powerpoint/2010/main" xmlns="" val="2689026894"/>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2225</TotalTime>
  <Words>1959</Words>
  <Application>Microsoft Office PowerPoint</Application>
  <PresentationFormat>Экран (4:3)</PresentationFormat>
  <Paragraphs>345</Paragraphs>
  <Slides>37</Slides>
  <Notes>9</Notes>
  <HiddenSlides>0</HiddenSlides>
  <MMClips>0</MMClips>
  <ScaleCrop>false</ScaleCrop>
  <HeadingPairs>
    <vt:vector size="4" baseType="variant">
      <vt:variant>
        <vt:lpstr>Тема</vt:lpstr>
      </vt:variant>
      <vt:variant>
        <vt:i4>1</vt:i4>
      </vt:variant>
      <vt:variant>
        <vt:lpstr>Заголовки слайдов</vt:lpstr>
      </vt:variant>
      <vt:variant>
        <vt:i4>37</vt:i4>
      </vt:variant>
    </vt:vector>
  </HeadingPairs>
  <TitlesOfParts>
    <vt:vector size="38" baseType="lpstr">
      <vt:lpstr>Office Theme</vt:lpstr>
      <vt:lpstr>Слайд 1</vt:lpstr>
      <vt:lpstr>Слайд 2</vt:lpstr>
      <vt:lpstr>Sustainable Development Goals</vt:lpstr>
      <vt:lpstr>Слайд 4</vt:lpstr>
      <vt:lpstr>UNIDO Facts &amp; Figures</vt:lpstr>
      <vt:lpstr>UNIDO Areas of Technical Assistance</vt:lpstr>
      <vt:lpstr>Слайд 7</vt:lpstr>
      <vt:lpstr>Слайд 8</vt:lpstr>
      <vt:lpstr>Driving Economic Transformation</vt:lpstr>
      <vt:lpstr>Слайд 10</vt:lpstr>
      <vt:lpstr>Standards are more important than ever</vt:lpstr>
      <vt:lpstr>In the context of the SDGs</vt:lpstr>
      <vt:lpstr>The in the context of the SDGs</vt:lpstr>
      <vt:lpstr>Слайд 14</vt:lpstr>
      <vt:lpstr>UNIDO AND THE QUALITY INFRASTRUCTURE SYSTEM</vt:lpstr>
      <vt:lpstr>Quality   Infrastructure  System</vt:lpstr>
      <vt:lpstr>ECO Project: Context</vt:lpstr>
      <vt:lpstr>National Quality Policy Guide</vt:lpstr>
      <vt:lpstr>UNIDO Track Record on Quality Policies</vt:lpstr>
      <vt:lpstr>Guiding Principles in Quality Policy Development</vt:lpstr>
      <vt:lpstr>UNIDO’s Technical Assistance in Accreditation</vt:lpstr>
      <vt:lpstr>World Metrology Day</vt:lpstr>
      <vt:lpstr>UNIDO’s Technical Assistance in Metrology</vt:lpstr>
      <vt:lpstr>Sustainability Plan for </vt:lpstr>
      <vt:lpstr>Conformity Assessment in Southern Africa</vt:lpstr>
      <vt:lpstr>OTHER AREAS OF INTERVENTION</vt:lpstr>
      <vt:lpstr>Quality Infrastructure Training</vt:lpstr>
      <vt:lpstr>UNIDO’s Approach to Trade Facilitation</vt:lpstr>
      <vt:lpstr>UNIDO’s Approach to Food Safety</vt:lpstr>
      <vt:lpstr>Impact Assessment of ISO 9001</vt:lpstr>
      <vt:lpstr>Experiences in Market Surveillance</vt:lpstr>
      <vt:lpstr>Industry 4.0</vt:lpstr>
      <vt:lpstr>Empower SMEs to innovate</vt:lpstr>
      <vt:lpstr>Gender Mainstreaming</vt:lpstr>
      <vt:lpstr>CONCLUSION</vt:lpstr>
      <vt:lpstr>It is all about ... creating the linkage</vt:lpstr>
      <vt:lpstr>Слайд 37</vt:lpstr>
    </vt:vector>
  </TitlesOfParts>
  <Company>UNIDO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Xin YAO</dc:creator>
  <cp:lastModifiedBy>RePack by SPecialiST</cp:lastModifiedBy>
  <cp:revision>733</cp:revision>
  <cp:lastPrinted>2017-05-23T15:21:09Z</cp:lastPrinted>
  <dcterms:created xsi:type="dcterms:W3CDTF">2008-01-28T10:27:53Z</dcterms:created>
  <dcterms:modified xsi:type="dcterms:W3CDTF">2017-05-30T09:21:00Z</dcterms:modified>
</cp:coreProperties>
</file>