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  <p:sldMasterId id="214748384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85" r:id="rId4"/>
    <p:sldId id="291" r:id="rId5"/>
    <p:sldId id="287" r:id="rId6"/>
    <p:sldId id="288" r:id="rId7"/>
    <p:sldId id="292" r:id="rId8"/>
    <p:sldId id="293" r:id="rId9"/>
    <p:sldId id="294" r:id="rId10"/>
    <p:sldId id="295" r:id="rId11"/>
    <p:sldId id="296" r:id="rId12"/>
    <p:sldId id="297" r:id="rId13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12">
          <p15:clr>
            <a:srgbClr val="A4A3A4"/>
          </p15:clr>
        </p15:guide>
        <p15:guide id="2" pos="33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2" d="100"/>
          <a:sy n="102" d="100"/>
        </p:scale>
        <p:origin x="-1608" y="-102"/>
      </p:cViewPr>
      <p:guideLst>
        <p:guide orient="horz" pos="3612"/>
        <p:guide pos="33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0FAFD-7BF3-4520-8DD5-A15FE7172E5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729A5-5E95-4A16-91DE-37422F388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6560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633D3-AB72-4ABA-8A20-D92A2C3155D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866E9-9847-43B4-A1A1-F62B470C4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2352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757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757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1425"/>
            <a:ext cx="48355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0FF70-E5B1-436A-9193-62AB8C2ED945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237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866E9-9847-43B4-A1A1-F62B470C470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8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fld id="{533A0A21-4F7C-43CE-A0BF-1904ACA30134}" type="datetime1">
              <a:rPr lang="ru-RU" smtClean="0"/>
              <a:t>14.04.2017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90600" y="5048251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90600" y="5048251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74A-641B-4F3C-BD92-23B41BEE8362}" type="datetime1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EB0-D900-4F9D-9068-378006CFB0DC}" type="datetime1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fld id="{533A0A21-4F7C-43CE-A0BF-1904ACA30134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91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8E1E1-7BA2-4C1B-84DB-FE9B3EFA0DA5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03521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fld id="{775DF6E2-9619-4A1D-9153-CC87BC6E6F9C}" type="datetime1">
              <a:rPr lang="ru-RU" smtClean="0">
                <a:solidFill>
                  <a:srgbClr val="EEECE1"/>
                </a:solidFill>
              </a:rPr>
              <a:pPr/>
              <a:t>14.04.2017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171BEA85-2776-4A55-B30E-9EE6A5C17FC5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74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7D5B-63CA-4A42-97E5-4D945B286484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69940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C6DD2-327B-4C99-8F1A-0D0B49F28454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0221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13F1-51D0-4480-8B09-D2B9D19B628A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88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62BEB-C81C-4701-8A53-AE253E27BCC8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5930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8CA7-F700-4BCD-A65D-FBE8579853D3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70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8E1E1-7BA2-4C1B-84DB-FE9B3EFA0DA5}" type="datetime1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88C2-9E1D-4797-9EFB-956347F2BD0F}" type="datetime1">
              <a:rPr lang="ru-RU" smtClean="0">
                <a:solidFill>
                  <a:srgbClr val="EEECE1"/>
                </a:solidFill>
              </a:rPr>
              <a:pPr/>
              <a:t>14.04.2017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300" y="500856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00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074A-641B-4F3C-BD92-23B41BEE8362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26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EEB0-D900-4F9D-9068-378006CFB0DC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43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fld id="{775DF6E2-9619-4A1D-9153-CC87BC6E6F9C}" type="datetime1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7D5B-63CA-4A42-97E5-4D945B286484}" type="datetime1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C6DD2-327B-4C99-8F1A-0D0B49F28454}" type="datetime1">
              <a:rPr lang="ru-RU" smtClean="0"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13F1-51D0-4480-8B09-D2B9D19B628A}" type="datetime1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62BEB-C81C-4701-8A53-AE253E27BCC8}" type="datetime1">
              <a:rPr lang="ru-RU" smtClean="0"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1650" y="1219203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8CA7-F700-4BCD-A65D-FBE8579853D3}" type="datetime1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30200" y="304802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00858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88C2-9E1D-4797-9EFB-956347F2BD0F}" type="datetime1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95300" y="500857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5BE70E-7242-41D5-8B79-D5D6BFE6C1BB}" type="datetime1">
              <a:rPr lang="ru-RU" smtClean="0"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1BEA85-2776-4A55-B30E-9EE6A5C17FC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61982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5BE70E-7242-41D5-8B79-D5D6BFE6C1BB}" type="datetime1">
              <a:rPr lang="ru-RU" smtClean="0">
                <a:solidFill>
                  <a:srgbClr val="1F497D"/>
                </a:solidFill>
              </a:rPr>
              <a:pPr/>
              <a:t>14.04.2017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62007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45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3346" y="3573016"/>
            <a:ext cx="7492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3346" y="5085188"/>
            <a:ext cx="75880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Федеральная служба по аккредитации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435"/>
            <a:ext cx="5659263" cy="239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16696" y="3717032"/>
            <a:ext cx="5504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Опыт прохождения </a:t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оценки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APLAC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7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Что дальше?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51509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0552" y="1351509"/>
            <a:ext cx="2952328" cy="186146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Группа экспертов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по оценке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888761" y="1305198"/>
            <a:ext cx="2592288" cy="1060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Отчет об оценке 12.12.2016</a:t>
            </a:r>
            <a:endParaRPr lang="ru-RU" sz="1400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168" y="1305198"/>
            <a:ext cx="3112508" cy="19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Стрелка вниз 14"/>
          <p:cNvSpPr/>
          <p:nvPr/>
        </p:nvSpPr>
        <p:spPr>
          <a:xfrm>
            <a:off x="1036504" y="3215569"/>
            <a:ext cx="2764367" cy="1689954"/>
          </a:xfrm>
          <a:prstGeom prst="downArrow">
            <a:avLst>
              <a:gd name="adj1" fmla="val 50000"/>
              <a:gd name="adj2" fmla="val 478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1200" b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Рекомендации</a:t>
            </a:r>
          </a:p>
          <a:p>
            <a:pPr algn="ctr"/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73635" y="2073043"/>
            <a:ext cx="2622540" cy="128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560384" y="1975283"/>
            <a:ext cx="2922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Росаккредитация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4888" y="234888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Отчет о корректирующих              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   действиях 12.03.2017 </a:t>
            </a: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г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76608" y="4941168"/>
            <a:ext cx="3040216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Совет Договоренности о взаимном признании АПЛАК</a:t>
            </a:r>
            <a:endParaRPr lang="ru-RU" b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23" y="3353050"/>
            <a:ext cx="5895477" cy="2884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567" y="-20788"/>
            <a:ext cx="3600400" cy="137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615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360712" y="227687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/>
            </a:r>
            <a:b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</a:b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Благодарим за внимание!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51509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567" y="-20789"/>
            <a:ext cx="3600400" cy="157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60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416497" y="260648"/>
            <a:ext cx="9433048" cy="667544"/>
          </a:xfrm>
        </p:spPr>
        <p:txBody>
          <a:bodyPr anchor="t" anchorCtr="0"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Процесс </a:t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паритетной оценки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APLAC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2</a:t>
            </a:fld>
            <a:endParaRPr lang="ru-RU" dirty="0">
              <a:solidFill>
                <a:srgbClr val="1F497D"/>
              </a:solidFill>
            </a:endParaRPr>
          </a:p>
        </p:txBody>
      </p:sp>
      <p:sp>
        <p:nvSpPr>
          <p:cNvPr id="7" name="Объект 4"/>
          <p:cNvSpPr>
            <a:spLocks noGrp="1"/>
          </p:cNvSpPr>
          <p:nvPr>
            <p:ph sz="quarter" idx="1"/>
          </p:nvPr>
        </p:nvSpPr>
        <p:spPr>
          <a:xfrm>
            <a:off x="416496" y="1196752"/>
            <a:ext cx="9145016" cy="511256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Процедуры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касающиеся проведения оценки, изложены в следующих документах АПЛАК: </a:t>
            </a:r>
          </a:p>
          <a:p>
            <a:pPr algn="just"/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001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Procedures for Establishing and Maintaining the APLAC Mutual Recognition Arrangement amongst Accreditation Bodies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(Процедуры присоединения и участия в Договорённости о взаимном признании органов по аккредитации АПЛАК); </a:t>
            </a:r>
          </a:p>
          <a:p>
            <a:pPr algn="just"/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003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Application to Enter the APLAC MRA or to Extend Scope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(Заявка на присоединение к Договорённости о взаимном признании АПЛАК или на расширение области);</a:t>
            </a:r>
          </a:p>
          <a:p>
            <a:pPr algn="just"/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007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Evaluation Checklist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(Контрольный список по оценке);</a:t>
            </a:r>
          </a:p>
          <a:p>
            <a:pPr algn="just"/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-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011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 Guide for APLAC Evaluation Teams for the Planning and Conduct of Evaluations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(Руководство для группы оценщиков АПЛАК по планированию и проведению оценок).</a:t>
            </a:r>
          </a:p>
          <a:p>
            <a:pPr marL="0" indent="0">
              <a:buNone/>
              <a:defRPr/>
            </a:pPr>
            <a:endParaRPr lang="ru-RU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436"/>
            <a:ext cx="3008785" cy="1312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4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3</a:t>
            </a:fld>
            <a:endParaRPr lang="ru-RU" dirty="0">
              <a:solidFill>
                <a:srgbClr val="1F497D"/>
              </a:solidFill>
            </a:endParaRPr>
          </a:p>
        </p:txBody>
      </p:sp>
      <p:sp>
        <p:nvSpPr>
          <p:cNvPr id="7" name="Объект 4"/>
          <p:cNvSpPr>
            <a:spLocks noGrp="1"/>
          </p:cNvSpPr>
          <p:nvPr>
            <p:ph sz="quarter" idx="1"/>
          </p:nvPr>
        </p:nvSpPr>
        <p:spPr>
          <a:xfrm>
            <a:off x="416496" y="1196752"/>
            <a:ext cx="9217024" cy="51125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  <a:defRPr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Подтвердить, что деятельность Росаккредитации осуществляется согласно требованиям, изложенным в документе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001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Procedures for Establishing and Maintaining the APLAC Mutual Recognition Arrangement amongst Accreditation Bodies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(Процедуры присоединения и участия в Договорённости о взаимном признании органов по аккредитации АПЛАК), в том числе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</a:t>
            </a:r>
          </a:p>
          <a:p>
            <a:pPr algn="just"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Росаккредитация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осуществляет программы аккредитации калибровочных и испытательных лабораторий и центров в соответствии с требованиями, предъявляемыми стандартом ИСО/МЭК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17011;</a:t>
            </a:r>
          </a:p>
          <a:p>
            <a:pPr algn="just"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калибровочные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и испытательные лаборатории и центры, аккредитованные Росаккредитацией, оцениваются согласно требованиям ИСО/МЭК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17025;</a:t>
            </a:r>
          </a:p>
          <a:p>
            <a:pPr algn="just">
              <a:defRPr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Росаккредитация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использует в работе политику ИЛАК по прослеживаемости результатов измерений (политика ИЛАК П10), и национальная система измерений Российской Федерации обеспечивает поддержку измерений аккредитованных Росаккредитацией лабораторий в основных физических единицах;</a:t>
            </a:r>
          </a:p>
          <a:p>
            <a:pPr marL="0" indent="0">
              <a:buNone/>
              <a:defRPr/>
            </a:pP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endParaRPr lang="ru-RU" sz="2000" dirty="0"/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/>
        <p:txBody>
          <a:bodyPr anchor="t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Цели процесса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паритетной оценки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APLAC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436"/>
            <a:ext cx="3008785" cy="1312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08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831" y="260648"/>
            <a:ext cx="6569474" cy="62849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Этапы паритетной оценки 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>
                <a:solidFill>
                  <a:srgbClr val="1F497D"/>
                </a:solidFill>
              </a:rPr>
              <a:pPr/>
              <a:t>4</a:t>
            </a:fld>
            <a:endParaRPr lang="ru-RU" dirty="0">
              <a:solidFill>
                <a:srgbClr val="1F497D"/>
              </a:solidFill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459517" y="1398184"/>
            <a:ext cx="4378452" cy="493776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/>
              <a:t> 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2446" y="2253744"/>
            <a:ext cx="6503040" cy="743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  </a:t>
            </a:r>
            <a:r>
              <a:rPr lang="ru-RU" sz="3600" b="1" strike="sngStrik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Предварительная оценка</a:t>
            </a:r>
            <a:r>
              <a:rPr lang="ru-RU" sz="3600" b="1" strike="sngStrike" dirty="0" smtClean="0">
                <a:solidFill>
                  <a:schemeClr val="bg1"/>
                </a:solidFill>
              </a:rPr>
              <a:t>             </a:t>
            </a:r>
            <a:endParaRPr lang="ru-RU" sz="3200" b="1" strike="sngStrik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64767" y="3140968"/>
            <a:ext cx="6480719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оценка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68" y="4077072"/>
            <a:ext cx="6480718" cy="720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768" y="1340768"/>
            <a:ext cx="6480720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447" y="5013176"/>
            <a:ext cx="6503041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941755" y="1451426"/>
            <a:ext cx="6246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Заявка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18928" y="4113945"/>
            <a:ext cx="6212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Принятие решения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89094" y="5062969"/>
            <a:ext cx="6198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Повторная оценка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436"/>
            <a:ext cx="2842447" cy="1168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535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Этап заявки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40768"/>
            <a:ext cx="892899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Заявка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направляется в Секретариат АПЛАК по форме, установленной документом </a:t>
            </a:r>
            <a:r>
              <a:rPr lang="en-US" sz="1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MR</a:t>
            </a:r>
            <a:r>
              <a:rPr lang="ru-RU" sz="1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003 </a:t>
            </a:r>
            <a:r>
              <a:rPr lang="en-US" sz="1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Application to Enter the APLAC MRA or to Extend Scope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(Заявка на присоединение к Договорённости о взаимном признании АПЛАК или на расширение области</a:t>
            </a: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).</a:t>
            </a:r>
          </a:p>
          <a:p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Помимо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заявки предоставляется следующие документы и информация на английском языке</a:t>
            </a: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</a:t>
            </a:r>
            <a:endParaRPr lang="ru-RU" sz="19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документация в области качества органа-заявителя;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подробные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данные о штатных работниках органа-заявителя, включая их профессиональную квалификацию и опыт;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критерии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аккредитации;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отчет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 самооценке на соответствие требованиям ISO/IEC 17011;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данные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 любых организациях, которые проводят оценку по субподряду на постоянной или временной основе;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политика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 области прослеживаемости измерений;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политика </a:t>
            </a:r>
            <a:r>
              <a:rPr lang="ru-RU" sz="19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 области инспекционного контроля и повторной оценки аккредитованных организаций;</a:t>
            </a:r>
          </a:p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8436"/>
            <a:ext cx="3008785" cy="1312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8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Этап заявки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40768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8504" y="1166843"/>
            <a:ext cx="835292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политика 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 области проверки квалификации;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операционные 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процедуры, касающиеся проверки квалификации, включая критерии статистической оценки и процедуры по корректирующим действиям;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перечисление 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всей деятельности по проверке квалификации, которая осуществлялась на протяжении последних двух лет аккредитованными организациями;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список 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международных сравнений, в которые был вовлечен национальный метрологический институт;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детализированные 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области аккредитации (или планируемые области аккредитации) всех ООС, которые могут быть посещены в ходе паритетной оценки</a:t>
            </a:r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Кроме того, должна быть представлена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копия реестра с названиями и областью аккредитации всех аккредитованных лиц</a:t>
            </a: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(перевод на английский язык не требуется; возможно предоставление в электронном виде).</a:t>
            </a:r>
            <a:endParaRPr lang="ru-RU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0789"/>
            <a:ext cx="3440832" cy="136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90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Этап основной оценки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40768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8504" y="1166843"/>
            <a:ext cx="91450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Дата: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9-19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ноября 2016 г.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Состав:</a:t>
            </a:r>
            <a:r>
              <a:rPr lang="ru-RU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6 экспертов (Австралия, США – 2 человека, Канада, Сингапур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Монголия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).</a:t>
            </a:r>
            <a:endParaRPr lang="ru-RU" sz="1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chemeClr val="tx2"/>
                </a:solidFill>
              </a:rPr>
              <a:t>Место:</a:t>
            </a:r>
            <a:r>
              <a:rPr lang="ru-RU" sz="1600" dirty="0">
                <a:solidFill>
                  <a:schemeClr val="tx2"/>
                </a:solidFill>
              </a:rPr>
              <a:t> Москва, Санкт-Петербург, Казань, Московская, Орловская и Тульская области</a:t>
            </a:r>
            <a:r>
              <a:rPr lang="ru-RU" sz="1600" dirty="0" smtClean="0">
                <a:solidFill>
                  <a:schemeClr val="tx2"/>
                </a:solidFill>
              </a:rPr>
              <a:t>.</a:t>
            </a:r>
            <a:endParaRPr lang="ru-RU" sz="1600" dirty="0">
              <a:solidFill>
                <a:schemeClr val="tx2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670646"/>
              </p:ext>
            </p:extLst>
          </p:nvPr>
        </p:nvGraphicFramePr>
        <p:xfrm>
          <a:off x="272480" y="1772817"/>
          <a:ext cx="9361039" cy="5219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1517"/>
                <a:gridCol w="2378624"/>
                <a:gridCol w="1504792"/>
                <a:gridCol w="3636106"/>
              </a:tblGrid>
              <a:tr h="864095"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Испытательные лаборатории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подтверждение компетентности (ПК)+расширение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области</a:t>
                      </a:r>
                      <a:endParaRPr lang="ru-RU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 день</a:t>
                      </a:r>
                      <a:endParaRPr lang="ru-RU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Пищевые продукты / корма для животных, химия / микробиология</a:t>
                      </a:r>
                    </a:p>
                  </a:txBody>
                  <a:tcPr marL="68580" marR="68580" marT="0" marB="0"/>
                </a:tc>
              </a:tr>
              <a:tr h="597213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 дня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Алкоголь/ упаковка, химические/ физические испытания</a:t>
                      </a:r>
                    </a:p>
                  </a:txBody>
                  <a:tcPr marL="68580" marR="68580" marT="0" marB="0"/>
                </a:tc>
              </a:tr>
              <a:tr h="571461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Первичная аккредитация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день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Противопожарная безопасность</a:t>
                      </a:r>
                    </a:p>
                  </a:txBody>
                  <a:tcPr marL="68580" marR="68580" marT="0" marB="0"/>
                </a:tc>
              </a:tr>
              <a:tr h="491277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ПК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 дня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Нефть/нефтяные продукты, химия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461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ПК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день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Пищевые продукты, микробиология/химия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7253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ПК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день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Индивидуальные средства защиты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5878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ПК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день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Мониторинг качества воздуха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5878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Первичная аккредитация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день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Вино/коньяк,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сенсорные испытания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0789"/>
            <a:ext cx="3440832" cy="136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111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Этап основной оценки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40768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8504" y="1166843"/>
            <a:ext cx="91450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Дата: </a:t>
            </a:r>
            <a:r>
              <a:rPr lang="ru-RU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9-19 </a:t>
            </a:r>
            <a:r>
              <a:rPr lang="ru-RU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ноября 2016 г.</a:t>
            </a:r>
            <a:endParaRPr lang="ru-RU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Состав:</a:t>
            </a:r>
            <a:r>
              <a:rPr lang="ru-RU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6 экспертов (Австралия, США – 2 человека, Канада, Сингапур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 </a:t>
            </a:r>
            <a:r>
              <a:rPr lang="ru-RU" sz="1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Монголия</a:t>
            </a:r>
            <a:r>
              <a:rPr lang="ru-RU" sz="1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).</a:t>
            </a:r>
          </a:p>
          <a:p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b="1" dirty="0">
                <a:solidFill>
                  <a:schemeClr val="tx2"/>
                </a:solidFill>
              </a:rPr>
              <a:t>Место:</a:t>
            </a:r>
            <a:r>
              <a:rPr lang="ru-RU" sz="1600" dirty="0">
                <a:solidFill>
                  <a:schemeClr val="tx2"/>
                </a:solidFill>
              </a:rPr>
              <a:t> Москва, Санкт-Петербург, Казань, Московская, Орловская и Тульская области</a:t>
            </a:r>
            <a:r>
              <a:rPr lang="ru-RU" sz="1600" dirty="0" smtClean="0">
                <a:solidFill>
                  <a:schemeClr val="tx2"/>
                </a:solidFill>
              </a:rPr>
              <a:t>.</a:t>
            </a:r>
            <a:endParaRPr lang="ru-RU" sz="1600" dirty="0">
              <a:solidFill>
                <a:schemeClr val="tx2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078187"/>
              </p:ext>
            </p:extLst>
          </p:nvPr>
        </p:nvGraphicFramePr>
        <p:xfrm>
          <a:off x="488504" y="1772817"/>
          <a:ext cx="9145015" cy="164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020"/>
                <a:gridCol w="2323733"/>
                <a:gridCol w="1470066"/>
                <a:gridCol w="3552196"/>
              </a:tblGrid>
              <a:tr h="681879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Калибровочные лаборатории</a:t>
                      </a:r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Первичная аккредитация</a:t>
                      </a:r>
                      <a:endParaRPr lang="ru-RU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2 дня</a:t>
                      </a:r>
                      <a:endParaRPr lang="ru-RU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Длина, масса, поток, давление,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 температура, время и т.д.</a:t>
                      </a:r>
                      <a:endParaRPr lang="ru-RU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7213">
                <a:tc>
                  <a:txBody>
                    <a:bodyPr/>
                    <a:lstStyle/>
                    <a:p>
                      <a:endParaRPr lang="ru-RU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450215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Первичная аккредитация</a:t>
                      </a:r>
                    </a:p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1 день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GPS,</a:t>
                      </a:r>
                      <a:r>
                        <a:rPr lang="en-US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/>
                          <a:cs typeface="Times New Roman"/>
                        </a:rPr>
                        <a:t>температура, оптика, время/ частность и т.д.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8504" y="3429000"/>
            <a:ext cx="91450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9 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ноября, среда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участие руководителя Группы в наблюдении за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оценкой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 Санкт-Петербурге; беседа с заместителем руководителя территориального управления по Северо-западному федеральному округу;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 ноября, суббота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прибытие всех членов Группы в Москву;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13 ноября, воскресенье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рабочее совещание Группы в гостинице;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 ноября, понедельник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вступительное совещание в </a:t>
            </a:r>
            <a:r>
              <a:rPr lang="ru-RU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Росаккредитации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анализ дел аккредитованных органов, анализ дел экспертов по аккредитации и технических экспертов; анализ внедрения системы менеджмента, интервью с сотрудниками;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15 ноября, вторник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наблюдение за оценками, посещение территориального управления в Приволжском федеральном округе в г. Казани;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16 ноября, среда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наблюдение за оценками;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 ноября, четверг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анализ дел аккредитованных органов, интервью с сотрудниками;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18 ноября, пятница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анализ итогов оценки, рабочее совещание Группы в гостинице;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 ноября, суббота </a:t>
            </a:r>
            <a:r>
              <a:rPr lang="ru-RU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– заключительное совещание Группы в Росаккредитации и представление итогов оценки.</a:t>
            </a:r>
          </a:p>
          <a:p>
            <a:endParaRPr lang="ru-RU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0789"/>
            <a:ext cx="3440832" cy="136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1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2720752" y="385192"/>
            <a:ext cx="6768756" cy="667544"/>
          </a:xfrm>
        </p:spPr>
        <p:txBody>
          <a:bodyPr vert="horz" anchor="t" anchorCtr="0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Заключение экспертов 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EA85-2776-4A55-B30E-9EE6A5C17FC5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88504" y="1351509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504" y="1342051"/>
            <a:ext cx="8928992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Росаккредитация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осуществляет деятельность, которая будет соответствовать требованиям </a:t>
            </a: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Договорённости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 взаимном признании в соответствии с </a:t>
            </a:r>
            <a:r>
              <a:rPr lang="en-US" sz="19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APLAC </a:t>
            </a:r>
            <a:r>
              <a:rPr lang="en-US" sz="19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MR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002</a:t>
            </a:r>
            <a:r>
              <a:rPr lang="ru-RU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Asia </a:t>
            </a:r>
            <a:r>
              <a:rPr lang="en-U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Pacific Laboratory Accreditation Cooperation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Mutual </a:t>
            </a:r>
            <a:r>
              <a:rPr lang="en-U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Recognition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Arrangement</a:t>
            </a:r>
            <a:r>
              <a:rPr lang="ru-RU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(Договоренность о взаимном признании)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и политикой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IAF/ILAC-A5:11/2013</a:t>
            </a:r>
            <a:r>
              <a:rPr lang="ru-RU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IAF/ILAC </a:t>
            </a:r>
            <a:r>
              <a:rPr lang="en-US" sz="1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Multi-Lateral Mutual Recognition Arrangements (Arrangements): Application of ISO/IEC </a:t>
            </a:r>
            <a:r>
              <a:rPr lang="en-US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17011:2004 (</a:t>
            </a:r>
            <a:r>
              <a:rPr lang="ru-RU" sz="1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Договоренность о взаимном признании ИАФ/ИЛАК: применение ИСО/МЭК 17011:2004)</a:t>
            </a:r>
            <a:endParaRPr lang="ru-RU" sz="19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Деятельность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 оценке и подтверждению соответствия Росаккредитации обеспечивает должный уровень уверенности в том, что результаты и данные, полученные аккредитованными организациями Росаккредитации, эквиваленты данным, полученным организациями, аккредитованными другими потенциальными партнерами по </a:t>
            </a: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Договорённости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о взаимном признании АПЛАК</a:t>
            </a: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  <a:endParaRPr lang="en-US" sz="19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Выявлено </a:t>
            </a:r>
            <a:r>
              <a:rPr lang="ru-RU" sz="1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несоответствия и 3 вопроса, вызывающие обеспокоенность, а также даны три комментария (рекомендации).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567" y="-20788"/>
            <a:ext cx="3600400" cy="1372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170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5725</TotalTime>
  <Words>998</Words>
  <Application>Microsoft Office PowerPoint</Application>
  <PresentationFormat>Лист A4 (210x297 мм)</PresentationFormat>
  <Paragraphs>128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Начальная</vt:lpstr>
      <vt:lpstr>1_Начальная</vt:lpstr>
      <vt:lpstr>Презентация PowerPoint</vt:lpstr>
      <vt:lpstr>Процесс  паритетной оценки APLAC</vt:lpstr>
      <vt:lpstr>Цели процесса       паритетной оценки APLAC</vt:lpstr>
      <vt:lpstr>Этапы паритетной оценки APLAC</vt:lpstr>
      <vt:lpstr>Этап заявки</vt:lpstr>
      <vt:lpstr>Этап заявки</vt:lpstr>
      <vt:lpstr>Этап основной оценки</vt:lpstr>
      <vt:lpstr>Этап основной оценки</vt:lpstr>
      <vt:lpstr>Заключение экспертов APLAC</vt:lpstr>
      <vt:lpstr>Что дальше?</vt:lpstr>
      <vt:lpstr> Благодарим за внимание!</vt:lpstr>
    </vt:vector>
  </TitlesOfParts>
  <Company>JSC Prognoz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Рачева Екатерина Александровна</dc:creator>
  <cp:lastModifiedBy>Немыченкова Анна Владимировна</cp:lastModifiedBy>
  <cp:revision>373</cp:revision>
  <cp:lastPrinted>2012-07-10T12:47:54Z</cp:lastPrinted>
  <dcterms:created xsi:type="dcterms:W3CDTF">2012-01-17T13:09:04Z</dcterms:created>
  <dcterms:modified xsi:type="dcterms:W3CDTF">2017-04-14T15:26:24Z</dcterms:modified>
</cp:coreProperties>
</file>