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  <p:sldMasterId id="2147483765" r:id="rId2"/>
    <p:sldMasterId id="2147483763" r:id="rId3"/>
  </p:sldMasterIdLst>
  <p:notesMasterIdLst>
    <p:notesMasterId r:id="rId76"/>
  </p:notesMasterIdLst>
  <p:handoutMasterIdLst>
    <p:handoutMasterId r:id="rId77"/>
  </p:handoutMasterIdLst>
  <p:sldIdLst>
    <p:sldId id="459" r:id="rId4"/>
    <p:sldId id="633" r:id="rId5"/>
    <p:sldId id="622" r:id="rId6"/>
    <p:sldId id="667" r:id="rId7"/>
    <p:sldId id="661" r:id="rId8"/>
    <p:sldId id="690" r:id="rId9"/>
    <p:sldId id="664" r:id="rId10"/>
    <p:sldId id="665" r:id="rId11"/>
    <p:sldId id="666" r:id="rId12"/>
    <p:sldId id="705" r:id="rId13"/>
    <p:sldId id="706" r:id="rId14"/>
    <p:sldId id="707" r:id="rId15"/>
    <p:sldId id="708" r:id="rId16"/>
    <p:sldId id="709" r:id="rId17"/>
    <p:sldId id="710" r:id="rId18"/>
    <p:sldId id="711" r:id="rId19"/>
    <p:sldId id="712" r:id="rId20"/>
    <p:sldId id="713" r:id="rId21"/>
    <p:sldId id="714" r:id="rId22"/>
    <p:sldId id="715" r:id="rId23"/>
    <p:sldId id="716" r:id="rId24"/>
    <p:sldId id="717" r:id="rId25"/>
    <p:sldId id="718" r:id="rId26"/>
    <p:sldId id="719" r:id="rId27"/>
    <p:sldId id="720" r:id="rId28"/>
    <p:sldId id="721" r:id="rId29"/>
    <p:sldId id="722" r:id="rId30"/>
    <p:sldId id="723" r:id="rId31"/>
    <p:sldId id="724" r:id="rId32"/>
    <p:sldId id="725" r:id="rId33"/>
    <p:sldId id="726" r:id="rId34"/>
    <p:sldId id="727" r:id="rId35"/>
    <p:sldId id="728" r:id="rId36"/>
    <p:sldId id="729" r:id="rId37"/>
    <p:sldId id="730" r:id="rId38"/>
    <p:sldId id="731" r:id="rId39"/>
    <p:sldId id="732" r:id="rId40"/>
    <p:sldId id="733" r:id="rId41"/>
    <p:sldId id="734" r:id="rId42"/>
    <p:sldId id="735" r:id="rId43"/>
    <p:sldId id="736" r:id="rId44"/>
    <p:sldId id="737" r:id="rId45"/>
    <p:sldId id="738" r:id="rId46"/>
    <p:sldId id="739" r:id="rId47"/>
    <p:sldId id="740" r:id="rId48"/>
    <p:sldId id="741" r:id="rId49"/>
    <p:sldId id="742" r:id="rId50"/>
    <p:sldId id="743" r:id="rId51"/>
    <p:sldId id="744" r:id="rId52"/>
    <p:sldId id="745" r:id="rId53"/>
    <p:sldId id="746" r:id="rId54"/>
    <p:sldId id="747" r:id="rId55"/>
    <p:sldId id="748" r:id="rId56"/>
    <p:sldId id="749" r:id="rId57"/>
    <p:sldId id="663" r:id="rId58"/>
    <p:sldId id="668" r:id="rId59"/>
    <p:sldId id="669" r:id="rId60"/>
    <p:sldId id="643" r:id="rId61"/>
    <p:sldId id="691" r:id="rId62"/>
    <p:sldId id="692" r:id="rId63"/>
    <p:sldId id="693" r:id="rId64"/>
    <p:sldId id="694" r:id="rId65"/>
    <p:sldId id="695" r:id="rId66"/>
    <p:sldId id="696" r:id="rId67"/>
    <p:sldId id="697" r:id="rId68"/>
    <p:sldId id="698" r:id="rId69"/>
    <p:sldId id="699" r:id="rId70"/>
    <p:sldId id="700" r:id="rId71"/>
    <p:sldId id="702" r:id="rId72"/>
    <p:sldId id="703" r:id="rId73"/>
    <p:sldId id="704" r:id="rId74"/>
    <p:sldId id="583" r:id="rId75"/>
  </p:sldIdLst>
  <p:sldSz cx="9144000" cy="6858000" type="screen4x3"/>
  <p:notesSz cx="6797675" cy="9874250"/>
  <p:custDataLst>
    <p:tags r:id="rId78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FFEFBD"/>
    <a:srgbClr val="D7D8A4"/>
    <a:srgbClr val="FFFFCC"/>
    <a:srgbClr val="FFF6D9"/>
    <a:srgbClr val="C2D9F4"/>
    <a:srgbClr val="FFFFFF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8" autoAdjust="0"/>
    <p:restoredTop sz="98642" autoAdjust="0"/>
  </p:normalViewPr>
  <p:slideViewPr>
    <p:cSldViewPr>
      <p:cViewPr>
        <p:scale>
          <a:sx n="70" d="100"/>
          <a:sy n="70" d="100"/>
        </p:scale>
        <p:origin x="-135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6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presProps" Target="presProp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0;&#1086;&#1083;&#1083;&#1077;&#1075;&#1080;&#1103;\&#1056;&#1086;&#1089;&#1089;&#1090;&#1072;&#1085;&#1076;&#1072;&#1088;&#1090;\2015\&#1055;&#1086;&#1074;&#1077;&#1088;&#1082;&#1072;\&#1076;&#1080;&#1072;&#1075;&#1088;&#1084;.4-14-&#1092;&#1073;&#1091;%20&#1094;&#1089;&#1084;+&#1084;&#1089;%20&#1102;&#1083;-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ФБУ ЦСМ</c:v>
                </c:pt>
              </c:strCache>
            </c:strRef>
          </c:tx>
          <c:invertIfNegative val="0"/>
          <c:cat>
            <c:strRef>
              <c:f>Лист1!$B$1:$L$1</c:f>
              <c:strCache>
                <c:ptCount val="11"/>
                <c:pt idx="0">
                  <c:v>2004г.</c:v>
                </c:pt>
                <c:pt idx="1">
                  <c:v>2005г.</c:v>
                </c:pt>
                <c:pt idx="2">
                  <c:v>2006г.</c:v>
                </c:pt>
                <c:pt idx="3">
                  <c:v>2007г.</c:v>
                </c:pt>
                <c:pt idx="4">
                  <c:v>2008г.</c:v>
                </c:pt>
                <c:pt idx="5">
                  <c:v>2009г.</c:v>
                </c:pt>
                <c:pt idx="6">
                  <c:v>2010г.</c:v>
                </c:pt>
                <c:pt idx="7">
                  <c:v>2011г.</c:v>
                </c:pt>
                <c:pt idx="8">
                  <c:v>2012г.</c:v>
                </c:pt>
                <c:pt idx="9">
                  <c:v>2013г.</c:v>
                </c:pt>
                <c:pt idx="10">
                  <c:v>2014г.</c:v>
                </c:pt>
              </c:strCache>
            </c:strRef>
          </c:cat>
          <c:val>
            <c:numRef>
              <c:f>Лист1!$B$2:$L$2</c:f>
              <c:numCache>
                <c:formatCode>General</c:formatCode>
                <c:ptCount val="11"/>
                <c:pt idx="0">
                  <c:v>37.300000000000004</c:v>
                </c:pt>
                <c:pt idx="1">
                  <c:v>28.1</c:v>
                </c:pt>
                <c:pt idx="2">
                  <c:v>27.6</c:v>
                </c:pt>
                <c:pt idx="3">
                  <c:v>27.3</c:v>
                </c:pt>
                <c:pt idx="4">
                  <c:v>26.5</c:v>
                </c:pt>
                <c:pt idx="5">
                  <c:v>22.7</c:v>
                </c:pt>
                <c:pt idx="6">
                  <c:v>21.9</c:v>
                </c:pt>
                <c:pt idx="7">
                  <c:v>23.1</c:v>
                </c:pt>
                <c:pt idx="8">
                  <c:v>24.1</c:v>
                </c:pt>
                <c:pt idx="9">
                  <c:v>23.1</c:v>
                </c:pt>
                <c:pt idx="10">
                  <c:v>21.5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МС ЮЛ</c:v>
                </c:pt>
              </c:strCache>
            </c:strRef>
          </c:tx>
          <c:invertIfNegative val="0"/>
          <c:cat>
            <c:strRef>
              <c:f>Лист1!$B$1:$L$1</c:f>
              <c:strCache>
                <c:ptCount val="11"/>
                <c:pt idx="0">
                  <c:v>2004г.</c:v>
                </c:pt>
                <c:pt idx="1">
                  <c:v>2005г.</c:v>
                </c:pt>
                <c:pt idx="2">
                  <c:v>2006г.</c:v>
                </c:pt>
                <c:pt idx="3">
                  <c:v>2007г.</c:v>
                </c:pt>
                <c:pt idx="4">
                  <c:v>2008г.</c:v>
                </c:pt>
                <c:pt idx="5">
                  <c:v>2009г.</c:v>
                </c:pt>
                <c:pt idx="6">
                  <c:v>2010г.</c:v>
                </c:pt>
                <c:pt idx="7">
                  <c:v>2011г.</c:v>
                </c:pt>
                <c:pt idx="8">
                  <c:v>2012г.</c:v>
                </c:pt>
                <c:pt idx="9">
                  <c:v>2013г.</c:v>
                </c:pt>
                <c:pt idx="10">
                  <c:v>2014г.</c:v>
                </c:pt>
              </c:strCache>
            </c:strRef>
          </c:cat>
          <c:val>
            <c:numRef>
              <c:f>Лист1!$B$3:$L$3</c:f>
              <c:numCache>
                <c:formatCode>General</c:formatCode>
                <c:ptCount val="11"/>
                <c:pt idx="0">
                  <c:v>13.5</c:v>
                </c:pt>
                <c:pt idx="1">
                  <c:v>15.9</c:v>
                </c:pt>
                <c:pt idx="2">
                  <c:v>18.399999999999999</c:v>
                </c:pt>
                <c:pt idx="3">
                  <c:v>25.8</c:v>
                </c:pt>
                <c:pt idx="4">
                  <c:v>24.5</c:v>
                </c:pt>
                <c:pt idx="5">
                  <c:v>22.06</c:v>
                </c:pt>
                <c:pt idx="6">
                  <c:v>23.2</c:v>
                </c:pt>
                <c:pt idx="7">
                  <c:v>26.4</c:v>
                </c:pt>
                <c:pt idx="8">
                  <c:v>27.4</c:v>
                </c:pt>
                <c:pt idx="9">
                  <c:v>28.5</c:v>
                </c:pt>
                <c:pt idx="10">
                  <c:v>29.8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50669184"/>
        <c:axId val="150670720"/>
      </c:barChart>
      <c:catAx>
        <c:axId val="150669184"/>
        <c:scaling>
          <c:orientation val="minMax"/>
        </c:scaling>
        <c:delete val="0"/>
        <c:axPos val="b"/>
        <c:majorTickMark val="out"/>
        <c:minorTickMark val="none"/>
        <c:tickLblPos val="nextTo"/>
        <c:crossAx val="150670720"/>
        <c:crosses val="autoZero"/>
        <c:auto val="1"/>
        <c:lblAlgn val="ctr"/>
        <c:lblOffset val="100"/>
        <c:noMultiLvlLbl val="0"/>
      </c:catAx>
      <c:valAx>
        <c:axId val="1506707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066918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52" tIns="45176" rIns="90352" bIns="45176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52" tIns="45176" rIns="90352" bIns="45176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DF62EFB3-4083-410F-B8A5-7D72A3CB0461}" type="datetimeFigureOut">
              <a:rPr lang="ru-RU"/>
              <a:pPr>
                <a:defRPr/>
              </a:pPr>
              <a:t>26.04.2015</a:t>
            </a:fld>
            <a:endParaRPr lang="ru-RU"/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52" tIns="45176" rIns="90352" bIns="45176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37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52" tIns="45176" rIns="90352" bIns="45176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BE0D1428-9532-4868-AB1B-CB43AA2D83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3503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52" tIns="45176" rIns="90352" bIns="45176" numCol="1" anchor="t" anchorCtr="0" compatLnSpc="1">
            <a:prstTxWarp prst="textNoShape">
              <a:avLst/>
            </a:prstTxWarp>
          </a:bodyPr>
          <a:lstStyle>
            <a:lvl1pPr>
              <a:defRPr sz="1200" noProof="1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52" tIns="45176" rIns="90352" bIns="45176" numCol="1" anchor="t" anchorCtr="0" compatLnSpc="1">
            <a:prstTxWarp prst="textNoShape">
              <a:avLst/>
            </a:prstTxWarp>
          </a:bodyPr>
          <a:lstStyle>
            <a:lvl1pPr algn="r">
              <a:defRPr sz="1200" noProof="1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89475"/>
            <a:ext cx="5438775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52" tIns="45176" rIns="90352" bIns="451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1" smtClean="0"/>
              <a:t>Textmasterformate durch Klicken bearbeiten</a:t>
            </a:r>
          </a:p>
          <a:p>
            <a:pPr lvl="1"/>
            <a:r>
              <a:rPr lang="en-US" noProof="1" smtClean="0"/>
              <a:t>Zweite Ebene</a:t>
            </a:r>
          </a:p>
          <a:p>
            <a:pPr lvl="2"/>
            <a:r>
              <a:rPr lang="en-US" noProof="1" smtClean="0"/>
              <a:t>Dritte Ebene</a:t>
            </a:r>
          </a:p>
          <a:p>
            <a:pPr lvl="3"/>
            <a:r>
              <a:rPr lang="en-US" noProof="1" smtClean="0"/>
              <a:t>Vierte Ebene</a:t>
            </a:r>
          </a:p>
          <a:p>
            <a:pPr lvl="4"/>
            <a:r>
              <a:rPr lang="en-US" noProof="1" smtClean="0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52" tIns="45176" rIns="90352" bIns="45176" numCol="1" anchor="b" anchorCtr="0" compatLnSpc="1">
            <a:prstTxWarp prst="textNoShape">
              <a:avLst/>
            </a:prstTxWarp>
          </a:bodyPr>
          <a:lstStyle>
            <a:lvl1pPr>
              <a:defRPr sz="1200" noProof="1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352" tIns="45176" rIns="90352" bIns="45176" numCol="1" anchor="b" anchorCtr="0" compatLnSpc="1">
            <a:prstTxWarp prst="textNoShape">
              <a:avLst/>
            </a:prstTxWarp>
          </a:bodyPr>
          <a:lstStyle>
            <a:lvl1pPr algn="r">
              <a:defRPr sz="1200" noProof="1">
                <a:cs typeface="+mn-cs"/>
              </a:defRPr>
            </a:lvl1pPr>
          </a:lstStyle>
          <a:p>
            <a:pPr>
              <a:defRPr/>
            </a:pPr>
            <a:fld id="{5DF17CBB-6DB3-44BC-91E9-EBB033F71B76}" type="slidenum">
              <a:rPr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278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7921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800" smtClean="0"/>
            </a:lvl1pPr>
          </a:lstStyle>
          <a:p>
            <a:pPr>
              <a:defRPr/>
            </a:pPr>
            <a:fld id="{473B0011-1C7E-4B8C-9171-83B1671B24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7921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312D16-C534-45E6-BFC6-571592CBAE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Титул8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6" r:id="rId1"/>
    <p:sldLayoutId id="2147484557" r:id="rId2"/>
    <p:sldLayoutId id="2147484558" r:id="rId3"/>
    <p:sldLayoutId id="2147484559" r:id="rId4"/>
    <p:sldLayoutId id="2147484560" r:id="rId5"/>
    <p:sldLayoutId id="2147484561" r:id="rId6"/>
    <p:sldLayoutId id="2147484562" r:id="rId7"/>
    <p:sldLayoutId id="2147484563" r:id="rId8"/>
    <p:sldLayoutId id="2147484564" r:id="rId9"/>
    <p:sldLayoutId id="2147484565" r:id="rId10"/>
    <p:sldLayoutId id="2147484566" r:id="rId11"/>
    <p:sldLayoutId id="2147484590" r:id="rId1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Содержание8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67" r:id="rId1"/>
    <p:sldLayoutId id="2147484568" r:id="rId2"/>
    <p:sldLayoutId id="2147484569" r:id="rId3"/>
    <p:sldLayoutId id="2147484570" r:id="rId4"/>
    <p:sldLayoutId id="2147484571" r:id="rId5"/>
    <p:sldLayoutId id="2147484572" r:id="rId6"/>
    <p:sldLayoutId id="2147484573" r:id="rId7"/>
    <p:sldLayoutId id="2147484574" r:id="rId8"/>
    <p:sldLayoutId id="2147484575" r:id="rId9"/>
    <p:sldLayoutId id="2147484576" r:id="rId10"/>
    <p:sldLayoutId id="2147484577" r:id="rId11"/>
    <p:sldLayoutId id="2147484589" r:id="rId1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фон1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78" r:id="rId1"/>
    <p:sldLayoutId id="2147484579" r:id="rId2"/>
    <p:sldLayoutId id="2147484580" r:id="rId3"/>
    <p:sldLayoutId id="2147484581" r:id="rId4"/>
    <p:sldLayoutId id="2147484582" r:id="rId5"/>
    <p:sldLayoutId id="2147484583" r:id="rId6"/>
    <p:sldLayoutId id="2147484584" r:id="rId7"/>
    <p:sldLayoutId id="2147484585" r:id="rId8"/>
    <p:sldLayoutId id="2147484586" r:id="rId9"/>
    <p:sldLayoutId id="2147484587" r:id="rId10"/>
    <p:sldLayoutId id="2147484588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jpeg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8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6"/>
          <p:cNvSpPr txBox="1">
            <a:spLocks noChangeArrowheads="1"/>
          </p:cNvSpPr>
          <p:nvPr/>
        </p:nvSpPr>
        <p:spPr bwMode="auto">
          <a:xfrm>
            <a:off x="431800" y="1994339"/>
            <a:ext cx="7489825" cy="118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4500"/>
              </a:lnSpc>
            </a:pPr>
            <a:r>
              <a:rPr lang="ru-RU" sz="3000" b="1" dirty="0">
                <a:solidFill>
                  <a:srgbClr val="000099"/>
                </a:solidFill>
              </a:rPr>
              <a:t> </a:t>
            </a:r>
            <a:r>
              <a:rPr lang="ru-RU" sz="3000" b="1" dirty="0" smtClean="0">
                <a:solidFill>
                  <a:srgbClr val="000099"/>
                </a:solidFill>
              </a:rPr>
              <a:t>Состояние обеспечения единства измерений в Российской Федерации</a:t>
            </a:r>
            <a:endParaRPr lang="ru-RU" sz="3000" b="1" dirty="0">
              <a:solidFill>
                <a:srgbClr val="000099"/>
              </a:solidFill>
            </a:endParaRPr>
          </a:p>
        </p:txBody>
      </p:sp>
      <p:sp>
        <p:nvSpPr>
          <p:cNvPr id="5123" name="Прямоугольник 1"/>
          <p:cNvSpPr>
            <a:spLocks noChangeArrowheads="1"/>
          </p:cNvSpPr>
          <p:nvPr/>
        </p:nvSpPr>
        <p:spPr bwMode="auto">
          <a:xfrm>
            <a:off x="1619250" y="4005263"/>
            <a:ext cx="6289675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10000"/>
              </a:lnSpc>
              <a:spcBef>
                <a:spcPct val="20000"/>
              </a:spcBef>
            </a:pPr>
            <a:r>
              <a:rPr lang="ru-RU" sz="2400" b="1" dirty="0">
                <a:solidFill>
                  <a:srgbClr val="800000"/>
                </a:solidFill>
              </a:rPr>
              <a:t>Лазаренко Евгений Русланович</a:t>
            </a:r>
          </a:p>
          <a:p>
            <a:pPr algn="r">
              <a:spcBef>
                <a:spcPct val="20000"/>
              </a:spcBef>
            </a:pPr>
            <a:r>
              <a:rPr lang="ru-RU" b="1" dirty="0">
                <a:solidFill>
                  <a:srgbClr val="800000"/>
                </a:solidFill>
              </a:rPr>
              <a:t>Зам. начальника Управления метрологии</a:t>
            </a:r>
            <a:r>
              <a:rPr lang="en-US" b="1" dirty="0">
                <a:solidFill>
                  <a:srgbClr val="800000"/>
                </a:solidFill>
              </a:rPr>
              <a:t> </a:t>
            </a:r>
            <a:br>
              <a:rPr lang="en-US" b="1" dirty="0">
                <a:solidFill>
                  <a:srgbClr val="800000"/>
                </a:solidFill>
              </a:rPr>
            </a:br>
            <a:r>
              <a:rPr lang="en-US" b="1" dirty="0">
                <a:solidFill>
                  <a:srgbClr val="800000"/>
                </a:solidFill>
              </a:rPr>
              <a:t/>
            </a:r>
            <a:br>
              <a:rPr lang="en-US" b="1" dirty="0">
                <a:solidFill>
                  <a:srgbClr val="800000"/>
                </a:solidFill>
              </a:rPr>
            </a:br>
            <a:r>
              <a:rPr lang="ru-RU" b="1" dirty="0">
                <a:solidFill>
                  <a:srgbClr val="800000"/>
                </a:solidFill>
              </a:rPr>
              <a:t>Тел. (499) 236-30-36</a:t>
            </a:r>
            <a:br>
              <a:rPr lang="ru-RU" b="1" dirty="0">
                <a:solidFill>
                  <a:srgbClr val="800000"/>
                </a:solidFill>
              </a:rPr>
            </a:br>
            <a:r>
              <a:rPr lang="en-US" b="1" dirty="0">
                <a:solidFill>
                  <a:srgbClr val="800000"/>
                </a:solidFill>
              </a:rPr>
              <a:t>e-mail: elazarenko@gost.ru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5124" name="Прямоугольник 3"/>
          <p:cNvSpPr>
            <a:spLocks noChangeArrowheads="1"/>
          </p:cNvSpPr>
          <p:nvPr/>
        </p:nvSpPr>
        <p:spPr bwMode="auto">
          <a:xfrm>
            <a:off x="179388" y="44450"/>
            <a:ext cx="77057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</a:rPr>
              <a:t>Федеральное агентство по техническому регулированию и метрологии (Росстандарт)</a:t>
            </a:r>
            <a:br>
              <a:rPr lang="ru-RU" sz="2000" b="1" dirty="0" smtClean="0">
                <a:solidFill>
                  <a:srgbClr val="000099"/>
                </a:solidFill>
              </a:rPr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altLang="ru-RU" sz="2800" smtClean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ru-RU" sz="2800" smtClean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smtClean="0">
                <a:solidFill>
                  <a:srgbClr val="003399"/>
                </a:solidFill>
                <a:latin typeface="Times New Roman" pitchFamily="18" charset="0"/>
              </a:rPr>
              <a:t>Государственный первичный эталон единицы электрического сопротивления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smtClean="0">
                <a:solidFill>
                  <a:srgbClr val="003399"/>
                </a:solidFill>
                <a:latin typeface="Times New Roman" pitchFamily="18" charset="0"/>
              </a:rPr>
              <a:t>ГЭТ 14</a:t>
            </a:r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588" y="188913"/>
            <a:ext cx="8064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altLang="ru-RU" sz="3500" smtClean="0">
                <a:solidFill>
                  <a:srgbClr val="003399"/>
                </a:solidFill>
                <a:latin typeface="Times New Roman" pitchFamily="18" charset="0"/>
              </a:rPr>
              <a:t>ФГУП «ВНИИМ им. Д.И. Менделеева»</a:t>
            </a:r>
          </a:p>
        </p:txBody>
      </p:sp>
    </p:spTree>
    <p:extLst>
      <p:ext uri="{BB962C8B-B14F-4D97-AF65-F5344CB8AC3E}">
        <p14:creationId xmlns:p14="http://schemas.microsoft.com/office/powerpoint/2010/main" val="20212462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4"/>
          <p:cNvSpPr>
            <a:spLocks noChangeArrowheads="1"/>
          </p:cNvSpPr>
          <p:nvPr/>
        </p:nvSpPr>
        <p:spPr bwMode="auto">
          <a:xfrm>
            <a:off x="8709025" y="6491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endParaRPr lang="ru-RU" altLang="ru-RU">
              <a:latin typeface="Tahoma" pitchFamily="34" charset="0"/>
            </a:endParaRPr>
          </a:p>
        </p:txBody>
      </p:sp>
      <p:sp>
        <p:nvSpPr>
          <p:cNvPr id="62467" name="Заголовок 1"/>
          <p:cNvSpPr>
            <a:spLocks/>
          </p:cNvSpPr>
          <p:nvPr/>
        </p:nvSpPr>
        <p:spPr bwMode="auto">
          <a:xfrm>
            <a:off x="0" y="333375"/>
            <a:ext cx="91440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Состав эталона ГЭТ 14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1412875"/>
            <a:ext cx="3067050" cy="4089400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70000"/>
              </a:prstClr>
            </a:outerShdw>
          </a:effectLst>
        </p:spPr>
      </p:pic>
      <p:graphicFrame>
        <p:nvGraphicFramePr>
          <p:cNvPr id="62469" name="Объект 10"/>
          <p:cNvGraphicFramePr>
            <a:graphicFrameLocks noChangeAspect="1"/>
          </p:cNvGraphicFramePr>
          <p:nvPr/>
        </p:nvGraphicFramePr>
        <p:xfrm>
          <a:off x="4140200" y="1411288"/>
          <a:ext cx="1204913" cy="414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3" name="CorelDRAW" r:id="rId4" imgW="2630424" imgH="9058656" progId="CorelDraw.Graphic.16">
                  <p:embed/>
                </p:oleObj>
              </mc:Choice>
              <mc:Fallback>
                <p:oleObj name="CorelDRAW" r:id="rId4" imgW="2630424" imgH="9058656" progId="CorelDraw.Graphic.1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1411288"/>
                        <a:ext cx="1204913" cy="4148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Объект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6113" y="1412875"/>
            <a:ext cx="3208337" cy="2132013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70000"/>
              </a:prstClr>
            </a:outerShdw>
          </a:effectLst>
        </p:spPr>
      </p:pic>
      <p:pic>
        <p:nvPicPr>
          <p:cNvPr id="13" name="Объект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76925" y="4219575"/>
            <a:ext cx="2908300" cy="1931988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70000"/>
              </a:prst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827088" y="5659438"/>
            <a:ext cx="212407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Установка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MI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6800А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95713" y="5702300"/>
            <a:ext cx="1893887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Криогенный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мост-компаратор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42013" y="3571875"/>
            <a:ext cx="2827337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Набор мер электрического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сопротивления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91238" y="6305550"/>
            <a:ext cx="24796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Жидкостный термостат</a:t>
            </a:r>
          </a:p>
        </p:txBody>
      </p:sp>
    </p:spTree>
    <p:extLst>
      <p:ext uri="{BB962C8B-B14F-4D97-AF65-F5344CB8AC3E}">
        <p14:creationId xmlns:p14="http://schemas.microsoft.com/office/powerpoint/2010/main" val="41069176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/>
          </p:cNvSpPr>
          <p:nvPr/>
        </p:nvSpPr>
        <p:spPr bwMode="auto">
          <a:xfrm>
            <a:off x="0" y="333375"/>
            <a:ext cx="91440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Метрологические характеристики</a:t>
            </a:r>
          </a:p>
        </p:txBody>
      </p:sp>
      <p:graphicFrame>
        <p:nvGraphicFramePr>
          <p:cNvPr id="102462" name="Group 62"/>
          <p:cNvGraphicFramePr>
            <a:graphicFrameLocks noGrp="1"/>
          </p:cNvGraphicFramePr>
          <p:nvPr>
            <p:ph idx="4294967295"/>
          </p:nvPr>
        </p:nvGraphicFramePr>
        <p:xfrm>
          <a:off x="395288" y="1341438"/>
          <a:ext cx="8353425" cy="4822826"/>
        </p:xfrm>
        <a:graphic>
          <a:graphicData uri="http://schemas.openxmlformats.org/drawingml/2006/table">
            <a:tbl>
              <a:tblPr/>
              <a:tblGrid>
                <a:gridCol w="5294854"/>
                <a:gridCol w="1554665"/>
                <a:gridCol w="1503906"/>
              </a:tblGrid>
              <a:tr h="1030188">
                <a:tc>
                  <a:txBody>
                    <a:bodyPr/>
                    <a:lstStyle>
                      <a:lvl1pPr marL="342900" indent="-342900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характеристики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Monotype Corsiva" panose="03010101010201010101" pitchFamily="66" charset="0"/>
                      </a:endParaRPr>
                    </a:p>
                  </a:txBody>
                  <a:tcPr marL="91445" marR="91445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ГЭТ 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14-91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Monotype Corsiva" panose="03010101010201010101" pitchFamily="66" charset="0"/>
                      </a:endParaRPr>
                    </a:p>
                  </a:txBody>
                  <a:tcPr marL="91445" marR="91445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ГЭТ 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14-____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Monotype Corsiva" panose="03010101010201010101" pitchFamily="66" charset="0"/>
                      </a:endParaRPr>
                    </a:p>
                  </a:txBody>
                  <a:tcPr marL="91445" marR="91445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8535">
                <a:tc>
                  <a:txBody>
                    <a:bodyPr/>
                    <a:lstStyle>
                      <a:lvl1pPr marL="342900" indent="-342900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Воспроизводимое значение, Ом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Monotype Corsiva" panose="03010101010201010101" pitchFamily="66" charset="0"/>
                      </a:endParaRPr>
                    </a:p>
                  </a:txBody>
                  <a:tcPr marL="91445" marR="91445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6453 и 12906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Monotype Corsiva" panose="03010101010201010101" pitchFamily="66" charset="0"/>
                      </a:endParaRPr>
                    </a:p>
                  </a:txBody>
                  <a:tcPr marL="91445" marR="91445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6453 и 12906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Monotype Corsiva" panose="03010101010201010101" pitchFamily="66" charset="0"/>
                      </a:endParaRPr>
                    </a:p>
                  </a:txBody>
                  <a:tcPr marL="91445" marR="91445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095">
                <a:tc>
                  <a:txBody>
                    <a:bodyPr/>
                    <a:lstStyle>
                      <a:lvl1pPr marL="342900" indent="-342900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Хранимое значение, Ом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Monotype Corsiva" panose="03010101010201010101" pitchFamily="66" charset="0"/>
                      </a:endParaRPr>
                    </a:p>
                  </a:txBody>
                  <a:tcPr marL="91445" marR="91445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Monotype Corsiva" panose="03010101010201010101" pitchFamily="66" charset="0"/>
                      </a:endParaRPr>
                    </a:p>
                  </a:txBody>
                  <a:tcPr marL="91445" marR="91445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1, 100, 1000,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10000, 12906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Monotype Corsiva" panose="03010101010201010101" pitchFamily="66" charset="0"/>
                      </a:endParaRPr>
                    </a:p>
                  </a:txBody>
                  <a:tcPr marL="91445" marR="91445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8535">
                <a:tc>
                  <a:txBody>
                    <a:bodyPr/>
                    <a:lstStyle>
                      <a:lvl1pPr marL="342900" indent="-342900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Неопределенность по типу А, </a:t>
                      </a:r>
                      <a:r>
                        <a:rPr kumimoji="0" lang="en-US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ppb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Monotype Corsiva" panose="03010101010201010101" pitchFamily="66" charset="0"/>
                      </a:endParaRPr>
                    </a:p>
                  </a:txBody>
                  <a:tcPr marL="91445" marR="91445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1445" marR="91445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1445" marR="91445"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67">
                <a:tc>
                  <a:txBody>
                    <a:bodyPr/>
                    <a:lstStyle>
                      <a:lvl1pPr marL="342900" indent="-342900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Неопределенность по типу В, </a:t>
                      </a:r>
                      <a:r>
                        <a:rPr kumimoji="0" lang="en-US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ppb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Monotype Corsiva" panose="03010101010201010101" pitchFamily="66" charset="0"/>
                      </a:endParaRPr>
                    </a:p>
                  </a:txBody>
                  <a:tcPr marL="91445" marR="91445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1445" marR="91445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1445" marR="91445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6611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Суммарная стандартная неопределенность, </a:t>
                      </a:r>
                      <a:r>
                        <a:rPr kumimoji="0" lang="en-US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ppb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Monotype Corsiva" panose="03010101010201010101" pitchFamily="66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Monotype Corsiva" panose="03010101010201010101" pitchFamily="66" charset="0"/>
                      </a:endParaRPr>
                    </a:p>
                  </a:txBody>
                  <a:tcPr marL="91445" marR="91445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1445" marR="91445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1445" marR="91445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095">
                <a:tc>
                  <a:txBody>
                    <a:bodyPr/>
                    <a:lstStyle>
                      <a:lvl1pPr marL="342900" indent="-342900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Расширенная неопределенность при </a:t>
                      </a:r>
                      <a:r>
                        <a:rPr kumimoji="0" lang="en-US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=2, </a:t>
                      </a:r>
                      <a:r>
                        <a:rPr kumimoji="0" lang="en-US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ppb</a:t>
                      </a:r>
                      <a:endParaRPr kumimoji="0" lang="ru-RU" altLang="ru-RU" sz="18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Monotype Corsiva" panose="03010101010201010101" pitchFamily="66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anose="03010101010201010101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Monotype Corsiva" panose="03010101010201010101" pitchFamily="66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87111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0825" y="333375"/>
            <a:ext cx="8229600" cy="37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smtClean="0">
                <a:solidFill>
                  <a:srgbClr val="003399"/>
                </a:solidFill>
                <a:latin typeface="Times New Roman" pitchFamily="18" charset="0"/>
              </a:rPr>
              <a:t>Востребованность</a:t>
            </a:r>
          </a:p>
        </p:txBody>
      </p:sp>
      <p:sp>
        <p:nvSpPr>
          <p:cNvPr id="64515" name="Rectangle 41"/>
          <p:cNvSpPr>
            <a:spLocks noChangeArrowheads="1"/>
          </p:cNvSpPr>
          <p:nvPr/>
        </p:nvSpPr>
        <p:spPr bwMode="auto">
          <a:xfrm>
            <a:off x="179388" y="1341438"/>
            <a:ext cx="89646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20000"/>
              </a:spcBef>
            </a:pPr>
            <a:endParaRPr lang="ru-RU" altLang="ru-RU" sz="2400"/>
          </a:p>
        </p:txBody>
      </p:sp>
      <p:sp>
        <p:nvSpPr>
          <p:cNvPr id="64516" name="Rectangle 41"/>
          <p:cNvSpPr>
            <a:spLocks noChangeArrowheads="1"/>
          </p:cNvSpPr>
          <p:nvPr/>
        </p:nvSpPr>
        <p:spPr bwMode="auto">
          <a:xfrm>
            <a:off x="404813" y="5373688"/>
            <a:ext cx="85121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Clr>
                <a:schemeClr val="tx1"/>
              </a:buClr>
            </a:pPr>
            <a:r>
              <a:rPr lang="ru-RU" altLang="ru-RU" sz="2000">
                <a:solidFill>
                  <a:srgbClr val="003399"/>
                </a:solidFill>
              </a:rPr>
              <a:t> Сроки выполнения работ с 2008 – 2014 г.г.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ru-RU" altLang="ru-RU" sz="2000">
                <a:solidFill>
                  <a:srgbClr val="003399"/>
                </a:solidFill>
              </a:rPr>
              <a:t> Затраты на создание эталонного комплекса – 29,8 млн. р.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ru-RU" altLang="ru-RU" sz="2000">
                <a:solidFill>
                  <a:srgbClr val="003399"/>
                </a:solidFill>
              </a:rPr>
              <a:t> Собственные средства – 3,7 млн. р.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ru-RU" altLang="ru-RU" sz="2000">
                <a:solidFill>
                  <a:srgbClr val="003399"/>
                </a:solidFill>
              </a:rPr>
              <a:t> Всего – 33,5 млн. р.</a:t>
            </a:r>
          </a:p>
        </p:txBody>
      </p:sp>
      <p:graphicFrame>
        <p:nvGraphicFramePr>
          <p:cNvPr id="64605" name="Group 93"/>
          <p:cNvGraphicFramePr>
            <a:graphicFrameLocks noGrp="1"/>
          </p:cNvGraphicFramePr>
          <p:nvPr/>
        </p:nvGraphicFramePr>
        <p:xfrm>
          <a:off x="201613" y="1341438"/>
          <a:ext cx="8834437" cy="3946208"/>
        </p:xfrm>
        <a:graphic>
          <a:graphicData uri="http://schemas.openxmlformats.org/drawingml/2006/table">
            <a:tbl>
              <a:tblPr/>
              <a:tblGrid>
                <a:gridCol w="1993900"/>
                <a:gridCol w="2520950"/>
                <a:gridCol w="2103437"/>
                <a:gridCol w="2216150"/>
              </a:tblGrid>
              <a:tr h="566738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Соответствие мировому уровню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34926" marR="34926" marT="34925" marB="349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Обеспечение единства измерений в стране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34926" marR="34926" marT="34925" marB="349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Обеспечение потребностей МО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34926" marR="34926" marT="34925" marB="349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Совершенствование эталонной базы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34926" marR="34926" marT="34925" marB="349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4575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научных исследований по созданию установки Ватт-баланса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34926" marR="34926" marT="34925" marB="349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эталонов копий на основе КСХ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34926" marR="34926" marT="34925" marB="349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нового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военного эталона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34926" marR="34926" marT="34925" marB="349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Передача единицы эталону емкости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34926" marR="34926" marT="34925" marB="349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4575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в ключевых сличениях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34926" marR="34926" marT="34925" marB="349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Оснащение ЦСМ высокоточными импортными цифровыми мостами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34926" marR="34926" marT="34925" marB="349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Разработка новых прецизионных резисторов в НИИЭМП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34926" marR="34926" marT="34925" marB="349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эталона с использованием КСХ на переменном токе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34926" marR="34926" marT="34925" marB="349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9050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возимого эталона на основе КСХ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34926" marR="34926" marT="34925" marB="349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Применение высокоточных компараторов сопротивлений для измерения температуры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34926" marR="34926" marT="34925" marB="349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Разработка новых прецизионных мер в ЗИПНАУЧПРИБОР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34926" marR="34926" marT="34925" marB="349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эталона импеданса с использованием опыта ВНИИМ (погрешность 10</a:t>
                      </a:r>
                      <a:r>
                        <a:rPr kumimoji="0" lang="ru-RU" altLang="ru-RU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-9</a:t>
                      </a: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34926" marR="34926" marT="34925" marB="349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83713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Заголовок 1"/>
          <p:cNvSpPr>
            <a:spLocks/>
          </p:cNvSpPr>
          <p:nvPr/>
        </p:nvSpPr>
        <p:spPr bwMode="auto">
          <a:xfrm>
            <a:off x="250825" y="2133600"/>
            <a:ext cx="8713788" cy="228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altLang="ru-RU" sz="2800">
                <a:solidFill>
                  <a:srgbClr val="003399"/>
                </a:solidFill>
              </a:rPr>
              <a:t>Государственный  первичный специальный  эталон  единицы  силы электрического   тока </a:t>
            </a:r>
          </a:p>
          <a:p>
            <a:pPr algn="ctr" eaLnBrk="1" hangingPunct="1"/>
            <a:r>
              <a:rPr lang="ru-RU" altLang="ru-RU" sz="2800">
                <a:solidFill>
                  <a:srgbClr val="003399"/>
                </a:solidFill>
              </a:rPr>
              <a:t>в  диапазоне  частот   20 - 1·10</a:t>
            </a:r>
            <a:r>
              <a:rPr lang="ru-RU" altLang="ru-RU" sz="2800" baseline="30000">
                <a:solidFill>
                  <a:srgbClr val="003399"/>
                </a:solidFill>
              </a:rPr>
              <a:t>6</a:t>
            </a:r>
            <a:r>
              <a:rPr lang="ru-RU" altLang="ru-RU" sz="2800">
                <a:solidFill>
                  <a:srgbClr val="003399"/>
                </a:solidFill>
              </a:rPr>
              <a:t> гц </a:t>
            </a:r>
          </a:p>
          <a:p>
            <a:pPr algn="ctr"/>
            <a:r>
              <a:rPr lang="ru-RU" altLang="ru-RU" sz="2800">
                <a:solidFill>
                  <a:srgbClr val="003399"/>
                </a:solidFill>
              </a:rPr>
              <a:t>ГЭТ 88</a:t>
            </a:r>
          </a:p>
        </p:txBody>
      </p:sp>
      <p:sp>
        <p:nvSpPr>
          <p:cNvPr id="8806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588" y="188913"/>
            <a:ext cx="8064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altLang="ru-RU" sz="3500" smtClean="0">
                <a:solidFill>
                  <a:srgbClr val="003399"/>
                </a:solidFill>
                <a:latin typeface="Times New Roman" pitchFamily="18" charset="0"/>
              </a:rPr>
              <a:t>ФГУП «ВНИИМ им. Д.И. Менделеева»</a:t>
            </a:r>
          </a:p>
        </p:txBody>
      </p:sp>
    </p:spTree>
    <p:extLst>
      <p:ext uri="{BB962C8B-B14F-4D97-AF65-F5344CB8AC3E}">
        <p14:creationId xmlns:p14="http://schemas.microsoft.com/office/powerpoint/2010/main" val="9819173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Заголовок 1"/>
          <p:cNvSpPr>
            <a:spLocks/>
          </p:cNvSpPr>
          <p:nvPr/>
        </p:nvSpPr>
        <p:spPr bwMode="auto">
          <a:xfrm>
            <a:off x="0" y="333375"/>
            <a:ext cx="91440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Состав эталона ГЭТ 88</a:t>
            </a:r>
          </a:p>
        </p:txBody>
      </p:sp>
      <p:pic>
        <p:nvPicPr>
          <p:cNvPr id="89091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2875"/>
            <a:ext cx="873125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067313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63"/>
          <p:cNvGraphicFramePr>
            <a:graphicFrameLocks noGrp="1"/>
          </p:cNvGraphicFramePr>
          <p:nvPr>
            <p:ph type="tbl" idx="4294967295"/>
          </p:nvPr>
        </p:nvGraphicFramePr>
        <p:xfrm>
          <a:off x="323850" y="1412875"/>
          <a:ext cx="8435975" cy="4905375"/>
        </p:xfrm>
        <a:graphic>
          <a:graphicData uri="http://schemas.openxmlformats.org/drawingml/2006/table">
            <a:tbl>
              <a:tblPr/>
              <a:tblGrid>
                <a:gridCol w="4248472"/>
                <a:gridCol w="2088232"/>
                <a:gridCol w="2099271"/>
              </a:tblGrid>
              <a:tr h="8260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Метрологические характеристики</a:t>
                      </a:r>
                    </a:p>
                  </a:txBody>
                  <a:tcPr marL="91448" marR="91448" marT="45706" marB="457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ГЭТ 88-88</a:t>
                      </a:r>
                    </a:p>
                  </a:txBody>
                  <a:tcPr marL="91448" marR="91448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ГЭТ 88-__</a:t>
                      </a:r>
                    </a:p>
                  </a:txBody>
                  <a:tcPr marL="91448" marR="91448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52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Диапазон частот</a:t>
                      </a:r>
                    </a:p>
                  </a:txBody>
                  <a:tcPr marL="91448" marR="91448" marT="45706" marB="457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20 - 1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Гц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8" marR="91448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- 1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Гц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8" marR="91448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569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Диапазон силы тока, А</a:t>
                      </a:r>
                    </a:p>
                  </a:txBody>
                  <a:tcPr marL="91448" marR="91448" marT="45706" marB="457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 – 20</a:t>
                      </a:r>
                    </a:p>
                  </a:txBody>
                  <a:tcPr marL="91448" marR="91448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 – 100</a:t>
                      </a:r>
                    </a:p>
                  </a:txBody>
                  <a:tcPr marL="91448" marR="91448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91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НСП</a:t>
                      </a:r>
                    </a:p>
                  </a:txBody>
                  <a:tcPr marL="91448" marR="91448" marT="45706" marB="457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- 3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</a:t>
                      </a:r>
                      <a:endParaRPr kumimoji="0" lang="en-US" sz="18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8" marR="91448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- 1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</a:t>
                      </a:r>
                      <a:endParaRPr kumimoji="0" lang="en-US" sz="18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8" marR="91448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004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</a:t>
                      </a:r>
                    </a:p>
                  </a:txBody>
                  <a:tcPr marL="91448" marR="91448" marT="45706" marB="457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- 1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</a:t>
                      </a:r>
                    </a:p>
                  </a:txBody>
                  <a:tcPr marL="91448" marR="91448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- 5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</a:t>
                      </a:r>
                    </a:p>
                  </a:txBody>
                  <a:tcPr marL="91448" marR="91448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81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Стандартная неопределенность, тип А</a:t>
                      </a:r>
                    </a:p>
                  </a:txBody>
                  <a:tcPr marL="91448" marR="91448" marT="45706" marB="457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sz="18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8" marR="91448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- 5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</a:t>
                      </a:r>
                    </a:p>
                  </a:txBody>
                  <a:tcPr marL="91448" marR="91448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696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Стандартная неопределенность, тип В</a:t>
                      </a:r>
                    </a:p>
                  </a:txBody>
                  <a:tcPr marL="91448" marR="91448" marT="45706" marB="457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en-US" sz="18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8" marR="91448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- 6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</a:t>
                      </a:r>
                      <a:endParaRPr kumimoji="0" lang="en-US" sz="18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8" marR="91448"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0148" name="Заголовок 1"/>
          <p:cNvSpPr>
            <a:spLocks/>
          </p:cNvSpPr>
          <p:nvPr/>
        </p:nvSpPr>
        <p:spPr bwMode="auto">
          <a:xfrm>
            <a:off x="0" y="333375"/>
            <a:ext cx="91440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Метрологические характеристики</a:t>
            </a:r>
          </a:p>
        </p:txBody>
      </p:sp>
    </p:spTree>
    <p:extLst>
      <p:ext uri="{BB962C8B-B14F-4D97-AF65-F5344CB8AC3E}">
        <p14:creationId xmlns:p14="http://schemas.microsoft.com/office/powerpoint/2010/main" val="27889366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30188" y="333375"/>
            <a:ext cx="8229600" cy="37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smtClean="0">
                <a:solidFill>
                  <a:srgbClr val="003399"/>
                </a:solidFill>
                <a:latin typeface="Times New Roman" pitchFamily="18" charset="0"/>
              </a:rPr>
              <a:t>Востребованность</a:t>
            </a:r>
          </a:p>
        </p:txBody>
      </p:sp>
      <p:sp>
        <p:nvSpPr>
          <p:cNvPr id="16387" name="Rectangle 41"/>
          <p:cNvSpPr>
            <a:spLocks noChangeArrowheads="1"/>
          </p:cNvSpPr>
          <p:nvPr/>
        </p:nvSpPr>
        <p:spPr bwMode="auto">
          <a:xfrm>
            <a:off x="323850" y="1773238"/>
            <a:ext cx="8569325" cy="310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altLang="ru-RU" sz="2400" b="1" dirty="0" smtClean="0">
                <a:solidFill>
                  <a:srgbClr val="002060"/>
                </a:solidFill>
              </a:rPr>
              <a:t>Повышение качества результатов измерений при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sz="2400" dirty="0" smtClean="0">
                <a:solidFill>
                  <a:srgbClr val="002060"/>
                </a:solidFill>
              </a:rPr>
              <a:t>контроле параметров </a:t>
            </a:r>
            <a:r>
              <a:rPr lang="ru-RU" sz="2400" dirty="0" smtClean="0">
                <a:solidFill>
                  <a:srgbClr val="002060"/>
                </a:solidFill>
              </a:rPr>
              <a:t>продукции гражданского и оборонного назначения;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контроле за потерями энергоресурсов;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создании перспективных материалов;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создании новейших средств вооружения и военной техники.</a:t>
            </a:r>
          </a:p>
          <a:p>
            <a:pPr>
              <a:spcBef>
                <a:spcPct val="20000"/>
              </a:spcBef>
              <a:buClr>
                <a:schemeClr val="tx1"/>
              </a:buClr>
              <a:defRPr/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39684497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30188" y="77788"/>
            <a:ext cx="8229600" cy="373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smtClean="0">
                <a:solidFill>
                  <a:srgbClr val="003399"/>
                </a:solidFill>
                <a:latin typeface="Times New Roman" pitchFamily="18" charset="0"/>
              </a:rPr>
              <a:t>Востребованность</a:t>
            </a:r>
          </a:p>
        </p:txBody>
      </p:sp>
      <p:sp>
        <p:nvSpPr>
          <p:cNvPr id="92164" name="Rectangle 41"/>
          <p:cNvSpPr>
            <a:spLocks noChangeArrowheads="1"/>
          </p:cNvSpPr>
          <p:nvPr/>
        </p:nvSpPr>
        <p:spPr bwMode="auto">
          <a:xfrm>
            <a:off x="304800" y="5046663"/>
            <a:ext cx="85121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just" eaLnBrk="1" hangingPunct="1">
              <a:spcBef>
                <a:spcPct val="20000"/>
              </a:spcBef>
              <a:buClr>
                <a:srgbClr val="FF0000"/>
              </a:buClr>
            </a:pPr>
            <a:r>
              <a:rPr lang="ru-RU" altLang="ru-RU" sz="2000">
                <a:solidFill>
                  <a:srgbClr val="003399"/>
                </a:solidFill>
              </a:rPr>
              <a:t>Сроки выполнения работ: январь 2012 г. – декабрь 2014 г. </a:t>
            </a:r>
          </a:p>
          <a:p>
            <a:pPr algn="just" eaLnBrk="1" hangingPunct="1">
              <a:spcBef>
                <a:spcPct val="20000"/>
              </a:spcBef>
              <a:buClr>
                <a:srgbClr val="FF0000"/>
              </a:buClr>
            </a:pPr>
            <a:r>
              <a:rPr lang="ru-RU" altLang="ru-RU" sz="2000">
                <a:solidFill>
                  <a:srgbClr val="003399"/>
                </a:solidFill>
              </a:rPr>
              <a:t>Сумма бюджетного финансирования – 16,0 млн. руб., в т.ч. приобретение оборудования, комплектующих и материалов – 10,5 млн. руб.  </a:t>
            </a:r>
          </a:p>
        </p:txBody>
      </p:sp>
      <p:sp>
        <p:nvSpPr>
          <p:cNvPr id="92165" name="Прямоугольник 1"/>
          <p:cNvSpPr>
            <a:spLocks noChangeArrowheads="1"/>
          </p:cNvSpPr>
          <p:nvPr/>
        </p:nvSpPr>
        <p:spPr bwMode="auto">
          <a:xfrm>
            <a:off x="273050" y="1628775"/>
            <a:ext cx="8575675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just">
              <a:buFont typeface="Arial" charset="0"/>
              <a:buChar char="•"/>
            </a:pPr>
            <a:r>
              <a:rPr lang="ru-RU" altLang="ru-RU" sz="2200">
                <a:solidFill>
                  <a:srgbClr val="002060"/>
                </a:solidFill>
              </a:rPr>
              <a:t>Государственные региональные центры метрологии и государственные научно-метрологические институты;</a:t>
            </a:r>
          </a:p>
          <a:p>
            <a:pPr>
              <a:buFont typeface="Arial" charset="0"/>
              <a:buChar char="•"/>
            </a:pPr>
            <a:r>
              <a:rPr lang="ru-RU" altLang="ru-RU" sz="2200">
                <a:solidFill>
                  <a:srgbClr val="002060"/>
                </a:solidFill>
              </a:rPr>
              <a:t>Научно-исследовательские институты;</a:t>
            </a:r>
          </a:p>
          <a:p>
            <a:pPr>
              <a:buFont typeface="Arial" charset="0"/>
              <a:buChar char="•"/>
            </a:pPr>
            <a:r>
              <a:rPr lang="ru-RU" altLang="ru-RU" sz="2200">
                <a:solidFill>
                  <a:srgbClr val="002060"/>
                </a:solidFill>
              </a:rPr>
              <a:t>Минобороны РФ;</a:t>
            </a:r>
          </a:p>
          <a:p>
            <a:pPr>
              <a:buFont typeface="Arial" charset="0"/>
              <a:buChar char="•"/>
            </a:pPr>
            <a:r>
              <a:rPr lang="ru-RU" altLang="ru-RU" sz="2200">
                <a:solidFill>
                  <a:srgbClr val="002060"/>
                </a:solidFill>
              </a:rPr>
              <a:t>Оборонная промышленность;</a:t>
            </a:r>
          </a:p>
          <a:p>
            <a:pPr>
              <a:buFont typeface="Arial" charset="0"/>
              <a:buChar char="•"/>
            </a:pPr>
            <a:r>
              <a:rPr lang="ru-RU" altLang="ru-RU" sz="2200">
                <a:solidFill>
                  <a:srgbClr val="002060"/>
                </a:solidFill>
              </a:rPr>
              <a:t>Министерство здравоохранения;</a:t>
            </a:r>
          </a:p>
          <a:p>
            <a:pPr>
              <a:buFont typeface="Arial" charset="0"/>
              <a:buChar char="•"/>
            </a:pPr>
            <a:r>
              <a:rPr lang="ru-RU" altLang="ru-RU" sz="2200">
                <a:solidFill>
                  <a:srgbClr val="002060"/>
                </a:solidFill>
              </a:rPr>
              <a:t>Приборостроительная промышленность;</a:t>
            </a:r>
          </a:p>
          <a:p>
            <a:pPr>
              <a:buFont typeface="Arial" charset="0"/>
              <a:buChar char="•"/>
            </a:pPr>
            <a:r>
              <a:rPr lang="ru-RU" altLang="ru-RU" sz="2200">
                <a:solidFill>
                  <a:srgbClr val="002060"/>
                </a:solidFill>
              </a:rPr>
              <a:t>Официальные представительства ведущих зарубежных фирм-производителей высокоточных СИ.</a:t>
            </a:r>
          </a:p>
        </p:txBody>
      </p:sp>
    </p:spTree>
    <p:extLst>
      <p:ext uri="{BB962C8B-B14F-4D97-AF65-F5344CB8AC3E}">
        <p14:creationId xmlns:p14="http://schemas.microsoft.com/office/powerpoint/2010/main" val="182072380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>
                <a:solidFill>
                  <a:srgbClr val="003399"/>
                </a:solidFill>
                <a:latin typeface="Times New Roman" pitchFamily="18" charset="0"/>
              </a:rPr>
              <a:t>ФГУП «ВНИИОФИ»</a:t>
            </a:r>
          </a:p>
        </p:txBody>
      </p:sp>
      <p:sp>
        <p:nvSpPr>
          <p:cNvPr id="147459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altLang="ru-RU" sz="2800" smtClean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ru-RU" sz="2800" smtClean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smtClean="0">
                <a:solidFill>
                  <a:srgbClr val="003399"/>
                </a:solidFill>
                <a:latin typeface="Times New Roman" pitchFamily="18" charset="0"/>
              </a:rPr>
              <a:t>Государственный первичный эталон единицы силы света малых уровней в диапазоне 10</a:t>
            </a:r>
            <a:r>
              <a:rPr lang="ru-RU" altLang="ru-RU" sz="2800" baseline="30000" smtClean="0">
                <a:solidFill>
                  <a:srgbClr val="003399"/>
                </a:solidFill>
                <a:latin typeface="Times New Roman" pitchFamily="18" charset="0"/>
              </a:rPr>
              <a:t>-6</a:t>
            </a:r>
            <a:r>
              <a:rPr lang="ru-RU" altLang="ru-RU" sz="2800" smtClean="0">
                <a:solidFill>
                  <a:srgbClr val="003399"/>
                </a:solidFill>
                <a:latin typeface="Times New Roman" pitchFamily="18" charset="0"/>
              </a:rPr>
              <a:t> – 10 кд</a:t>
            </a:r>
          </a:p>
        </p:txBody>
      </p:sp>
    </p:spTree>
    <p:extLst>
      <p:ext uri="{BB962C8B-B14F-4D97-AF65-F5344CB8AC3E}">
        <p14:creationId xmlns:p14="http://schemas.microsoft.com/office/powerpoint/2010/main" val="6088503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/>
          <p:cNvSpPr/>
          <p:nvPr/>
        </p:nvSpPr>
        <p:spPr bwMode="auto">
          <a:xfrm>
            <a:off x="3429000" y="1428750"/>
            <a:ext cx="2928938" cy="714375"/>
          </a:xfrm>
          <a:prstGeom prst="rect">
            <a:avLst/>
          </a:prstGeom>
          <a:solidFill>
            <a:srgbClr val="9F5F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800" rIns="46800" anchor="ctr"/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</a:rPr>
              <a:t>ПРАВИТЕЛЬСТВО </a:t>
            </a:r>
            <a:br>
              <a:rPr lang="ru-RU" sz="1400" b="1" dirty="0">
                <a:solidFill>
                  <a:schemeClr val="bg1"/>
                </a:solidFill>
              </a:rPr>
            </a:br>
            <a:r>
              <a:rPr lang="ru-RU" sz="1400" b="1" dirty="0">
                <a:solidFill>
                  <a:schemeClr val="bg1"/>
                </a:solidFill>
              </a:rPr>
              <a:t>РОССИЙСКОЙ ФЕДЕРАЦИИ</a:t>
            </a:r>
          </a:p>
        </p:txBody>
      </p:sp>
      <p:sp>
        <p:nvSpPr>
          <p:cNvPr id="40" name="Скругленный прямоугольник 39"/>
          <p:cNvSpPr/>
          <p:nvPr/>
        </p:nvSpPr>
        <p:spPr bwMode="auto">
          <a:xfrm>
            <a:off x="3643313" y="2714625"/>
            <a:ext cx="2428875" cy="857250"/>
          </a:xfrm>
          <a:prstGeom prst="roundRect">
            <a:avLst/>
          </a:prstGeom>
          <a:solidFill>
            <a:srgbClr val="FFEFBD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 b="1" dirty="0"/>
              <a:t>РОССТАНДАРТ</a:t>
            </a:r>
          </a:p>
        </p:txBody>
      </p:sp>
      <p:sp>
        <p:nvSpPr>
          <p:cNvPr id="37" name="Скругленный прямоугольник 36"/>
          <p:cNvSpPr/>
          <p:nvPr/>
        </p:nvSpPr>
        <p:spPr bwMode="auto">
          <a:xfrm>
            <a:off x="142875" y="4643438"/>
            <a:ext cx="1357313" cy="642937"/>
          </a:xfrm>
          <a:prstGeom prst="roundRect">
            <a:avLst/>
          </a:prstGeom>
          <a:solidFill>
            <a:srgbClr val="FFEFBD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rIns="36000" anchor="ctr"/>
          <a:lstStyle/>
          <a:p>
            <a:pPr>
              <a:defRPr/>
            </a:pPr>
            <a:r>
              <a:rPr lang="ru-RU" sz="1000" b="1" dirty="0"/>
              <a:t>Территориальные органы</a:t>
            </a:r>
          </a:p>
        </p:txBody>
      </p:sp>
      <p:sp>
        <p:nvSpPr>
          <p:cNvPr id="41" name="Скругленный прямоугольник 40"/>
          <p:cNvSpPr/>
          <p:nvPr/>
        </p:nvSpPr>
        <p:spPr bwMode="auto">
          <a:xfrm>
            <a:off x="571500" y="2984500"/>
            <a:ext cx="1951038" cy="1373188"/>
          </a:xfrm>
          <a:prstGeom prst="roundRect">
            <a:avLst/>
          </a:prstGeom>
          <a:solidFill>
            <a:srgbClr val="FFE7F4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800" rIns="46800" anchor="ctr"/>
          <a:lstStyle/>
          <a:p>
            <a:pPr>
              <a:defRPr/>
            </a:pPr>
            <a:r>
              <a:rPr lang="ru-RU" sz="1000" b="1" dirty="0"/>
              <a:t>Федеральный орган исполнительной власти</a:t>
            </a:r>
          </a:p>
          <a:p>
            <a:pPr>
              <a:defRPr/>
            </a:pPr>
            <a:endParaRPr lang="ru-RU" sz="1000" b="1" dirty="0"/>
          </a:p>
          <a:p>
            <a:pPr>
              <a:defRPr/>
            </a:pPr>
            <a:r>
              <a:rPr lang="ru-RU" sz="1000" b="1" dirty="0"/>
              <a:t>Министерства</a:t>
            </a:r>
          </a:p>
          <a:p>
            <a:pPr>
              <a:defRPr/>
            </a:pPr>
            <a:r>
              <a:rPr lang="ru-RU" sz="1000" b="1" dirty="0"/>
              <a:t>Федеральные службы</a:t>
            </a:r>
          </a:p>
          <a:p>
            <a:pPr>
              <a:defRPr/>
            </a:pPr>
            <a:r>
              <a:rPr lang="ru-RU" sz="1000" b="1" dirty="0"/>
              <a:t>Федеральные агентства</a:t>
            </a:r>
          </a:p>
          <a:p>
            <a:pPr>
              <a:defRPr/>
            </a:pPr>
            <a:r>
              <a:rPr lang="ru-RU" sz="1000" b="1" dirty="0"/>
              <a:t>Ведомственные метрологические службы</a:t>
            </a:r>
            <a:endParaRPr lang="en-US" sz="1000" b="1" dirty="0"/>
          </a:p>
        </p:txBody>
      </p:sp>
      <p:sp>
        <p:nvSpPr>
          <p:cNvPr id="42" name="Скругленный прямоугольник 41"/>
          <p:cNvSpPr/>
          <p:nvPr/>
        </p:nvSpPr>
        <p:spPr bwMode="auto">
          <a:xfrm>
            <a:off x="3071813" y="4643438"/>
            <a:ext cx="1928812" cy="642937"/>
          </a:xfrm>
          <a:prstGeom prst="roundRect">
            <a:avLst/>
          </a:prstGeom>
          <a:solidFill>
            <a:srgbClr val="FFEFBD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1200" b="1" dirty="0"/>
              <a:t>Метрологическая </a:t>
            </a:r>
            <a:br>
              <a:rPr lang="ru-RU" sz="1200" b="1" dirty="0"/>
            </a:br>
            <a:r>
              <a:rPr lang="ru-RU" sz="1200" b="1" dirty="0"/>
              <a:t>служба</a:t>
            </a:r>
          </a:p>
          <a:p>
            <a:pPr algn="ctr">
              <a:defRPr/>
            </a:pPr>
            <a:r>
              <a:rPr lang="ru-RU" sz="1200" b="1" dirty="0" err="1"/>
              <a:t>Росстандарта</a:t>
            </a:r>
            <a:endParaRPr lang="ru-RU" sz="1200" b="1" dirty="0"/>
          </a:p>
        </p:txBody>
      </p:sp>
      <p:sp>
        <p:nvSpPr>
          <p:cNvPr id="44" name="Скругленный прямоугольник 43"/>
          <p:cNvSpPr/>
          <p:nvPr/>
        </p:nvSpPr>
        <p:spPr bwMode="auto">
          <a:xfrm>
            <a:off x="1590675" y="4643438"/>
            <a:ext cx="1285875" cy="642937"/>
          </a:xfrm>
          <a:prstGeom prst="roundRect">
            <a:avLst/>
          </a:prstGeom>
          <a:solidFill>
            <a:srgbClr val="FFEFBD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rIns="36000" anchor="ctr"/>
          <a:lstStyle/>
          <a:p>
            <a:pPr>
              <a:defRPr/>
            </a:pPr>
            <a:r>
              <a:rPr lang="ru-RU" sz="1000" b="1" dirty="0"/>
              <a:t>Национальные метрологические институты</a:t>
            </a:r>
          </a:p>
        </p:txBody>
      </p:sp>
      <p:sp>
        <p:nvSpPr>
          <p:cNvPr id="45" name="Скругленный прямоугольник 44"/>
          <p:cNvSpPr/>
          <p:nvPr/>
        </p:nvSpPr>
        <p:spPr bwMode="auto">
          <a:xfrm>
            <a:off x="5643563" y="4643438"/>
            <a:ext cx="642937" cy="642937"/>
          </a:xfrm>
          <a:prstGeom prst="roundRect">
            <a:avLst/>
          </a:prstGeom>
          <a:solidFill>
            <a:srgbClr val="FFEFBD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800" rIns="46800" anchor="ctr"/>
          <a:lstStyle/>
          <a:p>
            <a:pPr>
              <a:defRPr/>
            </a:pPr>
            <a:r>
              <a:rPr lang="ru-RU" sz="1100" b="1" dirty="0"/>
              <a:t>ГСССД</a:t>
            </a:r>
          </a:p>
        </p:txBody>
      </p:sp>
      <p:sp>
        <p:nvSpPr>
          <p:cNvPr id="46" name="Скругленный прямоугольник 45"/>
          <p:cNvSpPr/>
          <p:nvPr/>
        </p:nvSpPr>
        <p:spPr bwMode="auto">
          <a:xfrm>
            <a:off x="6429375" y="4643438"/>
            <a:ext cx="642938" cy="642937"/>
          </a:xfrm>
          <a:prstGeom prst="roundRect">
            <a:avLst/>
          </a:prstGeom>
          <a:solidFill>
            <a:srgbClr val="FFEFBD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800" rIns="46800" anchor="ctr"/>
          <a:lstStyle/>
          <a:p>
            <a:pPr>
              <a:defRPr/>
            </a:pPr>
            <a:r>
              <a:rPr lang="ru-RU" sz="1100" b="1" dirty="0"/>
              <a:t>ГССО</a:t>
            </a:r>
          </a:p>
        </p:txBody>
      </p:sp>
      <p:sp>
        <p:nvSpPr>
          <p:cNvPr id="47" name="Скругленный прямоугольник 46"/>
          <p:cNvSpPr/>
          <p:nvPr/>
        </p:nvSpPr>
        <p:spPr bwMode="auto">
          <a:xfrm>
            <a:off x="7143750" y="4643438"/>
            <a:ext cx="642938" cy="642937"/>
          </a:xfrm>
          <a:prstGeom prst="roundRect">
            <a:avLst/>
          </a:prstGeom>
          <a:solidFill>
            <a:srgbClr val="FFEFBD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800" rIns="46800" anchor="ctr"/>
          <a:lstStyle/>
          <a:p>
            <a:pPr>
              <a:defRPr/>
            </a:pPr>
            <a:r>
              <a:rPr lang="ru-RU" sz="1100" b="1" dirty="0"/>
              <a:t>ГСВЧ</a:t>
            </a:r>
          </a:p>
        </p:txBody>
      </p:sp>
      <p:sp>
        <p:nvSpPr>
          <p:cNvPr id="48" name="Скругленный прямоугольник 47"/>
          <p:cNvSpPr/>
          <p:nvPr/>
        </p:nvSpPr>
        <p:spPr bwMode="auto">
          <a:xfrm>
            <a:off x="1928813" y="5500688"/>
            <a:ext cx="1285875" cy="576262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rIns="36000" anchor="ctr"/>
          <a:lstStyle/>
          <a:p>
            <a:pPr algn="ctr">
              <a:defRPr/>
            </a:pPr>
            <a:r>
              <a:rPr lang="ru-RU" sz="900" b="1" dirty="0"/>
              <a:t>Метрологические службы юридических лиц</a:t>
            </a:r>
          </a:p>
        </p:txBody>
      </p:sp>
      <p:sp>
        <p:nvSpPr>
          <p:cNvPr id="50" name="Прямоугольник 49"/>
          <p:cNvSpPr/>
          <p:nvPr/>
        </p:nvSpPr>
        <p:spPr bwMode="auto">
          <a:xfrm>
            <a:off x="214313" y="6286500"/>
            <a:ext cx="7572375" cy="428625"/>
          </a:xfrm>
          <a:prstGeom prst="rect">
            <a:avLst/>
          </a:prstGeom>
          <a:solidFill>
            <a:srgbClr val="9F5F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800" tIns="108000" rIns="46800" bIns="0" anchor="ctr"/>
          <a:lstStyle/>
          <a:p>
            <a:pPr algn="ctr">
              <a:defRPr/>
            </a:pPr>
            <a:r>
              <a:rPr lang="ru-RU" sz="1600" b="1" baseline="30000">
                <a:solidFill>
                  <a:schemeClr val="bg1"/>
                </a:solidFill>
              </a:rPr>
              <a:t>Средства измерений (более 1,5 млрд шт.); измерительные процессы; </a:t>
            </a:r>
            <a:br>
              <a:rPr lang="ru-RU" sz="1600" b="1" baseline="30000">
                <a:solidFill>
                  <a:schemeClr val="bg1"/>
                </a:solidFill>
              </a:rPr>
            </a:br>
            <a:r>
              <a:rPr lang="ru-RU" sz="1600" b="1" baseline="30000">
                <a:solidFill>
                  <a:schemeClr val="bg1"/>
                </a:solidFill>
              </a:rPr>
              <a:t>деятельность по обеспечению единства измерений</a:t>
            </a:r>
          </a:p>
        </p:txBody>
      </p:sp>
      <p:sp>
        <p:nvSpPr>
          <p:cNvPr id="52" name="Скругленный прямоугольник 51"/>
          <p:cNvSpPr/>
          <p:nvPr/>
        </p:nvSpPr>
        <p:spPr bwMode="auto">
          <a:xfrm>
            <a:off x="3286125" y="5500688"/>
            <a:ext cx="1285875" cy="576262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rIns="36000" anchor="ctr"/>
          <a:lstStyle/>
          <a:p>
            <a:pPr algn="ctr">
              <a:defRPr/>
            </a:pPr>
            <a:r>
              <a:rPr lang="ru-RU" sz="900" b="1" dirty="0"/>
              <a:t>Государственные региональные центры метрологии</a:t>
            </a:r>
          </a:p>
        </p:txBody>
      </p:sp>
      <p:sp>
        <p:nvSpPr>
          <p:cNvPr id="53" name="Скругленный прямоугольник 52"/>
          <p:cNvSpPr/>
          <p:nvPr/>
        </p:nvSpPr>
        <p:spPr bwMode="auto">
          <a:xfrm>
            <a:off x="4643438" y="5500688"/>
            <a:ext cx="1428750" cy="576262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rIns="36000" anchor="ctr"/>
          <a:lstStyle/>
          <a:p>
            <a:pPr algn="ctr">
              <a:defRPr/>
            </a:pPr>
            <a:r>
              <a:rPr lang="ru-RU" sz="900" b="1"/>
              <a:t>Аккредитиуемые организации </a:t>
            </a:r>
            <a:br>
              <a:rPr lang="ru-RU" sz="900" b="1"/>
            </a:br>
            <a:r>
              <a:rPr lang="ru-RU" sz="900" b="1"/>
              <a:t>в области метрологии</a:t>
            </a:r>
          </a:p>
        </p:txBody>
      </p:sp>
      <p:sp>
        <p:nvSpPr>
          <p:cNvPr id="54" name="Скругленный прямоугольник 53"/>
          <p:cNvSpPr/>
          <p:nvPr/>
        </p:nvSpPr>
        <p:spPr bwMode="auto">
          <a:xfrm>
            <a:off x="142875" y="2000250"/>
            <a:ext cx="1428750" cy="785813"/>
          </a:xfrm>
          <a:prstGeom prst="roundRect">
            <a:avLst/>
          </a:prstGeom>
          <a:solidFill>
            <a:srgbClr val="DDFFD5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Совет по законодательной </a:t>
            </a:r>
            <a:br>
              <a:rPr lang="ru-RU" sz="1000" b="1" dirty="0"/>
            </a:br>
            <a:r>
              <a:rPr lang="ru-RU" sz="1000" b="1" dirty="0"/>
              <a:t>и прикладной метрологии</a:t>
            </a:r>
          </a:p>
        </p:txBody>
      </p:sp>
      <p:sp>
        <p:nvSpPr>
          <p:cNvPr id="55" name="Скругленный прямоугольник 54"/>
          <p:cNvSpPr/>
          <p:nvPr/>
        </p:nvSpPr>
        <p:spPr bwMode="auto">
          <a:xfrm>
            <a:off x="1785938" y="2000250"/>
            <a:ext cx="1571625" cy="785813"/>
          </a:xfrm>
          <a:prstGeom prst="roundRect">
            <a:avLst/>
          </a:prstGeom>
          <a:solidFill>
            <a:srgbClr val="DDFFD5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1300" b="1" dirty="0"/>
              <a:t>МИНПРОМТОРГ РОССИИ</a:t>
            </a:r>
          </a:p>
        </p:txBody>
      </p:sp>
      <p:cxnSp>
        <p:nvCxnSpPr>
          <p:cNvPr id="57" name="Прямая со стрелкой 56"/>
          <p:cNvCxnSpPr/>
          <p:nvPr/>
        </p:nvCxnSpPr>
        <p:spPr bwMode="auto">
          <a:xfrm rot="5400000">
            <a:off x="4501357" y="2428081"/>
            <a:ext cx="57150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9" name="Прямая со стрелкой 58"/>
          <p:cNvCxnSpPr/>
          <p:nvPr/>
        </p:nvCxnSpPr>
        <p:spPr bwMode="auto">
          <a:xfrm rot="5400000" flipH="1" flipV="1">
            <a:off x="4715669" y="2428081"/>
            <a:ext cx="5715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Прямая со стрелкой 61"/>
          <p:cNvCxnSpPr/>
          <p:nvPr/>
        </p:nvCxnSpPr>
        <p:spPr bwMode="auto">
          <a:xfrm rot="5400000">
            <a:off x="4358482" y="4001294"/>
            <a:ext cx="85725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6164" name="Группа 140"/>
          <p:cNvGrpSpPr>
            <a:grpSpLocks/>
          </p:cNvGrpSpPr>
          <p:nvPr/>
        </p:nvGrpSpPr>
        <p:grpSpPr bwMode="auto">
          <a:xfrm>
            <a:off x="6500813" y="3286125"/>
            <a:ext cx="1500187" cy="1071563"/>
            <a:chOff x="6357950" y="2571744"/>
            <a:chExt cx="1500198" cy="1071570"/>
          </a:xfrm>
        </p:grpSpPr>
        <p:sp>
          <p:nvSpPr>
            <p:cNvPr id="39" name="Скругленный прямоугольник 38"/>
            <p:cNvSpPr/>
            <p:nvPr/>
          </p:nvSpPr>
          <p:spPr bwMode="auto">
            <a:xfrm>
              <a:off x="6357950" y="2571744"/>
              <a:ext cx="1500198" cy="1071570"/>
            </a:xfrm>
            <a:prstGeom prst="roundRect">
              <a:avLst/>
            </a:prstGeom>
            <a:solidFill>
              <a:srgbClr val="FEF8CA"/>
            </a:solidFill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ru-RU" sz="1100" b="1" dirty="0"/>
            </a:p>
          </p:txBody>
        </p:sp>
        <p:sp>
          <p:nvSpPr>
            <p:cNvPr id="6213" name="Прямоугольник 138"/>
            <p:cNvSpPr>
              <a:spLocks noChangeArrowheads="1"/>
            </p:cNvSpPr>
            <p:nvPr/>
          </p:nvSpPr>
          <p:spPr bwMode="auto">
            <a:xfrm>
              <a:off x="6429388" y="2571744"/>
              <a:ext cx="1357322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000" b="1"/>
                <a:t>Международные организации</a:t>
              </a:r>
            </a:p>
            <a:p>
              <a:pPr algn="ctr"/>
              <a:endParaRPr lang="ru-RU" sz="1000" b="1"/>
            </a:p>
          </p:txBody>
        </p:sp>
        <p:sp>
          <p:nvSpPr>
            <p:cNvPr id="140" name="Прямоугольник 139"/>
            <p:cNvSpPr/>
            <p:nvPr/>
          </p:nvSpPr>
          <p:spPr>
            <a:xfrm>
              <a:off x="6357958" y="3000372"/>
              <a:ext cx="1500182" cy="553998"/>
            </a:xfrm>
            <a:prstGeom prst="rect">
              <a:avLst/>
            </a:prstGeom>
          </p:spPr>
          <p:txBody>
            <a:bodyPr numCol="2">
              <a:spAutoFit/>
            </a:bodyPr>
            <a:lstStyle/>
            <a:p>
              <a:pPr>
                <a:defRPr/>
              </a:pPr>
              <a:r>
                <a:rPr lang="ru-RU" sz="1000" b="1" dirty="0"/>
                <a:t>МГКМВ</a:t>
              </a:r>
            </a:p>
            <a:p>
              <a:pPr>
                <a:defRPr/>
              </a:pPr>
              <a:r>
                <a:rPr lang="ru-RU" sz="1000" b="1" dirty="0"/>
                <a:t>МОЗМ</a:t>
              </a:r>
            </a:p>
            <a:p>
              <a:pPr>
                <a:defRPr/>
              </a:pPr>
              <a:r>
                <a:rPr lang="ru-RU" sz="1000" b="1" dirty="0"/>
                <a:t>КООМЕТ</a:t>
              </a:r>
            </a:p>
            <a:p>
              <a:pPr>
                <a:defRPr/>
              </a:pPr>
              <a:r>
                <a:rPr lang="ru-RU" sz="1000" b="1" dirty="0"/>
                <a:t>ЕВРОМЕТ</a:t>
              </a:r>
            </a:p>
            <a:p>
              <a:pPr>
                <a:defRPr/>
              </a:pPr>
              <a:r>
                <a:rPr lang="ru-RU" sz="1000" b="1" dirty="0"/>
                <a:t>ИЛАК</a:t>
              </a:r>
            </a:p>
            <a:p>
              <a:pPr>
                <a:defRPr/>
              </a:pPr>
              <a:r>
                <a:rPr lang="ru-RU" sz="1000" b="1" dirty="0"/>
                <a:t>ИСО, МЭК</a:t>
              </a:r>
              <a:endParaRPr lang="ru-RU" sz="1000" dirty="0"/>
            </a:p>
          </p:txBody>
        </p:sp>
      </p:grpSp>
      <p:sp>
        <p:nvSpPr>
          <p:cNvPr id="142" name="Скругленный прямоугольник 141"/>
          <p:cNvSpPr/>
          <p:nvPr/>
        </p:nvSpPr>
        <p:spPr bwMode="auto">
          <a:xfrm>
            <a:off x="6500813" y="1857375"/>
            <a:ext cx="2214562" cy="642938"/>
          </a:xfrm>
          <a:prstGeom prst="roundRect">
            <a:avLst/>
          </a:prstGeom>
          <a:solidFill>
            <a:srgbClr val="DDFFD5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rIns="36000" anchor="ctr"/>
          <a:lstStyle/>
          <a:p>
            <a:pPr algn="ctr">
              <a:defRPr/>
            </a:pPr>
            <a:r>
              <a:rPr lang="ru-RU" sz="1300" b="1" dirty="0"/>
              <a:t>МИНЭКОНОМРАЗВИТИЯ </a:t>
            </a:r>
            <a:br>
              <a:rPr lang="ru-RU" sz="1300" b="1" dirty="0"/>
            </a:br>
            <a:r>
              <a:rPr lang="ru-RU" sz="1300" b="1" dirty="0"/>
              <a:t>РОССИИ</a:t>
            </a:r>
          </a:p>
        </p:txBody>
      </p:sp>
      <p:sp>
        <p:nvSpPr>
          <p:cNvPr id="143" name="Скругленный прямоугольник 142"/>
          <p:cNvSpPr/>
          <p:nvPr/>
        </p:nvSpPr>
        <p:spPr bwMode="auto">
          <a:xfrm>
            <a:off x="6500813" y="2714625"/>
            <a:ext cx="2214562" cy="428625"/>
          </a:xfrm>
          <a:prstGeom prst="roundRect">
            <a:avLst/>
          </a:prstGeom>
          <a:solidFill>
            <a:srgbClr val="DDFFD5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rIns="36000" anchor="ctr"/>
          <a:lstStyle/>
          <a:p>
            <a:pPr algn="ctr">
              <a:defRPr/>
            </a:pPr>
            <a:r>
              <a:rPr lang="ru-RU" sz="1300" b="1" dirty="0"/>
              <a:t>РОСАККРЕДИТАЦИЯ</a:t>
            </a:r>
          </a:p>
        </p:txBody>
      </p:sp>
      <p:sp>
        <p:nvSpPr>
          <p:cNvPr id="43" name="Rectangle 4"/>
          <p:cNvSpPr txBox="1">
            <a:spLocks noChangeArrowheads="1"/>
          </p:cNvSpPr>
          <p:nvPr/>
        </p:nvSpPr>
        <p:spPr>
          <a:xfrm>
            <a:off x="357188" y="285750"/>
            <a:ext cx="6500812" cy="50165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Структура Российской системы измерений</a:t>
            </a:r>
          </a:p>
        </p:txBody>
      </p:sp>
      <p:cxnSp>
        <p:nvCxnSpPr>
          <p:cNvPr id="51" name="Соединительная линия уступом 50"/>
          <p:cNvCxnSpPr/>
          <p:nvPr/>
        </p:nvCxnSpPr>
        <p:spPr bwMode="auto">
          <a:xfrm flipV="1">
            <a:off x="2357438" y="1571625"/>
            <a:ext cx="1071562" cy="428625"/>
          </a:xfrm>
          <a:prstGeom prst="bentConnector3">
            <a:avLst>
              <a:gd name="adj1" fmla="val -666"/>
            </a:avLst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1" name="Соединительная линия уступом 60"/>
          <p:cNvCxnSpPr>
            <a:stCxn id="38" idx="1"/>
          </p:cNvCxnSpPr>
          <p:nvPr/>
        </p:nvCxnSpPr>
        <p:spPr bwMode="auto">
          <a:xfrm rot="10800000" flipV="1">
            <a:off x="2571750" y="1785938"/>
            <a:ext cx="857250" cy="214312"/>
          </a:xfrm>
          <a:prstGeom prst="bentConnector3">
            <a:avLst>
              <a:gd name="adj1" fmla="val 100000"/>
            </a:avLst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4" name="Соединительная линия уступом 73"/>
          <p:cNvCxnSpPr/>
          <p:nvPr/>
        </p:nvCxnSpPr>
        <p:spPr bwMode="auto">
          <a:xfrm rot="5400000" flipH="1" flipV="1">
            <a:off x="2378869" y="2969419"/>
            <a:ext cx="642938" cy="285750"/>
          </a:xfrm>
          <a:prstGeom prst="bentConnector3">
            <a:avLst>
              <a:gd name="adj1" fmla="val -370"/>
            </a:avLst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9" name="Соединительная линия уступом 78"/>
          <p:cNvCxnSpPr/>
          <p:nvPr/>
        </p:nvCxnSpPr>
        <p:spPr bwMode="auto">
          <a:xfrm flipV="1">
            <a:off x="2547938" y="3567113"/>
            <a:ext cx="1857375" cy="428625"/>
          </a:xfrm>
          <a:prstGeom prst="bentConnector3">
            <a:avLst>
              <a:gd name="adj1" fmla="val 100000"/>
            </a:avLst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0" name="Соединительная линия уступом 89"/>
          <p:cNvCxnSpPr>
            <a:stCxn id="55" idx="3"/>
          </p:cNvCxnSpPr>
          <p:nvPr/>
        </p:nvCxnSpPr>
        <p:spPr bwMode="auto">
          <a:xfrm>
            <a:off x="3357563" y="2392363"/>
            <a:ext cx="928687" cy="322262"/>
          </a:xfrm>
          <a:prstGeom prst="bentConnector3">
            <a:avLst>
              <a:gd name="adj1" fmla="val 100256"/>
            </a:avLst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3" name="Соединительная линия уступом 92"/>
          <p:cNvCxnSpPr/>
          <p:nvPr/>
        </p:nvCxnSpPr>
        <p:spPr bwMode="auto">
          <a:xfrm rot="10800000">
            <a:off x="3357563" y="2571750"/>
            <a:ext cx="642937" cy="142875"/>
          </a:xfrm>
          <a:prstGeom prst="bentConnector3">
            <a:avLst>
              <a:gd name="adj1" fmla="val -1111"/>
            </a:avLst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0" name="Shape 99"/>
          <p:cNvCxnSpPr>
            <a:stCxn id="42" idx="3"/>
          </p:cNvCxnSpPr>
          <p:nvPr/>
        </p:nvCxnSpPr>
        <p:spPr bwMode="auto">
          <a:xfrm>
            <a:off x="5000625" y="4965700"/>
            <a:ext cx="142875" cy="534988"/>
          </a:xfrm>
          <a:prstGeom prst="bentConnector2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2" name="Прямая со стрелкой 101"/>
          <p:cNvCxnSpPr/>
          <p:nvPr/>
        </p:nvCxnSpPr>
        <p:spPr bwMode="auto">
          <a:xfrm rot="10800000">
            <a:off x="1571625" y="2324100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4" name="Прямая со стрелкой 103"/>
          <p:cNvCxnSpPr/>
          <p:nvPr/>
        </p:nvCxnSpPr>
        <p:spPr bwMode="auto">
          <a:xfrm>
            <a:off x="6072188" y="2857500"/>
            <a:ext cx="428625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108" name="Соединительная линия уступом 107"/>
          <p:cNvCxnSpPr/>
          <p:nvPr/>
        </p:nvCxnSpPr>
        <p:spPr bwMode="auto">
          <a:xfrm rot="10800000" flipV="1">
            <a:off x="2524125" y="3609975"/>
            <a:ext cx="1476375" cy="142875"/>
          </a:xfrm>
          <a:prstGeom prst="bentConnector3">
            <a:avLst>
              <a:gd name="adj1" fmla="val 0"/>
            </a:avLst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111" name="Прямая со стрелкой 110"/>
          <p:cNvCxnSpPr/>
          <p:nvPr/>
        </p:nvCxnSpPr>
        <p:spPr bwMode="auto">
          <a:xfrm rot="5400000">
            <a:off x="500857" y="5785644"/>
            <a:ext cx="85725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14" name="Прямая со стрелкой 113"/>
          <p:cNvCxnSpPr/>
          <p:nvPr/>
        </p:nvCxnSpPr>
        <p:spPr bwMode="auto">
          <a:xfrm rot="5400000">
            <a:off x="1429544" y="5785644"/>
            <a:ext cx="85725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15" name="Прямая со стрелкой 114"/>
          <p:cNvCxnSpPr/>
          <p:nvPr/>
        </p:nvCxnSpPr>
        <p:spPr bwMode="auto">
          <a:xfrm rot="5400000">
            <a:off x="5715794" y="5785644"/>
            <a:ext cx="85725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16" name="Прямая со стрелкой 115"/>
          <p:cNvCxnSpPr/>
          <p:nvPr/>
        </p:nvCxnSpPr>
        <p:spPr bwMode="auto">
          <a:xfrm rot="5400000">
            <a:off x="6287294" y="5785644"/>
            <a:ext cx="85725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17" name="Прямая со стрелкой 116"/>
          <p:cNvCxnSpPr/>
          <p:nvPr/>
        </p:nvCxnSpPr>
        <p:spPr bwMode="auto">
          <a:xfrm rot="5400000">
            <a:off x="7001669" y="5785644"/>
            <a:ext cx="85725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grpSp>
        <p:nvGrpSpPr>
          <p:cNvPr id="6183" name="Группа 119"/>
          <p:cNvGrpSpPr>
            <a:grpSpLocks/>
          </p:cNvGrpSpPr>
          <p:nvPr/>
        </p:nvGrpSpPr>
        <p:grpSpPr bwMode="auto">
          <a:xfrm>
            <a:off x="7358063" y="2501900"/>
            <a:ext cx="287337" cy="212725"/>
            <a:chOff x="7143768" y="2214554"/>
            <a:chExt cx="215902" cy="571504"/>
          </a:xfrm>
        </p:grpSpPr>
        <p:cxnSp>
          <p:nvCxnSpPr>
            <p:cNvPr id="118" name="Прямая со стрелкой 117"/>
            <p:cNvCxnSpPr/>
            <p:nvPr/>
          </p:nvCxnSpPr>
          <p:spPr bwMode="auto">
            <a:xfrm rot="5400000" flipH="1" flipV="1">
              <a:off x="6858612" y="2499710"/>
              <a:ext cx="571504" cy="1192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19" name="Прямая со стрелкой 118"/>
            <p:cNvCxnSpPr/>
            <p:nvPr/>
          </p:nvCxnSpPr>
          <p:spPr bwMode="auto">
            <a:xfrm rot="5400000">
              <a:off x="7073322" y="2499710"/>
              <a:ext cx="571504" cy="1192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cxnSp>
        <p:nvCxnSpPr>
          <p:cNvPr id="122" name="Прямая со стрелкой 121"/>
          <p:cNvCxnSpPr/>
          <p:nvPr/>
        </p:nvCxnSpPr>
        <p:spPr bwMode="auto">
          <a:xfrm rot="10800000">
            <a:off x="6072188" y="3429000"/>
            <a:ext cx="431800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4" name="Прямая со стрелкой 123"/>
          <p:cNvCxnSpPr/>
          <p:nvPr/>
        </p:nvCxnSpPr>
        <p:spPr bwMode="auto">
          <a:xfrm>
            <a:off x="1571625" y="2500313"/>
            <a:ext cx="21590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5" name="Shape 124"/>
          <p:cNvCxnSpPr/>
          <p:nvPr/>
        </p:nvCxnSpPr>
        <p:spPr bwMode="auto">
          <a:xfrm rot="10800000" flipV="1">
            <a:off x="2938463" y="4960938"/>
            <a:ext cx="142875" cy="534987"/>
          </a:xfrm>
          <a:prstGeom prst="bentConnector2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8" name="Соединительная линия уступом 177"/>
          <p:cNvCxnSpPr/>
          <p:nvPr/>
        </p:nvCxnSpPr>
        <p:spPr bwMode="auto">
          <a:xfrm>
            <a:off x="6357938" y="1643063"/>
            <a:ext cx="1143000" cy="214312"/>
          </a:xfrm>
          <a:prstGeom prst="bentConnector3">
            <a:avLst>
              <a:gd name="adj1" fmla="val 100000"/>
            </a:avLst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85" name="Соединительная линия уступом 184"/>
          <p:cNvCxnSpPr/>
          <p:nvPr/>
        </p:nvCxnSpPr>
        <p:spPr bwMode="auto">
          <a:xfrm rot="10800000">
            <a:off x="6357938" y="1500188"/>
            <a:ext cx="1357312" cy="357187"/>
          </a:xfrm>
          <a:prstGeom prst="bentConnector3">
            <a:avLst>
              <a:gd name="adj1" fmla="val -1228"/>
            </a:avLst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88" name="Прямая со стрелкой 187"/>
          <p:cNvCxnSpPr/>
          <p:nvPr/>
        </p:nvCxnSpPr>
        <p:spPr bwMode="auto">
          <a:xfrm rot="5400000">
            <a:off x="2678907" y="6179344"/>
            <a:ext cx="21590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89" name="Прямая со стрелкой 188"/>
          <p:cNvCxnSpPr/>
          <p:nvPr/>
        </p:nvCxnSpPr>
        <p:spPr bwMode="auto">
          <a:xfrm rot="5400000">
            <a:off x="3893344" y="6179344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0" name="Прямая со стрелкой 189"/>
          <p:cNvCxnSpPr/>
          <p:nvPr/>
        </p:nvCxnSpPr>
        <p:spPr bwMode="auto">
          <a:xfrm rot="5400000">
            <a:off x="2621757" y="5393531"/>
            <a:ext cx="21590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1" name="Прямая со стрелкой 190"/>
          <p:cNvCxnSpPr/>
          <p:nvPr/>
        </p:nvCxnSpPr>
        <p:spPr bwMode="auto">
          <a:xfrm rot="5400000">
            <a:off x="5322094" y="6179344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2" name="Прямая со стрелкой 191"/>
          <p:cNvCxnSpPr/>
          <p:nvPr/>
        </p:nvCxnSpPr>
        <p:spPr bwMode="auto">
          <a:xfrm rot="5400000">
            <a:off x="2464594" y="5393531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193" name="Прямая со стрелкой 192"/>
          <p:cNvCxnSpPr/>
          <p:nvPr/>
        </p:nvCxnSpPr>
        <p:spPr bwMode="auto">
          <a:xfrm rot="5400000">
            <a:off x="3040857" y="5393531"/>
            <a:ext cx="21590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194" name="Прямая со стрелкой 193"/>
          <p:cNvCxnSpPr/>
          <p:nvPr/>
        </p:nvCxnSpPr>
        <p:spPr bwMode="auto">
          <a:xfrm rot="5400000">
            <a:off x="3893344" y="5393531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195" name="Прямая со стрелкой 194"/>
          <p:cNvCxnSpPr/>
          <p:nvPr/>
        </p:nvCxnSpPr>
        <p:spPr bwMode="auto">
          <a:xfrm rot="5400000">
            <a:off x="4750594" y="5393531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196" name="Прямая со стрелкой 195"/>
          <p:cNvCxnSpPr/>
          <p:nvPr/>
        </p:nvCxnSpPr>
        <p:spPr bwMode="auto">
          <a:xfrm rot="5400000">
            <a:off x="5107782" y="6179344"/>
            <a:ext cx="21590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197" name="Прямая со стрелкой 196"/>
          <p:cNvCxnSpPr/>
          <p:nvPr/>
        </p:nvCxnSpPr>
        <p:spPr bwMode="auto">
          <a:xfrm rot="5400000">
            <a:off x="2464594" y="6179344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198" name="Прямая со стрелкой 197"/>
          <p:cNvCxnSpPr/>
          <p:nvPr/>
        </p:nvCxnSpPr>
        <p:spPr bwMode="auto">
          <a:xfrm rot="5400000">
            <a:off x="2393157" y="4536281"/>
            <a:ext cx="21590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9" name="Прямая со стрелкой 198"/>
          <p:cNvCxnSpPr/>
          <p:nvPr/>
        </p:nvCxnSpPr>
        <p:spPr bwMode="auto">
          <a:xfrm rot="5400000">
            <a:off x="3821907" y="4536281"/>
            <a:ext cx="215900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0" name="Прямая со стрелкой 199"/>
          <p:cNvCxnSpPr/>
          <p:nvPr/>
        </p:nvCxnSpPr>
        <p:spPr bwMode="auto">
          <a:xfrm rot="5400000">
            <a:off x="5865019" y="4531519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1" name="Прямая со стрелкой 200"/>
          <p:cNvCxnSpPr/>
          <p:nvPr/>
        </p:nvCxnSpPr>
        <p:spPr bwMode="auto">
          <a:xfrm rot="5400000">
            <a:off x="6607969" y="4536281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Прямая со стрелкой 79"/>
          <p:cNvCxnSpPr/>
          <p:nvPr/>
        </p:nvCxnSpPr>
        <p:spPr bwMode="auto">
          <a:xfrm rot="5400000">
            <a:off x="2104231" y="2877344"/>
            <a:ext cx="180975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4" name="Прямая со стрелкой 83"/>
          <p:cNvCxnSpPr/>
          <p:nvPr/>
        </p:nvCxnSpPr>
        <p:spPr bwMode="auto">
          <a:xfrm rot="5400000">
            <a:off x="7322344" y="4536281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5" name="Прямая со стрелкой 84"/>
          <p:cNvCxnSpPr/>
          <p:nvPr/>
        </p:nvCxnSpPr>
        <p:spPr bwMode="auto">
          <a:xfrm rot="5400000">
            <a:off x="832644" y="4536281"/>
            <a:ext cx="2159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4" name="Прямая соединительная линия 93"/>
          <p:cNvCxnSpPr/>
          <p:nvPr/>
        </p:nvCxnSpPr>
        <p:spPr bwMode="auto">
          <a:xfrm>
            <a:off x="928688" y="4429125"/>
            <a:ext cx="6500812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>
            <a:prstShdw prst="shdw12">
              <a:schemeClr val="bg2">
                <a:alpha val="50000"/>
              </a:schemeClr>
            </a:prstShdw>
          </a:effectLst>
        </p:spPr>
      </p:cxnSp>
      <p:cxnSp>
        <p:nvCxnSpPr>
          <p:cNvPr id="6207" name="Прямая соединительная линия 100"/>
          <p:cNvCxnSpPr>
            <a:cxnSpLocks noChangeShapeType="1"/>
          </p:cNvCxnSpPr>
          <p:nvPr/>
        </p:nvCxnSpPr>
        <p:spPr bwMode="auto">
          <a:xfrm>
            <a:off x="617538" y="3429000"/>
            <a:ext cx="185737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</p:cxnSp>
      <p:cxnSp>
        <p:nvCxnSpPr>
          <p:cNvPr id="6208" name="Прямая соединительная линия 102"/>
          <p:cNvCxnSpPr>
            <a:cxnSpLocks noChangeShapeType="1"/>
          </p:cNvCxnSpPr>
          <p:nvPr/>
        </p:nvCxnSpPr>
        <p:spPr bwMode="auto">
          <a:xfrm>
            <a:off x="6530975" y="3681413"/>
            <a:ext cx="143986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</p:cxnSp>
      <p:cxnSp>
        <p:nvCxnSpPr>
          <p:cNvPr id="70" name="Прямая со стрелкой 69"/>
          <p:cNvCxnSpPr/>
          <p:nvPr/>
        </p:nvCxnSpPr>
        <p:spPr bwMode="auto">
          <a:xfrm>
            <a:off x="6102350" y="2986088"/>
            <a:ext cx="428625" cy="158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ysDash"/>
            <a:round/>
            <a:headEnd type="arrow" w="med" len="med"/>
            <a:tailEnd type="none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4"/>
          <p:cNvSpPr>
            <a:spLocks noChangeArrowheads="1"/>
          </p:cNvSpPr>
          <p:nvPr/>
        </p:nvSpPr>
        <p:spPr bwMode="auto">
          <a:xfrm>
            <a:off x="8709025" y="64912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endParaRPr lang="ru-RU" altLang="ru-RU">
              <a:latin typeface="Tahoma" pitchFamily="34" charset="0"/>
            </a:endParaRPr>
          </a:p>
        </p:txBody>
      </p:sp>
      <p:sp>
        <p:nvSpPr>
          <p:cNvPr id="148483" name="Заголовок 1"/>
          <p:cNvSpPr>
            <a:spLocks/>
          </p:cNvSpPr>
          <p:nvPr/>
        </p:nvSpPr>
        <p:spPr bwMode="auto">
          <a:xfrm>
            <a:off x="0" y="333375"/>
            <a:ext cx="91440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Состав эталона</a:t>
            </a:r>
          </a:p>
        </p:txBody>
      </p:sp>
      <p:sp>
        <p:nvSpPr>
          <p:cNvPr id="148484" name="Rectangle 3"/>
          <p:cNvSpPr txBox="1">
            <a:spLocks noChangeArrowheads="1"/>
          </p:cNvSpPr>
          <p:nvPr/>
        </p:nvSpPr>
        <p:spPr bwMode="auto">
          <a:xfrm>
            <a:off x="114300" y="1412875"/>
            <a:ext cx="88423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81000" indent="-3810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ru-RU" altLang="ru-RU" sz="2000" b="1">
                <a:solidFill>
                  <a:srgbClr val="C00000"/>
                </a:solidFill>
                <a:latin typeface="Arial" charset="0"/>
              </a:rPr>
              <a:t>Внешний вид Государственного первичного специального эталона </a:t>
            </a:r>
            <a:br>
              <a:rPr lang="ru-RU" altLang="ru-RU" sz="2000" b="1">
                <a:solidFill>
                  <a:srgbClr val="C00000"/>
                </a:solidFill>
                <a:latin typeface="Arial" charset="0"/>
              </a:rPr>
            </a:br>
            <a:r>
              <a:rPr lang="ru-RU" altLang="ru-RU" sz="2000" b="1">
                <a:solidFill>
                  <a:srgbClr val="C00000"/>
                </a:solidFill>
                <a:latin typeface="Arial" charset="0"/>
              </a:rPr>
              <a:t>единицы силы света малых уровней в диапазоне от 10</a:t>
            </a:r>
            <a:r>
              <a:rPr lang="ru-RU" altLang="ru-RU" sz="2000" b="1" baseline="30000">
                <a:solidFill>
                  <a:srgbClr val="C00000"/>
                </a:solidFill>
                <a:latin typeface="Arial" charset="0"/>
              </a:rPr>
              <a:t>-6</a:t>
            </a:r>
            <a:r>
              <a:rPr lang="ru-RU" altLang="ru-RU" sz="2000" b="1">
                <a:solidFill>
                  <a:srgbClr val="C00000"/>
                </a:solidFill>
                <a:latin typeface="Arial" charset="0"/>
              </a:rPr>
              <a:t> до 10 кд</a:t>
            </a:r>
            <a:endParaRPr lang="ru-RU" altLang="ru-RU" sz="2000" b="1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pic>
        <p:nvPicPr>
          <p:cNvPr id="148485" name="Рисунок 1"/>
          <p:cNvPicPr>
            <a:picLocks noChangeAspect="1"/>
          </p:cNvPicPr>
          <p:nvPr/>
        </p:nvPicPr>
        <p:blipFill>
          <a:blip r:embed="rId2">
            <a:lum bright="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2233613"/>
            <a:ext cx="3144837" cy="424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486" name="Picture 9" descr="Эталон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233613"/>
            <a:ext cx="5724525" cy="429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97492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Заголовок 1"/>
          <p:cNvSpPr>
            <a:spLocks/>
          </p:cNvSpPr>
          <p:nvPr/>
        </p:nvSpPr>
        <p:spPr bwMode="auto">
          <a:xfrm>
            <a:off x="0" y="333375"/>
            <a:ext cx="91440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Метрологические характеристики</a:t>
            </a:r>
          </a:p>
        </p:txBody>
      </p:sp>
      <p:graphicFrame>
        <p:nvGraphicFramePr>
          <p:cNvPr id="16539" name="Group 155"/>
          <p:cNvGraphicFramePr>
            <a:graphicFrameLocks noGrp="1"/>
          </p:cNvGraphicFramePr>
          <p:nvPr/>
        </p:nvGraphicFramePr>
        <p:xfrm>
          <a:off x="107950" y="3357563"/>
          <a:ext cx="8856663" cy="2547938"/>
        </p:xfrm>
        <a:graphic>
          <a:graphicData uri="http://schemas.openxmlformats.org/drawingml/2006/table">
            <a:tbl>
              <a:tblPr/>
              <a:tblGrid>
                <a:gridCol w="4354513"/>
                <a:gridCol w="1452562"/>
                <a:gridCol w="1597025"/>
                <a:gridCol w="1452563"/>
              </a:tblGrid>
              <a:tr h="411480">
                <a:tc rowSpan="2">
                  <a:txBody>
                    <a:bodyPr/>
                    <a:lstStyle/>
                    <a:p>
                      <a:pPr marL="603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 неопределенности воспроизведения единицы силы света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Диапазон измерений, кд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14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ru-RU" altLang="ru-RU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-6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- 10</a:t>
                      </a:r>
                      <a:r>
                        <a:rPr kumimoji="0" lang="ru-RU" altLang="ru-RU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ru-RU" altLang="ru-RU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- 10</a:t>
                      </a:r>
                      <a:r>
                        <a:rPr kumimoji="0" lang="ru-RU" altLang="ru-RU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ru-RU" altLang="ru-RU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- 10</a:t>
                      </a:r>
                      <a:r>
                        <a:rPr kumimoji="0" lang="ru-RU" altLang="ru-RU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Стандартная неопределенность  типа 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0,59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Стандартная неопределенность типа В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Суммарная стандартная неопределенность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0,69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Расширенная неопределенность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" algn="l"/>
                          <a:tab pos="228600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Номер слайда 5"/>
          <p:cNvSpPr txBox="1">
            <a:spLocks noGrp="1"/>
          </p:cNvSpPr>
          <p:nvPr/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r">
              <a:defRPr/>
            </a:pPr>
            <a:fld id="{8E6E51FD-4465-4E0D-BD31-47EB7C2BE9DB}" type="slidenum">
              <a:rPr kumimoji="1" lang="ru-RU" sz="1400">
                <a:solidFill>
                  <a:schemeClr val="hlink"/>
                </a:solidFill>
                <a:latin typeface="+mn-lt"/>
                <a:cs typeface="+mn-cs"/>
              </a:rPr>
              <a:pPr algn="r">
                <a:defRPr/>
              </a:pPr>
              <a:t>21</a:t>
            </a:fld>
            <a:endParaRPr kumimoji="1" lang="ru-RU" sz="1400">
              <a:solidFill>
                <a:schemeClr val="hlink"/>
              </a:solidFill>
              <a:latin typeface="+mn-lt"/>
              <a:cs typeface="+mn-cs"/>
            </a:endParaRPr>
          </a:p>
        </p:txBody>
      </p:sp>
      <p:graphicFrame>
        <p:nvGraphicFramePr>
          <p:cNvPr id="16530" name="Group 146"/>
          <p:cNvGraphicFramePr>
            <a:graphicFrameLocks noGrp="1"/>
          </p:cNvGraphicFramePr>
          <p:nvPr/>
        </p:nvGraphicFramePr>
        <p:xfrm>
          <a:off x="107950" y="1354138"/>
          <a:ext cx="8856663" cy="1786000"/>
        </p:xfrm>
        <a:graphic>
          <a:graphicData uri="http://schemas.openxmlformats.org/drawingml/2006/table">
            <a:tbl>
              <a:tblPr/>
              <a:tblGrid>
                <a:gridCol w="4248150"/>
                <a:gridCol w="4608513"/>
              </a:tblGrid>
              <a:tr h="4950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характеристики </a:t>
                      </a:r>
                    </a:p>
                  </a:txBody>
                  <a:tcPr marL="31630" marR="31630" marT="7184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параметров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034">
                <a:tc>
                  <a:txBody>
                    <a:bodyPr/>
                    <a:lstStyle/>
                    <a:p>
                      <a:pPr marL="0" marR="0" lvl="0" indent="714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Воспроизводимая величина 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Динамический диапазон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898">
                <a:tc>
                  <a:txBody>
                    <a:bodyPr/>
                    <a:lstStyle/>
                    <a:p>
                      <a:pPr marL="0" marR="0" lvl="0" indent="714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силы света </a:t>
                      </a:r>
                    </a:p>
                    <a:p>
                      <a:pPr marL="0" marR="0" lvl="0" indent="714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освещенности </a:t>
                      </a:r>
                    </a:p>
                    <a:p>
                      <a:pPr marL="0" marR="0" lvl="0" indent="714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яркости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ru-RU" altLang="ru-RU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-6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 10 кд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ru-RU" altLang="ru-RU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-6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 10 лк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ru-RU" altLang="ru-RU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-4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 100 кд/м</a:t>
                      </a:r>
                      <a:r>
                        <a:rPr kumimoji="0" lang="ru-RU" altLang="ru-RU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50749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0825" y="333375"/>
            <a:ext cx="8229600" cy="37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smtClean="0">
                <a:solidFill>
                  <a:srgbClr val="003399"/>
                </a:solidFill>
                <a:latin typeface="Times New Roman" pitchFamily="18" charset="0"/>
              </a:rPr>
              <a:t>Востребованность</a:t>
            </a:r>
          </a:p>
        </p:txBody>
      </p:sp>
      <p:sp>
        <p:nvSpPr>
          <p:cNvPr id="17415" name="Rectangle 41"/>
          <p:cNvSpPr>
            <a:spLocks noChangeArrowheads="1"/>
          </p:cNvSpPr>
          <p:nvPr/>
        </p:nvSpPr>
        <p:spPr bwMode="auto">
          <a:xfrm>
            <a:off x="215900" y="1412875"/>
            <a:ext cx="8677275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ru-RU" altLang="ru-RU" sz="2800" dirty="0">
                <a:solidFill>
                  <a:srgbClr val="003399"/>
                </a:solidFill>
              </a:rPr>
              <a:t>Повышение качества результатов измерений при</a:t>
            </a:r>
            <a:endParaRPr lang="ru-RU" altLang="ru-RU" sz="2800" dirty="0"/>
          </a:p>
          <a:p>
            <a:pPr marL="355600" indent="-355600" algn="just" eaLnBrk="1" hangingPunct="1">
              <a:buFont typeface="Wingdings" pitchFamily="2" charset="2"/>
              <a:buChar char="§"/>
              <a:defRPr/>
            </a:pPr>
            <a:r>
              <a:rPr lang="ru-RU" altLang="ru-RU" sz="2400" dirty="0">
                <a:solidFill>
                  <a:schemeClr val="tx2"/>
                </a:solidFill>
              </a:rPr>
              <a:t> подтверждении соответствия чувствительности и широты динамического диапазона освещенности приборов ночного видения и низкоуровневых телевизионных систем и т.д.;</a:t>
            </a:r>
          </a:p>
          <a:p>
            <a:pPr marL="355600" indent="-355600" algn="just" eaLnBrk="1" hangingPunct="1">
              <a:buFont typeface="Wingdings" pitchFamily="2" charset="2"/>
              <a:buChar char="§"/>
              <a:defRPr/>
            </a:pPr>
            <a:r>
              <a:rPr lang="ru-RU" altLang="ru-RU" sz="2400" dirty="0">
                <a:solidFill>
                  <a:schemeClr val="tx2"/>
                </a:solidFill>
              </a:rPr>
              <a:t>обеспечении защитных функций национальной валюты;   </a:t>
            </a:r>
          </a:p>
          <a:p>
            <a:pPr marL="355600" indent="-355600" algn="just" eaLnBrk="1" hangingPunct="1">
              <a:buFont typeface="Wingdings" pitchFamily="2" charset="2"/>
              <a:buChar char="§"/>
              <a:defRPr/>
            </a:pPr>
            <a:r>
              <a:rPr lang="ru-RU" altLang="ru-RU" sz="2400" dirty="0">
                <a:solidFill>
                  <a:schemeClr val="tx2"/>
                </a:solidFill>
              </a:rPr>
              <a:t> подтверждении соответствия знаков пожарной безопасности  требованиям ГОСТ</a:t>
            </a:r>
          </a:p>
        </p:txBody>
      </p:sp>
      <p:sp>
        <p:nvSpPr>
          <p:cNvPr id="150532" name="Прямоугольник 4"/>
          <p:cNvSpPr>
            <a:spLocks noChangeArrowheads="1"/>
          </p:cNvSpPr>
          <p:nvPr/>
        </p:nvSpPr>
        <p:spPr bwMode="auto">
          <a:xfrm>
            <a:off x="179388" y="4581525"/>
            <a:ext cx="9001125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Clr>
                <a:schemeClr val="tx1"/>
              </a:buClr>
            </a:pPr>
            <a:r>
              <a:rPr lang="ru-RU" altLang="ru-RU" sz="2000"/>
              <a:t>Сроки выполнения работ:  2011 – 2014 гг.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ru-RU" altLang="ru-RU" sz="2000"/>
              <a:t>Стоимость работ: бюджетные субсидии 15 млн. руб.;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ru-RU" altLang="ru-RU" sz="2000"/>
              <a:t>	собственные средства (ВНИИОФИ) 12 млн. руб.*;</a:t>
            </a:r>
          </a:p>
          <a:p>
            <a:pPr lvl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ru-RU" altLang="ru-RU" sz="2000" b="1"/>
              <a:t>	ВСЕГО затраты на разработку и создание эталона -  27 млн. руб.</a:t>
            </a:r>
          </a:p>
          <a:p>
            <a:pPr>
              <a:lnSpc>
                <a:spcPct val="80000"/>
              </a:lnSpc>
              <a:spcBef>
                <a:spcPts val="600"/>
              </a:spcBef>
              <a:buClr>
                <a:schemeClr val="tx1"/>
              </a:buClr>
            </a:pPr>
            <a:r>
              <a:rPr lang="ru-RU" altLang="ru-RU" b="1" i="1"/>
              <a:t>* Средства использованные только для приобретения оборудования.</a:t>
            </a:r>
          </a:p>
        </p:txBody>
      </p:sp>
    </p:spTree>
    <p:extLst>
      <p:ext uri="{BB962C8B-B14F-4D97-AF65-F5344CB8AC3E}">
        <p14:creationId xmlns:p14="http://schemas.microsoft.com/office/powerpoint/2010/main" val="338102921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5300663"/>
            <a:ext cx="8229600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80000"/>
              </a:lnSpc>
              <a:buFontTx/>
              <a:buNone/>
            </a:pPr>
            <a:r>
              <a:rPr lang="ru-RU" altLang="ru-RU" sz="2400" smtClean="0">
                <a:solidFill>
                  <a:srgbClr val="000066"/>
                </a:solidFill>
              </a:rPr>
              <a:t>   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ru-RU" altLang="ru-RU" sz="2400" smtClean="0">
                <a:solidFill>
                  <a:srgbClr val="000066"/>
                </a:solidFill>
              </a:rPr>
              <a:t>     </a:t>
            </a:r>
            <a:r>
              <a:rPr lang="ru-RU" altLang="ru-RU" sz="2400" smtClean="0">
                <a:solidFill>
                  <a:srgbClr val="000066"/>
                </a:solidFill>
                <a:latin typeface="Times New Roman" pitchFamily="18" charset="0"/>
              </a:rPr>
              <a:t>Оказываются услуги по передаче единиц величин силы света, освещенности и яркости более чем 140 предприятиям.</a:t>
            </a:r>
          </a:p>
          <a:p>
            <a:pPr algn="just">
              <a:lnSpc>
                <a:spcPct val="80000"/>
              </a:lnSpc>
            </a:pPr>
            <a:endParaRPr lang="ru-RU" altLang="ru-RU" sz="2400" smtClean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151555" name="Rectangle 41"/>
          <p:cNvSpPr>
            <a:spLocks noChangeArrowheads="1"/>
          </p:cNvSpPr>
          <p:nvPr/>
        </p:nvSpPr>
        <p:spPr bwMode="auto">
          <a:xfrm>
            <a:off x="606425" y="1587500"/>
            <a:ext cx="82804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Font typeface="Arial" charset="0"/>
              <a:buChar char="•"/>
            </a:pPr>
            <a:r>
              <a:rPr lang="ru-RU" altLang="ru-RU" sz="2400"/>
              <a:t> Предприятия оборонно-промышленного комплекса (производство приборов ночного видения), Росатома, Роскосмоса, а также ФНПЦ «НПО Геофизика-НВ», ОАО «НПО «ГИПО», ОАО ЦНИИ «Циклон», ФГБУ «ГНМЦ</a:t>
            </a:r>
            <a:r>
              <a:rPr lang="en-US" altLang="ru-RU" sz="2400"/>
              <a:t> </a:t>
            </a:r>
            <a:r>
              <a:rPr lang="ru-RU" altLang="ru-RU" sz="2400"/>
              <a:t>Минобороны», ОАО «РЖД», ОАО «ЦНИИмаш», ОАО «ЛИИ им. М.М. Громова»;</a:t>
            </a: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Font typeface="Arial" charset="0"/>
              <a:buChar char="•"/>
            </a:pPr>
            <a:r>
              <a:rPr lang="ru-RU" altLang="ru-RU" sz="2400"/>
              <a:t> ГНМИ, ГРЦМ и метрологические службы предприятий;</a:t>
            </a: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Font typeface="Arial" charset="0"/>
              <a:buChar char="•"/>
            </a:pPr>
            <a:r>
              <a:rPr lang="ru-RU" altLang="ru-RU" sz="2400"/>
              <a:t> ВУЗы и НИИ.</a:t>
            </a:r>
          </a:p>
        </p:txBody>
      </p:sp>
      <p:sp>
        <p:nvSpPr>
          <p:cNvPr id="151556" name="Rectangle 2"/>
          <p:cNvSpPr>
            <a:spLocks noChangeArrowheads="1"/>
          </p:cNvSpPr>
          <p:nvPr/>
        </p:nvSpPr>
        <p:spPr bwMode="auto">
          <a:xfrm>
            <a:off x="250825" y="333375"/>
            <a:ext cx="82296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Востребованность</a:t>
            </a:r>
          </a:p>
        </p:txBody>
      </p:sp>
    </p:spTree>
    <p:extLst>
      <p:ext uri="{BB962C8B-B14F-4D97-AF65-F5344CB8AC3E}">
        <p14:creationId xmlns:p14="http://schemas.microsoft.com/office/powerpoint/2010/main" val="38421465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588" y="188913"/>
            <a:ext cx="8064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altLang="ru-RU" sz="3500" smtClean="0">
                <a:solidFill>
                  <a:srgbClr val="003399"/>
                </a:solidFill>
                <a:latin typeface="Times New Roman" pitchFamily="18" charset="0"/>
              </a:rPr>
              <a:t>ФГУП «ВНИИМ им. Д.И. Менделеева»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altLang="ru-RU" smtClean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mtClean="0">
                <a:solidFill>
                  <a:srgbClr val="003399"/>
                </a:solidFill>
                <a:latin typeface="Times New Roman" pitchFamily="18" charset="0"/>
              </a:rPr>
              <a:t>Государственный первичный эталон единиц массовой (молярной) доли и массовой (молярной) концентрации органических компонентов в жидких и твердых веществах и материалах на основе жидкостной и газовой хромато-масс-спектрометрии с изотопным разбавлением</a:t>
            </a:r>
            <a:r>
              <a:rPr lang="en-US" altLang="ru-RU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ru-RU" altLang="ru-RU" smtClean="0">
                <a:solidFill>
                  <a:srgbClr val="003399"/>
                </a:solidFill>
                <a:latin typeface="Times New Roman" pitchFamily="18" charset="0"/>
              </a:rPr>
              <a:t>и гравиметрии </a:t>
            </a:r>
          </a:p>
        </p:txBody>
      </p:sp>
    </p:spTree>
    <p:extLst>
      <p:ext uri="{BB962C8B-B14F-4D97-AF65-F5344CB8AC3E}">
        <p14:creationId xmlns:p14="http://schemas.microsoft.com/office/powerpoint/2010/main" val="24259000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8709025" y="6491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endParaRPr lang="ru-RU" altLang="ru-RU">
              <a:latin typeface="Tahoma" pitchFamily="34" charset="0"/>
            </a:endParaRPr>
          </a:p>
        </p:txBody>
      </p:sp>
      <p:sp>
        <p:nvSpPr>
          <p:cNvPr id="16387" name="AutoShape 10"/>
          <p:cNvSpPr>
            <a:spLocks noChangeArrowheads="1"/>
          </p:cNvSpPr>
          <p:nvPr/>
        </p:nvSpPr>
        <p:spPr bwMode="auto">
          <a:xfrm>
            <a:off x="1957388" y="4287838"/>
            <a:ext cx="1223962" cy="185737"/>
          </a:xfrm>
          <a:prstGeom prst="rightArrow">
            <a:avLst>
              <a:gd name="adj1" fmla="val 50000"/>
              <a:gd name="adj2" fmla="val 13692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388" name="Заголовок 1"/>
          <p:cNvSpPr>
            <a:spLocks/>
          </p:cNvSpPr>
          <p:nvPr/>
        </p:nvSpPr>
        <p:spPr bwMode="auto">
          <a:xfrm>
            <a:off x="-3175" y="0"/>
            <a:ext cx="8159750" cy="105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>
              <a:lnSpc>
                <a:spcPts val="1500"/>
              </a:lnSpc>
            </a:pPr>
            <a:r>
              <a:rPr lang="ru-RU" altLang="ru-RU" b="1">
                <a:solidFill>
                  <a:srgbClr val="003399"/>
                </a:solidFill>
              </a:rPr>
              <a:t>Состав государственного первичного эталона единиц массовой (молярной) доли и массовой (молярной) концентрации органических компонентов в жидких и твердых веществах и материалах на основе жидкостной и газовой хромато-масс-спектрометрии с изотопным разбавлением</a:t>
            </a:r>
            <a:r>
              <a:rPr lang="en-US" altLang="ru-RU" b="1">
                <a:solidFill>
                  <a:srgbClr val="003399"/>
                </a:solidFill>
              </a:rPr>
              <a:t> </a:t>
            </a:r>
            <a:r>
              <a:rPr lang="ru-RU" altLang="ru-RU" b="1">
                <a:solidFill>
                  <a:srgbClr val="003399"/>
                </a:solidFill>
              </a:rPr>
              <a:t>и гравиметрии</a:t>
            </a:r>
            <a:endParaRPr lang="ru-RU" altLang="ru-RU" sz="2800" b="1">
              <a:solidFill>
                <a:srgbClr val="003399"/>
              </a:solidFill>
            </a:endParaRPr>
          </a:p>
        </p:txBody>
      </p:sp>
      <p:sp>
        <p:nvSpPr>
          <p:cNvPr id="16389" name="Rectangle 3"/>
          <p:cNvSpPr>
            <a:spLocks noChangeArrowheads="1"/>
          </p:cNvSpPr>
          <p:nvPr/>
        </p:nvSpPr>
        <p:spPr bwMode="auto">
          <a:xfrm>
            <a:off x="204788" y="1374775"/>
            <a:ext cx="8688387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1400" b="1">
                <a:solidFill>
                  <a:srgbClr val="CC0000"/>
                </a:solidFill>
              </a:rPr>
              <a:t>А1 </a:t>
            </a:r>
            <a:r>
              <a:rPr lang="ru-RU" altLang="ko-KR" sz="1400" b="1">
                <a:solidFill>
                  <a:srgbClr val="CC0000"/>
                </a:solidFill>
              </a:rPr>
              <a:t>Хромато-масс-спектрометрическая установка для измерения массовой (молярной) доли и массовой </a:t>
            </a:r>
            <a:br>
              <a:rPr lang="ru-RU" altLang="ko-KR" sz="1400" b="1">
                <a:solidFill>
                  <a:srgbClr val="CC0000"/>
                </a:solidFill>
              </a:rPr>
            </a:br>
            <a:r>
              <a:rPr lang="ru-RU" altLang="ko-KR" sz="1400" b="1">
                <a:solidFill>
                  <a:srgbClr val="CC0000"/>
                </a:solidFill>
              </a:rPr>
              <a:t>(молярной) концентрации органических компонентов на основе метода ГЖХ-МС</a:t>
            </a:r>
            <a:endParaRPr lang="ru-RU" altLang="ru-RU" sz="1400" b="1">
              <a:solidFill>
                <a:srgbClr val="CC0000"/>
              </a:solidFill>
            </a:endParaRPr>
          </a:p>
        </p:txBody>
      </p:sp>
      <p:pic>
        <p:nvPicPr>
          <p:cNvPr id="1639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900238"/>
            <a:ext cx="2484438" cy="1439862"/>
          </a:xfrm>
          <a:prstGeom prst="rect">
            <a:avLst/>
          </a:prstGeom>
          <a:noFill/>
          <a:ln>
            <a:noFill/>
          </a:ln>
          <a:effectLst>
            <a:outerShdw dist="81320" dir="3080412" algn="ctr" rotWithShape="0">
              <a:srgbClr val="FFD67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639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3213100"/>
            <a:ext cx="3317875" cy="1309688"/>
          </a:xfrm>
          <a:prstGeom prst="rect">
            <a:avLst/>
          </a:prstGeom>
          <a:noFill/>
          <a:ln>
            <a:noFill/>
          </a:ln>
          <a:effectLst>
            <a:outerShdw dist="81320" dir="3080412" algn="ctr" rotWithShape="0">
              <a:srgbClr val="FFD67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6392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1870075"/>
            <a:ext cx="2284412" cy="1439863"/>
          </a:xfrm>
          <a:prstGeom prst="rect">
            <a:avLst/>
          </a:prstGeom>
          <a:noFill/>
          <a:ln>
            <a:noFill/>
          </a:ln>
          <a:effectLst>
            <a:outerShdw dist="81320" dir="3080412" algn="ctr" rotWithShape="0">
              <a:srgbClr val="FFD67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6393" name="Rectangle 5"/>
          <p:cNvSpPr>
            <a:spLocks noChangeArrowheads="1"/>
          </p:cNvSpPr>
          <p:nvPr/>
        </p:nvSpPr>
        <p:spPr bwMode="auto">
          <a:xfrm>
            <a:off x="66675" y="1931988"/>
            <a:ext cx="1912938" cy="95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1200" b="1">
                <a:solidFill>
                  <a:srgbClr val="660066"/>
                </a:solidFill>
              </a:rPr>
              <a:t>А 1.1</a:t>
            </a:r>
            <a:r>
              <a:rPr lang="ru-RU" altLang="ru-RU" sz="1200">
                <a:solidFill>
                  <a:srgbClr val="000066"/>
                </a:solidFill>
              </a:rPr>
              <a:t>  Хроматограф газовый модели «</a:t>
            </a:r>
            <a:r>
              <a:rPr lang="en-US" altLang="ru-RU" sz="1200">
                <a:solidFill>
                  <a:srgbClr val="000066"/>
                </a:solidFill>
              </a:rPr>
              <a:t>Agilent</a:t>
            </a:r>
            <a:r>
              <a:rPr lang="ru-RU" altLang="ru-RU" sz="1200">
                <a:solidFill>
                  <a:srgbClr val="000066"/>
                </a:solidFill>
              </a:rPr>
              <a:t> 6890N» с масс-селективным детектором «</a:t>
            </a:r>
            <a:r>
              <a:rPr lang="en-US" altLang="ru-RU" sz="1200">
                <a:solidFill>
                  <a:srgbClr val="000066"/>
                </a:solidFill>
              </a:rPr>
              <a:t>Agilent</a:t>
            </a:r>
            <a:r>
              <a:rPr lang="ru-RU" altLang="ru-RU" sz="1200">
                <a:solidFill>
                  <a:srgbClr val="000066"/>
                </a:solidFill>
              </a:rPr>
              <a:t> 5973</a:t>
            </a:r>
            <a:r>
              <a:rPr lang="en-US" altLang="ru-RU" sz="1200">
                <a:solidFill>
                  <a:srgbClr val="000066"/>
                </a:solidFill>
              </a:rPr>
              <a:t>N</a:t>
            </a:r>
            <a:r>
              <a:rPr lang="ru-RU" altLang="ru-RU" sz="1200">
                <a:solidFill>
                  <a:srgbClr val="000066"/>
                </a:solidFill>
              </a:rPr>
              <a:t>»</a:t>
            </a:r>
          </a:p>
        </p:txBody>
      </p:sp>
      <p:sp>
        <p:nvSpPr>
          <p:cNvPr id="16394" name="Rectangle 6"/>
          <p:cNvSpPr>
            <a:spLocks noChangeArrowheads="1"/>
          </p:cNvSpPr>
          <p:nvPr/>
        </p:nvSpPr>
        <p:spPr bwMode="auto">
          <a:xfrm>
            <a:off x="1303338" y="3441700"/>
            <a:ext cx="2303462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1200" b="1">
                <a:solidFill>
                  <a:srgbClr val="660066"/>
                </a:solidFill>
              </a:rPr>
              <a:t>А 1.2 </a:t>
            </a:r>
            <a:r>
              <a:rPr lang="ru-RU" altLang="ru-RU" sz="1200">
                <a:solidFill>
                  <a:srgbClr val="000066"/>
                </a:solidFill>
              </a:rPr>
              <a:t> Хроматограф газовый модели «</a:t>
            </a:r>
            <a:r>
              <a:rPr lang="en-US" altLang="ru-RU" sz="1200">
                <a:solidFill>
                  <a:srgbClr val="000066"/>
                </a:solidFill>
              </a:rPr>
              <a:t>Agilent</a:t>
            </a:r>
            <a:r>
              <a:rPr lang="ru-RU" altLang="ru-RU" sz="1200">
                <a:solidFill>
                  <a:srgbClr val="000066"/>
                </a:solidFill>
              </a:rPr>
              <a:t> 7890А» с детектором масс-селективным  «</a:t>
            </a:r>
            <a:r>
              <a:rPr lang="en-US" altLang="ru-RU" sz="1200">
                <a:solidFill>
                  <a:srgbClr val="000066"/>
                </a:solidFill>
              </a:rPr>
              <a:t>Agilent</a:t>
            </a:r>
            <a:r>
              <a:rPr lang="ru-RU" altLang="ru-RU" sz="1200">
                <a:solidFill>
                  <a:srgbClr val="000066"/>
                </a:solidFill>
              </a:rPr>
              <a:t> 5975С»</a:t>
            </a:r>
          </a:p>
        </p:txBody>
      </p:sp>
      <p:sp>
        <p:nvSpPr>
          <p:cNvPr id="16395" name="Rectangle 7"/>
          <p:cNvSpPr>
            <a:spLocks noChangeArrowheads="1"/>
          </p:cNvSpPr>
          <p:nvPr/>
        </p:nvSpPr>
        <p:spPr bwMode="auto">
          <a:xfrm>
            <a:off x="4535488" y="1870075"/>
            <a:ext cx="1889125" cy="101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1200" b="1">
                <a:solidFill>
                  <a:srgbClr val="660066"/>
                </a:solidFill>
              </a:rPr>
              <a:t>А 1.3</a:t>
            </a:r>
            <a:r>
              <a:rPr lang="ru-RU" altLang="ru-RU" sz="1200">
                <a:solidFill>
                  <a:srgbClr val="000066"/>
                </a:solidFill>
              </a:rPr>
              <a:t>  Хромато-масс-спектрометр с хроматографом </a:t>
            </a:r>
            <a:r>
              <a:rPr lang="en-US" altLang="ru-RU" sz="1200">
                <a:solidFill>
                  <a:srgbClr val="000066"/>
                </a:solidFill>
              </a:rPr>
              <a:t>Focus GC</a:t>
            </a:r>
            <a:r>
              <a:rPr lang="ru-RU" altLang="ru-RU" sz="1200">
                <a:solidFill>
                  <a:srgbClr val="000066"/>
                </a:solidFill>
              </a:rPr>
              <a:t> и масс-спектрометром </a:t>
            </a:r>
            <a:r>
              <a:rPr lang="en-US" altLang="ru-RU" sz="1200">
                <a:solidFill>
                  <a:srgbClr val="000066"/>
                </a:solidFill>
              </a:rPr>
              <a:t>DSQ II</a:t>
            </a:r>
          </a:p>
        </p:txBody>
      </p:sp>
      <p:sp>
        <p:nvSpPr>
          <p:cNvPr id="16396" name="AutoShape 10"/>
          <p:cNvSpPr>
            <a:spLocks noChangeArrowheads="1"/>
          </p:cNvSpPr>
          <p:nvPr/>
        </p:nvSpPr>
        <p:spPr bwMode="auto">
          <a:xfrm>
            <a:off x="4932363" y="2870200"/>
            <a:ext cx="1223962" cy="185738"/>
          </a:xfrm>
          <a:prstGeom prst="rightArrow">
            <a:avLst>
              <a:gd name="adj1" fmla="val 50000"/>
              <a:gd name="adj2" fmla="val 13692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397" name="AutoShape 10"/>
          <p:cNvSpPr>
            <a:spLocks noChangeArrowheads="1"/>
          </p:cNvSpPr>
          <p:nvPr/>
        </p:nvSpPr>
        <p:spPr bwMode="auto">
          <a:xfrm>
            <a:off x="411163" y="2900363"/>
            <a:ext cx="1223962" cy="185737"/>
          </a:xfrm>
          <a:prstGeom prst="rightArrow">
            <a:avLst>
              <a:gd name="adj1" fmla="val 50000"/>
              <a:gd name="adj2" fmla="val 13692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398" name="Прямоугольник 1"/>
          <p:cNvSpPr>
            <a:spLocks noChangeArrowheads="1"/>
          </p:cNvSpPr>
          <p:nvPr/>
        </p:nvSpPr>
        <p:spPr bwMode="auto">
          <a:xfrm>
            <a:off x="406400" y="4652963"/>
            <a:ext cx="8482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1400" b="1">
                <a:solidFill>
                  <a:srgbClr val="CC0000"/>
                </a:solidFill>
              </a:rPr>
              <a:t>А2 </a:t>
            </a:r>
            <a:r>
              <a:rPr lang="ru-RU" altLang="ko-KR" sz="1400" b="1">
                <a:solidFill>
                  <a:srgbClr val="CC0000"/>
                </a:solidFill>
              </a:rPr>
              <a:t>Хромато-масс-спектрометрическая установка для измерения массовой (молярной) доли и массовой (молярной) концентрации органических компонентов на основе метода ВЭЖХ-МС</a:t>
            </a:r>
            <a:endParaRPr lang="ru-RU" altLang="ru-RU" sz="1400" b="1">
              <a:solidFill>
                <a:srgbClr val="CC0000"/>
              </a:solidFill>
            </a:endParaRPr>
          </a:p>
        </p:txBody>
      </p:sp>
      <p:pic>
        <p:nvPicPr>
          <p:cNvPr id="16399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5362575"/>
            <a:ext cx="2671763" cy="1295400"/>
          </a:xfrm>
          <a:prstGeom prst="rect">
            <a:avLst/>
          </a:prstGeom>
          <a:noFill/>
          <a:ln>
            <a:noFill/>
          </a:ln>
          <a:effectLst>
            <a:outerShdw dist="81320" dir="3080412" algn="ctr" rotWithShape="0">
              <a:srgbClr val="FFD67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6400" name="Rectangle 3"/>
          <p:cNvSpPr>
            <a:spLocks noChangeArrowheads="1"/>
          </p:cNvSpPr>
          <p:nvPr/>
        </p:nvSpPr>
        <p:spPr bwMode="auto">
          <a:xfrm>
            <a:off x="4211638" y="5376863"/>
            <a:ext cx="3194050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1400" b="1">
                <a:solidFill>
                  <a:srgbClr val="660066"/>
                </a:solidFill>
              </a:rPr>
              <a:t>А 2.1</a:t>
            </a:r>
            <a:r>
              <a:rPr lang="ru-RU" altLang="ru-RU" sz="1400">
                <a:solidFill>
                  <a:srgbClr val="000066"/>
                </a:solidFill>
              </a:rPr>
              <a:t> Хромато-масс-спектрометр «</a:t>
            </a:r>
            <a:r>
              <a:rPr lang="en-US" altLang="ru-RU" sz="1400">
                <a:solidFill>
                  <a:srgbClr val="000066"/>
                </a:solidFill>
              </a:rPr>
              <a:t>Agilent</a:t>
            </a:r>
            <a:r>
              <a:rPr lang="ru-RU" altLang="ru-RU" sz="1400">
                <a:solidFill>
                  <a:srgbClr val="000066"/>
                </a:solidFill>
              </a:rPr>
              <a:t> 6460» (</a:t>
            </a:r>
            <a:r>
              <a:rPr lang="en-US" altLang="ru-RU" sz="1400">
                <a:solidFill>
                  <a:srgbClr val="000066"/>
                </a:solidFill>
              </a:rPr>
              <a:t>Triple Quad</a:t>
            </a:r>
            <a:r>
              <a:rPr lang="ru-RU" altLang="ru-RU" sz="1400">
                <a:solidFill>
                  <a:srgbClr val="000066"/>
                </a:solidFill>
              </a:rPr>
              <a:t> 6460) с хроматографом «</a:t>
            </a:r>
            <a:r>
              <a:rPr lang="en-US" altLang="ru-RU" sz="1400">
                <a:solidFill>
                  <a:srgbClr val="000066"/>
                </a:solidFill>
              </a:rPr>
              <a:t>Agilent</a:t>
            </a:r>
            <a:r>
              <a:rPr lang="ru-RU" altLang="ru-RU" sz="1400">
                <a:solidFill>
                  <a:srgbClr val="000066"/>
                </a:solidFill>
              </a:rPr>
              <a:t> 1200»</a:t>
            </a:r>
          </a:p>
        </p:txBody>
      </p:sp>
      <p:sp>
        <p:nvSpPr>
          <p:cNvPr id="16401" name="AutoShape 10"/>
          <p:cNvSpPr>
            <a:spLocks noChangeArrowheads="1"/>
          </p:cNvSpPr>
          <p:nvPr/>
        </p:nvSpPr>
        <p:spPr bwMode="auto">
          <a:xfrm rot="10800000">
            <a:off x="5286375" y="6140450"/>
            <a:ext cx="1225550" cy="185738"/>
          </a:xfrm>
          <a:prstGeom prst="rightArrow">
            <a:avLst>
              <a:gd name="adj1" fmla="val 50000"/>
              <a:gd name="adj2" fmla="val 13709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586308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8709025" y="6491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endParaRPr lang="ru-RU" altLang="ru-RU">
              <a:latin typeface="Tahoma" pitchFamily="34" charset="0"/>
            </a:endParaRPr>
          </a:p>
        </p:txBody>
      </p: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212725" y="1412875"/>
            <a:ext cx="8496300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1400" b="1">
                <a:solidFill>
                  <a:srgbClr val="CC0000"/>
                </a:solidFill>
              </a:rPr>
              <a:t>А3 </a:t>
            </a:r>
            <a:r>
              <a:rPr lang="ru-RU" altLang="ko-KR" sz="1400" b="1">
                <a:solidFill>
                  <a:srgbClr val="CC0000"/>
                </a:solidFill>
              </a:rPr>
              <a:t>Газо-хроматографическая установка для измерения массовой (молярной) доли и массовой (молярной) концентрации органических компонентов на основе метода ГЖХ-ПИД</a:t>
            </a:r>
            <a:endParaRPr lang="ru-RU" altLang="ru-RU" sz="1400" b="1">
              <a:solidFill>
                <a:srgbClr val="CC0000"/>
              </a:solidFill>
            </a:endParaRPr>
          </a:p>
        </p:txBody>
      </p:sp>
      <p:sp>
        <p:nvSpPr>
          <p:cNvPr id="17412" name="AutoShape 10"/>
          <p:cNvSpPr>
            <a:spLocks noChangeArrowheads="1"/>
          </p:cNvSpPr>
          <p:nvPr/>
        </p:nvSpPr>
        <p:spPr bwMode="auto">
          <a:xfrm>
            <a:off x="611188" y="3271838"/>
            <a:ext cx="1223962" cy="185737"/>
          </a:xfrm>
          <a:prstGeom prst="rightArrow">
            <a:avLst>
              <a:gd name="adj1" fmla="val 50000"/>
              <a:gd name="adj2" fmla="val 13692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3" name="Заголовок 1"/>
          <p:cNvSpPr>
            <a:spLocks/>
          </p:cNvSpPr>
          <p:nvPr/>
        </p:nvSpPr>
        <p:spPr bwMode="auto">
          <a:xfrm>
            <a:off x="-3175" y="0"/>
            <a:ext cx="8159750" cy="105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>
              <a:lnSpc>
                <a:spcPts val="1500"/>
              </a:lnSpc>
            </a:pPr>
            <a:r>
              <a:rPr lang="ru-RU" altLang="ru-RU" b="1">
                <a:solidFill>
                  <a:srgbClr val="003399"/>
                </a:solidFill>
              </a:rPr>
              <a:t>Состав государственного первичного эталона единиц массовой (молярной) доли и массовой (молярной) концентрации органических компонентов в жидких и твердых веществах и материалах на основе жидкостной и газовой хромато-масс-спектрометрии с изотопным разбавлением</a:t>
            </a:r>
            <a:r>
              <a:rPr lang="en-US" altLang="ru-RU" b="1">
                <a:solidFill>
                  <a:srgbClr val="003399"/>
                </a:solidFill>
              </a:rPr>
              <a:t> </a:t>
            </a:r>
            <a:r>
              <a:rPr lang="ru-RU" altLang="ru-RU" b="1">
                <a:solidFill>
                  <a:srgbClr val="003399"/>
                </a:solidFill>
              </a:rPr>
              <a:t>и гравиметрии</a:t>
            </a:r>
            <a:endParaRPr lang="ru-RU" altLang="ru-RU" sz="2800" b="1">
              <a:solidFill>
                <a:srgbClr val="003399"/>
              </a:solidFill>
            </a:endParaRPr>
          </a:p>
        </p:txBody>
      </p:sp>
      <p:pic>
        <p:nvPicPr>
          <p:cNvPr id="1741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060575"/>
            <a:ext cx="2428875" cy="1595438"/>
          </a:xfrm>
          <a:prstGeom prst="rect">
            <a:avLst/>
          </a:prstGeom>
          <a:noFill/>
          <a:ln>
            <a:noFill/>
          </a:ln>
          <a:effectLst>
            <a:outerShdw dist="81320" dir="3080412" algn="ctr" rotWithShape="0">
              <a:srgbClr val="FFD67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5" y="2060575"/>
            <a:ext cx="2411413" cy="1595438"/>
          </a:xfrm>
          <a:prstGeom prst="rect">
            <a:avLst/>
          </a:prstGeom>
          <a:noFill/>
          <a:ln>
            <a:noFill/>
          </a:ln>
          <a:effectLst>
            <a:outerShdw dist="81320" dir="3080412" algn="ctr" rotWithShape="0">
              <a:srgbClr val="FFD67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7416" name="Rectangle 3"/>
          <p:cNvSpPr>
            <a:spLocks noChangeArrowheads="1"/>
          </p:cNvSpPr>
          <p:nvPr/>
        </p:nvSpPr>
        <p:spPr bwMode="auto">
          <a:xfrm>
            <a:off x="153988" y="2062163"/>
            <a:ext cx="1989137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1200" b="1">
                <a:solidFill>
                  <a:srgbClr val="660066"/>
                </a:solidFill>
              </a:rPr>
              <a:t>А 3.1</a:t>
            </a:r>
            <a:r>
              <a:rPr lang="ru-RU" altLang="ru-RU" sz="1200">
                <a:solidFill>
                  <a:srgbClr val="000066"/>
                </a:solidFill>
              </a:rPr>
              <a:t> Хроматограф газовый </a:t>
            </a:r>
            <a:r>
              <a:rPr lang="en-US" altLang="ru-RU" sz="1200">
                <a:solidFill>
                  <a:srgbClr val="000066"/>
                </a:solidFill>
              </a:rPr>
              <a:t>Master GC</a:t>
            </a:r>
            <a:r>
              <a:rPr lang="ru-RU" altLang="ru-RU" sz="1200">
                <a:solidFill>
                  <a:srgbClr val="000066"/>
                </a:solidFill>
              </a:rPr>
              <a:t> с пламенно-ионизационным детектором и устройством для термодесорбции проб </a:t>
            </a:r>
            <a:r>
              <a:rPr lang="en-US" altLang="ru-RU" sz="1200">
                <a:solidFill>
                  <a:srgbClr val="000066"/>
                </a:solidFill>
              </a:rPr>
              <a:t>Master TD</a:t>
            </a:r>
          </a:p>
        </p:txBody>
      </p:sp>
      <p:sp>
        <p:nvSpPr>
          <p:cNvPr id="17417" name="Rectangle 4"/>
          <p:cNvSpPr>
            <a:spLocks noChangeArrowheads="1"/>
          </p:cNvSpPr>
          <p:nvPr/>
        </p:nvSpPr>
        <p:spPr bwMode="auto">
          <a:xfrm>
            <a:off x="7138988" y="2060575"/>
            <a:ext cx="1954212" cy="120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1200" b="1">
                <a:solidFill>
                  <a:srgbClr val="660066"/>
                </a:solidFill>
              </a:rPr>
              <a:t>А 3.2</a:t>
            </a:r>
            <a:r>
              <a:rPr lang="ru-RU" altLang="ru-RU" sz="1200">
                <a:solidFill>
                  <a:srgbClr val="000066"/>
                </a:solidFill>
              </a:rPr>
              <a:t> Хроматограф газовый с пламенно-ионизационным детектором и системой ввода жидких проб Trace GC – </a:t>
            </a:r>
            <a:r>
              <a:rPr lang="en-US" altLang="ru-RU" sz="1200">
                <a:solidFill>
                  <a:srgbClr val="000066"/>
                </a:solidFill>
              </a:rPr>
              <a:t>Termo-Finnigan</a:t>
            </a:r>
          </a:p>
        </p:txBody>
      </p:sp>
      <p:sp>
        <p:nvSpPr>
          <p:cNvPr id="17418" name="AutoShape 10"/>
          <p:cNvSpPr>
            <a:spLocks noChangeArrowheads="1"/>
          </p:cNvSpPr>
          <p:nvPr/>
        </p:nvSpPr>
        <p:spPr bwMode="auto">
          <a:xfrm rot="10800000">
            <a:off x="7485063" y="3271838"/>
            <a:ext cx="1223962" cy="185737"/>
          </a:xfrm>
          <a:prstGeom prst="rightArrow">
            <a:avLst>
              <a:gd name="adj1" fmla="val 50000"/>
              <a:gd name="adj2" fmla="val 13692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9" name="Rectangle 3"/>
          <p:cNvSpPr>
            <a:spLocks noChangeArrowheads="1"/>
          </p:cNvSpPr>
          <p:nvPr/>
        </p:nvSpPr>
        <p:spPr bwMode="auto">
          <a:xfrm>
            <a:off x="212725" y="3860800"/>
            <a:ext cx="8785225" cy="52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1400" b="1">
                <a:solidFill>
                  <a:srgbClr val="CC0000"/>
                </a:solidFill>
              </a:rPr>
              <a:t>А4 Хроматографическая установка для измерения массовой (молярной) доли и массовой (молярной) концентрации органических компонентов на основе метода ВЭЖХ-УФ (</a:t>
            </a:r>
            <a:r>
              <a:rPr lang="en-US" altLang="ru-RU" sz="1400" b="1">
                <a:solidFill>
                  <a:srgbClr val="CC0000"/>
                </a:solidFill>
              </a:rPr>
              <a:t>DAD</a:t>
            </a:r>
            <a:r>
              <a:rPr lang="ru-RU" altLang="ru-RU" sz="1400" b="1">
                <a:solidFill>
                  <a:srgbClr val="CC0000"/>
                </a:solidFill>
              </a:rPr>
              <a:t>) и ионной хроматографии</a:t>
            </a:r>
          </a:p>
        </p:txBody>
      </p:sp>
      <p:pic>
        <p:nvPicPr>
          <p:cNvPr id="1742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4437063"/>
            <a:ext cx="2159000" cy="1747837"/>
          </a:xfrm>
          <a:prstGeom prst="rect">
            <a:avLst/>
          </a:prstGeom>
          <a:noFill/>
          <a:ln>
            <a:noFill/>
          </a:ln>
          <a:effectLst>
            <a:outerShdw dist="81320" dir="3080412" algn="ctr" rotWithShape="0">
              <a:srgbClr val="FFD67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7421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588" y="4437063"/>
            <a:ext cx="2519362" cy="1855787"/>
          </a:xfrm>
          <a:prstGeom prst="rect">
            <a:avLst/>
          </a:prstGeom>
          <a:noFill/>
          <a:ln>
            <a:noFill/>
          </a:ln>
          <a:effectLst>
            <a:outerShdw dist="81320" dir="3080412" algn="ctr" rotWithShape="0">
              <a:srgbClr val="FFD67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7422" name="Rectangle 4"/>
          <p:cNvSpPr>
            <a:spLocks noChangeArrowheads="1"/>
          </p:cNvSpPr>
          <p:nvPr/>
        </p:nvSpPr>
        <p:spPr bwMode="auto">
          <a:xfrm>
            <a:off x="2484438" y="4537075"/>
            <a:ext cx="2120900" cy="83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1200" b="1">
                <a:solidFill>
                  <a:srgbClr val="660066"/>
                </a:solidFill>
              </a:rPr>
              <a:t>А 4.1</a:t>
            </a:r>
            <a:r>
              <a:rPr lang="ru-RU" altLang="ru-RU" sz="1200">
                <a:solidFill>
                  <a:srgbClr val="000066"/>
                </a:solidFill>
              </a:rPr>
              <a:t> Хроматограф жидкостной «</a:t>
            </a:r>
            <a:r>
              <a:rPr lang="en-US" altLang="ru-RU" sz="1200">
                <a:solidFill>
                  <a:srgbClr val="000066"/>
                </a:solidFill>
              </a:rPr>
              <a:t>Agilent</a:t>
            </a:r>
            <a:r>
              <a:rPr lang="ru-RU" altLang="ru-RU" sz="1200">
                <a:solidFill>
                  <a:srgbClr val="000066"/>
                </a:solidFill>
              </a:rPr>
              <a:t> 1200» с детектором на диодной матрице</a:t>
            </a:r>
          </a:p>
        </p:txBody>
      </p:sp>
      <p:sp>
        <p:nvSpPr>
          <p:cNvPr id="17423" name="AutoShape 10"/>
          <p:cNvSpPr>
            <a:spLocks noChangeArrowheads="1"/>
          </p:cNvSpPr>
          <p:nvPr/>
        </p:nvSpPr>
        <p:spPr bwMode="auto">
          <a:xfrm rot="10800000">
            <a:off x="2852738" y="5589588"/>
            <a:ext cx="1223962" cy="185737"/>
          </a:xfrm>
          <a:prstGeom prst="rightArrow">
            <a:avLst>
              <a:gd name="adj1" fmla="val 50000"/>
              <a:gd name="adj2" fmla="val 13692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24" name="Rectangle 5"/>
          <p:cNvSpPr>
            <a:spLocks noChangeArrowheads="1"/>
          </p:cNvSpPr>
          <p:nvPr/>
        </p:nvSpPr>
        <p:spPr bwMode="auto">
          <a:xfrm>
            <a:off x="4605338" y="4538663"/>
            <a:ext cx="1712912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1200" b="1">
                <a:solidFill>
                  <a:srgbClr val="660066"/>
                </a:solidFill>
              </a:rPr>
              <a:t>А 4.2</a:t>
            </a:r>
            <a:r>
              <a:rPr lang="ru-RU" altLang="ru-RU" sz="1200">
                <a:solidFill>
                  <a:srgbClr val="000066"/>
                </a:solidFill>
              </a:rPr>
              <a:t> Хроматограф ионный </a:t>
            </a:r>
            <a:r>
              <a:rPr lang="en-US" altLang="ru-RU" sz="1200">
                <a:solidFill>
                  <a:srgbClr val="000066"/>
                </a:solidFill>
              </a:rPr>
              <a:t>Dionex ICS</a:t>
            </a:r>
            <a:r>
              <a:rPr lang="ru-RU" altLang="ru-RU" sz="1200">
                <a:solidFill>
                  <a:srgbClr val="000066"/>
                </a:solidFill>
              </a:rPr>
              <a:t>-5000</a:t>
            </a:r>
          </a:p>
        </p:txBody>
      </p:sp>
      <p:sp>
        <p:nvSpPr>
          <p:cNvPr id="17425" name="AutoShape 10"/>
          <p:cNvSpPr>
            <a:spLocks noChangeArrowheads="1"/>
          </p:cNvSpPr>
          <p:nvPr/>
        </p:nvSpPr>
        <p:spPr bwMode="auto">
          <a:xfrm>
            <a:off x="4849813" y="5589588"/>
            <a:ext cx="1223962" cy="185737"/>
          </a:xfrm>
          <a:prstGeom prst="rightArrow">
            <a:avLst>
              <a:gd name="adj1" fmla="val 50000"/>
              <a:gd name="adj2" fmla="val 13692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758040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8709025" y="6491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endParaRPr lang="ru-RU" altLang="ru-RU">
              <a:latin typeface="Tahoma" pitchFamily="34" charset="0"/>
            </a:endParaRPr>
          </a:p>
        </p:txBody>
      </p:sp>
      <p:sp>
        <p:nvSpPr>
          <p:cNvPr id="18435" name="Заголовок 1"/>
          <p:cNvSpPr>
            <a:spLocks/>
          </p:cNvSpPr>
          <p:nvPr/>
        </p:nvSpPr>
        <p:spPr bwMode="auto">
          <a:xfrm>
            <a:off x="-3175" y="0"/>
            <a:ext cx="8159750" cy="105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>
              <a:lnSpc>
                <a:spcPts val="1500"/>
              </a:lnSpc>
            </a:pPr>
            <a:r>
              <a:rPr lang="ru-RU" altLang="ru-RU" b="1">
                <a:solidFill>
                  <a:srgbClr val="003399"/>
                </a:solidFill>
              </a:rPr>
              <a:t>Состав государственного первичного эталона единиц массовой (молярной) доли и массовой (молярной) концентрации органических компонентов в жидких и твердых веществах и материалах на основе жидкостной и газовой хромато-масс-спектрометрии с изотопным разбавлением</a:t>
            </a:r>
            <a:r>
              <a:rPr lang="en-US" altLang="ru-RU" b="1">
                <a:solidFill>
                  <a:srgbClr val="003399"/>
                </a:solidFill>
              </a:rPr>
              <a:t> </a:t>
            </a:r>
            <a:r>
              <a:rPr lang="ru-RU" altLang="ru-RU" b="1">
                <a:solidFill>
                  <a:srgbClr val="003399"/>
                </a:solidFill>
              </a:rPr>
              <a:t>и гравиметрии</a:t>
            </a:r>
            <a:endParaRPr lang="ru-RU" altLang="ru-RU" sz="2800" b="1">
              <a:solidFill>
                <a:srgbClr val="003399"/>
              </a:solidFill>
            </a:endParaRPr>
          </a:p>
        </p:txBody>
      </p:sp>
      <p:sp>
        <p:nvSpPr>
          <p:cNvPr id="18436" name="AutoShape 10"/>
          <p:cNvSpPr>
            <a:spLocks noChangeArrowheads="1"/>
          </p:cNvSpPr>
          <p:nvPr/>
        </p:nvSpPr>
        <p:spPr bwMode="auto">
          <a:xfrm>
            <a:off x="2078038" y="3454400"/>
            <a:ext cx="1223962" cy="185738"/>
          </a:xfrm>
          <a:prstGeom prst="rightArrow">
            <a:avLst>
              <a:gd name="adj1" fmla="val 50000"/>
              <a:gd name="adj2" fmla="val 13692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437" name="Rectangle 2"/>
          <p:cNvSpPr>
            <a:spLocks noChangeArrowheads="1"/>
          </p:cNvSpPr>
          <p:nvPr/>
        </p:nvSpPr>
        <p:spPr bwMode="auto">
          <a:xfrm>
            <a:off x="231775" y="1484313"/>
            <a:ext cx="4916488" cy="95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1400" b="1">
                <a:solidFill>
                  <a:srgbClr val="CC0000"/>
                </a:solidFill>
              </a:rPr>
              <a:t>А5 Масс-спектрометрическая установка для измерения массовой (молярной) доли и массовой (молярной) концентрации примесей неорганических соединений (металлов и др.) на основе метода ИСП/МС/МС</a:t>
            </a:r>
          </a:p>
        </p:txBody>
      </p:sp>
      <p:pic>
        <p:nvPicPr>
          <p:cNvPr id="18438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484313"/>
            <a:ext cx="3602038" cy="2522537"/>
          </a:xfrm>
          <a:prstGeom prst="rect">
            <a:avLst/>
          </a:prstGeom>
          <a:noFill/>
          <a:ln>
            <a:noFill/>
          </a:ln>
          <a:effectLst>
            <a:outerShdw dist="81320" dir="3080412" algn="ctr" rotWithShape="0">
              <a:srgbClr val="FFD67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8439" name="Rectangle 3"/>
          <p:cNvSpPr>
            <a:spLocks noChangeArrowheads="1"/>
          </p:cNvSpPr>
          <p:nvPr/>
        </p:nvSpPr>
        <p:spPr bwMode="auto">
          <a:xfrm>
            <a:off x="231775" y="2349500"/>
            <a:ext cx="4916488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ru-RU" altLang="ru-RU" sz="1600" b="1">
                <a:solidFill>
                  <a:srgbClr val="660066"/>
                </a:solidFill>
              </a:rPr>
              <a:t>А 5.1</a:t>
            </a:r>
            <a:r>
              <a:rPr lang="ru-RU" altLang="ru-RU" sz="1400">
                <a:solidFill>
                  <a:srgbClr val="000066"/>
                </a:solidFill>
              </a:rPr>
              <a:t> Масс-спектрометр с ионизацией в индуктивно-связанной плазме «</a:t>
            </a:r>
            <a:r>
              <a:rPr lang="en-US" altLang="ru-RU" sz="1400">
                <a:solidFill>
                  <a:srgbClr val="000066"/>
                </a:solidFill>
              </a:rPr>
              <a:t>Agilent</a:t>
            </a:r>
            <a:r>
              <a:rPr lang="ru-RU" altLang="ru-RU" sz="1400">
                <a:solidFill>
                  <a:srgbClr val="000066"/>
                </a:solidFill>
              </a:rPr>
              <a:t> 8800» (</a:t>
            </a:r>
            <a:r>
              <a:rPr lang="en-US" altLang="ru-RU" sz="1400">
                <a:solidFill>
                  <a:srgbClr val="000066"/>
                </a:solidFill>
              </a:rPr>
              <a:t>Triple Quad</a:t>
            </a:r>
            <a:r>
              <a:rPr lang="ru-RU" altLang="ru-RU" sz="1400">
                <a:solidFill>
                  <a:srgbClr val="000066"/>
                </a:solidFill>
              </a:rPr>
              <a:t> 8800) с системой прямого ввода или после хроматографического разделения на жидкостном хроматографе «</a:t>
            </a:r>
            <a:r>
              <a:rPr lang="en-US" altLang="ru-RU" sz="1400">
                <a:solidFill>
                  <a:srgbClr val="000066"/>
                </a:solidFill>
              </a:rPr>
              <a:t>Agilent</a:t>
            </a:r>
            <a:r>
              <a:rPr lang="ru-RU" altLang="ru-RU" sz="1400">
                <a:solidFill>
                  <a:srgbClr val="000066"/>
                </a:solidFill>
              </a:rPr>
              <a:t> 1200»</a:t>
            </a:r>
          </a:p>
        </p:txBody>
      </p:sp>
      <p:sp>
        <p:nvSpPr>
          <p:cNvPr id="18440" name="Rectangle 2"/>
          <p:cNvSpPr>
            <a:spLocks noChangeArrowheads="1"/>
          </p:cNvSpPr>
          <p:nvPr/>
        </p:nvSpPr>
        <p:spPr bwMode="auto">
          <a:xfrm>
            <a:off x="4643438" y="4365625"/>
            <a:ext cx="4211637" cy="73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1400" b="1">
                <a:solidFill>
                  <a:srgbClr val="CC0000"/>
                </a:solidFill>
              </a:rPr>
              <a:t>А6 Кулонометрическая установка для измерения массовой доли </a:t>
            </a:r>
            <a:r>
              <a:rPr lang="en-US" altLang="ru-RU" sz="1400" b="1">
                <a:solidFill>
                  <a:srgbClr val="CC0000"/>
                </a:solidFill>
              </a:rPr>
              <a:t>H</a:t>
            </a:r>
            <a:r>
              <a:rPr lang="ru-RU" altLang="ru-RU" sz="1400" b="1">
                <a:solidFill>
                  <a:srgbClr val="CC0000"/>
                </a:solidFill>
              </a:rPr>
              <a:t>2</a:t>
            </a:r>
            <a:r>
              <a:rPr lang="en-US" altLang="ru-RU" sz="1400" b="1">
                <a:solidFill>
                  <a:srgbClr val="CC0000"/>
                </a:solidFill>
              </a:rPr>
              <a:t>O</a:t>
            </a:r>
            <a:r>
              <a:rPr lang="ru-RU" altLang="ru-RU" sz="1400" b="1">
                <a:solidFill>
                  <a:srgbClr val="CC0000"/>
                </a:solidFill>
              </a:rPr>
              <a:t> на основе метода Карла Фишера </a:t>
            </a:r>
          </a:p>
        </p:txBody>
      </p:sp>
      <p:pic>
        <p:nvPicPr>
          <p:cNvPr id="1844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211638"/>
            <a:ext cx="3959225" cy="2384425"/>
          </a:xfrm>
          <a:prstGeom prst="rect">
            <a:avLst/>
          </a:prstGeom>
          <a:noFill/>
          <a:ln>
            <a:noFill/>
          </a:ln>
          <a:effectLst>
            <a:outerShdw dist="81320" dir="3080412" algn="ctr" rotWithShape="0">
              <a:srgbClr val="FFD67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8442" name="Rectangle 3"/>
          <p:cNvSpPr>
            <a:spLocks noChangeArrowheads="1"/>
          </p:cNvSpPr>
          <p:nvPr/>
        </p:nvSpPr>
        <p:spPr bwMode="auto">
          <a:xfrm>
            <a:off x="4667250" y="5300663"/>
            <a:ext cx="4248150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ru-RU" altLang="ru-RU" sz="1600" b="1">
                <a:solidFill>
                  <a:srgbClr val="660066"/>
                </a:solidFill>
              </a:rPr>
              <a:t>А 6.1</a:t>
            </a:r>
            <a:r>
              <a:rPr lang="ru-RU" altLang="ru-RU"/>
              <a:t> </a:t>
            </a:r>
            <a:r>
              <a:rPr lang="ru-RU" altLang="ru-RU" sz="1400">
                <a:solidFill>
                  <a:srgbClr val="000066"/>
                </a:solidFill>
              </a:rPr>
              <a:t>Кулонометр по методу Карла Фишера С30 </a:t>
            </a:r>
            <a:r>
              <a:rPr lang="en-US" altLang="ru-RU" sz="1400">
                <a:solidFill>
                  <a:srgbClr val="000066"/>
                </a:solidFill>
              </a:rPr>
              <a:t>Mettler Toledo</a:t>
            </a:r>
          </a:p>
        </p:txBody>
      </p:sp>
      <p:sp>
        <p:nvSpPr>
          <p:cNvPr id="18443" name="AutoShape 10"/>
          <p:cNvSpPr>
            <a:spLocks noChangeArrowheads="1"/>
          </p:cNvSpPr>
          <p:nvPr/>
        </p:nvSpPr>
        <p:spPr bwMode="auto">
          <a:xfrm rot="10800000">
            <a:off x="6178550" y="6102350"/>
            <a:ext cx="1225550" cy="184150"/>
          </a:xfrm>
          <a:prstGeom prst="rightArrow">
            <a:avLst>
              <a:gd name="adj1" fmla="val 50000"/>
              <a:gd name="adj2" fmla="val 1382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861385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8709025" y="6491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endParaRPr lang="ru-RU" altLang="ru-RU">
              <a:latin typeface="Tahoma" pitchFamily="34" charset="0"/>
            </a:endParaRPr>
          </a:p>
        </p:txBody>
      </p:sp>
      <p:sp>
        <p:nvSpPr>
          <p:cNvPr id="19459" name="Заголовок 1"/>
          <p:cNvSpPr>
            <a:spLocks/>
          </p:cNvSpPr>
          <p:nvPr/>
        </p:nvSpPr>
        <p:spPr bwMode="auto">
          <a:xfrm>
            <a:off x="-3175" y="0"/>
            <a:ext cx="8159750" cy="105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>
              <a:lnSpc>
                <a:spcPts val="1500"/>
              </a:lnSpc>
            </a:pPr>
            <a:r>
              <a:rPr lang="ru-RU" altLang="ru-RU" b="1">
                <a:solidFill>
                  <a:srgbClr val="003399"/>
                </a:solidFill>
              </a:rPr>
              <a:t>Состав государственного первичного эталона единиц массовой (молярной) доли и массовой (молярной) концентрации органических компонентов в жидких и твердых веществах и материалах на основе жидкостной и газовой хромато-масс-спектрометрии с изотопным разбавлением</a:t>
            </a:r>
            <a:r>
              <a:rPr lang="en-US" altLang="ru-RU" b="1">
                <a:solidFill>
                  <a:srgbClr val="003399"/>
                </a:solidFill>
              </a:rPr>
              <a:t> </a:t>
            </a:r>
            <a:r>
              <a:rPr lang="ru-RU" altLang="ru-RU" b="1">
                <a:solidFill>
                  <a:srgbClr val="003399"/>
                </a:solidFill>
              </a:rPr>
              <a:t>и гравиметрии</a:t>
            </a:r>
            <a:endParaRPr lang="ru-RU" altLang="ru-RU" sz="2800" b="1">
              <a:solidFill>
                <a:srgbClr val="003399"/>
              </a:solidFill>
            </a:endParaRPr>
          </a:p>
        </p:txBody>
      </p:sp>
      <p:sp>
        <p:nvSpPr>
          <p:cNvPr id="19460" name="Rectangle 1"/>
          <p:cNvSpPr>
            <a:spLocks noChangeArrowheads="1"/>
          </p:cNvSpPr>
          <p:nvPr/>
        </p:nvSpPr>
        <p:spPr bwMode="auto">
          <a:xfrm>
            <a:off x="250825" y="1341438"/>
            <a:ext cx="8642350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1400" b="1">
                <a:solidFill>
                  <a:srgbClr val="CC0000"/>
                </a:solidFill>
              </a:rPr>
              <a:t>А7 Специализированная установка для измерения молярной доли (концентрации) органических макромолекул (ДНК) на основе ПЦР-РВ</a:t>
            </a:r>
          </a:p>
        </p:txBody>
      </p:sp>
      <p:pic>
        <p:nvPicPr>
          <p:cNvPr id="19461" name="Picture 7" descr="C:\DOC\Эталон\госбюджетная тематика\совершенствование и разработка новых ГЭТ\2014\подготовка\фото АН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835150"/>
            <a:ext cx="2247900" cy="2266950"/>
          </a:xfrm>
          <a:prstGeom prst="rect">
            <a:avLst/>
          </a:prstGeom>
          <a:noFill/>
          <a:ln>
            <a:noFill/>
          </a:ln>
          <a:effectLst>
            <a:outerShdw dist="81320" dir="3080412" algn="ctr" rotWithShape="0">
              <a:srgbClr val="FFD67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866900"/>
            <a:ext cx="1676400" cy="1670050"/>
          </a:xfrm>
          <a:prstGeom prst="rect">
            <a:avLst/>
          </a:prstGeom>
          <a:noFill/>
          <a:ln>
            <a:noFill/>
          </a:ln>
          <a:effectLst>
            <a:outerShdw dist="81320" dir="3080412" algn="ctr" rotWithShape="0">
              <a:srgbClr val="FFD67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9463" name="Rectangle 2"/>
          <p:cNvSpPr>
            <a:spLocks noChangeArrowheads="1"/>
          </p:cNvSpPr>
          <p:nvPr/>
        </p:nvSpPr>
        <p:spPr bwMode="auto">
          <a:xfrm>
            <a:off x="2384425" y="1854200"/>
            <a:ext cx="3384550" cy="175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ru-RU" altLang="ru-RU" sz="1400" b="1">
                <a:solidFill>
                  <a:srgbClr val="660066"/>
                </a:solidFill>
              </a:rPr>
              <a:t>А7.1</a:t>
            </a:r>
            <a:r>
              <a:rPr lang="ru-RU" altLang="ru-RU" sz="1400">
                <a:solidFill>
                  <a:srgbClr val="000066"/>
                </a:solidFill>
              </a:rPr>
              <a:t> Устройство компьютеризированное четырехканальное для обнаружения в режиме реального времени флуоресцентной детекцией специфической последовательности нуклеиновых кислот методом полимеразной цепной реакции «АНК-64»</a:t>
            </a:r>
          </a:p>
        </p:txBody>
      </p:sp>
      <p:sp>
        <p:nvSpPr>
          <p:cNvPr id="19464" name="AutoShape 10"/>
          <p:cNvSpPr>
            <a:spLocks noChangeArrowheads="1"/>
          </p:cNvSpPr>
          <p:nvPr/>
        </p:nvSpPr>
        <p:spPr bwMode="auto">
          <a:xfrm rot="10800000">
            <a:off x="3463925" y="3613150"/>
            <a:ext cx="1223963" cy="184150"/>
          </a:xfrm>
          <a:prstGeom prst="rightArrow">
            <a:avLst>
              <a:gd name="adj1" fmla="val 50000"/>
              <a:gd name="adj2" fmla="val 13810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9465" name="Rectangle 2"/>
          <p:cNvSpPr>
            <a:spLocks noChangeArrowheads="1"/>
          </p:cNvSpPr>
          <p:nvPr/>
        </p:nvSpPr>
        <p:spPr bwMode="auto">
          <a:xfrm>
            <a:off x="7616825" y="2036763"/>
            <a:ext cx="1511300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ru-RU" altLang="ru-RU" sz="1400">
                <a:solidFill>
                  <a:srgbClr val="000066"/>
                </a:solidFill>
              </a:rPr>
              <a:t>спектрофотометр NanoDrop 2000</a:t>
            </a:r>
          </a:p>
        </p:txBody>
      </p:sp>
      <p:sp>
        <p:nvSpPr>
          <p:cNvPr id="19466" name="AutoShape 10"/>
          <p:cNvSpPr>
            <a:spLocks noChangeArrowheads="1"/>
          </p:cNvSpPr>
          <p:nvPr/>
        </p:nvSpPr>
        <p:spPr bwMode="auto">
          <a:xfrm rot="10800000">
            <a:off x="7870825" y="2782888"/>
            <a:ext cx="1022350" cy="185737"/>
          </a:xfrm>
          <a:prstGeom prst="rightArrow">
            <a:avLst>
              <a:gd name="adj1" fmla="val 50000"/>
              <a:gd name="adj2" fmla="val 13699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946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0" y="4102100"/>
            <a:ext cx="2613025" cy="2571750"/>
          </a:xfrm>
          <a:prstGeom prst="rect">
            <a:avLst/>
          </a:prstGeom>
          <a:noFill/>
          <a:ln>
            <a:noFill/>
          </a:ln>
          <a:effectLst>
            <a:outerShdw dist="81320" dir="3080412" algn="ctr" rotWithShape="0">
              <a:srgbClr val="FFD67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8" name="Прямоугольник 1"/>
          <p:cNvSpPr>
            <a:spLocks noChangeArrowheads="1"/>
          </p:cNvSpPr>
          <p:nvPr/>
        </p:nvSpPr>
        <p:spPr bwMode="auto">
          <a:xfrm>
            <a:off x="1108075" y="5154613"/>
            <a:ext cx="45720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altLang="ko-KR" sz="1400" b="1">
                <a:solidFill>
                  <a:srgbClr val="CC0000"/>
                </a:solidFill>
              </a:rPr>
              <a:t>А10 Установка автоматизированной ускоренной пробоподготовки для изготовления эталонов сравнения в реальных матрицах</a:t>
            </a:r>
            <a:endParaRPr lang="ru-RU" altLang="ru-RU" sz="1400" b="1">
              <a:solidFill>
                <a:srgbClr val="CC0000"/>
              </a:solidFill>
            </a:endParaRPr>
          </a:p>
        </p:txBody>
      </p:sp>
      <p:sp>
        <p:nvSpPr>
          <p:cNvPr id="19469" name="Прямоугольник 2"/>
          <p:cNvSpPr>
            <a:spLocks noChangeArrowheads="1"/>
          </p:cNvSpPr>
          <p:nvPr/>
        </p:nvSpPr>
        <p:spPr bwMode="auto">
          <a:xfrm>
            <a:off x="546100" y="4797425"/>
            <a:ext cx="24907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altLang="ru-RU" sz="1400" b="1">
                <a:solidFill>
                  <a:srgbClr val="CC0000"/>
                </a:solidFill>
              </a:rPr>
              <a:t>А9 Смесительная установка</a:t>
            </a:r>
          </a:p>
        </p:txBody>
      </p:sp>
      <p:sp>
        <p:nvSpPr>
          <p:cNvPr id="19470" name="Прямоугольник 3"/>
          <p:cNvSpPr>
            <a:spLocks noChangeArrowheads="1"/>
          </p:cNvSpPr>
          <p:nvPr/>
        </p:nvSpPr>
        <p:spPr bwMode="auto">
          <a:xfrm>
            <a:off x="107950" y="4365625"/>
            <a:ext cx="2900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altLang="ru-RU" sz="1400" b="1">
                <a:solidFill>
                  <a:srgbClr val="CC0000"/>
                </a:solidFill>
              </a:rPr>
              <a:t>А8 Гравиметрическая установка </a:t>
            </a:r>
          </a:p>
        </p:txBody>
      </p:sp>
      <p:sp>
        <p:nvSpPr>
          <p:cNvPr id="19471" name="AutoShape 10"/>
          <p:cNvSpPr>
            <a:spLocks noChangeArrowheads="1"/>
          </p:cNvSpPr>
          <p:nvPr/>
        </p:nvSpPr>
        <p:spPr bwMode="auto">
          <a:xfrm>
            <a:off x="2555875" y="6021388"/>
            <a:ext cx="1223963" cy="185737"/>
          </a:xfrm>
          <a:prstGeom prst="rightArrow">
            <a:avLst>
              <a:gd name="adj1" fmla="val 50000"/>
              <a:gd name="adj2" fmla="val 13692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561522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/>
          </p:cNvSpPr>
          <p:nvPr/>
        </p:nvSpPr>
        <p:spPr bwMode="auto">
          <a:xfrm>
            <a:off x="0" y="333375"/>
            <a:ext cx="91440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Метрологические характеристики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0825" y="1341438"/>
          <a:ext cx="8785225" cy="5467454"/>
        </p:xfrm>
        <a:graphic>
          <a:graphicData uri="http://schemas.openxmlformats.org/drawingml/2006/table">
            <a:tbl>
              <a:tblPr/>
              <a:tblGrid>
                <a:gridCol w="6123415"/>
                <a:gridCol w="2661810"/>
              </a:tblGrid>
              <a:tr h="3495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характеристики</a:t>
                      </a:r>
                      <a:endParaRPr lang="ru-RU" sz="18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243" marR="75243" marT="37602" marB="376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Значение</a:t>
                      </a:r>
                    </a:p>
                  </a:txBody>
                  <a:tcPr marL="75243" marR="75243" marT="37602" marB="376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51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9933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Массовая (молярная) доля</a:t>
                      </a:r>
                    </a:p>
                  </a:txBody>
                  <a:tcPr marL="75243" marR="75243" marT="37602" marB="376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2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Диапазон, %</a:t>
                      </a:r>
                    </a:p>
                  </a:txBody>
                  <a:tcPr marL="75243" marR="75243" marT="37602" marB="376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1,0∙10</a:t>
                      </a:r>
                      <a:r>
                        <a:rPr lang="ru-RU" sz="1700" b="1" kern="1200" baseline="300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-6</a:t>
                      </a: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–  99,99</a:t>
                      </a:r>
                    </a:p>
                  </a:txBody>
                  <a:tcPr marL="75243" marR="75243" marT="37602" marB="376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2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kern="1200" dirty="0" err="1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Отн</a:t>
                      </a: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СКО, 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% (при </a:t>
                      </a:r>
                      <a:r>
                        <a:rPr lang="en-US" sz="1700" b="1" i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</a:t>
                      </a: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=5)</a:t>
                      </a:r>
                      <a:endParaRPr lang="ru-RU" sz="17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243" marR="75243" marT="37602" marB="376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1,1 –  0,004</a:t>
                      </a:r>
                      <a:endParaRPr lang="ru-RU" sz="17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243" marR="75243" marT="37602" marB="376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2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kern="1200" dirty="0" err="1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Отн</a:t>
                      </a: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lang="ru-RU" sz="1700" b="1" kern="1200" dirty="0" err="1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неискл</a:t>
                      </a: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систематическая погрешность, % </a:t>
                      </a:r>
                    </a:p>
                  </a:txBody>
                  <a:tcPr marL="75243" marR="75243" marT="37602" marB="376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1,7 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–</a:t>
                      </a: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0,005</a:t>
                      </a:r>
                      <a:endParaRPr lang="ru-RU" sz="17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243" marR="75243" marT="37602" marB="376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2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Расширенная 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неопределенность, %</a:t>
                      </a: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 </a:t>
                      </a:r>
                      <a:r>
                        <a:rPr lang="en-US" sz="1700" b="1" i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=2</a:t>
                      </a: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17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243" marR="75243" marT="37602" marB="376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3,0 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–</a:t>
                      </a: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0,0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lang="ru-RU" sz="17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243" marR="75243" marT="37602" marB="376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516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9933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Массовая концентрация</a:t>
                      </a:r>
                    </a:p>
                  </a:txBody>
                  <a:tcPr marL="75243" marR="75243" marT="37602" marB="376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2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Диапазон, г/дм</a:t>
                      </a:r>
                      <a:r>
                        <a:rPr lang="ru-RU" sz="1700" b="1" kern="1200" baseline="300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5243" marR="75243" marT="37602" marB="376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1,0∙10</a:t>
                      </a:r>
                      <a:r>
                        <a:rPr lang="ru-RU" sz="1700" b="1" kern="1200" baseline="300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-5</a:t>
                      </a: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–  100</a:t>
                      </a:r>
                    </a:p>
                  </a:txBody>
                  <a:tcPr marL="75243" marR="75243" marT="37602" marB="376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2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kern="1200" dirty="0" err="1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Отн</a:t>
                      </a: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СКО, 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% (при </a:t>
                      </a:r>
                      <a:r>
                        <a:rPr lang="en-US" sz="1700" b="1" i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</a:t>
                      </a: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=5)</a:t>
                      </a:r>
                      <a:endParaRPr lang="ru-RU" sz="17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243" marR="75243" marT="37602" marB="376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1,1 –  0,4</a:t>
                      </a:r>
                      <a:endParaRPr lang="ru-RU" sz="17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243" marR="75243" marT="37602" marB="376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2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kern="1200" dirty="0" err="1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Отн</a:t>
                      </a: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lang="ru-RU" sz="1700" b="1" kern="1200" dirty="0" err="1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неискл</a:t>
                      </a: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систематическая погрешность, % </a:t>
                      </a:r>
                    </a:p>
                  </a:txBody>
                  <a:tcPr marL="75243" marR="75243" marT="37602" marB="376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1,7 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–</a:t>
                      </a: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0,5</a:t>
                      </a:r>
                      <a:endParaRPr lang="ru-RU" sz="17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243" marR="75243" marT="37602" marB="376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8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Расширенная 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неопределенность, %</a:t>
                      </a: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 </a:t>
                      </a:r>
                      <a:r>
                        <a:rPr lang="en-US" sz="1700" b="1" i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=2</a:t>
                      </a: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17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243" marR="75243" marT="37602" marB="376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3,0 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–</a:t>
                      </a: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,0</a:t>
                      </a:r>
                      <a:endParaRPr lang="ru-RU" sz="17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243" marR="75243" marT="37602" marB="376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290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9933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Молярная </a:t>
                      </a:r>
                      <a:r>
                        <a:rPr lang="ru-RU" sz="1800" b="1" kern="1200" dirty="0">
                          <a:solidFill>
                            <a:srgbClr val="993366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концентрация</a:t>
                      </a:r>
                    </a:p>
                  </a:txBody>
                  <a:tcPr marL="75243" marR="75243" marT="37602" marB="376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2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Диапазон, 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моль/дм</a:t>
                      </a:r>
                      <a:r>
                        <a:rPr lang="ru-RU" sz="1700" b="1" kern="1200" baseline="300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ru-RU" sz="1700" b="1" kern="1200" baseline="300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243" marR="75243" marT="37602" marB="376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0,20</a:t>
                      </a: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∙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</a:t>
                      </a:r>
                      <a:r>
                        <a:rPr lang="ru-RU" sz="1700" b="1" kern="1200" baseline="300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-3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–  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2,0</a:t>
                      </a:r>
                      <a:endParaRPr lang="ru-RU" sz="17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243" marR="75243" marT="37602" marB="376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2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kern="1200" dirty="0" err="1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Отн</a:t>
                      </a: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СКО, 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% (при </a:t>
                      </a:r>
                      <a:r>
                        <a:rPr lang="en-US" sz="1700" b="1" i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</a:t>
                      </a: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=5)</a:t>
                      </a:r>
                      <a:endParaRPr lang="ru-RU" sz="17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243" marR="75243" marT="37602" marB="376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1,1 –  0,4</a:t>
                      </a:r>
                      <a:endParaRPr lang="ru-RU" sz="17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243" marR="75243" marT="37602" marB="376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2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kern="1200" dirty="0" err="1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Отн</a:t>
                      </a: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lang="ru-RU" sz="1700" b="1" kern="1200" dirty="0" err="1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неискл</a:t>
                      </a: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систематическая погрешность, % </a:t>
                      </a:r>
                    </a:p>
                  </a:txBody>
                  <a:tcPr marL="75243" marR="75243" marT="37602" marB="376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1,7 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–</a:t>
                      </a: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0,5</a:t>
                      </a:r>
                      <a:endParaRPr lang="ru-RU" sz="17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243" marR="75243" marT="37602" marB="376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8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kern="1200" dirty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Расширенная 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неопределенность, %</a:t>
                      </a: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 </a:t>
                      </a:r>
                      <a:r>
                        <a:rPr lang="en-US" sz="1700" b="1" i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=2</a:t>
                      </a: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17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243" marR="75243" marT="37602" marB="3760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3,0 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–</a:t>
                      </a: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r>
                        <a:rPr lang="en-US" sz="1700" b="1" kern="1200" dirty="0" smtClean="0">
                          <a:solidFill>
                            <a:srgbClr val="0033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,0</a:t>
                      </a:r>
                      <a:endParaRPr lang="ru-RU" sz="1700" b="1" kern="1200" dirty="0">
                        <a:solidFill>
                          <a:srgbClr val="0033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243" marR="75243" marT="37602" marB="376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86585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28625" y="63500"/>
            <a:ext cx="75723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Эталонная база Российской Федерации</a:t>
            </a:r>
          </a:p>
        </p:txBody>
      </p:sp>
      <p:sp>
        <p:nvSpPr>
          <p:cNvPr id="7171" name="Line 27"/>
          <p:cNvSpPr>
            <a:spLocks noChangeShapeType="1"/>
          </p:cNvSpPr>
          <p:nvPr/>
        </p:nvSpPr>
        <p:spPr bwMode="auto">
          <a:xfrm>
            <a:off x="82550" y="5116513"/>
            <a:ext cx="8637588" cy="0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" name="Line 26"/>
          <p:cNvSpPr>
            <a:spLocks noChangeShapeType="1"/>
          </p:cNvSpPr>
          <p:nvPr/>
        </p:nvSpPr>
        <p:spPr bwMode="auto">
          <a:xfrm>
            <a:off x="179388" y="3867150"/>
            <a:ext cx="8324850" cy="0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3" name="AutoShape 4"/>
          <p:cNvSpPr>
            <a:spLocks noChangeArrowheads="1"/>
          </p:cNvSpPr>
          <p:nvPr/>
        </p:nvSpPr>
        <p:spPr bwMode="auto">
          <a:xfrm>
            <a:off x="1250950" y="1343025"/>
            <a:ext cx="5245100" cy="4498975"/>
          </a:xfrm>
          <a:prstGeom prst="triangle">
            <a:avLst>
              <a:gd name="adj" fmla="val 50000"/>
            </a:avLst>
          </a:prstGeom>
          <a:solidFill>
            <a:srgbClr val="C42308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4" name="Text Box 5"/>
          <p:cNvSpPr txBox="1">
            <a:spLocks noChangeArrowheads="1"/>
          </p:cNvSpPr>
          <p:nvPr/>
        </p:nvSpPr>
        <p:spPr bwMode="auto">
          <a:xfrm>
            <a:off x="2944813" y="2774950"/>
            <a:ext cx="187325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400" b="1">
                <a:solidFill>
                  <a:srgbClr val="FFFFFF"/>
                </a:solidFill>
              </a:rPr>
              <a:t>Государственные </a:t>
            </a:r>
          </a:p>
          <a:p>
            <a:pPr algn="ctr"/>
            <a:r>
              <a:rPr lang="ru-RU" sz="1400" b="1">
                <a:solidFill>
                  <a:srgbClr val="FFFFFF"/>
                </a:solidFill>
              </a:rPr>
              <a:t>первичные  эталоны единиц величин</a:t>
            </a:r>
            <a:endParaRPr lang="ru-RU" sz="1400"/>
          </a:p>
        </p:txBody>
      </p:sp>
      <p:sp>
        <p:nvSpPr>
          <p:cNvPr id="7175" name="Line 6"/>
          <p:cNvSpPr>
            <a:spLocks noChangeShapeType="1"/>
          </p:cNvSpPr>
          <p:nvPr/>
        </p:nvSpPr>
        <p:spPr bwMode="auto">
          <a:xfrm flipV="1">
            <a:off x="2408238" y="3859213"/>
            <a:ext cx="2959100" cy="12700"/>
          </a:xfrm>
          <a:prstGeom prst="line">
            <a:avLst/>
          </a:prstGeom>
          <a:noFill/>
          <a:ln w="2540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6" name="Text Box 7"/>
          <p:cNvSpPr txBox="1">
            <a:spLocks noChangeArrowheads="1"/>
          </p:cNvSpPr>
          <p:nvPr/>
        </p:nvSpPr>
        <p:spPr bwMode="auto">
          <a:xfrm>
            <a:off x="2417763" y="4014788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en-US" sz="1400" b="1">
                <a:solidFill>
                  <a:srgbClr val="FFFFFF"/>
                </a:solidFill>
              </a:rPr>
              <a:t> </a:t>
            </a:r>
            <a:r>
              <a:rPr lang="ru-RU" sz="1400" b="1">
                <a:solidFill>
                  <a:srgbClr val="FFFFFF"/>
                </a:solidFill>
              </a:rPr>
              <a:t>Государственные эталоны единиц величин</a:t>
            </a:r>
            <a:endParaRPr lang="ru-RU" sz="2100" b="1">
              <a:solidFill>
                <a:srgbClr val="FFFFFF"/>
              </a:solidFill>
            </a:endParaRPr>
          </a:p>
        </p:txBody>
      </p:sp>
      <p:sp>
        <p:nvSpPr>
          <p:cNvPr id="7177" name="Line 8"/>
          <p:cNvSpPr>
            <a:spLocks noChangeShapeType="1"/>
          </p:cNvSpPr>
          <p:nvPr/>
        </p:nvSpPr>
        <p:spPr bwMode="auto">
          <a:xfrm>
            <a:off x="1679575" y="5121275"/>
            <a:ext cx="4402138" cy="1588"/>
          </a:xfrm>
          <a:prstGeom prst="line">
            <a:avLst/>
          </a:prstGeom>
          <a:noFill/>
          <a:ln w="2540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8" name="Text Box 9"/>
          <p:cNvSpPr txBox="1">
            <a:spLocks noChangeArrowheads="1"/>
          </p:cNvSpPr>
          <p:nvPr/>
        </p:nvSpPr>
        <p:spPr bwMode="auto">
          <a:xfrm>
            <a:off x="2016125" y="5146675"/>
            <a:ext cx="3763963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400" b="1">
                <a:solidFill>
                  <a:srgbClr val="FFFFFF"/>
                </a:solidFill>
              </a:rPr>
              <a:t>Эталоны юридических лиц</a:t>
            </a:r>
            <a:endParaRPr lang="ru-RU" sz="1400"/>
          </a:p>
        </p:txBody>
      </p:sp>
      <p:sp>
        <p:nvSpPr>
          <p:cNvPr id="7179" name="AutoShape 11"/>
          <p:cNvSpPr>
            <a:spLocks noChangeArrowheads="1"/>
          </p:cNvSpPr>
          <p:nvPr/>
        </p:nvSpPr>
        <p:spPr bwMode="auto">
          <a:xfrm>
            <a:off x="3540125" y="5891213"/>
            <a:ext cx="736600" cy="396875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8C1906"/>
              </a:gs>
              <a:gs pos="100000">
                <a:srgbClr val="C42308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300413" y="3478213"/>
            <a:ext cx="1163637" cy="325437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600" b="1" dirty="0" smtClean="0">
                <a:solidFill>
                  <a:srgbClr val="003399"/>
                </a:solidFill>
              </a:rPr>
              <a:t>164</a:t>
            </a:r>
            <a:endParaRPr lang="ru-RU" sz="1600" dirty="0">
              <a:solidFill>
                <a:srgbClr val="003399"/>
              </a:solidFill>
            </a:endParaRPr>
          </a:p>
          <a:p>
            <a:pPr algn="ctr"/>
            <a:endParaRPr lang="ru-RU" sz="1600" dirty="0">
              <a:solidFill>
                <a:srgbClr val="003399"/>
              </a:solidFill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2571750" y="4525963"/>
            <a:ext cx="2643188" cy="373062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>
                <a:solidFill>
                  <a:srgbClr val="003399"/>
                </a:solidFill>
              </a:rPr>
              <a:t>Более 12 0</a:t>
            </a:r>
            <a:r>
              <a:rPr lang="en-US" sz="1600" b="1">
                <a:solidFill>
                  <a:srgbClr val="003399"/>
                </a:solidFill>
              </a:rPr>
              <a:t>00</a:t>
            </a:r>
            <a:endParaRPr lang="ru-RU" sz="1600">
              <a:solidFill>
                <a:srgbClr val="003399"/>
              </a:solidFill>
            </a:endParaRPr>
          </a:p>
          <a:p>
            <a:pPr algn="ctr"/>
            <a:endParaRPr lang="ru-RU" sz="1600">
              <a:solidFill>
                <a:srgbClr val="003399"/>
              </a:solidFill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2286000" y="5465763"/>
            <a:ext cx="3571875" cy="32385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>
                <a:solidFill>
                  <a:srgbClr val="003399"/>
                </a:solidFill>
              </a:rPr>
              <a:t>Более 100 000</a:t>
            </a:r>
          </a:p>
          <a:p>
            <a:pPr algn="ctr"/>
            <a:endParaRPr lang="ru-RU" sz="1600">
              <a:solidFill>
                <a:srgbClr val="003399"/>
              </a:solidFill>
            </a:endParaRPr>
          </a:p>
        </p:txBody>
      </p:sp>
      <p:sp>
        <p:nvSpPr>
          <p:cNvPr id="7183" name="Text Box 16"/>
          <p:cNvSpPr txBox="1">
            <a:spLocks noChangeArrowheads="1"/>
          </p:cNvSpPr>
          <p:nvPr/>
        </p:nvSpPr>
        <p:spPr bwMode="auto">
          <a:xfrm>
            <a:off x="107950" y="2536825"/>
            <a:ext cx="1935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42308"/>
                </a:solidFill>
              </a:rPr>
              <a:t>РОССТАНДАРТ</a:t>
            </a:r>
          </a:p>
        </p:txBody>
      </p:sp>
      <p:sp>
        <p:nvSpPr>
          <p:cNvPr id="7184" name="Text Box 17"/>
          <p:cNvSpPr txBox="1">
            <a:spLocks noChangeArrowheads="1"/>
          </p:cNvSpPr>
          <p:nvPr/>
        </p:nvSpPr>
        <p:spPr bwMode="auto">
          <a:xfrm>
            <a:off x="5435600" y="1304925"/>
            <a:ext cx="3635375" cy="641350"/>
          </a:xfrm>
          <a:prstGeom prst="rect">
            <a:avLst/>
          </a:prstGeom>
          <a:solidFill>
            <a:srgbClr val="FFF6D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3399"/>
                </a:solidFill>
              </a:rPr>
              <a:t>Государственные научные метрологические институты</a:t>
            </a:r>
            <a:r>
              <a:rPr lang="en-US" b="1">
                <a:solidFill>
                  <a:srgbClr val="003399"/>
                </a:solidFill>
              </a:rPr>
              <a:t>:</a:t>
            </a:r>
            <a:endParaRPr lang="ru-RU" b="1">
              <a:solidFill>
                <a:srgbClr val="003399"/>
              </a:solidFill>
            </a:endParaRPr>
          </a:p>
        </p:txBody>
      </p:sp>
      <p:sp>
        <p:nvSpPr>
          <p:cNvPr id="7185" name="Text Box 18"/>
          <p:cNvSpPr txBox="1">
            <a:spLocks noChangeArrowheads="1"/>
          </p:cNvSpPr>
          <p:nvPr/>
        </p:nvSpPr>
        <p:spPr bwMode="auto">
          <a:xfrm>
            <a:off x="5483225" y="1957388"/>
            <a:ext cx="3563938" cy="1793875"/>
          </a:xfrm>
          <a:prstGeom prst="rect">
            <a:avLst/>
          </a:prstGeom>
          <a:solidFill>
            <a:srgbClr val="FFF6D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3399"/>
                </a:solidFill>
              </a:rPr>
              <a:t>ФГУП «ВНИИМ </a:t>
            </a:r>
            <a:r>
              <a:rPr lang="en-US" sz="1400" b="1">
                <a:solidFill>
                  <a:srgbClr val="003399"/>
                </a:solidFill>
              </a:rPr>
              <a:t/>
            </a:r>
            <a:br>
              <a:rPr lang="en-US" sz="1400" b="1">
                <a:solidFill>
                  <a:srgbClr val="003399"/>
                </a:solidFill>
              </a:rPr>
            </a:br>
            <a:r>
              <a:rPr lang="ru-RU" sz="1400" b="1">
                <a:solidFill>
                  <a:srgbClr val="003399"/>
                </a:solidFill>
              </a:rPr>
              <a:t>им. Д.И. Менделеева» </a:t>
            </a:r>
          </a:p>
          <a:p>
            <a:r>
              <a:rPr lang="ru-RU" sz="1400" b="1">
                <a:solidFill>
                  <a:srgbClr val="003399"/>
                </a:solidFill>
              </a:rPr>
              <a:t>ФГУП «ВНИИФТРИ» </a:t>
            </a:r>
          </a:p>
          <a:p>
            <a:r>
              <a:rPr lang="ru-RU" sz="1400" b="1">
                <a:solidFill>
                  <a:srgbClr val="003399"/>
                </a:solidFill>
              </a:rPr>
              <a:t>ФГУП «ВНИИОФИ»</a:t>
            </a:r>
          </a:p>
          <a:p>
            <a:r>
              <a:rPr lang="ru-RU" sz="1400" b="1">
                <a:solidFill>
                  <a:srgbClr val="003399"/>
                </a:solidFill>
              </a:rPr>
              <a:t>ФГУП «УНИИМ»</a:t>
            </a:r>
          </a:p>
          <a:p>
            <a:r>
              <a:rPr lang="ru-RU" sz="1400" b="1">
                <a:solidFill>
                  <a:srgbClr val="003399"/>
                </a:solidFill>
              </a:rPr>
              <a:t>ФГУП «ВНИИМС» </a:t>
            </a:r>
          </a:p>
          <a:p>
            <a:r>
              <a:rPr lang="ru-RU" sz="1400" b="1">
                <a:solidFill>
                  <a:srgbClr val="003399"/>
                </a:solidFill>
              </a:rPr>
              <a:t>ФГУП «ВНИИР»</a:t>
            </a:r>
          </a:p>
          <a:p>
            <a:r>
              <a:rPr lang="ru-RU" sz="1400" b="1">
                <a:solidFill>
                  <a:srgbClr val="003399"/>
                </a:solidFill>
              </a:rPr>
              <a:t>ФГУП «СНИИМ»</a:t>
            </a:r>
          </a:p>
        </p:txBody>
      </p:sp>
      <p:sp>
        <p:nvSpPr>
          <p:cNvPr id="7186" name="Text Box 23"/>
          <p:cNvSpPr txBox="1">
            <a:spLocks noChangeArrowheads="1"/>
          </p:cNvSpPr>
          <p:nvPr/>
        </p:nvSpPr>
        <p:spPr bwMode="auto">
          <a:xfrm>
            <a:off x="5808663" y="3898900"/>
            <a:ext cx="3240087" cy="581025"/>
          </a:xfrm>
          <a:prstGeom prst="rect">
            <a:avLst/>
          </a:prstGeom>
          <a:solidFill>
            <a:srgbClr val="FFF6D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rgbClr val="003399"/>
                </a:solidFill>
              </a:rPr>
              <a:t>Центры стандартизации </a:t>
            </a:r>
            <a:br>
              <a:rPr lang="ru-RU" sz="1600" b="1">
                <a:solidFill>
                  <a:srgbClr val="003399"/>
                </a:solidFill>
              </a:rPr>
            </a:br>
            <a:r>
              <a:rPr lang="ru-RU" sz="1600" b="1">
                <a:solidFill>
                  <a:srgbClr val="003399"/>
                </a:solidFill>
              </a:rPr>
              <a:t>и метрологии Росстандарта</a:t>
            </a:r>
            <a:r>
              <a:rPr lang="ru-RU" sz="1600">
                <a:solidFill>
                  <a:srgbClr val="003399"/>
                </a:solidFill>
              </a:rPr>
              <a:t>  </a:t>
            </a:r>
            <a:endParaRPr lang="ru-RU" sz="1600" b="1">
              <a:solidFill>
                <a:srgbClr val="003399"/>
              </a:solidFill>
            </a:endParaRPr>
          </a:p>
        </p:txBody>
      </p:sp>
      <p:sp>
        <p:nvSpPr>
          <p:cNvPr id="7187" name="Text Box 24"/>
          <p:cNvSpPr txBox="1">
            <a:spLocks noChangeArrowheads="1"/>
          </p:cNvSpPr>
          <p:nvPr/>
        </p:nvSpPr>
        <p:spPr bwMode="auto">
          <a:xfrm>
            <a:off x="6275388" y="4500563"/>
            <a:ext cx="2760662" cy="581025"/>
          </a:xfrm>
          <a:prstGeom prst="rect">
            <a:avLst/>
          </a:prstGeom>
          <a:solidFill>
            <a:srgbClr val="FFF6D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rgbClr val="003399"/>
                </a:solidFill>
              </a:rPr>
              <a:t>Метрологическая служба Минобороны России</a:t>
            </a:r>
          </a:p>
        </p:txBody>
      </p:sp>
      <p:sp>
        <p:nvSpPr>
          <p:cNvPr id="7188" name="Text Box 19"/>
          <p:cNvSpPr txBox="1">
            <a:spLocks noChangeArrowheads="1"/>
          </p:cNvSpPr>
          <p:nvPr/>
        </p:nvSpPr>
        <p:spPr bwMode="auto">
          <a:xfrm>
            <a:off x="0" y="3822700"/>
            <a:ext cx="1735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>
                <a:solidFill>
                  <a:srgbClr val="C42308"/>
                </a:solidFill>
              </a:rPr>
              <a:t>РОССТАНДАРТ</a:t>
            </a:r>
            <a:endParaRPr lang="ru-RU" b="1">
              <a:solidFill>
                <a:srgbClr val="C42308"/>
              </a:solidFill>
            </a:endParaRPr>
          </a:p>
        </p:txBody>
      </p:sp>
      <p:sp>
        <p:nvSpPr>
          <p:cNvPr id="7189" name="Text Box 22"/>
          <p:cNvSpPr txBox="1">
            <a:spLocks noChangeArrowheads="1"/>
          </p:cNvSpPr>
          <p:nvPr/>
        </p:nvSpPr>
        <p:spPr bwMode="auto">
          <a:xfrm>
            <a:off x="71438" y="4394200"/>
            <a:ext cx="216693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C42308"/>
                </a:solidFill>
              </a:rPr>
              <a:t>Минобороны</a:t>
            </a:r>
            <a:r>
              <a:rPr lang="ru-RU" b="1">
                <a:solidFill>
                  <a:srgbClr val="C42308"/>
                </a:solidFill>
              </a:rPr>
              <a:t/>
            </a:r>
            <a:br>
              <a:rPr lang="ru-RU" b="1">
                <a:solidFill>
                  <a:srgbClr val="C42308"/>
                </a:solidFill>
              </a:rPr>
            </a:br>
            <a:r>
              <a:rPr lang="ru-RU" sz="1600" b="1">
                <a:solidFill>
                  <a:srgbClr val="C42308"/>
                </a:solidFill>
              </a:rPr>
              <a:t>России</a:t>
            </a:r>
            <a:endParaRPr lang="ru-RU" b="1">
              <a:solidFill>
                <a:srgbClr val="C42308"/>
              </a:solidFill>
            </a:endParaRPr>
          </a:p>
        </p:txBody>
      </p:sp>
      <p:sp>
        <p:nvSpPr>
          <p:cNvPr id="7190" name="Text Box 10"/>
          <p:cNvSpPr txBox="1">
            <a:spLocks noChangeArrowheads="1"/>
          </p:cNvSpPr>
          <p:nvPr/>
        </p:nvSpPr>
        <p:spPr bwMode="auto">
          <a:xfrm>
            <a:off x="1255713" y="6323013"/>
            <a:ext cx="5245100" cy="534987"/>
          </a:xfrm>
          <a:prstGeom prst="rect">
            <a:avLst/>
          </a:prstGeom>
          <a:solidFill>
            <a:srgbClr val="0000FF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400" b="1">
                <a:solidFill>
                  <a:schemeClr val="bg1"/>
                </a:solidFill>
              </a:rPr>
              <a:t>Рабочие средства измерений</a:t>
            </a:r>
          </a:p>
          <a:p>
            <a:pPr algn="ctr"/>
            <a:r>
              <a:rPr lang="ru-RU" sz="1400" b="1">
                <a:solidFill>
                  <a:schemeClr val="bg1"/>
                </a:solidFill>
              </a:rPr>
              <a:t>(более 1,5 млрд)</a:t>
            </a:r>
            <a:endParaRPr lang="ru-RU" sz="1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4221163"/>
            <a:ext cx="8443912" cy="93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just">
              <a:lnSpc>
                <a:spcPct val="80000"/>
              </a:lnSpc>
              <a:buFontTx/>
              <a:buNone/>
            </a:pPr>
            <a:r>
              <a:rPr lang="ru-RU" altLang="ru-RU" sz="2200" smtClean="0">
                <a:solidFill>
                  <a:srgbClr val="000066"/>
                </a:solidFill>
                <a:latin typeface="Times New Roman" pitchFamily="18" charset="0"/>
              </a:rPr>
              <a:t>Оказание услуг по передаче единиц, включая поставку эталонов сравнения и стандартных образцов, государственным надзорным службам и  предприятиям.</a:t>
            </a:r>
          </a:p>
        </p:txBody>
      </p:sp>
      <p:sp>
        <p:nvSpPr>
          <p:cNvPr id="21507" name="Rectangle 41"/>
          <p:cNvSpPr>
            <a:spLocks noChangeArrowheads="1"/>
          </p:cNvSpPr>
          <p:nvPr/>
        </p:nvSpPr>
        <p:spPr bwMode="auto">
          <a:xfrm>
            <a:off x="395288" y="1341438"/>
            <a:ext cx="8640762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0363" indent="-268288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ru-RU" altLang="ru-RU" sz="2200">
                <a:solidFill>
                  <a:srgbClr val="000066"/>
                </a:solidFill>
              </a:rPr>
              <a:t>Предприятия химической и пищевой промышленности, экологии, сельского хозяйства и ветеринарии, Росатома, здравоохранения;</a:t>
            </a: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ru-RU" altLang="ru-RU" sz="2200">
                <a:solidFill>
                  <a:srgbClr val="000066"/>
                </a:solidFill>
              </a:rPr>
              <a:t>органы суда и прокуратуры;</a:t>
            </a: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ru-RU" altLang="ru-RU" sz="2200">
                <a:solidFill>
                  <a:srgbClr val="000066"/>
                </a:solidFill>
              </a:rPr>
              <a:t>ГНМИ, ГРЦМ и метрологические службы предприятий;</a:t>
            </a: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ru-RU" altLang="ru-RU" sz="2200">
                <a:solidFill>
                  <a:srgbClr val="000066"/>
                </a:solidFill>
              </a:rPr>
              <a:t>ВУЗы, отраслевые НИИ и институты РАН;</a:t>
            </a: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ru-RU" altLang="ru-RU" sz="2200">
                <a:solidFill>
                  <a:srgbClr val="000066"/>
                </a:solidFill>
              </a:rPr>
              <a:t>таможенная служба и лаборатории МЧС и минобороны;</a:t>
            </a: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ru-RU" altLang="ru-RU" sz="2200">
                <a:solidFill>
                  <a:srgbClr val="000066"/>
                </a:solidFill>
              </a:rPr>
              <a:t>государственная фармакопея</a:t>
            </a:r>
          </a:p>
        </p:txBody>
      </p:sp>
      <p:sp>
        <p:nvSpPr>
          <p:cNvPr id="21508" name="Rectangle 2"/>
          <p:cNvSpPr>
            <a:spLocks noChangeArrowheads="1"/>
          </p:cNvSpPr>
          <p:nvPr/>
        </p:nvSpPr>
        <p:spPr bwMode="auto">
          <a:xfrm>
            <a:off x="250825" y="333375"/>
            <a:ext cx="82296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Востребованность</a:t>
            </a:r>
          </a:p>
        </p:txBody>
      </p:sp>
      <p:sp>
        <p:nvSpPr>
          <p:cNvPr id="21509" name="Rectangle 3"/>
          <p:cNvSpPr txBox="1">
            <a:spLocks noChangeArrowheads="1"/>
          </p:cNvSpPr>
          <p:nvPr/>
        </p:nvSpPr>
        <p:spPr bwMode="auto">
          <a:xfrm>
            <a:off x="468313" y="5237163"/>
            <a:ext cx="8443912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altLang="ru-RU" sz="2200">
                <a:solidFill>
                  <a:srgbClr val="000066"/>
                </a:solidFill>
              </a:rPr>
              <a:t>Оказание услуг по выполнению высокоточных измерений, включая арбитражные, международно признаваемые, в т.ч. для экспорта химической продукции в соответствии с требованиями регламента </a:t>
            </a:r>
            <a:r>
              <a:rPr lang="en-US" altLang="ru-RU" sz="2200">
                <a:solidFill>
                  <a:srgbClr val="000066"/>
                </a:solidFill>
              </a:rPr>
              <a:t>Reach</a:t>
            </a:r>
            <a:r>
              <a:rPr lang="ru-RU" altLang="ru-RU" sz="2200">
                <a:solidFill>
                  <a:srgbClr val="000066"/>
                </a:solidFill>
              </a:rPr>
              <a:t>, и др.</a:t>
            </a:r>
          </a:p>
        </p:txBody>
      </p:sp>
    </p:spTree>
    <p:extLst>
      <p:ext uri="{BB962C8B-B14F-4D97-AF65-F5344CB8AC3E}">
        <p14:creationId xmlns:p14="http://schemas.microsoft.com/office/powerpoint/2010/main" val="544042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0825" y="333375"/>
            <a:ext cx="8229600" cy="37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smtClean="0">
                <a:solidFill>
                  <a:srgbClr val="003399"/>
                </a:solidFill>
                <a:latin typeface="Times New Roman" pitchFamily="18" charset="0"/>
              </a:rPr>
              <a:t>Востребованность</a:t>
            </a:r>
          </a:p>
        </p:txBody>
      </p:sp>
      <p:sp>
        <p:nvSpPr>
          <p:cNvPr id="14339" name="Rectangle 41"/>
          <p:cNvSpPr>
            <a:spLocks noChangeArrowheads="1"/>
          </p:cNvSpPr>
          <p:nvPr/>
        </p:nvSpPr>
        <p:spPr bwMode="auto">
          <a:xfrm>
            <a:off x="120650" y="1196975"/>
            <a:ext cx="896461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spcAft>
                <a:spcPts val="800"/>
              </a:spcAft>
              <a:defRPr/>
            </a:pPr>
            <a:r>
              <a:rPr lang="ru-RU" altLang="ru-RU" b="1" dirty="0" smtClean="0">
                <a:solidFill>
                  <a:srgbClr val="002060"/>
                </a:solidFill>
              </a:rPr>
              <a:t>Повышение качества результатов измерений при</a:t>
            </a:r>
          </a:p>
          <a:p>
            <a:pPr marL="360363" indent="-268288" eaLnBrk="1" hangingPunct="1">
              <a:lnSpc>
                <a:spcPts val="18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dirty="0" smtClean="0">
                <a:solidFill>
                  <a:srgbClr val="002060"/>
                </a:solidFill>
              </a:rPr>
              <a:t>оценке соответствия продукции установленным законодательством РФ требованиям;</a:t>
            </a:r>
          </a:p>
          <a:p>
            <a:pPr marL="360363" indent="-268288">
              <a:lnSpc>
                <a:spcPts val="1800"/>
              </a:lnSpc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dirty="0" smtClean="0">
                <a:solidFill>
                  <a:srgbClr val="002060"/>
                </a:solidFill>
              </a:rPr>
              <a:t>испытаниях, поверке, калибровке средств измерений;</a:t>
            </a:r>
          </a:p>
          <a:p>
            <a:pPr marL="360363" indent="-268288">
              <a:lnSpc>
                <a:spcPts val="1800"/>
              </a:lnSpc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dirty="0" smtClean="0">
                <a:solidFill>
                  <a:srgbClr val="002060"/>
                </a:solidFill>
              </a:rPr>
              <a:t>производстве и сертификации различных видов продукции (химической, пищевой, фармацевтической и др.);</a:t>
            </a:r>
          </a:p>
          <a:p>
            <a:pPr marL="360363" indent="-268288">
              <a:lnSpc>
                <a:spcPts val="1800"/>
              </a:lnSpc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dirty="0" smtClean="0">
                <a:solidFill>
                  <a:srgbClr val="002060"/>
                </a:solidFill>
              </a:rPr>
              <a:t>торговле и товарообменных операциях;</a:t>
            </a:r>
          </a:p>
          <a:p>
            <a:pPr marL="360363" indent="-268288">
              <a:lnSpc>
                <a:spcPts val="1800"/>
              </a:lnSpc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dirty="0" smtClean="0">
                <a:solidFill>
                  <a:srgbClr val="002060"/>
                </a:solidFill>
              </a:rPr>
              <a:t>таможенных операциях;</a:t>
            </a:r>
          </a:p>
          <a:p>
            <a:pPr marL="360363" indent="-268288">
              <a:lnSpc>
                <a:spcPts val="1800"/>
              </a:lnSpc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dirty="0" smtClean="0">
                <a:solidFill>
                  <a:srgbClr val="002060"/>
                </a:solidFill>
              </a:rPr>
              <a:t>охране окружающей среды;</a:t>
            </a:r>
          </a:p>
          <a:p>
            <a:pPr marL="360363" indent="-268288">
              <a:lnSpc>
                <a:spcPts val="1800"/>
              </a:lnSpc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dirty="0" smtClean="0">
                <a:solidFill>
                  <a:srgbClr val="002060"/>
                </a:solidFill>
              </a:rPr>
              <a:t>обеспечении безопасных условий труда;</a:t>
            </a:r>
          </a:p>
          <a:p>
            <a:pPr marL="360363" indent="-268288">
              <a:lnSpc>
                <a:spcPts val="1800"/>
              </a:lnSpc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dirty="0" smtClean="0">
                <a:solidFill>
                  <a:srgbClr val="002060"/>
                </a:solidFill>
              </a:rPr>
              <a:t>техническом регулировании;</a:t>
            </a:r>
          </a:p>
          <a:p>
            <a:pPr marL="360363" indent="-268288">
              <a:lnSpc>
                <a:spcPts val="1800"/>
              </a:lnSpc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dirty="0" smtClean="0">
                <a:solidFill>
                  <a:srgbClr val="002060"/>
                </a:solidFill>
              </a:rPr>
              <a:t>выполнении работ в области обеспечения безопасности и повышения </a:t>
            </a:r>
            <a:r>
              <a:rPr lang="ru-RU" dirty="0" smtClean="0">
                <a:solidFill>
                  <a:srgbClr val="002060"/>
                </a:solidFill>
              </a:rPr>
              <a:t>обороноспособности РФ.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rgbClr val="993300"/>
              </a:buClr>
              <a:buFont typeface="Wingdings" panose="05000000000000000000" pitchFamily="2" charset="2"/>
              <a:buNone/>
              <a:defRPr/>
            </a:pPr>
            <a:endParaRPr lang="ru-RU" altLang="ru-RU" sz="800" dirty="0" smtClean="0">
              <a:solidFill>
                <a:srgbClr val="003399"/>
              </a:solidFill>
            </a:endParaRPr>
          </a:p>
          <a:p>
            <a:pPr>
              <a:lnSpc>
                <a:spcPts val="1800"/>
              </a:lnSpc>
              <a:buClr>
                <a:srgbClr val="993300"/>
              </a:buClr>
              <a:buFont typeface="Wingdings" panose="05000000000000000000" pitchFamily="2" charset="2"/>
              <a:buNone/>
              <a:defRPr/>
            </a:pPr>
            <a:r>
              <a:rPr lang="ru-RU" altLang="ru-RU" dirty="0" smtClean="0">
                <a:solidFill>
                  <a:srgbClr val="002060"/>
                </a:solidFill>
              </a:rPr>
              <a:t>Эталон обеспечит </a:t>
            </a:r>
            <a:r>
              <a:rPr lang="ru-RU" altLang="ru-RU" dirty="0" err="1" smtClean="0">
                <a:solidFill>
                  <a:srgbClr val="002060"/>
                </a:solidFill>
              </a:rPr>
              <a:t>прослеживаемость</a:t>
            </a:r>
            <a:r>
              <a:rPr lang="ru-RU" altLang="ru-RU" dirty="0" smtClean="0">
                <a:solidFill>
                  <a:srgbClr val="002060"/>
                </a:solidFill>
              </a:rPr>
              <a:t> измерений к единицам системы СИ в широком диапазоне содержания компонентов.</a:t>
            </a:r>
          </a:p>
        </p:txBody>
      </p:sp>
      <p:sp>
        <p:nvSpPr>
          <p:cNvPr id="22532" name="Rectangle 41"/>
          <p:cNvSpPr>
            <a:spLocks noChangeArrowheads="1"/>
          </p:cNvSpPr>
          <p:nvPr/>
        </p:nvSpPr>
        <p:spPr bwMode="auto">
          <a:xfrm>
            <a:off x="119063" y="5157788"/>
            <a:ext cx="8893175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Clr>
                <a:schemeClr val="tx1"/>
              </a:buClr>
            </a:pPr>
            <a:r>
              <a:rPr lang="ru-RU" altLang="ru-RU" sz="1600">
                <a:solidFill>
                  <a:srgbClr val="002060"/>
                </a:solidFill>
              </a:rPr>
              <a:t>Сроки выполнения работ:  2012 – 2014 гг.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ru-RU" altLang="ru-RU" sz="1600">
                <a:solidFill>
                  <a:srgbClr val="002060"/>
                </a:solidFill>
              </a:rPr>
              <a:t>Стоимость работ: бюджетные субсидии 32 млн. руб.;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ru-RU" altLang="ru-RU" sz="1600">
                <a:solidFill>
                  <a:srgbClr val="002060"/>
                </a:solidFill>
              </a:rPr>
              <a:t>                               бюджет НИОКР 22 млн. руб*. (из других тем 2009-2011 гг.);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ru-RU" altLang="ru-RU" sz="1600">
                <a:solidFill>
                  <a:srgbClr val="002060"/>
                </a:solidFill>
              </a:rPr>
              <a:t>                               собственные средства (ВНИИМ) 15 млн. руб.*;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ru-RU" altLang="ru-RU" sz="1600"/>
              <a:t>                               </a:t>
            </a:r>
            <a:r>
              <a:rPr lang="ru-RU" altLang="ru-RU" b="1">
                <a:solidFill>
                  <a:srgbClr val="003399"/>
                </a:solidFill>
              </a:rPr>
              <a:t>ВСЕГО затраты на разработку -  69 млн. руб.</a:t>
            </a:r>
          </a:p>
          <a:p>
            <a:pPr>
              <a:lnSpc>
                <a:spcPct val="80000"/>
              </a:lnSpc>
              <a:spcBef>
                <a:spcPts val="600"/>
              </a:spcBef>
              <a:buClr>
                <a:schemeClr val="tx1"/>
              </a:buClr>
            </a:pPr>
            <a:r>
              <a:rPr lang="ru-RU" altLang="ru-RU" sz="1400" b="1" i="1">
                <a:solidFill>
                  <a:srgbClr val="002060"/>
                </a:solidFill>
              </a:rPr>
              <a:t>* Средства использованные только для приобретения оборудования.</a:t>
            </a:r>
          </a:p>
        </p:txBody>
      </p:sp>
    </p:spTree>
    <p:extLst>
      <p:ext uri="{BB962C8B-B14F-4D97-AF65-F5344CB8AC3E}">
        <p14:creationId xmlns:p14="http://schemas.microsoft.com/office/powerpoint/2010/main" val="3869251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39750" y="1557338"/>
            <a:ext cx="8229600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altLang="ru-RU" sz="2800" smtClean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ru-RU" sz="2800" smtClean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FontTx/>
              <a:buNone/>
            </a:pPr>
            <a:r>
              <a:rPr lang="ru-RU" altLang="ru-RU" smtClean="0">
                <a:solidFill>
                  <a:srgbClr val="003399"/>
                </a:solidFill>
                <a:latin typeface="Times New Roman" pitchFamily="18" charset="0"/>
              </a:rPr>
              <a:t>Государственный первичный эталон единицы 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buFontTx/>
              <a:buNone/>
            </a:pPr>
            <a:r>
              <a:rPr lang="ru-RU" altLang="ru-RU" smtClean="0">
                <a:solidFill>
                  <a:srgbClr val="003399"/>
                </a:solidFill>
                <a:latin typeface="Times New Roman" pitchFamily="18" charset="0"/>
              </a:rPr>
              <a:t>плоского угла ГЭТ 22</a:t>
            </a: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588" y="188913"/>
            <a:ext cx="8064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altLang="ru-RU" sz="3500" smtClean="0">
                <a:solidFill>
                  <a:srgbClr val="003399"/>
                </a:solidFill>
                <a:latin typeface="Times New Roman" pitchFamily="18" charset="0"/>
              </a:rPr>
              <a:t>ФГУП «ВНИИМ им. Д.И. Менделеева»</a:t>
            </a:r>
          </a:p>
        </p:txBody>
      </p:sp>
    </p:spTree>
    <p:extLst>
      <p:ext uri="{BB962C8B-B14F-4D97-AF65-F5344CB8AC3E}">
        <p14:creationId xmlns:p14="http://schemas.microsoft.com/office/powerpoint/2010/main" val="42639215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ChangeArrowheads="1"/>
          </p:cNvSpPr>
          <p:nvPr/>
        </p:nvSpPr>
        <p:spPr bwMode="auto">
          <a:xfrm>
            <a:off x="8709025" y="6491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endParaRPr lang="ru-RU" altLang="ru-RU">
              <a:latin typeface="Tahoma" pitchFamily="34" charset="0"/>
            </a:endParaRPr>
          </a:p>
        </p:txBody>
      </p:sp>
      <p:sp>
        <p:nvSpPr>
          <p:cNvPr id="30723" name="Заголовок 1"/>
          <p:cNvSpPr>
            <a:spLocks/>
          </p:cNvSpPr>
          <p:nvPr/>
        </p:nvSpPr>
        <p:spPr bwMode="auto">
          <a:xfrm>
            <a:off x="0" y="333375"/>
            <a:ext cx="91440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Состав эталона ГЭТ 22</a:t>
            </a:r>
          </a:p>
        </p:txBody>
      </p:sp>
      <p:pic>
        <p:nvPicPr>
          <p:cNvPr id="30724" name="Изображение 4" descr="IMG_331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9" r="2110" b="17270"/>
          <a:stretch>
            <a:fillRect/>
          </a:stretch>
        </p:blipFill>
        <p:spPr bwMode="auto">
          <a:xfrm>
            <a:off x="796925" y="1957388"/>
            <a:ext cx="4098925" cy="2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Изображение 3" descr="IMG_3287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1" t="13132" r="1964" b="7220"/>
          <a:stretch>
            <a:fillRect/>
          </a:stretch>
        </p:blipFill>
        <p:spPr bwMode="auto">
          <a:xfrm>
            <a:off x="5002213" y="1939925"/>
            <a:ext cx="401955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Изображение 4" descr="IMG_3317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63" y="3879850"/>
            <a:ext cx="2097087" cy="279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Изображение 1" descr="IMG_321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567238"/>
            <a:ext cx="2578100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567238"/>
            <a:ext cx="252095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9" name="Text Box 8"/>
          <p:cNvSpPr txBox="1">
            <a:spLocks noChangeArrowheads="1"/>
          </p:cNvSpPr>
          <p:nvPr/>
        </p:nvSpPr>
        <p:spPr bwMode="auto">
          <a:xfrm>
            <a:off x="796925" y="1125538"/>
            <a:ext cx="79406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2400"/>
              <a:t>Воспроизведение и передача единицы плоского угла </a:t>
            </a:r>
          </a:p>
          <a:p>
            <a:pPr algn="ctr" eaLnBrk="1" hangingPunct="1"/>
            <a:r>
              <a:rPr lang="ru-RU" altLang="ru-RU" sz="2400"/>
              <a:t>в статическом режиме</a:t>
            </a:r>
          </a:p>
        </p:txBody>
      </p:sp>
    </p:spTree>
    <p:extLst>
      <p:ext uri="{BB962C8B-B14F-4D97-AF65-F5344CB8AC3E}">
        <p14:creationId xmlns:p14="http://schemas.microsoft.com/office/powerpoint/2010/main" val="31501352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z="2800" b="1" kern="1200" dirty="0" smtClean="0">
                <a:solidFill>
                  <a:srgbClr val="003399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Состав эталона ГЭТ 22-___</a:t>
            </a:r>
            <a:br>
              <a:rPr lang="ru-RU" altLang="ru-RU" sz="2800" b="1" kern="1200" dirty="0" smtClean="0">
                <a:solidFill>
                  <a:srgbClr val="003399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317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2276475"/>
            <a:ext cx="6078537" cy="403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31748" name="Text Box 8"/>
          <p:cNvSpPr txBox="1">
            <a:spLocks noChangeArrowheads="1"/>
          </p:cNvSpPr>
          <p:nvPr/>
        </p:nvSpPr>
        <p:spPr bwMode="auto">
          <a:xfrm>
            <a:off x="755650" y="1196975"/>
            <a:ext cx="79406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ts val="600"/>
              </a:spcBef>
            </a:pPr>
            <a:r>
              <a:rPr lang="ru-RU" altLang="ru-RU" sz="2400"/>
              <a:t>Воспроизведение и передача единицы плоского угла </a:t>
            </a:r>
          </a:p>
          <a:p>
            <a:pPr algn="ctr" eaLnBrk="1" hangingPunct="1"/>
            <a:r>
              <a:rPr lang="ru-RU" altLang="ru-RU" sz="2400"/>
              <a:t>в динамическом режиме</a:t>
            </a:r>
          </a:p>
        </p:txBody>
      </p:sp>
    </p:spTree>
    <p:extLst>
      <p:ext uri="{BB962C8B-B14F-4D97-AF65-F5344CB8AC3E}">
        <p14:creationId xmlns:p14="http://schemas.microsoft.com/office/powerpoint/2010/main" val="102896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/>
          </p:cNvSpPr>
          <p:nvPr/>
        </p:nvSpPr>
        <p:spPr bwMode="auto">
          <a:xfrm>
            <a:off x="0" y="333375"/>
            <a:ext cx="91440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Метрологические характеристики</a:t>
            </a:r>
          </a:p>
        </p:txBody>
      </p:sp>
      <p:sp>
        <p:nvSpPr>
          <p:cNvPr id="32771" name="Заголовок 1"/>
          <p:cNvSpPr>
            <a:spLocks/>
          </p:cNvSpPr>
          <p:nvPr/>
        </p:nvSpPr>
        <p:spPr bwMode="auto">
          <a:xfrm>
            <a:off x="-6350" y="327025"/>
            <a:ext cx="91440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Метрологические характеристики</a:t>
            </a:r>
          </a:p>
        </p:txBody>
      </p:sp>
      <p:graphicFrame>
        <p:nvGraphicFramePr>
          <p:cNvPr id="32816" name="Group 48"/>
          <p:cNvGraphicFramePr>
            <a:graphicFrameLocks noGrp="1"/>
          </p:cNvGraphicFramePr>
          <p:nvPr/>
        </p:nvGraphicFramePr>
        <p:xfrm>
          <a:off x="723900" y="1412875"/>
          <a:ext cx="7696200" cy="4950848"/>
        </p:xfrm>
        <a:graphic>
          <a:graphicData uri="http://schemas.openxmlformats.org/drawingml/2006/table">
            <a:tbl>
              <a:tblPr/>
              <a:tblGrid>
                <a:gridCol w="4824413"/>
                <a:gridCol w="1476375"/>
                <a:gridCol w="1395412"/>
              </a:tblGrid>
              <a:tr h="365125">
                <a:tc rowSpan="2">
                  <a:txBody>
                    <a:bodyPr/>
                    <a:lstStyle>
                      <a:lvl1pPr marL="342900" indent="-342900"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характеристики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indent="-342900"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ГЭТ 22-80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ГЭТ 22-__ 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Диапазон измерений плоского угла, 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º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0-360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0-360</a:t>
                      </a:r>
                      <a:endParaRPr kumimoji="0" lang="ru-RU" altLang="ru-RU" sz="1600" b="1" i="0" u="none" strike="noStrike" cap="none" normalizeH="0" baseline="3000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НСП воспроизведения единицы плоского угла,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’’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0,0006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 воспроизведения единицы плоского угла (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n=10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), 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‘’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kumimoji="0" lang="ru-RU" altLang="ru-RU" sz="1600" b="1" i="0" u="none" strike="noStrike" cap="none" normalizeH="0" baseline="3000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4950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Стандартная неопределенность, 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‘’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типу 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типу 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суммарная неопределенность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расширенная неопределенность 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(k=2)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0,06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kumimoji="0" lang="ru-RU" altLang="ru-RU" sz="1600" b="1" i="0" u="none" strike="noStrike" cap="none" normalizeH="0" baseline="3000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,006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0,016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 передачи единицы плоского угла (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n=10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), 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‘’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0,015-0,03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0,01-0,03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 передачи единицы плоского угла с помощью стола измерительного поворотного (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n=10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), 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‘’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 передачи единицы плоского угла с помощью комплекса углоизмерительного (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n=10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), 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‘’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93533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29" name="Group 37"/>
          <p:cNvGraphicFramePr>
            <a:graphicFrameLocks noGrp="1"/>
          </p:cNvGraphicFramePr>
          <p:nvPr/>
        </p:nvGraphicFramePr>
        <p:xfrm>
          <a:off x="723900" y="1412875"/>
          <a:ext cx="7696200" cy="4977525"/>
        </p:xfrm>
        <a:graphic>
          <a:graphicData uri="http://schemas.openxmlformats.org/drawingml/2006/table">
            <a:tbl>
              <a:tblPr/>
              <a:tblGrid>
                <a:gridCol w="4681538"/>
                <a:gridCol w="1619250"/>
                <a:gridCol w="1395412"/>
              </a:tblGrid>
              <a:tr h="365125">
                <a:tc rowSpan="2">
                  <a:txBody>
                    <a:bodyPr/>
                    <a:lstStyle>
                      <a:lvl1pPr marL="342900" indent="-342900"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характеристики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indent="-342900"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ГЭТ 94-01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ГЭТ 22-___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Диапазон измерений плоского угла при угловом перемещении с частотой (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,01–2) Гц, 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º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0-360</a:t>
                      </a:r>
                    </a:p>
                  </a:txBody>
                  <a:tcPr marL="91441" marR="91441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0-360</a:t>
                      </a:r>
                      <a:endParaRPr kumimoji="0" lang="ru-RU" altLang="ru-RU" sz="1600" b="1" i="0" u="none" strike="noStrike" cap="none" normalizeH="0" baseline="3000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НСП воспроизведения единицы плоского угла при угловом перемещении с угловой скоростью 0,1 – 60 об/мин, 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‘’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,05</a:t>
                      </a:r>
                    </a:p>
                  </a:txBody>
                  <a:tcPr marL="91441" marR="91441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0,021</a:t>
                      </a:r>
                    </a:p>
                  </a:txBody>
                  <a:tcPr marL="91441" marR="91441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 воспроизведения единицы плоского угла при угловом перемещении с угловой скоростью 0,1 – 60 об/мин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(n=32)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‘’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kumimoji="0" lang="ru-RU" altLang="ru-RU" sz="1600" b="1" i="0" u="none" strike="noStrike" cap="none" normalizeH="0" baseline="3000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1441" marR="91441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6538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Стандартная неопределенность, 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’’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типу 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типу 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суммарная неопределенность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расширенная неопределенность (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k=2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41" marR="91441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0,04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0,10</a:t>
                      </a:r>
                    </a:p>
                  </a:txBody>
                  <a:tcPr marL="91441" marR="91441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,01</a:t>
                      </a:r>
                      <a:endParaRPr kumimoji="0" lang="ru-RU" altLang="ru-RU" sz="1600" b="1" i="0" u="none" strike="noStrike" cap="none" normalizeH="0" baseline="3000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0,046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41" marR="91441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 передачи единицы плоского угла (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n=16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), 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‘’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-0,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1" i="0" u="none" strike="noStrike" cap="none" normalizeH="0" baseline="3000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91441" marR="91441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0,01-0,03</a:t>
                      </a:r>
                    </a:p>
                  </a:txBody>
                  <a:tcPr marL="91441" marR="91441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26" name="Заголовок 1"/>
          <p:cNvSpPr>
            <a:spLocks/>
          </p:cNvSpPr>
          <p:nvPr/>
        </p:nvSpPr>
        <p:spPr bwMode="auto">
          <a:xfrm>
            <a:off x="0" y="333375"/>
            <a:ext cx="91440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Метрологические характеристики</a:t>
            </a:r>
          </a:p>
        </p:txBody>
      </p:sp>
    </p:spTree>
    <p:extLst>
      <p:ext uri="{BB962C8B-B14F-4D97-AF65-F5344CB8AC3E}">
        <p14:creationId xmlns:p14="http://schemas.microsoft.com/office/powerpoint/2010/main" val="132720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0825" y="333375"/>
            <a:ext cx="8229600" cy="37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smtClean="0">
                <a:solidFill>
                  <a:srgbClr val="003399"/>
                </a:solidFill>
                <a:latin typeface="Times New Roman" pitchFamily="18" charset="0"/>
              </a:rPr>
              <a:t>Востребованность</a:t>
            </a:r>
          </a:p>
        </p:txBody>
      </p:sp>
      <p:sp>
        <p:nvSpPr>
          <p:cNvPr id="103428" name="Rectangle 41"/>
          <p:cNvSpPr>
            <a:spLocks noChangeArrowheads="1"/>
          </p:cNvSpPr>
          <p:nvPr/>
        </p:nvSpPr>
        <p:spPr bwMode="auto">
          <a:xfrm>
            <a:off x="467544" y="1376262"/>
            <a:ext cx="8568952" cy="3847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lvl="8" indent="-3429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002060"/>
                </a:solidFill>
              </a:rPr>
              <a:t>Станкостроение, авиа- и судостроение, оптическое,   электромеханическое и навигационное приборостроение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002060"/>
                </a:solidFill>
              </a:rPr>
              <a:t>Наукоемкие технологические процессы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002060"/>
                </a:solidFill>
              </a:rPr>
              <a:t>Атомная и космическая промышленность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002060"/>
                </a:solidFill>
              </a:rPr>
              <a:t>Геодезия, картография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002060"/>
                </a:solidFill>
              </a:rPr>
              <a:t>Создание новейших средств вооружения и военной техники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2200" dirty="0">
                <a:solidFill>
                  <a:srgbClr val="002060"/>
                </a:solidFill>
              </a:rPr>
              <a:t>Государственные региональные центры стандартизации и метрологии, государственные научно-метрологические институты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2200" dirty="0">
                <a:solidFill>
                  <a:srgbClr val="002060"/>
                </a:solidFill>
              </a:rPr>
              <a:t>Снижение зависимости калибровки высокоточных средств измерений от зарубежных эталонов</a:t>
            </a:r>
          </a:p>
          <a:p>
            <a:pPr>
              <a:spcBef>
                <a:spcPts val="0"/>
              </a:spcBef>
              <a:defRPr/>
            </a:pPr>
            <a:endParaRPr lang="ru-RU" altLang="ru-RU" sz="2400" dirty="0">
              <a:solidFill>
                <a:srgbClr val="000000"/>
              </a:solidFill>
            </a:endParaRPr>
          </a:p>
        </p:txBody>
      </p:sp>
      <p:sp>
        <p:nvSpPr>
          <p:cNvPr id="34820" name="Rectangle 41"/>
          <p:cNvSpPr>
            <a:spLocks noChangeArrowheads="1"/>
          </p:cNvSpPr>
          <p:nvPr/>
        </p:nvSpPr>
        <p:spPr bwMode="auto">
          <a:xfrm>
            <a:off x="254000" y="5084763"/>
            <a:ext cx="85121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Clr>
                <a:schemeClr val="tx1"/>
              </a:buClr>
            </a:pPr>
            <a:r>
              <a:rPr lang="ru-RU" altLang="ru-RU" sz="2200">
                <a:solidFill>
                  <a:srgbClr val="003399"/>
                </a:solidFill>
              </a:rPr>
              <a:t>Сроки выполнения работ: 2011 – 2014 гг. </a:t>
            </a:r>
          </a:p>
          <a:p>
            <a:pPr eaLnBrk="1" hangingPunct="1">
              <a:buClr>
                <a:schemeClr val="tx1"/>
              </a:buClr>
            </a:pPr>
            <a:r>
              <a:rPr lang="ru-RU" altLang="ru-RU" sz="2200">
                <a:solidFill>
                  <a:srgbClr val="003399"/>
                </a:solidFill>
              </a:rPr>
              <a:t>Затраты на совершенствование </a:t>
            </a:r>
            <a:r>
              <a:rPr lang="ru-RU" altLang="ru-RU" sz="2400">
                <a:solidFill>
                  <a:srgbClr val="003399"/>
                </a:solidFill>
              </a:rPr>
              <a:t>–</a:t>
            </a:r>
            <a:r>
              <a:rPr lang="ru-RU" altLang="ru-RU" sz="2200">
                <a:solidFill>
                  <a:srgbClr val="003399"/>
                </a:solidFill>
              </a:rPr>
              <a:t> 41,9 млн. руб. </a:t>
            </a:r>
          </a:p>
        </p:txBody>
      </p:sp>
    </p:spTree>
    <p:extLst>
      <p:ext uri="{BB962C8B-B14F-4D97-AF65-F5344CB8AC3E}">
        <p14:creationId xmlns:p14="http://schemas.microsoft.com/office/powerpoint/2010/main" val="100323663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2" name="Rectangle 41"/>
          <p:cNvSpPr>
            <a:spLocks noChangeArrowheads="1"/>
          </p:cNvSpPr>
          <p:nvPr/>
        </p:nvSpPr>
        <p:spPr bwMode="auto">
          <a:xfrm>
            <a:off x="755650" y="981075"/>
            <a:ext cx="8208963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endParaRPr lang="ru-RU" altLang="ru-RU" sz="2400" b="1" dirty="0">
              <a:solidFill>
                <a:srgbClr val="000066"/>
              </a:solidFill>
              <a:latin typeface="Monotype Corsiva" pitchFamily="66" charset="0"/>
            </a:endParaRPr>
          </a:p>
          <a:p>
            <a:pPr marL="342900" indent="-342900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 err="1">
                <a:solidFill>
                  <a:srgbClr val="000066"/>
                </a:solidFill>
              </a:rPr>
              <a:t>ГосНИИ</a:t>
            </a:r>
            <a:r>
              <a:rPr lang="ru-RU" sz="2200" dirty="0">
                <a:solidFill>
                  <a:srgbClr val="000066"/>
                </a:solidFill>
              </a:rPr>
              <a:t> АС </a:t>
            </a:r>
          </a:p>
          <a:p>
            <a:pPr marL="342900" indent="-342900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000066"/>
                </a:solidFill>
              </a:rPr>
              <a:t>ОАО «Авангард» </a:t>
            </a:r>
          </a:p>
          <a:p>
            <a:pPr marL="342900" indent="-342900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000066"/>
                </a:solidFill>
              </a:rPr>
              <a:t>ОАО «Раменское Приборостроительное Конструкторское Бюро»</a:t>
            </a:r>
            <a:endParaRPr lang="ru-RU" altLang="ru-RU" sz="2200" dirty="0">
              <a:solidFill>
                <a:srgbClr val="000066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spcAft>
                <a:spcPts val="5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000066"/>
                </a:solidFill>
              </a:rPr>
              <a:t>ФГУП «Московский институт теплотехники»</a:t>
            </a:r>
          </a:p>
          <a:p>
            <a:pPr marL="342900" indent="-342900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000066"/>
                </a:solidFill>
              </a:rPr>
              <a:t>ФГУП «НПЦ Автоматики и приборостроения им. академика Н.А. Пилюгина» </a:t>
            </a:r>
          </a:p>
          <a:p>
            <a:pPr marL="342900" indent="-342900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000066"/>
                </a:solidFill>
              </a:rPr>
              <a:t>ФГУП «ПО «Корпус» </a:t>
            </a:r>
          </a:p>
          <a:p>
            <a:pPr marL="342900" indent="-342900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000066"/>
                </a:solidFill>
              </a:rPr>
              <a:t>РФЯЦ ВНИИЭФ </a:t>
            </a:r>
          </a:p>
          <a:p>
            <a:pPr marL="342900" indent="-342900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000066"/>
                </a:solidFill>
              </a:rPr>
              <a:t>ОАО «Государственный ракетный центр им. академика В.П. Макеева» </a:t>
            </a:r>
          </a:p>
          <a:p>
            <a:pPr marL="342900" indent="-342900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000066"/>
                </a:solidFill>
              </a:rPr>
              <a:t>Метрологическая служба МО РФ</a:t>
            </a:r>
          </a:p>
          <a:p>
            <a:pPr marL="342900" indent="-342900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000066"/>
                </a:solidFill>
              </a:rPr>
              <a:t>Центры стандартизации и метрологии</a:t>
            </a:r>
            <a:endParaRPr lang="ru-RU" altLang="ru-RU" sz="2200" dirty="0">
              <a:solidFill>
                <a:srgbClr val="000066"/>
              </a:solidFill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rgbClr val="993300"/>
              </a:buClr>
              <a:buFont typeface="Times New Roman" pitchFamily="18" charset="0"/>
              <a:buChar char="̶"/>
              <a:defRPr/>
            </a:pPr>
            <a:endParaRPr lang="ru-RU" altLang="ru-RU" sz="2400" dirty="0"/>
          </a:p>
        </p:txBody>
      </p:sp>
      <p:sp>
        <p:nvSpPr>
          <p:cNvPr id="35843" name="Rectangle 2"/>
          <p:cNvSpPr>
            <a:spLocks noChangeArrowheads="1"/>
          </p:cNvSpPr>
          <p:nvPr/>
        </p:nvSpPr>
        <p:spPr bwMode="auto">
          <a:xfrm>
            <a:off x="250825" y="333375"/>
            <a:ext cx="82296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Востребованность</a:t>
            </a:r>
          </a:p>
        </p:txBody>
      </p:sp>
    </p:spTree>
    <p:extLst>
      <p:ext uri="{BB962C8B-B14F-4D97-AF65-F5344CB8AC3E}">
        <p14:creationId xmlns:p14="http://schemas.microsoft.com/office/powerpoint/2010/main" val="36055755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0" name="Заголовок 1"/>
          <p:cNvSpPr>
            <a:spLocks/>
          </p:cNvSpPr>
          <p:nvPr/>
        </p:nvSpPr>
        <p:spPr bwMode="auto">
          <a:xfrm>
            <a:off x="179388" y="2492375"/>
            <a:ext cx="8713787" cy="171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0066"/>
                </a:solidFill>
              </a:rPr>
              <a:t>Государственный  первичный специальный эталон единицы длины в области измерений отклонений от прямолинейности и плоскостности </a:t>
            </a:r>
          </a:p>
          <a:p>
            <a:pPr algn="ctr"/>
            <a:r>
              <a:rPr lang="ru-RU" altLang="ru-RU" sz="2800" b="1">
                <a:solidFill>
                  <a:srgbClr val="000066"/>
                </a:solidFill>
              </a:rPr>
              <a:t>ГЭТ 130</a:t>
            </a:r>
            <a:endParaRPr lang="ru-RU" altLang="ru-RU" sz="2800">
              <a:solidFill>
                <a:srgbClr val="003399"/>
              </a:solidFill>
            </a:endParaRPr>
          </a:p>
        </p:txBody>
      </p:sp>
      <p:sp>
        <p:nvSpPr>
          <p:cNvPr id="93187" name="Rectangle 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altLang="ru-RU" smtClean="0">
                <a:solidFill>
                  <a:srgbClr val="003399"/>
                </a:solidFill>
                <a:latin typeface="Times New Roman" pitchFamily="18" charset="0"/>
              </a:rPr>
              <a:t>ФГУП «УНИИМ»</a:t>
            </a:r>
            <a:r>
              <a:rPr lang="ru-RU" altLang="ru-RU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341602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4925" y="274638"/>
            <a:ext cx="857885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z="2800" b="1" dirty="0" smtClean="0">
                <a:solidFill>
                  <a:srgbClr val="003399"/>
                </a:solidFill>
                <a:latin typeface="Times New Roman" pitchFamily="18" charset="0"/>
              </a:rPr>
              <a:t>Динамика возраста эталонной базы</a:t>
            </a:r>
          </a:p>
        </p:txBody>
      </p:sp>
      <p:graphicFrame>
        <p:nvGraphicFramePr>
          <p:cNvPr id="140291" name="Диаграмма 6"/>
          <p:cNvGraphicFramePr>
            <a:graphicFrameLocks/>
          </p:cNvGraphicFramePr>
          <p:nvPr/>
        </p:nvGraphicFramePr>
        <p:xfrm>
          <a:off x="776288" y="1649413"/>
          <a:ext cx="6870700" cy="420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11" name="Worksheet" r:id="rId3" imgW="6867525" imgH="4210050" progId="Excel.Sheet.8">
                  <p:embed/>
                </p:oleObj>
              </mc:Choice>
              <mc:Fallback>
                <p:oleObj name="Worksheet" r:id="rId3" imgW="6867525" imgH="4210050" progId="Excel.Sheet.8">
                  <p:embed/>
                  <p:pic>
                    <p:nvPicPr>
                      <p:cNvPr id="0" name="Picture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6288" y="1649413"/>
                        <a:ext cx="6870700" cy="420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24818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457200" y="260350"/>
            <a:ext cx="8229600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z="32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Состав эталона ГЭТ 130</a:t>
            </a:r>
          </a:p>
        </p:txBody>
      </p:sp>
      <p:pic>
        <p:nvPicPr>
          <p:cNvPr id="94211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773238"/>
            <a:ext cx="7272338" cy="474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0963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60350"/>
            <a:ext cx="8229600" cy="792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Метрологические характеристики</a:t>
            </a:r>
            <a:endParaRPr lang="ru-RU" sz="32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4294967295"/>
          </p:nvPr>
        </p:nvGraphicFramePr>
        <p:xfrm>
          <a:off x="11113" y="1628775"/>
          <a:ext cx="9144000" cy="4694241"/>
        </p:xfrm>
        <a:graphic>
          <a:graphicData uri="http://schemas.openxmlformats.org/drawingml/2006/table">
            <a:tbl>
              <a:tblPr/>
              <a:tblGrid>
                <a:gridCol w="5770984"/>
                <a:gridCol w="1726779"/>
                <a:gridCol w="1646237"/>
              </a:tblGrid>
              <a:tr h="396268">
                <a:tc rowSpan="2">
                  <a:txBody>
                    <a:bodyPr/>
                    <a:lstStyle>
                      <a:lvl1pPr marL="342900" indent="-34290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характеристики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62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ГЭТ 130-80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ГЭТ 130-____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9">
                <a:tc>
                  <a:txBody>
                    <a:bodyPr/>
                    <a:lstStyle>
                      <a:lvl1pPr marL="342900" indent="-34290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Диапазон измерений отклонений от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прямолинейности и плоскостности, мкм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0-50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0-50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68">
                <a:tc>
                  <a:txBody>
                    <a:bodyPr/>
                    <a:lstStyle>
                      <a:lvl1pPr marL="342900" indent="-34290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Длина рабочей поверхности моста эталона, м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9">
                <a:tc>
                  <a:txBody>
                    <a:bodyPr/>
                    <a:lstStyle>
                      <a:lvl1pPr marL="342900" indent="-34290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 среднего арифметического результата измерений при 10 независимых измерениях, мкм/м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9">
                <a:tc>
                  <a:txBody>
                    <a:bodyPr/>
                    <a:lstStyle>
                      <a:lvl1pPr marL="342900" indent="-34290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Неисключенная систематическая погрешность, мкм/м 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68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822325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230313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383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Стандартная неопределенность типа А, мкм/м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68">
                <a:tc>
                  <a:txBody>
                    <a:bodyPr/>
                    <a:lstStyle>
                      <a:lvl1pPr marL="342900" indent="-34290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Стандартная неопределенность типа В, мкм/м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68">
                <a:tc>
                  <a:txBody>
                    <a:bodyPr/>
                    <a:lstStyle>
                      <a:lvl1pPr marL="342900" indent="-34290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Суммарная стандартная неопределенность, мкм/м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68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Расширенная неопределенность при К=2, мкм/м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560263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0825" y="333375"/>
            <a:ext cx="8229600" cy="37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3200" b="1" smtClean="0">
                <a:solidFill>
                  <a:srgbClr val="003399"/>
                </a:solidFill>
                <a:latin typeface="Times New Roman" pitchFamily="18" charset="0"/>
              </a:rPr>
              <a:t>Востребованность</a:t>
            </a:r>
          </a:p>
        </p:txBody>
      </p:sp>
      <p:sp>
        <p:nvSpPr>
          <p:cNvPr id="96259" name="Rectangle 41"/>
          <p:cNvSpPr>
            <a:spLocks noChangeArrowheads="1"/>
          </p:cNvSpPr>
          <p:nvPr/>
        </p:nvSpPr>
        <p:spPr bwMode="auto">
          <a:xfrm>
            <a:off x="179388" y="1341438"/>
            <a:ext cx="8964612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lnSpc>
                <a:spcPct val="80000"/>
              </a:lnSpc>
              <a:buClr>
                <a:srgbClr val="993300"/>
              </a:buClr>
            </a:pPr>
            <a:r>
              <a:rPr lang="ru-RU" altLang="ru-RU" sz="2400">
                <a:solidFill>
                  <a:srgbClr val="000000"/>
                </a:solidFill>
              </a:rPr>
              <a:t>-</a:t>
            </a:r>
            <a:r>
              <a:rPr lang="ru-RU" altLang="ru-RU" sz="2800">
                <a:solidFill>
                  <a:srgbClr val="000099"/>
                </a:solidFill>
              </a:rPr>
              <a:t>метрологическое обеспечение реализации программ импортозамещения в машиностроительной промышленности, прежде всего станкостроения; </a:t>
            </a:r>
          </a:p>
          <a:p>
            <a:pPr>
              <a:lnSpc>
                <a:spcPct val="80000"/>
              </a:lnSpc>
              <a:buClr>
                <a:srgbClr val="993300"/>
              </a:buClr>
            </a:pPr>
            <a:r>
              <a:rPr lang="ru-RU" altLang="ru-RU" sz="2800">
                <a:solidFill>
                  <a:srgbClr val="000099"/>
                </a:solidFill>
              </a:rPr>
              <a:t>- повышение достоверности результатов измерений при разработке новых технологий;</a:t>
            </a:r>
          </a:p>
          <a:p>
            <a:pPr>
              <a:lnSpc>
                <a:spcPct val="80000"/>
              </a:lnSpc>
              <a:buClr>
                <a:srgbClr val="993300"/>
              </a:buClr>
            </a:pPr>
            <a:r>
              <a:rPr lang="ru-RU" altLang="ru-RU" sz="2800">
                <a:solidFill>
                  <a:srgbClr val="000099"/>
                </a:solidFill>
              </a:rPr>
              <a:t>- обеспечение безопасности транспортных средств;</a:t>
            </a:r>
          </a:p>
          <a:p>
            <a:pPr>
              <a:lnSpc>
                <a:spcPct val="80000"/>
              </a:lnSpc>
              <a:buClr>
                <a:srgbClr val="993300"/>
              </a:buClr>
            </a:pPr>
            <a:r>
              <a:rPr lang="ru-RU" altLang="ru-RU" sz="2800">
                <a:solidFill>
                  <a:srgbClr val="000099"/>
                </a:solidFill>
              </a:rPr>
              <a:t>- обеспечение исполнения технических регламентов                  (</a:t>
            </a:r>
            <a:r>
              <a:rPr lang="ru-RU" altLang="ru-RU" sz="2800">
                <a:solidFill>
                  <a:srgbClr val="333399"/>
                </a:solidFill>
              </a:rPr>
              <a:t>ТР ТС 003/2011, ТР ТС 002/2011</a:t>
            </a:r>
            <a:r>
              <a:rPr lang="ru-RU" altLang="ru-RU" sz="2800">
                <a:solidFill>
                  <a:srgbClr val="000099"/>
                </a:solidFill>
              </a:rPr>
              <a:t>), введенных в действие на территории Таможенного союза и Российской Федерации</a:t>
            </a:r>
            <a:endParaRPr lang="ru-RU" altLang="ru-RU" sz="2400">
              <a:solidFill>
                <a:srgbClr val="000000"/>
              </a:solidFill>
            </a:endParaRPr>
          </a:p>
        </p:txBody>
      </p:sp>
      <p:sp>
        <p:nvSpPr>
          <p:cNvPr id="103430" name="Rectangle 41"/>
          <p:cNvSpPr>
            <a:spLocks noChangeArrowheads="1"/>
          </p:cNvSpPr>
          <p:nvPr/>
        </p:nvSpPr>
        <p:spPr bwMode="auto">
          <a:xfrm>
            <a:off x="250825" y="5049838"/>
            <a:ext cx="8512175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onotype Corsiva" pitchFamily="66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onotype Corsiva" pitchFamily="66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onotype Corsiva" pitchFamily="66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onotype Corsiva" pitchFamily="66" charset="0"/>
              </a:defRPr>
            </a:lvl4pPr>
            <a:lvl5pPr marL="20574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Monotype Corsiva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Monotype Corsiva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Monotype Corsiva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Monotype Corsiva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Monotype Corsiva" pitchFamily="66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  <a:defRPr/>
            </a:pPr>
            <a:r>
              <a:rPr lang="ru-RU" alt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Сроки выполнения: 2013-2014 </a:t>
            </a:r>
            <a:r>
              <a:rPr lang="ru-RU" altLang="ru-RU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г.г</a:t>
            </a:r>
            <a:r>
              <a:rPr lang="ru-RU" alt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. </a:t>
            </a:r>
          </a:p>
          <a:p>
            <a:pPr algn="l">
              <a:spcBef>
                <a:spcPct val="0"/>
              </a:spcBef>
              <a:buFontTx/>
              <a:buNone/>
              <a:defRPr/>
            </a:pPr>
            <a:r>
              <a:rPr lang="ru-RU" alt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Объем: 10,5 млн. руб. из них на оборудование 5,0 млн. руб., кроме того 1.0 млн. руб. капитальных вложений на инфраструктуру эталона. </a:t>
            </a:r>
          </a:p>
          <a:p>
            <a:pPr algn="l" eaLnBrk="1" hangingPunct="1">
              <a:spcBef>
                <a:spcPct val="0"/>
              </a:spcBef>
              <a:buClr>
                <a:srgbClr val="000000"/>
              </a:buClr>
              <a:buFontTx/>
              <a:buNone/>
              <a:defRPr/>
            </a:pPr>
            <a:endParaRPr lang="ru-RU" altLang="ru-RU" sz="2400" dirty="0" smtClean="0">
              <a:solidFill>
                <a:srgbClr val="2D2DB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89352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84188" y="3943350"/>
            <a:ext cx="8229600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2400" smtClean="0">
                <a:solidFill>
                  <a:srgbClr val="333399"/>
                </a:solidFill>
              </a:rPr>
              <a:t>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400" smtClean="0">
                <a:solidFill>
                  <a:srgbClr val="333399"/>
                </a:solidFill>
                <a:latin typeface="Times New Roman" pitchFamily="18" charset="0"/>
              </a:rPr>
              <a:t>     </a:t>
            </a:r>
          </a:p>
        </p:txBody>
      </p:sp>
      <p:sp>
        <p:nvSpPr>
          <p:cNvPr id="109572" name="Rectangle 41"/>
          <p:cNvSpPr>
            <a:spLocks noChangeArrowheads="1"/>
          </p:cNvSpPr>
          <p:nvPr/>
        </p:nvSpPr>
        <p:spPr bwMode="auto">
          <a:xfrm>
            <a:off x="606425" y="1252538"/>
            <a:ext cx="8280400" cy="313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endParaRPr lang="ru-RU" altLang="ru-RU" sz="2400" b="1">
              <a:solidFill>
                <a:srgbClr val="333399"/>
              </a:solidFill>
              <a:latin typeface="Monotype Corsiva" pitchFamily="66" charset="0"/>
            </a:endParaRPr>
          </a:p>
          <a:p>
            <a:pPr>
              <a:lnSpc>
                <a:spcPct val="80000"/>
              </a:lnSpc>
              <a:buClr>
                <a:srgbClr val="993300"/>
              </a:buClr>
            </a:pPr>
            <a:r>
              <a:rPr lang="ru-RU" altLang="ru-RU" sz="2800">
                <a:solidFill>
                  <a:srgbClr val="333399"/>
                </a:solidFill>
                <a:latin typeface="Arial" charset="0"/>
              </a:rPr>
              <a:t>-Предприятия машиностроения, станкостроения, прокатное производство, транспортные системы, системы вооружения</a:t>
            </a:r>
          </a:p>
          <a:p>
            <a:pPr>
              <a:lnSpc>
                <a:spcPct val="80000"/>
              </a:lnSpc>
              <a:buClr>
                <a:srgbClr val="993300"/>
              </a:buClr>
            </a:pPr>
            <a:r>
              <a:rPr lang="ru-RU" altLang="ru-RU" sz="2800">
                <a:solidFill>
                  <a:srgbClr val="333399"/>
                </a:solidFill>
                <a:latin typeface="Arial" charset="0"/>
              </a:rPr>
              <a:t>-Геологоразведка и добыча полезных ископаемых</a:t>
            </a:r>
          </a:p>
          <a:p>
            <a:pPr>
              <a:lnSpc>
                <a:spcPct val="80000"/>
              </a:lnSpc>
              <a:buClr>
                <a:srgbClr val="993300"/>
              </a:buClr>
            </a:pPr>
            <a:r>
              <a:rPr lang="ru-RU" altLang="ru-RU" sz="2800">
                <a:solidFill>
                  <a:srgbClr val="333399"/>
                </a:solidFill>
                <a:latin typeface="Arial" charset="0"/>
              </a:rPr>
              <a:t>-ГРЦМ и метрологические службы предприятий</a:t>
            </a:r>
          </a:p>
          <a:p>
            <a:pPr>
              <a:lnSpc>
                <a:spcPct val="80000"/>
              </a:lnSpc>
              <a:buClr>
                <a:srgbClr val="993300"/>
              </a:buClr>
            </a:pPr>
            <a:endParaRPr lang="ru-RU" altLang="ru-RU" sz="2800">
              <a:solidFill>
                <a:srgbClr val="333399"/>
              </a:solidFill>
              <a:latin typeface="Arial" charset="0"/>
            </a:endParaRPr>
          </a:p>
          <a:p>
            <a:pPr>
              <a:lnSpc>
                <a:spcPct val="80000"/>
              </a:lnSpc>
              <a:buClr>
                <a:srgbClr val="993300"/>
              </a:buClr>
            </a:pPr>
            <a:endParaRPr lang="ru-RU" altLang="ru-RU" sz="2800">
              <a:solidFill>
                <a:srgbClr val="333399"/>
              </a:solidFill>
              <a:latin typeface="Arial" charset="0"/>
            </a:endParaRPr>
          </a:p>
          <a:p>
            <a:pPr>
              <a:lnSpc>
                <a:spcPct val="80000"/>
              </a:lnSpc>
              <a:buClr>
                <a:srgbClr val="993300"/>
              </a:buClr>
            </a:pPr>
            <a:endParaRPr lang="ru-RU" altLang="ru-RU" sz="2400"/>
          </a:p>
        </p:txBody>
      </p:sp>
      <p:sp>
        <p:nvSpPr>
          <p:cNvPr id="97284" name="Rectangle 2"/>
          <p:cNvSpPr>
            <a:spLocks noChangeArrowheads="1"/>
          </p:cNvSpPr>
          <p:nvPr/>
        </p:nvSpPr>
        <p:spPr bwMode="auto">
          <a:xfrm>
            <a:off x="250825" y="333375"/>
            <a:ext cx="82296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Востребованность</a:t>
            </a:r>
          </a:p>
        </p:txBody>
      </p:sp>
    </p:spTree>
    <p:extLst>
      <p:ext uri="{BB962C8B-B14F-4D97-AF65-F5344CB8AC3E}">
        <p14:creationId xmlns:p14="http://schemas.microsoft.com/office/powerpoint/2010/main" val="36099199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Заголовок 1"/>
          <p:cNvSpPr>
            <a:spLocks/>
          </p:cNvSpPr>
          <p:nvPr/>
        </p:nvSpPr>
        <p:spPr bwMode="auto">
          <a:xfrm>
            <a:off x="179388" y="2654300"/>
            <a:ext cx="8713787" cy="171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3200">
                <a:solidFill>
                  <a:srgbClr val="003399"/>
                </a:solidFill>
              </a:rPr>
              <a:t>Государственный первичный специальный эталон единицы длины в области измерений параметров шероховатости </a:t>
            </a:r>
            <a:r>
              <a:rPr lang="en-US" altLang="ru-RU" sz="3200">
                <a:solidFill>
                  <a:srgbClr val="003399"/>
                </a:solidFill>
              </a:rPr>
              <a:t>R</a:t>
            </a:r>
            <a:r>
              <a:rPr lang="en-US" altLang="ru-RU" sz="3200" baseline="-25000">
                <a:solidFill>
                  <a:srgbClr val="003399"/>
                </a:solidFill>
              </a:rPr>
              <a:t>max</a:t>
            </a:r>
            <a:r>
              <a:rPr lang="en-US" altLang="ru-RU" sz="3200">
                <a:solidFill>
                  <a:srgbClr val="003399"/>
                </a:solidFill>
              </a:rPr>
              <a:t>, R</a:t>
            </a:r>
            <a:r>
              <a:rPr lang="en-US" altLang="ru-RU" sz="3200" baseline="-25000">
                <a:solidFill>
                  <a:srgbClr val="003399"/>
                </a:solidFill>
              </a:rPr>
              <a:t>z</a:t>
            </a:r>
            <a:r>
              <a:rPr lang="en-US" altLang="ru-RU" sz="3200">
                <a:solidFill>
                  <a:srgbClr val="003399"/>
                </a:solidFill>
              </a:rPr>
              <a:t> </a:t>
            </a:r>
            <a:r>
              <a:rPr lang="ru-RU" altLang="ru-RU" sz="3200">
                <a:solidFill>
                  <a:srgbClr val="003399"/>
                </a:solidFill>
              </a:rPr>
              <a:t>и </a:t>
            </a:r>
            <a:r>
              <a:rPr lang="en-US" altLang="ru-RU" sz="3200">
                <a:solidFill>
                  <a:srgbClr val="003399"/>
                </a:solidFill>
              </a:rPr>
              <a:t>R</a:t>
            </a:r>
            <a:r>
              <a:rPr lang="en-US" altLang="ru-RU" sz="3200" baseline="-25000">
                <a:solidFill>
                  <a:srgbClr val="003399"/>
                </a:solidFill>
              </a:rPr>
              <a:t>a</a:t>
            </a:r>
          </a:p>
          <a:p>
            <a:pPr algn="ctr"/>
            <a:r>
              <a:rPr lang="ru-RU" altLang="ru-RU" sz="3200">
                <a:solidFill>
                  <a:srgbClr val="003399"/>
                </a:solidFill>
              </a:rPr>
              <a:t>ГЭТ 113</a:t>
            </a:r>
          </a:p>
          <a:p>
            <a:pPr algn="ctr"/>
            <a:endParaRPr lang="ru-RU" altLang="ru-RU" sz="3200">
              <a:solidFill>
                <a:srgbClr val="003399"/>
              </a:solidFill>
            </a:endParaRP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altLang="ru-RU" smtClean="0">
                <a:solidFill>
                  <a:srgbClr val="003399"/>
                </a:solidFill>
                <a:latin typeface="Times New Roman" pitchFamily="18" charset="0"/>
              </a:rPr>
              <a:t>ФГУП «ВНИИМС»</a:t>
            </a:r>
          </a:p>
        </p:txBody>
      </p:sp>
    </p:spTree>
    <p:extLst>
      <p:ext uri="{BB962C8B-B14F-4D97-AF65-F5344CB8AC3E}">
        <p14:creationId xmlns:p14="http://schemas.microsoft.com/office/powerpoint/2010/main" val="22867950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Заголовок 1"/>
          <p:cNvSpPr>
            <a:spLocks/>
          </p:cNvSpPr>
          <p:nvPr/>
        </p:nvSpPr>
        <p:spPr bwMode="auto">
          <a:xfrm>
            <a:off x="0" y="333375"/>
            <a:ext cx="91440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Состав эталона</a:t>
            </a:r>
            <a:r>
              <a:rPr lang="en-US" altLang="ru-RU" sz="2800" b="1">
                <a:solidFill>
                  <a:srgbClr val="003399"/>
                </a:solidFill>
              </a:rPr>
              <a:t> </a:t>
            </a:r>
            <a:r>
              <a:rPr lang="ru-RU" altLang="ru-RU" sz="2800" b="1">
                <a:solidFill>
                  <a:srgbClr val="003399"/>
                </a:solidFill>
              </a:rPr>
              <a:t>ГЭТ 113</a:t>
            </a:r>
          </a:p>
        </p:txBody>
      </p:sp>
      <p:pic>
        <p:nvPicPr>
          <p:cNvPr id="136195" name="Picture 4" descr="new_mii_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613" y="1844675"/>
            <a:ext cx="2036762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196" name="Рисунок 12" descr="Копия _DSC30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889125"/>
            <a:ext cx="2327275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19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4652963"/>
            <a:ext cx="2422525" cy="172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pic>
        <p:nvPicPr>
          <p:cNvPr id="13619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4630738"/>
            <a:ext cx="2212975" cy="175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36199" name="Прямоугольник 1"/>
          <p:cNvSpPr>
            <a:spLocks noChangeArrowheads="1"/>
          </p:cNvSpPr>
          <p:nvPr/>
        </p:nvSpPr>
        <p:spPr bwMode="auto">
          <a:xfrm>
            <a:off x="1168400" y="1341438"/>
            <a:ext cx="29718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altLang="ru-RU" sz="1400" b="1" i="1">
                <a:solidFill>
                  <a:srgbClr val="002060"/>
                </a:solidFill>
              </a:rPr>
              <a:t>Микроскоп интерференционный</a:t>
            </a:r>
          </a:p>
          <a:p>
            <a:pPr eaLnBrk="1" hangingPunct="1"/>
            <a:r>
              <a:rPr lang="ru-RU" altLang="ru-RU" sz="1400" b="1" i="1">
                <a:solidFill>
                  <a:srgbClr val="002060"/>
                </a:solidFill>
              </a:rPr>
              <a:t>автоматизированный МИА</a:t>
            </a:r>
            <a:endParaRPr lang="en-US" altLang="ru-RU" sz="1400" b="1" i="1">
              <a:solidFill>
                <a:srgbClr val="002060"/>
              </a:solidFill>
            </a:endParaRPr>
          </a:p>
        </p:txBody>
      </p:sp>
      <p:sp>
        <p:nvSpPr>
          <p:cNvPr id="136200" name="Прямоугольник 2"/>
          <p:cNvSpPr>
            <a:spLocks noChangeArrowheads="1"/>
          </p:cNvSpPr>
          <p:nvPr/>
        </p:nvSpPr>
        <p:spPr bwMode="auto">
          <a:xfrm>
            <a:off x="4932363" y="3573463"/>
            <a:ext cx="29527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altLang="ru-RU" sz="1400">
                <a:solidFill>
                  <a:srgbClr val="C00000"/>
                </a:solidFill>
              </a:rPr>
              <a:t>Диапазон</a:t>
            </a:r>
            <a:r>
              <a:rPr lang="en-US" altLang="ru-RU" sz="1400">
                <a:solidFill>
                  <a:srgbClr val="C00000"/>
                </a:solidFill>
              </a:rPr>
              <a:t> </a:t>
            </a:r>
            <a:r>
              <a:rPr lang="ru-RU" altLang="ru-RU" sz="1400">
                <a:solidFill>
                  <a:srgbClr val="C00000"/>
                </a:solidFill>
              </a:rPr>
              <a:t>по </a:t>
            </a:r>
            <a:r>
              <a:rPr lang="en-US" altLang="ru-RU" sz="1400">
                <a:solidFill>
                  <a:srgbClr val="C00000"/>
                </a:solidFill>
              </a:rPr>
              <a:t>Z</a:t>
            </a:r>
            <a:r>
              <a:rPr lang="ru-RU" altLang="ru-RU" sz="1400">
                <a:solidFill>
                  <a:srgbClr val="C00000"/>
                </a:solidFill>
              </a:rPr>
              <a:t>:</a:t>
            </a:r>
            <a:r>
              <a:rPr lang="en-US" altLang="ru-RU" sz="1400">
                <a:solidFill>
                  <a:srgbClr val="C00000"/>
                </a:solidFill>
              </a:rPr>
              <a:t> 0</a:t>
            </a:r>
            <a:r>
              <a:rPr lang="ru-RU" altLang="ru-RU" sz="1400">
                <a:solidFill>
                  <a:srgbClr val="C00000"/>
                </a:solidFill>
              </a:rPr>
              <a:t>,</a:t>
            </a:r>
            <a:r>
              <a:rPr lang="en-US" altLang="ru-RU" sz="1400">
                <a:solidFill>
                  <a:srgbClr val="C00000"/>
                </a:solidFill>
              </a:rPr>
              <a:t>00</a:t>
            </a:r>
            <a:r>
              <a:rPr lang="ru-RU" altLang="ru-RU" sz="1400">
                <a:solidFill>
                  <a:srgbClr val="C00000"/>
                </a:solidFill>
              </a:rPr>
              <a:t>1</a:t>
            </a:r>
            <a:r>
              <a:rPr lang="en-US" altLang="ru-RU" sz="1400">
                <a:solidFill>
                  <a:srgbClr val="C00000"/>
                </a:solidFill>
              </a:rPr>
              <a:t> </a:t>
            </a:r>
            <a:r>
              <a:rPr lang="ru-RU" altLang="ru-RU" sz="1400">
                <a:solidFill>
                  <a:srgbClr val="C00000"/>
                </a:solidFill>
              </a:rPr>
              <a:t>– </a:t>
            </a:r>
            <a:r>
              <a:rPr lang="en-US" altLang="ru-RU" sz="1400">
                <a:solidFill>
                  <a:srgbClr val="C00000"/>
                </a:solidFill>
              </a:rPr>
              <a:t>50</a:t>
            </a:r>
            <a:r>
              <a:rPr lang="ru-RU" altLang="ru-RU" sz="1400">
                <a:solidFill>
                  <a:srgbClr val="C00000"/>
                </a:solidFill>
              </a:rPr>
              <a:t> мкм</a:t>
            </a:r>
          </a:p>
        </p:txBody>
      </p:sp>
      <p:sp>
        <p:nvSpPr>
          <p:cNvPr id="136201" name="Прямоугольник 4"/>
          <p:cNvSpPr>
            <a:spLocks noChangeArrowheads="1"/>
          </p:cNvSpPr>
          <p:nvPr/>
        </p:nvSpPr>
        <p:spPr bwMode="auto">
          <a:xfrm>
            <a:off x="5667375" y="6381750"/>
            <a:ext cx="2576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altLang="ru-RU" sz="1400">
                <a:solidFill>
                  <a:srgbClr val="FF0000"/>
                </a:solidFill>
              </a:rPr>
              <a:t>Диапазон</a:t>
            </a:r>
            <a:r>
              <a:rPr lang="en-US" altLang="ru-RU" sz="1400">
                <a:solidFill>
                  <a:srgbClr val="FF0000"/>
                </a:solidFill>
              </a:rPr>
              <a:t> </a:t>
            </a:r>
            <a:r>
              <a:rPr lang="ru-RU" altLang="ru-RU" sz="1400">
                <a:solidFill>
                  <a:srgbClr val="FF0000"/>
                </a:solidFill>
              </a:rPr>
              <a:t>по </a:t>
            </a:r>
            <a:r>
              <a:rPr lang="en-US" altLang="ru-RU" sz="1400">
                <a:solidFill>
                  <a:srgbClr val="FF0000"/>
                </a:solidFill>
              </a:rPr>
              <a:t>Z</a:t>
            </a:r>
            <a:r>
              <a:rPr lang="ru-RU" altLang="ru-RU" sz="1400">
                <a:solidFill>
                  <a:srgbClr val="FF0000"/>
                </a:solidFill>
              </a:rPr>
              <a:t>: </a:t>
            </a:r>
            <a:r>
              <a:rPr lang="en-US" altLang="ru-RU" sz="1400">
                <a:solidFill>
                  <a:srgbClr val="FF0000"/>
                </a:solidFill>
              </a:rPr>
              <a:t>1</a:t>
            </a:r>
            <a:r>
              <a:rPr lang="ru-RU" altLang="ru-RU" sz="1400">
                <a:solidFill>
                  <a:srgbClr val="FF0000"/>
                </a:solidFill>
              </a:rPr>
              <a:t>,0 – </a:t>
            </a:r>
            <a:r>
              <a:rPr lang="en-US" altLang="ru-RU" sz="1400">
                <a:solidFill>
                  <a:srgbClr val="FF0000"/>
                </a:solidFill>
              </a:rPr>
              <a:t>300</a:t>
            </a:r>
            <a:r>
              <a:rPr lang="ru-RU" altLang="ru-RU" sz="1400">
                <a:solidFill>
                  <a:srgbClr val="FF0000"/>
                </a:solidFill>
              </a:rPr>
              <a:t>0 мкм</a:t>
            </a:r>
          </a:p>
        </p:txBody>
      </p:sp>
      <p:sp>
        <p:nvSpPr>
          <p:cNvPr id="136202" name="Прямоугольник 5"/>
          <p:cNvSpPr>
            <a:spLocks noChangeArrowheads="1"/>
          </p:cNvSpPr>
          <p:nvPr/>
        </p:nvSpPr>
        <p:spPr bwMode="auto">
          <a:xfrm>
            <a:off x="4211638" y="1331913"/>
            <a:ext cx="3638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400" b="1">
                <a:solidFill>
                  <a:srgbClr val="002060"/>
                </a:solidFill>
              </a:rPr>
              <a:t>Метрологический сканирующий</a:t>
            </a:r>
          </a:p>
          <a:p>
            <a:pPr algn="ctr" eaLnBrk="1" hangingPunct="1"/>
            <a:r>
              <a:rPr lang="ru-RU" altLang="ru-RU" sz="1400" b="1">
                <a:solidFill>
                  <a:srgbClr val="002060"/>
                </a:solidFill>
              </a:rPr>
              <a:t>зондовый микроскоп НаноСкан-3</a:t>
            </a:r>
            <a:r>
              <a:rPr lang="en-US" altLang="ru-RU" sz="1400" b="1">
                <a:solidFill>
                  <a:srgbClr val="002060"/>
                </a:solidFill>
              </a:rPr>
              <a:t>Di</a:t>
            </a:r>
          </a:p>
        </p:txBody>
      </p:sp>
      <p:sp>
        <p:nvSpPr>
          <p:cNvPr id="136203" name="Прямоугольник 6"/>
          <p:cNvSpPr>
            <a:spLocks noChangeArrowheads="1"/>
          </p:cNvSpPr>
          <p:nvPr/>
        </p:nvSpPr>
        <p:spPr bwMode="auto">
          <a:xfrm>
            <a:off x="1058863" y="3573463"/>
            <a:ext cx="26495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altLang="ru-RU" sz="1400">
                <a:solidFill>
                  <a:srgbClr val="C00000"/>
                </a:solidFill>
              </a:rPr>
              <a:t>Диапазон по </a:t>
            </a:r>
            <a:r>
              <a:rPr lang="en-US" altLang="ru-RU" sz="1400">
                <a:solidFill>
                  <a:srgbClr val="C00000"/>
                </a:solidFill>
              </a:rPr>
              <a:t>Z</a:t>
            </a:r>
            <a:r>
              <a:rPr lang="ru-RU" altLang="ru-RU" sz="1400">
                <a:solidFill>
                  <a:srgbClr val="C00000"/>
                </a:solidFill>
              </a:rPr>
              <a:t>: 0,0015 – 3,0 мкм</a:t>
            </a:r>
          </a:p>
        </p:txBody>
      </p:sp>
      <p:sp>
        <p:nvSpPr>
          <p:cNvPr id="136204" name="Прямоугольник 7"/>
          <p:cNvSpPr>
            <a:spLocks noChangeArrowheads="1"/>
          </p:cNvSpPr>
          <p:nvPr/>
        </p:nvSpPr>
        <p:spPr bwMode="auto">
          <a:xfrm>
            <a:off x="144463" y="3933825"/>
            <a:ext cx="32035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400" b="1">
                <a:solidFill>
                  <a:srgbClr val="002060"/>
                </a:solidFill>
              </a:rPr>
              <a:t>Модернизированный прецизионный</a:t>
            </a:r>
          </a:p>
          <a:p>
            <a:pPr algn="ctr" eaLnBrk="1" hangingPunct="1"/>
            <a:r>
              <a:rPr lang="ru-RU" altLang="ru-RU" sz="1400" b="1">
                <a:solidFill>
                  <a:srgbClr val="002060"/>
                </a:solidFill>
              </a:rPr>
              <a:t>контактный профилометр</a:t>
            </a:r>
          </a:p>
          <a:p>
            <a:pPr algn="ctr" eaLnBrk="1" hangingPunct="1"/>
            <a:r>
              <a:rPr lang="ru-RU" altLang="ru-RU" sz="1400" b="1">
                <a:solidFill>
                  <a:srgbClr val="002060"/>
                </a:solidFill>
              </a:rPr>
              <a:t>нанометрового диапазона </a:t>
            </a:r>
            <a:r>
              <a:rPr lang="en-US" altLang="ru-RU" sz="1400" b="1">
                <a:solidFill>
                  <a:srgbClr val="002060"/>
                </a:solidFill>
              </a:rPr>
              <a:t>TalyStep</a:t>
            </a:r>
          </a:p>
        </p:txBody>
      </p:sp>
      <p:sp>
        <p:nvSpPr>
          <p:cNvPr id="136205" name="Прямоугольник 8"/>
          <p:cNvSpPr>
            <a:spLocks noChangeArrowheads="1"/>
          </p:cNvSpPr>
          <p:nvPr/>
        </p:nvSpPr>
        <p:spPr bwMode="auto">
          <a:xfrm>
            <a:off x="428625" y="6381750"/>
            <a:ext cx="25590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altLang="ru-RU" sz="1400">
                <a:solidFill>
                  <a:srgbClr val="FF0000"/>
                </a:solidFill>
              </a:rPr>
              <a:t>Диапазон по </a:t>
            </a:r>
            <a:r>
              <a:rPr lang="en-US" altLang="ru-RU" sz="1400">
                <a:solidFill>
                  <a:srgbClr val="FF0000"/>
                </a:solidFill>
              </a:rPr>
              <a:t>Z</a:t>
            </a:r>
            <a:r>
              <a:rPr lang="ru-RU" altLang="ru-RU" sz="1400">
                <a:solidFill>
                  <a:srgbClr val="FF0000"/>
                </a:solidFill>
              </a:rPr>
              <a:t>:</a:t>
            </a:r>
            <a:r>
              <a:rPr lang="en-US" altLang="ru-RU" sz="1400">
                <a:solidFill>
                  <a:srgbClr val="FF0000"/>
                </a:solidFill>
              </a:rPr>
              <a:t> </a:t>
            </a:r>
            <a:r>
              <a:rPr lang="ru-RU" altLang="ru-RU" sz="1400">
                <a:solidFill>
                  <a:srgbClr val="FF0000"/>
                </a:solidFill>
              </a:rPr>
              <a:t>0,025 – 0,1 мкм</a:t>
            </a:r>
          </a:p>
        </p:txBody>
      </p:sp>
      <p:sp>
        <p:nvSpPr>
          <p:cNvPr id="136206" name="Прямоугольник 9"/>
          <p:cNvSpPr>
            <a:spLocks noChangeArrowheads="1"/>
          </p:cNvSpPr>
          <p:nvPr/>
        </p:nvSpPr>
        <p:spPr bwMode="auto">
          <a:xfrm>
            <a:off x="5292725" y="3933825"/>
            <a:ext cx="31670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400" b="1">
                <a:solidFill>
                  <a:srgbClr val="002060"/>
                </a:solidFill>
              </a:rPr>
              <a:t>Модернизированный контактный</a:t>
            </a:r>
          </a:p>
          <a:p>
            <a:pPr algn="ctr" eaLnBrk="1" hangingPunct="1"/>
            <a:r>
              <a:rPr lang="ru-RU" altLang="ru-RU" sz="1400" b="1">
                <a:solidFill>
                  <a:srgbClr val="002060"/>
                </a:solidFill>
              </a:rPr>
              <a:t>широкодиапазонный</a:t>
            </a:r>
            <a:endParaRPr lang="en-US" altLang="ru-RU" sz="1400" b="1">
              <a:solidFill>
                <a:srgbClr val="002060"/>
              </a:solidFill>
            </a:endParaRPr>
          </a:p>
          <a:p>
            <a:pPr algn="ctr" eaLnBrk="1" hangingPunct="1"/>
            <a:r>
              <a:rPr lang="ru-RU" altLang="ru-RU" sz="1400" b="1">
                <a:solidFill>
                  <a:srgbClr val="002060"/>
                </a:solidFill>
              </a:rPr>
              <a:t>профилометр</a:t>
            </a:r>
            <a:r>
              <a:rPr lang="en-US" altLang="ru-RU" sz="1400" b="1">
                <a:solidFill>
                  <a:srgbClr val="002060"/>
                </a:solidFill>
              </a:rPr>
              <a:t> Form TalySurf </a:t>
            </a:r>
          </a:p>
        </p:txBody>
      </p:sp>
    </p:spTree>
    <p:extLst>
      <p:ext uri="{BB962C8B-B14F-4D97-AF65-F5344CB8AC3E}">
        <p14:creationId xmlns:p14="http://schemas.microsoft.com/office/powerpoint/2010/main" val="31804469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Прямоугольник 28"/>
          <p:cNvSpPr>
            <a:spLocks noChangeArrowheads="1"/>
          </p:cNvSpPr>
          <p:nvPr/>
        </p:nvSpPr>
        <p:spPr bwMode="auto">
          <a:xfrm>
            <a:off x="1714500" y="260350"/>
            <a:ext cx="58578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3399"/>
                </a:solidFill>
              </a:rPr>
              <a:t>Метрологические характеристики</a:t>
            </a:r>
          </a:p>
        </p:txBody>
      </p:sp>
      <p:graphicFrame>
        <p:nvGraphicFramePr>
          <p:cNvPr id="169062" name="Group 102"/>
          <p:cNvGraphicFramePr>
            <a:graphicFrameLocks noGrp="1"/>
          </p:cNvGraphicFramePr>
          <p:nvPr/>
        </p:nvGraphicFramePr>
        <p:xfrm>
          <a:off x="179388" y="1566863"/>
          <a:ext cx="8856662" cy="4022723"/>
        </p:xfrm>
        <a:graphic>
          <a:graphicData uri="http://schemas.openxmlformats.org/drawingml/2006/table">
            <a:tbl>
              <a:tblPr/>
              <a:tblGrid>
                <a:gridCol w="4824418"/>
                <a:gridCol w="2016122"/>
                <a:gridCol w="2016122"/>
              </a:tblGrid>
              <a:tr h="281516">
                <a:tc rowSpan="2">
                  <a:txBody>
                    <a:bodyPr/>
                    <a:lstStyle>
                      <a:lvl1pPr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характеристики </a:t>
                      </a:r>
                    </a:p>
                  </a:txBody>
                  <a:tcPr marL="31628" marR="31628" marT="718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параметров</a:t>
                      </a:r>
                    </a:p>
                  </a:txBody>
                  <a:tcPr marL="31628" marR="31628" marT="7189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42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ГЭТ 113-2010</a:t>
                      </a:r>
                    </a:p>
                  </a:txBody>
                  <a:tcPr marL="31628" marR="31628" marT="718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ГЭТ  113-___</a:t>
                      </a:r>
                    </a:p>
                  </a:txBody>
                  <a:tcPr marL="31628" marR="31628" marT="718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4765">
                <a:tc>
                  <a:txBody>
                    <a:bodyPr/>
                    <a:lstStyle>
                      <a:lvl1pPr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Диапазон воспроизведения единицы длины в области измерений параметров шероховатости: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Rmax, Rz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Ra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628" marR="31628" marT="718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000">
                          <a:solidFill>
                            <a:srgbClr val="17375E"/>
                          </a:solidFill>
                          <a:latin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rgbClr val="17375E"/>
                          </a:solidFill>
                          <a:latin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1600">
                          <a:solidFill>
                            <a:srgbClr val="17375E"/>
                          </a:solidFill>
                          <a:latin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1400">
                          <a:solidFill>
                            <a:srgbClr val="17375E"/>
                          </a:solidFill>
                          <a:latin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1400">
                          <a:solidFill>
                            <a:srgbClr val="17375E"/>
                          </a:solidFill>
                          <a:latin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1400">
                          <a:solidFill>
                            <a:srgbClr val="17375E"/>
                          </a:solidFill>
                          <a:latin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1400">
                          <a:solidFill>
                            <a:srgbClr val="17375E"/>
                          </a:solidFill>
                          <a:latin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1400">
                          <a:solidFill>
                            <a:srgbClr val="17375E"/>
                          </a:solidFill>
                          <a:latin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1400">
                          <a:solidFill>
                            <a:srgbClr val="17375E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0,025 – 3000 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 – 750 мкм</a:t>
                      </a:r>
                    </a:p>
                  </a:txBody>
                  <a:tcPr marL="91448" marR="91448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2000">
                          <a:solidFill>
                            <a:srgbClr val="17375E"/>
                          </a:solidFill>
                          <a:latin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rgbClr val="17375E"/>
                          </a:solidFill>
                          <a:latin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1600">
                          <a:solidFill>
                            <a:srgbClr val="17375E"/>
                          </a:solidFill>
                          <a:latin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1400">
                          <a:solidFill>
                            <a:srgbClr val="17375E"/>
                          </a:solidFill>
                          <a:latin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Times New Roman" pitchFamily="18" charset="0"/>
                        <a:defRPr sz="1400">
                          <a:solidFill>
                            <a:srgbClr val="17375E"/>
                          </a:solidFill>
                          <a:latin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1400">
                          <a:solidFill>
                            <a:srgbClr val="17375E"/>
                          </a:solidFill>
                          <a:latin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1400">
                          <a:solidFill>
                            <a:srgbClr val="17375E"/>
                          </a:solidFill>
                          <a:latin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1400">
                          <a:solidFill>
                            <a:srgbClr val="17375E"/>
                          </a:solidFill>
                          <a:latin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 sz="1400">
                          <a:solidFill>
                            <a:srgbClr val="17375E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0,001 – 3000 мкм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0,001 – 750 мкм</a:t>
                      </a:r>
                    </a:p>
                  </a:txBody>
                  <a:tcPr marL="91448" marR="91448"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526">
                <a:tc>
                  <a:txBody>
                    <a:bodyPr/>
                    <a:lstStyle>
                      <a:lvl1pPr indent="71438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Стандартная неопределенность по типу А – </a:t>
                      </a:r>
                      <a:r>
                        <a:rPr kumimoji="0" lang="en-US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ru-RU" altLang="ru-RU" sz="1800" b="0" i="0" u="none" strike="noStrike" kern="1200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31628" marR="31628" marT="718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1,5</a:t>
                      </a: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Symbol"/>
                        </a:rPr>
                        <a:t></a:t>
                      </a: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0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-3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..</a:t>
                      </a: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4,0</a:t>
                      </a: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Symbol"/>
                        </a:rPr>
                        <a:t></a:t>
                      </a: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0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-2</a:t>
                      </a:r>
                      <a:endParaRPr kumimoji="0" lang="ru-RU" altLang="ru-RU" sz="1800" b="0" i="0" u="none" strike="noStrike" kern="1200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1628" marR="31628" marT="718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0,2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</a:t>
                      </a:r>
                      <a:r>
                        <a:rPr kumimoji="0" lang="ru-RU" altLang="ru-RU" sz="1800" b="0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-3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..4,0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</a:t>
                      </a:r>
                      <a:r>
                        <a:rPr kumimoji="0" lang="ru-RU" altLang="ru-RU" sz="1800" b="0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-2</a:t>
                      </a:r>
                    </a:p>
                  </a:txBody>
                  <a:tcPr marL="31628" marR="31628" marT="718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63">
                <a:tc>
                  <a:txBody>
                    <a:bodyPr/>
                    <a:lstStyle>
                      <a:lvl1pPr indent="71438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Стандартная неопределенность по типу В – </a:t>
                      </a:r>
                      <a:r>
                        <a:rPr kumimoji="0" lang="en-US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ru-RU" altLang="ru-RU" sz="1800" b="0" i="0" u="none" strike="noStrike" kern="1200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</a:t>
                      </a:r>
                    </a:p>
                  </a:txBody>
                  <a:tcPr marL="31628" marR="31628" marT="718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0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-3</a:t>
                      </a: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..1,3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0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-2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31628" marR="31628" marT="718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1,3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</a:t>
                      </a:r>
                      <a:r>
                        <a:rPr kumimoji="0" lang="ru-RU" altLang="ru-RU" sz="1800" b="0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-3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..1,3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</a:t>
                      </a:r>
                      <a:r>
                        <a:rPr kumimoji="0" lang="ru-RU" altLang="ru-RU" sz="1800" b="0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-2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31628" marR="31628" marT="718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8176">
                <a:tc>
                  <a:txBody>
                    <a:bodyPr/>
                    <a:lstStyle>
                      <a:lvl1pPr indent="71438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Суммарная стандартная неопределенность </a:t>
                      </a:r>
                      <a:r>
                        <a:rPr kumimoji="0" lang="en-US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ru-RU" altLang="ru-RU" sz="1800" b="0" i="0" u="none" strike="noStrike" kern="1200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</a:t>
                      </a:r>
                    </a:p>
                  </a:txBody>
                  <a:tcPr marL="31628" marR="31628" marT="718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0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-3</a:t>
                      </a: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..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ru-RU" sz="1800" b="0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-2</a:t>
                      </a:r>
                      <a:endParaRPr kumimoji="0" lang="ru-RU" altLang="ru-RU" sz="18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1628" marR="31628" marT="718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1,3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</a:t>
                      </a:r>
                      <a:r>
                        <a:rPr kumimoji="0" lang="ru-RU" altLang="ru-RU" sz="1800" b="0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-3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..</a:t>
                      </a:r>
                      <a:r>
                        <a:rPr kumimoji="0" lang="en-US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4,2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</a:t>
                      </a:r>
                      <a:r>
                        <a:rPr kumimoji="0" lang="ru-RU" altLang="ru-RU" sz="1800" b="0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-2</a:t>
                      </a:r>
                    </a:p>
                  </a:txBody>
                  <a:tcPr marL="31628" marR="31628" marT="718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63">
                <a:tc>
                  <a:txBody>
                    <a:bodyPr/>
                    <a:lstStyle>
                      <a:lvl1pPr indent="71438"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Расширенная неопределенность </a:t>
                      </a:r>
                      <a:r>
                        <a:rPr kumimoji="0" lang="en-US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ru-RU" altLang="ru-RU" sz="1800" b="0" i="0" u="none" strike="noStrike" kern="1200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при </a:t>
                      </a:r>
                      <a:r>
                        <a:rPr kumimoji="0" lang="en-US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=3</a:t>
                      </a:r>
                    </a:p>
                  </a:txBody>
                  <a:tcPr marL="31628" marR="31628" marT="718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kumimoji="0" lang="en-US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·10</a:t>
                      </a:r>
                      <a:r>
                        <a:rPr kumimoji="0" lang="ru-RU" altLang="ru-RU" sz="1800" b="0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</a:t>
                      </a:r>
                      <a:r>
                        <a:rPr kumimoji="0" lang="en-US" altLang="ru-RU" sz="1800" b="0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..1</a:t>
                      </a:r>
                      <a:r>
                        <a:rPr kumimoji="0" lang="en-US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3,5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·10</a:t>
                      </a:r>
                      <a:r>
                        <a:rPr kumimoji="0" lang="ru-RU" altLang="ru-RU" sz="1800" b="0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</a:t>
                      </a:r>
                      <a:r>
                        <a:rPr kumimoji="0" lang="en-US" altLang="ru-RU" sz="1800" b="0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kumimoji="0" lang="ru-RU" altLang="ru-RU" sz="1800" b="0" i="0" u="none" strike="noStrike" kern="1200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1628" marR="31628" marT="718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kumimoji="0" lang="en-US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</a:t>
                      </a:r>
                      <a:r>
                        <a:rPr kumimoji="0" lang="ru-RU" altLang="ru-RU" sz="1800" b="0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-3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.. </a:t>
                      </a:r>
                      <a:r>
                        <a:rPr kumimoji="0" lang="en-US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kumimoji="0" lang="en-US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alt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</a:t>
                      </a:r>
                      <a:r>
                        <a:rPr kumimoji="0" lang="ru-RU" altLang="ru-RU" sz="1800" b="0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-2</a:t>
                      </a:r>
                    </a:p>
                  </a:txBody>
                  <a:tcPr marL="31628" marR="31628" marT="718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97514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0825" y="333375"/>
            <a:ext cx="8229600" cy="37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smtClean="0">
                <a:solidFill>
                  <a:srgbClr val="003399"/>
                </a:solidFill>
                <a:latin typeface="Times New Roman" pitchFamily="18" charset="0"/>
              </a:rPr>
              <a:t>Востребованность</a:t>
            </a:r>
          </a:p>
        </p:txBody>
      </p:sp>
      <p:sp>
        <p:nvSpPr>
          <p:cNvPr id="180227" name="Rectangle 41"/>
          <p:cNvSpPr>
            <a:spLocks noChangeArrowheads="1"/>
          </p:cNvSpPr>
          <p:nvPr/>
        </p:nvSpPr>
        <p:spPr bwMode="auto">
          <a:xfrm>
            <a:off x="179388" y="1341438"/>
            <a:ext cx="8856662" cy="355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onotype Corsiva" pitchFamily="66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onotype Corsiva" pitchFamily="66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onotype Corsiva" pitchFamily="66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onotype Corsiva" pitchFamily="66" charset="0"/>
              </a:defRPr>
            </a:lvl4pPr>
            <a:lvl5pPr marL="20574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Monotype Corsiva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Monotype Corsiva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Monotype Corsiva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Monotype Corsiva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Monotype Corsiva" pitchFamily="66" charset="0"/>
              </a:defRPr>
            </a:lvl9pPr>
          </a:lstStyle>
          <a:p>
            <a:pPr algn="l">
              <a:buFontTx/>
              <a:buNone/>
              <a:defRPr/>
            </a:pPr>
            <a:r>
              <a:rPr lang="ru-RU" altLang="ru-RU" sz="2800" dirty="0" smtClean="0">
                <a:solidFill>
                  <a:srgbClr val="003399"/>
                </a:solidFill>
                <a:latin typeface="Times New Roman" pitchFamily="18" charset="0"/>
              </a:rPr>
              <a:t>Повышение качества результатов измерений для</a:t>
            </a:r>
            <a:endParaRPr lang="ru-RU" altLang="ru-RU" sz="2800" dirty="0" smtClean="0">
              <a:latin typeface="Times New Roman" pitchFamily="18" charset="0"/>
            </a:endParaRPr>
          </a:p>
          <a:p>
            <a:pPr indent="355600" algn="just" eaLnBrk="1" hangingPunct="1">
              <a:spcBef>
                <a:spcPct val="0"/>
              </a:spcBef>
              <a:buClr>
                <a:schemeClr val="tx1"/>
              </a:buClr>
              <a:buFont typeface="Courier New" pitchFamily="49" charset="0"/>
              <a:buChar char="­"/>
              <a:defRPr/>
            </a:pPr>
            <a:r>
              <a:rPr lang="ru-RU" altLang="ru-RU" sz="2400" dirty="0" smtClean="0">
                <a:latin typeface="Times New Roman" pitchFamily="18" charset="0"/>
              </a:rPr>
              <a:t>авиационно-космической отрасли промышленности;</a:t>
            </a:r>
          </a:p>
          <a:p>
            <a:pPr indent="355600" algn="just">
              <a:lnSpc>
                <a:spcPct val="80000"/>
              </a:lnSpc>
              <a:buClr>
                <a:schemeClr val="tx1"/>
              </a:buClr>
              <a:buFont typeface="Courier New" pitchFamily="49" charset="0"/>
              <a:buChar char="­"/>
              <a:defRPr/>
            </a:pPr>
            <a:r>
              <a:rPr lang="ru-RU" altLang="ru-RU" sz="2400" dirty="0" smtClean="0">
                <a:latin typeface="Times New Roman" pitchFamily="18" charset="0"/>
              </a:rPr>
              <a:t>точного машиностроения;</a:t>
            </a:r>
          </a:p>
          <a:p>
            <a:pPr indent="355600" algn="just">
              <a:lnSpc>
                <a:spcPct val="80000"/>
              </a:lnSpc>
              <a:buClr>
                <a:schemeClr val="tx1"/>
              </a:buClr>
              <a:buFont typeface="Courier New" pitchFamily="49" charset="0"/>
              <a:buChar char="­"/>
              <a:defRPr/>
            </a:pPr>
            <a:r>
              <a:rPr lang="ru-RU" altLang="ru-RU" sz="2400" dirty="0" smtClean="0">
                <a:latin typeface="Times New Roman" pitchFamily="18" charset="0"/>
              </a:rPr>
              <a:t>оптической и оптоэлектронной отраслей промышленности;</a:t>
            </a:r>
          </a:p>
          <a:p>
            <a:pPr indent="355600" algn="just">
              <a:lnSpc>
                <a:spcPct val="80000"/>
              </a:lnSpc>
              <a:buClr>
                <a:schemeClr val="tx1"/>
              </a:buClr>
              <a:buFont typeface="Courier New" pitchFamily="49" charset="0"/>
              <a:buChar char="­"/>
              <a:defRPr/>
            </a:pPr>
            <a:r>
              <a:rPr lang="ru-RU" altLang="ru-RU" sz="2400" dirty="0">
                <a:latin typeface="Times New Roman" pitchFamily="18" charset="0"/>
              </a:rPr>
              <a:t>кремниевые подложки для </a:t>
            </a:r>
            <a:r>
              <a:rPr lang="ru-RU" altLang="ru-RU" sz="2400" dirty="0" smtClean="0">
                <a:latin typeface="Times New Roman" pitchFamily="18" charset="0"/>
              </a:rPr>
              <a:t>наноэлектроники;</a:t>
            </a:r>
          </a:p>
          <a:p>
            <a:pPr indent="355600" algn="just">
              <a:lnSpc>
                <a:spcPct val="80000"/>
              </a:lnSpc>
              <a:buClr>
                <a:schemeClr val="tx1"/>
              </a:buClr>
              <a:buFont typeface="Courier New" pitchFamily="49" charset="0"/>
              <a:buChar char="­"/>
              <a:defRPr/>
            </a:pPr>
            <a:r>
              <a:rPr lang="ru-RU" altLang="ru-RU" sz="2400" dirty="0" smtClean="0">
                <a:latin typeface="Times New Roman" pitchFamily="18" charset="0"/>
              </a:rPr>
              <a:t>испытаниях, поверке, калибровке средств измерений параметров шероховатости поверхности, включая сложные измерительные установки, базирующиеся на различных физических принципах, позволяющих проводить измерения в диапазоне менее 25 нм (более 10 000 установок).</a:t>
            </a:r>
            <a:endParaRPr lang="ru-RU" altLang="ru-RU" sz="2400" dirty="0">
              <a:latin typeface="Times New Roman" pitchFamily="18" charset="0"/>
            </a:endParaRPr>
          </a:p>
        </p:txBody>
      </p:sp>
      <p:sp>
        <p:nvSpPr>
          <p:cNvPr id="138244" name="Rectangle 41"/>
          <p:cNvSpPr>
            <a:spLocks noChangeArrowheads="1"/>
          </p:cNvSpPr>
          <p:nvPr/>
        </p:nvSpPr>
        <p:spPr bwMode="auto">
          <a:xfrm>
            <a:off x="250825" y="5084763"/>
            <a:ext cx="8512175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55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Courier New" pitchFamily="49" charset="0"/>
              <a:buChar char="­"/>
            </a:pPr>
            <a:r>
              <a:rPr lang="ru-RU" altLang="ru-RU" sz="2400"/>
              <a:t>Сроки выполнения работ 2012-2014 гг.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Courier New" pitchFamily="49" charset="0"/>
              <a:buChar char="­"/>
            </a:pPr>
            <a:r>
              <a:rPr lang="ru-RU" altLang="ru-RU" sz="2400"/>
              <a:t>Затраты на совершенствование </a:t>
            </a:r>
            <a:r>
              <a:rPr lang="en-US" altLang="ru-RU" sz="2400"/>
              <a:t>13,8</a:t>
            </a:r>
            <a:r>
              <a:rPr lang="ru-RU" altLang="ru-RU" sz="2400"/>
              <a:t> млн. руб., из них:</a:t>
            </a:r>
            <a:endParaRPr lang="en-US" altLang="ru-RU" sz="2400"/>
          </a:p>
          <a:p>
            <a:pPr lvl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Courier New" pitchFamily="49" charset="0"/>
              <a:buChar char="­"/>
            </a:pPr>
            <a:r>
              <a:rPr lang="ru-RU" altLang="ru-RU" sz="2400"/>
              <a:t>бюджетные средства: 8,5 млн. руб.</a:t>
            </a:r>
          </a:p>
          <a:p>
            <a:pPr lvl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Courier New" pitchFamily="49" charset="0"/>
              <a:buChar char="­"/>
            </a:pPr>
            <a:r>
              <a:rPr lang="ru-RU" altLang="ru-RU" sz="2400"/>
              <a:t>собственные средства: 5,3 млн. руб.</a:t>
            </a:r>
          </a:p>
        </p:txBody>
      </p:sp>
    </p:spTree>
    <p:extLst>
      <p:ext uri="{BB962C8B-B14F-4D97-AF65-F5344CB8AC3E}">
        <p14:creationId xmlns:p14="http://schemas.microsoft.com/office/powerpoint/2010/main" val="375581215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41"/>
          <p:cNvSpPr>
            <a:spLocks noChangeArrowheads="1"/>
          </p:cNvSpPr>
          <p:nvPr/>
        </p:nvSpPr>
        <p:spPr bwMode="auto">
          <a:xfrm>
            <a:off x="606425" y="1196975"/>
            <a:ext cx="8280400" cy="564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55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ru-RU" altLang="ru-RU"/>
              <a:t>ОАО «ЯЗДДА» «Авиадвигатель»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altLang="ru-RU"/>
              <a:t>ОАО «АВТОВАЗ»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altLang="ru-RU"/>
              <a:t>ЗАО «ВолгАэро»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altLang="ru-RU"/>
              <a:t>ОАО «КНААПО»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altLang="ru-RU"/>
              <a:t>ОАО «НПК УРАЛВАГОНЗАВОД»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altLang="ru-RU"/>
              <a:t>ОАО «ПО Севмаш»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altLang="ru-RU"/>
              <a:t>ОАО «НЗКХ»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altLang="ru-RU"/>
              <a:t>ОАО «Русал Саянал»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altLang="ru-RU"/>
              <a:t>ОАО «Уралэлектрофольга»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altLang="ru-RU"/>
              <a:t>НПО «Оптика»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altLang="ru-RU"/>
              <a:t>Воронежский завод полупроводниковых приборов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altLang="ru-RU"/>
              <a:t>ОАО «Машзавод»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altLang="ru-RU"/>
              <a:t>ОАО «Саратовский подшипниковый завод»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altLang="ru-RU"/>
              <a:t>ОАО «ВНИПП»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altLang="ru-RU"/>
              <a:t>ООО «Завод приборных подшипников»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altLang="ru-RU"/>
              <a:t>ОАО «НИИзмерения»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altLang="ru-RU"/>
              <a:t>ОАО «Завод Протон-МИЭТ»</a:t>
            </a:r>
          </a:p>
        </p:txBody>
      </p:sp>
      <p:sp>
        <p:nvSpPr>
          <p:cNvPr id="139267" name="Rectangle 2"/>
          <p:cNvSpPr>
            <a:spLocks noChangeArrowheads="1"/>
          </p:cNvSpPr>
          <p:nvPr/>
        </p:nvSpPr>
        <p:spPr bwMode="auto">
          <a:xfrm>
            <a:off x="250825" y="333375"/>
            <a:ext cx="82296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Востребованность</a:t>
            </a:r>
          </a:p>
        </p:txBody>
      </p:sp>
    </p:spTree>
    <p:extLst>
      <p:ext uri="{BB962C8B-B14F-4D97-AF65-F5344CB8AC3E}">
        <p14:creationId xmlns:p14="http://schemas.microsoft.com/office/powerpoint/2010/main" val="33620487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1320800"/>
            <a:ext cx="7570787" cy="341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altLang="ru-RU" sz="2800" smtClean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ru-RU" sz="2800" smtClean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smtClean="0">
                <a:solidFill>
                  <a:srgbClr val="003399"/>
                </a:solidFill>
                <a:latin typeface="Times New Roman" pitchFamily="18" charset="0"/>
              </a:rPr>
              <a:t>Государственный первичный эталон единицы температурного коэффициента линейного расширения твердых тел в диапазоне температуры 90 К – 3000 К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smtClean="0">
                <a:solidFill>
                  <a:srgbClr val="003399"/>
                </a:solidFill>
                <a:latin typeface="Times New Roman" pitchFamily="18" charset="0"/>
              </a:rPr>
              <a:t>ГЭТ 24</a:t>
            </a:r>
          </a:p>
        </p:txBody>
      </p:sp>
      <p:sp>
        <p:nvSpPr>
          <p:cNvPr id="10854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588" y="188913"/>
            <a:ext cx="8064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altLang="ru-RU" sz="3500" smtClean="0">
                <a:solidFill>
                  <a:srgbClr val="003399"/>
                </a:solidFill>
                <a:latin typeface="Times New Roman" pitchFamily="18" charset="0"/>
              </a:rPr>
              <a:t>ФГУП «ВНИИМ им. Д.И. Менделеева»</a:t>
            </a:r>
          </a:p>
        </p:txBody>
      </p:sp>
    </p:spTree>
    <p:extLst>
      <p:ext uri="{BB962C8B-B14F-4D97-AF65-F5344CB8AC3E}">
        <p14:creationId xmlns:p14="http://schemas.microsoft.com/office/powerpoint/2010/main" val="94763905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7544" y="332656"/>
            <a:ext cx="7721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kern="0" dirty="0" smtClean="0">
                <a:solidFill>
                  <a:srgbClr val="003399"/>
                </a:solidFill>
                <a:latin typeface="Times New Roman" pitchFamily="18" charset="0"/>
                <a:ea typeface="+mj-ea"/>
                <a:cs typeface="+mj-cs"/>
              </a:rPr>
              <a:t>Утверждение первичных эталонов в 2014 году</a:t>
            </a:r>
            <a:endParaRPr lang="ru-RU" dirty="0"/>
          </a:p>
        </p:txBody>
      </p:sp>
      <p:sp>
        <p:nvSpPr>
          <p:cNvPr id="8" name="Прямоугольник 2"/>
          <p:cNvSpPr>
            <a:spLocks noChangeArrowheads="1"/>
          </p:cNvSpPr>
          <p:nvPr/>
        </p:nvSpPr>
        <p:spPr bwMode="auto">
          <a:xfrm>
            <a:off x="251520" y="1628800"/>
            <a:ext cx="7720012" cy="490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62000" indent="-342900">
              <a:spcBef>
                <a:spcPts val="6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Всего: 1</a:t>
            </a:r>
            <a:r>
              <a:rPr lang="en-US" sz="2400" b="1" dirty="0" smtClean="0">
                <a:solidFill>
                  <a:srgbClr val="003399"/>
                </a:solidFill>
              </a:rPr>
              <a:t>8</a:t>
            </a:r>
            <a:r>
              <a:rPr lang="ru-RU" sz="2400" b="1" dirty="0" smtClean="0">
                <a:solidFill>
                  <a:srgbClr val="003399"/>
                </a:solidFill>
              </a:rPr>
              <a:t> эталонов</a:t>
            </a:r>
          </a:p>
          <a:p>
            <a:pPr marL="762000" indent="-342900">
              <a:spcBef>
                <a:spcPts val="6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Совершенствование: 1</a:t>
            </a:r>
            <a:r>
              <a:rPr lang="en-US" sz="2400" b="1" dirty="0" smtClean="0">
                <a:solidFill>
                  <a:srgbClr val="003399"/>
                </a:solidFill>
              </a:rPr>
              <a:t>1</a:t>
            </a:r>
            <a:r>
              <a:rPr lang="ru-RU" sz="2400" b="1" dirty="0" smtClean="0">
                <a:solidFill>
                  <a:srgbClr val="003399"/>
                </a:solidFill>
              </a:rPr>
              <a:t> эталонов</a:t>
            </a:r>
          </a:p>
          <a:p>
            <a:pPr marL="762000" indent="-342900">
              <a:spcBef>
                <a:spcPts val="6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Утверждение: 7 эталонов</a:t>
            </a:r>
          </a:p>
          <a:p>
            <a:pPr marL="762000" indent="-342900">
              <a:spcBef>
                <a:spcPts val="600"/>
              </a:spcBef>
            </a:pPr>
            <a:endParaRPr lang="ru-RU" sz="2400" b="1" dirty="0" smtClean="0">
              <a:solidFill>
                <a:srgbClr val="003399"/>
              </a:solidFill>
            </a:endParaRPr>
          </a:p>
          <a:p>
            <a:pPr marL="762000" indent="-342900">
              <a:spcBef>
                <a:spcPts val="6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Институты:</a:t>
            </a:r>
          </a:p>
          <a:p>
            <a:pPr marL="762000" indent="-342900">
              <a:spcBef>
                <a:spcPts val="6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ВНИИМ – 5 (6) эталонов</a:t>
            </a:r>
          </a:p>
          <a:p>
            <a:pPr marL="762000" indent="-342900">
              <a:spcBef>
                <a:spcPts val="6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ВНИИФТРИ – </a:t>
            </a:r>
            <a:r>
              <a:rPr lang="en-US" sz="2400" b="1" dirty="0" smtClean="0">
                <a:solidFill>
                  <a:srgbClr val="003399"/>
                </a:solidFill>
              </a:rPr>
              <a:t>7</a:t>
            </a:r>
            <a:r>
              <a:rPr lang="ru-RU" sz="2400" b="1" dirty="0" smtClean="0">
                <a:solidFill>
                  <a:srgbClr val="003399"/>
                </a:solidFill>
              </a:rPr>
              <a:t> эталонов</a:t>
            </a:r>
          </a:p>
          <a:p>
            <a:pPr marL="762000" indent="-342900">
              <a:spcBef>
                <a:spcPts val="6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УНИИМ – 2 эталона</a:t>
            </a:r>
          </a:p>
          <a:p>
            <a:pPr marL="762000" indent="-342900">
              <a:spcBef>
                <a:spcPts val="6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ВНИИОФИ – 2 эталона</a:t>
            </a:r>
          </a:p>
          <a:p>
            <a:pPr marL="762000" indent="-342900">
              <a:spcBef>
                <a:spcPts val="6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ВНИИМС – 1 эталон</a:t>
            </a:r>
            <a:endParaRPr lang="ru-RU" sz="2400" b="1" dirty="0">
              <a:solidFill>
                <a:srgbClr val="003399"/>
              </a:solidFill>
            </a:endParaRPr>
          </a:p>
          <a:p>
            <a:pPr marL="762000" indent="-342900">
              <a:buFont typeface="Arial Narrow" pitchFamily="34" charset="0"/>
              <a:buAutoNum type="arabicPeriod"/>
            </a:pPr>
            <a:endParaRPr lang="ru-RU" sz="2800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4"/>
          <p:cNvSpPr>
            <a:spLocks noChangeArrowheads="1"/>
          </p:cNvSpPr>
          <p:nvPr/>
        </p:nvSpPr>
        <p:spPr bwMode="auto">
          <a:xfrm>
            <a:off x="8709025" y="64912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endParaRPr lang="ru-RU" altLang="ru-RU">
              <a:latin typeface="Tahoma" pitchFamily="34" charset="0"/>
            </a:endParaRPr>
          </a:p>
        </p:txBody>
      </p:sp>
      <p:sp>
        <p:nvSpPr>
          <p:cNvPr id="109571" name="Заголовок 1"/>
          <p:cNvSpPr>
            <a:spLocks/>
          </p:cNvSpPr>
          <p:nvPr/>
        </p:nvSpPr>
        <p:spPr bwMode="auto">
          <a:xfrm>
            <a:off x="2143125" y="357188"/>
            <a:ext cx="5384800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Состав эталона ГЭТ 24</a:t>
            </a:r>
          </a:p>
        </p:txBody>
      </p:sp>
      <p:pic>
        <p:nvPicPr>
          <p:cNvPr id="109572" name="Picture 2" descr="DSC007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017713"/>
            <a:ext cx="3384550" cy="451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3" name="Picture 3" descr="DSC007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017713"/>
            <a:ext cx="3389312" cy="451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2051"/>
          <p:cNvSpPr>
            <a:spLocks noGrp="1" noChangeArrowheads="1"/>
          </p:cNvSpPr>
          <p:nvPr>
            <p:ph type="title" idx="4294967295"/>
          </p:nvPr>
        </p:nvSpPr>
        <p:spPr>
          <a:xfrm>
            <a:off x="1563688" y="1341438"/>
            <a:ext cx="6543675" cy="576262"/>
          </a:xfrm>
          <a:prstGeom prst="rect">
            <a:avLst/>
          </a:prstGeom>
        </p:spPr>
        <p:txBody>
          <a:bodyPr/>
          <a:lstStyle/>
          <a:p>
            <a:pPr defTabSz="912813"/>
            <a:r>
              <a:rPr lang="ru-RU" altLang="ru-RU" sz="280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Оборудование из состава ГЭТ 24 - 2007</a:t>
            </a:r>
          </a:p>
        </p:txBody>
      </p:sp>
    </p:spTree>
    <p:extLst>
      <p:ext uri="{BB962C8B-B14F-4D97-AF65-F5344CB8AC3E}">
        <p14:creationId xmlns:p14="http://schemas.microsoft.com/office/powerpoint/2010/main" val="17266198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Заголовок 1"/>
          <p:cNvSpPr>
            <a:spLocks/>
          </p:cNvSpPr>
          <p:nvPr/>
        </p:nvSpPr>
        <p:spPr bwMode="auto">
          <a:xfrm>
            <a:off x="1925638" y="387350"/>
            <a:ext cx="529272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Состав эталона ГЭТ 24</a:t>
            </a:r>
          </a:p>
        </p:txBody>
      </p:sp>
      <p:graphicFrame>
        <p:nvGraphicFramePr>
          <p:cNvPr id="110595" name="Object 7"/>
          <p:cNvGraphicFramePr>
            <a:graphicFrameLocks noChangeAspect="1"/>
          </p:cNvGraphicFramePr>
          <p:nvPr/>
        </p:nvGraphicFramePr>
        <p:xfrm>
          <a:off x="1039813" y="2162175"/>
          <a:ext cx="7061200" cy="443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7" name="Точечный рисунок" r:id="rId3" imgW="5243014" imgH="3292125" progId="Paint.Picture">
                  <p:embed/>
                </p:oleObj>
              </mc:Choice>
              <mc:Fallback>
                <p:oleObj name="Точечный рисунок" r:id="rId3" imgW="5243014" imgH="3292125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9813" y="2162175"/>
                        <a:ext cx="7061200" cy="443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2051"/>
          <p:cNvSpPr>
            <a:spLocks noGrp="1" noChangeArrowheads="1"/>
          </p:cNvSpPr>
          <p:nvPr>
            <p:ph type="title" idx="4294967295"/>
          </p:nvPr>
        </p:nvSpPr>
        <p:spPr>
          <a:xfrm>
            <a:off x="1393825" y="1268413"/>
            <a:ext cx="6353175" cy="89376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2400" kern="1200" dirty="0">
                <a:solidFill>
                  <a:srgbClr val="00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Внешний вид </a:t>
            </a:r>
            <a:r>
              <a:rPr lang="ru-RU" sz="2400" kern="1200" dirty="0" smtClean="0">
                <a:solidFill>
                  <a:srgbClr val="00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разработанного</a:t>
            </a:r>
            <a:r>
              <a:rPr lang="ru-RU" sz="2400" kern="1200" dirty="0">
                <a:solidFill>
                  <a:srgbClr val="00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kern="1200" dirty="0">
                <a:solidFill>
                  <a:srgbClr val="00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kern="1200" dirty="0">
                <a:solidFill>
                  <a:srgbClr val="00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высокотемпературного дилатометра </a:t>
            </a:r>
          </a:p>
        </p:txBody>
      </p:sp>
    </p:spTree>
    <p:extLst>
      <p:ext uri="{BB962C8B-B14F-4D97-AF65-F5344CB8AC3E}">
        <p14:creationId xmlns:p14="http://schemas.microsoft.com/office/powerpoint/2010/main" val="27798538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Заголовок 1"/>
          <p:cNvSpPr>
            <a:spLocks/>
          </p:cNvSpPr>
          <p:nvPr/>
        </p:nvSpPr>
        <p:spPr bwMode="auto">
          <a:xfrm>
            <a:off x="611188" y="333375"/>
            <a:ext cx="680402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Метрологические характеристики</a:t>
            </a:r>
          </a:p>
        </p:txBody>
      </p:sp>
      <p:graphicFrame>
        <p:nvGraphicFramePr>
          <p:cNvPr id="111619" name="Group 3"/>
          <p:cNvGraphicFramePr>
            <a:graphicFrameLocks noGrp="1"/>
          </p:cNvGraphicFramePr>
          <p:nvPr>
            <p:ph idx="4294967295"/>
          </p:nvPr>
        </p:nvGraphicFramePr>
        <p:xfrm>
          <a:off x="395288" y="1484313"/>
          <a:ext cx="8353425" cy="4754563"/>
        </p:xfrm>
        <a:graphic>
          <a:graphicData uri="http://schemas.openxmlformats.org/drawingml/2006/table">
            <a:tbl>
              <a:tblPr/>
              <a:tblGrid>
                <a:gridCol w="5294312"/>
                <a:gridCol w="1555750"/>
                <a:gridCol w="1503363"/>
              </a:tblGrid>
              <a:tr h="438150">
                <a:tc rowSpan="2">
                  <a:txBody>
                    <a:bodyPr/>
                    <a:lstStyle>
                      <a:lvl1pPr marL="342900" indent="-342900"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характеристики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Monotype Corsiva" pitchFamily="66" charset="0"/>
                        <a:cs typeface="Times New Roman" pitchFamily="18" charset="0"/>
                      </a:endParaRPr>
                    </a:p>
                  </a:txBody>
                  <a:tcPr marL="91458" marR="91458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indent="-342900"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Monotype Corsiva" pitchFamily="66" charset="0"/>
                        <a:cs typeface="Times New Roman" pitchFamily="18" charset="0"/>
                      </a:endParaRPr>
                    </a:p>
                  </a:txBody>
                  <a:tcPr marL="91458" marR="91458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4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42900"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ГЭТ 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24-2007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Monotype Corsiva" pitchFamily="66" charset="0"/>
                        <a:cs typeface="Times New Roman" pitchFamily="18" charset="0"/>
                      </a:endParaRPr>
                    </a:p>
                  </a:txBody>
                  <a:tcPr marL="91458" marR="91458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ГЭТ 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24-__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Monotype Corsiva" pitchFamily="66" charset="0"/>
                        <a:cs typeface="Times New Roman" pitchFamily="18" charset="0"/>
                      </a:endParaRPr>
                    </a:p>
                  </a:txBody>
                  <a:tcPr marL="91458" marR="91458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>
                      <a:lvl1pPr marL="342900" indent="-342900"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Диапазон температур, К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Monotype Corsiva" pitchFamily="66" charset="0"/>
                        <a:cs typeface="Times New Roman" pitchFamily="18" charset="0"/>
                      </a:endParaRPr>
                    </a:p>
                  </a:txBody>
                  <a:tcPr marL="91458" marR="91458"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 – 1800</a:t>
                      </a:r>
                    </a:p>
                  </a:txBody>
                  <a:tcPr marL="91458" marR="91458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 – 3000 </a:t>
                      </a:r>
                    </a:p>
                  </a:txBody>
                  <a:tcPr marL="91458" marR="91458"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Диапазон ТКЛР, 10</a:t>
                      </a:r>
                      <a:r>
                        <a:rPr kumimoji="0" lang="ru-RU" alt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-6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×К</a:t>
                      </a:r>
                      <a:r>
                        <a:rPr kumimoji="0" lang="ru-RU" alt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8" marR="91458"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 – 25</a:t>
                      </a:r>
                    </a:p>
                  </a:txBody>
                  <a:tcPr marL="68590" marR="68590"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 – 100</a:t>
                      </a:r>
                    </a:p>
                  </a:txBody>
                  <a:tcPr marL="68590" marR="68590"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СКО, 10</a:t>
                      </a:r>
                      <a:r>
                        <a:rPr kumimoji="0" lang="ru-RU" alt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-8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×К</a:t>
                      </a:r>
                      <a:r>
                        <a:rPr kumimoji="0" lang="ru-RU" alt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8" marR="91458"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 – 0,46 </a:t>
                      </a:r>
                    </a:p>
                  </a:txBody>
                  <a:tcPr marL="68590" marR="68590"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 – 5,00</a:t>
                      </a:r>
                    </a:p>
                  </a:txBody>
                  <a:tcPr marL="68590" marR="68590"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НСП, 10</a:t>
                      </a:r>
                      <a:r>
                        <a:rPr kumimoji="0" lang="ru-RU" alt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-8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×К</a:t>
                      </a:r>
                      <a:r>
                        <a:rPr kumimoji="0" lang="ru-RU" alt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0" marR="68590"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 – 20,00</a:t>
                      </a:r>
                    </a:p>
                  </a:txBody>
                  <a:tcPr marL="68590" marR="68590"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 – 50,00</a:t>
                      </a:r>
                    </a:p>
                  </a:txBody>
                  <a:tcPr marL="68590" marR="68590"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r>
                        <a:rPr kumimoji="0" lang="en-US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, 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ru-RU" alt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-8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×К</a:t>
                      </a:r>
                      <a:r>
                        <a:rPr kumimoji="0" lang="ru-RU" alt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0" marR="68590"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 – 0,46</a:t>
                      </a:r>
                    </a:p>
                  </a:txBody>
                  <a:tcPr marL="68590" marR="68590"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 – 5,00</a:t>
                      </a:r>
                    </a:p>
                  </a:txBody>
                  <a:tcPr marL="68590" marR="68590" marT="45700" marB="457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r>
                        <a:rPr kumimoji="0" lang="en-US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 , 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ru-RU" alt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-8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×К</a:t>
                      </a:r>
                      <a:r>
                        <a:rPr kumimoji="0" lang="ru-RU" alt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0" marR="68590"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 – 8,40</a:t>
                      </a:r>
                    </a:p>
                  </a:txBody>
                  <a:tcPr marL="68590" marR="68590"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 – 26,00</a:t>
                      </a:r>
                    </a:p>
                  </a:txBody>
                  <a:tcPr marL="68590" marR="68590"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r>
                        <a:rPr kumimoji="0" lang="en-US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 , 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ru-RU" alt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-8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×К</a:t>
                      </a:r>
                      <a:r>
                        <a:rPr kumimoji="0" lang="ru-RU" alt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0" marR="68590"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 – 8,40</a:t>
                      </a:r>
                    </a:p>
                  </a:txBody>
                  <a:tcPr marL="68590" marR="68590"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 – 38,00</a:t>
                      </a:r>
                    </a:p>
                  </a:txBody>
                  <a:tcPr marL="68590" marR="68590"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r>
                        <a:rPr kumimoji="0" lang="en-US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 , 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ru-RU" alt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-8</a:t>
                      </a: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×К</a:t>
                      </a:r>
                      <a:r>
                        <a:rPr kumimoji="0" lang="ru-RU" alt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90" marR="68590"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 – 16,80</a:t>
                      </a:r>
                    </a:p>
                  </a:txBody>
                  <a:tcPr marL="68590" marR="68590"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ctr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onotype Corsiva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 – 76,00</a:t>
                      </a:r>
                    </a:p>
                  </a:txBody>
                  <a:tcPr marL="68590" marR="68590"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13776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166938" y="400050"/>
            <a:ext cx="4679950" cy="37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2800" b="1" smtClean="0">
                <a:solidFill>
                  <a:srgbClr val="003399"/>
                </a:solidFill>
                <a:latin typeface="Times New Roman" pitchFamily="18" charset="0"/>
              </a:rPr>
              <a:t>Востребованность</a:t>
            </a:r>
          </a:p>
        </p:txBody>
      </p:sp>
      <p:sp>
        <p:nvSpPr>
          <p:cNvPr id="112643" name="Rectangle 41"/>
          <p:cNvSpPr>
            <a:spLocks noChangeArrowheads="1"/>
          </p:cNvSpPr>
          <p:nvPr/>
        </p:nvSpPr>
        <p:spPr bwMode="auto">
          <a:xfrm>
            <a:off x="395288" y="1412875"/>
            <a:ext cx="8424862" cy="379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Aft>
                <a:spcPts val="200"/>
              </a:spcAft>
              <a:buFont typeface="Arial" charset="0"/>
              <a:buChar char="•"/>
            </a:pPr>
            <a:r>
              <a:rPr lang="ru-RU" altLang="ru-RU">
                <a:solidFill>
                  <a:srgbClr val="000066"/>
                </a:solidFill>
              </a:rPr>
              <a:t>создание системы МО высокотемпературных средств измерений, функционирующих в стране (выше 1800 К), но не имеющих средств поверки;</a:t>
            </a:r>
          </a:p>
          <a:p>
            <a:pPr>
              <a:spcAft>
                <a:spcPts val="200"/>
              </a:spcAft>
              <a:buFont typeface="Arial" charset="0"/>
              <a:buChar char="•"/>
            </a:pPr>
            <a:r>
              <a:rPr lang="ru-RU" altLang="ru-RU">
                <a:solidFill>
                  <a:srgbClr val="000066"/>
                </a:solidFill>
              </a:rPr>
              <a:t>новый уровень МО, удовлетворяющий потребностям науки и промышленности в обеспечении необходимой точности измерений ТКЛР твердых тел в диапазоне температур 90 - 3000 К;</a:t>
            </a:r>
          </a:p>
          <a:p>
            <a:pPr eaLnBrk="1" hangingPunct="1">
              <a:spcAft>
                <a:spcPts val="200"/>
              </a:spcAft>
              <a:buFont typeface="Arial" charset="0"/>
              <a:buChar char="•"/>
            </a:pPr>
            <a:r>
              <a:rPr lang="ru-RU" altLang="ru-RU">
                <a:solidFill>
                  <a:srgbClr val="000066"/>
                </a:solidFill>
              </a:rPr>
              <a:t>обеспечение в указанном диапазоне поверки практически всех средств измерений ТКЛР метрологических центров России и базовых лабораторий ведомственных метрологических служб;</a:t>
            </a:r>
          </a:p>
          <a:p>
            <a:pPr eaLnBrk="1" hangingPunct="1">
              <a:spcAft>
                <a:spcPts val="200"/>
              </a:spcAft>
              <a:buFont typeface="Arial" charset="0"/>
              <a:buChar char="•"/>
            </a:pPr>
            <a:r>
              <a:rPr lang="ru-RU" altLang="ru-RU">
                <a:solidFill>
                  <a:srgbClr val="000066"/>
                </a:solidFill>
              </a:rPr>
              <a:t>возможность технологического контроля и сертификации по ТКЛР новых классов материалов;</a:t>
            </a:r>
          </a:p>
          <a:p>
            <a:pPr eaLnBrk="1" hangingPunct="1">
              <a:spcAft>
                <a:spcPts val="200"/>
              </a:spcAft>
              <a:buFont typeface="Arial" charset="0"/>
              <a:buChar char="•"/>
            </a:pPr>
            <a:r>
              <a:rPr lang="ru-RU" altLang="ru-RU">
                <a:solidFill>
                  <a:srgbClr val="000066"/>
                </a:solidFill>
              </a:rPr>
              <a:t>возможность проведения международных сличений для подтверждения эквивалентности  ГПЭ единицы ТКЛР национальным эталонам промышленно развитых стран </a:t>
            </a:r>
          </a:p>
        </p:txBody>
      </p:sp>
      <p:sp>
        <p:nvSpPr>
          <p:cNvPr id="112644" name="Rectangle 41"/>
          <p:cNvSpPr>
            <a:spLocks noChangeArrowheads="1"/>
          </p:cNvSpPr>
          <p:nvPr/>
        </p:nvSpPr>
        <p:spPr bwMode="auto">
          <a:xfrm>
            <a:off x="539750" y="5516563"/>
            <a:ext cx="8280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Clr>
                <a:schemeClr val="tx1"/>
              </a:buClr>
            </a:pPr>
            <a:r>
              <a:rPr lang="ru-RU" altLang="ru-RU" sz="2000">
                <a:solidFill>
                  <a:srgbClr val="003399"/>
                </a:solidFill>
              </a:rPr>
              <a:t>Сроки выполнения: январь 2011 г. – декабрь 2014 г.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ru-RU" altLang="ru-RU" sz="2000">
                <a:solidFill>
                  <a:srgbClr val="003399"/>
                </a:solidFill>
              </a:rPr>
              <a:t>Затраты на совершенствование 16,8 млн. руб.</a:t>
            </a:r>
          </a:p>
        </p:txBody>
      </p:sp>
    </p:spTree>
    <p:extLst>
      <p:ext uri="{BB962C8B-B14F-4D97-AF65-F5344CB8AC3E}">
        <p14:creationId xmlns:p14="http://schemas.microsoft.com/office/powerpoint/2010/main" val="257125519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39750" y="5732463"/>
            <a:ext cx="8229600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altLang="ru-RU" sz="2000" smtClean="0">
                <a:solidFill>
                  <a:srgbClr val="003399"/>
                </a:solidFill>
              </a:rPr>
              <a:t>     </a:t>
            </a:r>
            <a:r>
              <a:rPr lang="ru-RU" altLang="ru-RU" sz="2000" smtClean="0">
                <a:solidFill>
                  <a:srgbClr val="003399"/>
                </a:solidFill>
                <a:latin typeface="Times New Roman" pitchFamily="18" charset="0"/>
              </a:rPr>
              <a:t>Оказываются услуги по передаче единиц, включая поставку стандартных образцов, более чем 130 предприятиям.</a:t>
            </a:r>
          </a:p>
        </p:txBody>
      </p:sp>
      <p:sp>
        <p:nvSpPr>
          <p:cNvPr id="13315" name="Rectangle 41"/>
          <p:cNvSpPr>
            <a:spLocks noChangeArrowheads="1"/>
          </p:cNvSpPr>
          <p:nvPr/>
        </p:nvSpPr>
        <p:spPr bwMode="auto">
          <a:xfrm>
            <a:off x="257175" y="1111250"/>
            <a:ext cx="8572500" cy="237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endParaRPr lang="ru-RU" altLang="ru-RU" sz="2400" b="1">
              <a:solidFill>
                <a:srgbClr val="000066"/>
              </a:solidFill>
              <a:latin typeface="Monotype Corsiva" pitchFamily="66" charset="0"/>
            </a:endParaRPr>
          </a:p>
          <a:p>
            <a:pPr>
              <a:buClr>
                <a:schemeClr val="tx1"/>
              </a:buClr>
              <a:buFont typeface="Arial" charset="0"/>
              <a:buChar char="•"/>
            </a:pPr>
            <a:r>
              <a:rPr lang="ru-RU" altLang="ru-RU">
                <a:solidFill>
                  <a:srgbClr val="000066"/>
                </a:solidFill>
              </a:rPr>
              <a:t>Создание системы МО для высоких температур для предприятий ВПК,  ракетно-космического комплекса, отраслей авто- и авиа прома, ядерной энергетики. </a:t>
            </a:r>
          </a:p>
          <a:p>
            <a:pPr>
              <a:buClr>
                <a:schemeClr val="tx1"/>
              </a:buClr>
              <a:buFont typeface="Arial" charset="0"/>
              <a:buChar char="•"/>
            </a:pPr>
            <a:r>
              <a:rPr lang="ru-RU" altLang="ru-RU">
                <a:solidFill>
                  <a:srgbClr val="000066"/>
                </a:solidFill>
              </a:rPr>
              <a:t>Возможность осуществления испытаний теплофизических свойств разрабатываемых конструкционных и композитных материалов -  наноструктурированных металлов и сплавов, стеклонанокерамик, нанопористых и нанокристаллических материалов, алюминия, композиционных материалов, армированных углеродными нанотрубками. </a:t>
            </a:r>
            <a:endParaRPr lang="ru-RU" altLang="ru-RU" sz="2400"/>
          </a:p>
        </p:txBody>
      </p:sp>
      <p:sp>
        <p:nvSpPr>
          <p:cNvPr id="113668" name="Rectangle 2"/>
          <p:cNvSpPr>
            <a:spLocks noChangeArrowheads="1"/>
          </p:cNvSpPr>
          <p:nvPr/>
        </p:nvSpPr>
        <p:spPr bwMode="auto">
          <a:xfrm>
            <a:off x="250825" y="333375"/>
            <a:ext cx="82296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2800" b="1">
                <a:solidFill>
                  <a:srgbClr val="003399"/>
                </a:solidFill>
              </a:rPr>
              <a:t>Востребованность</a:t>
            </a:r>
          </a:p>
        </p:txBody>
      </p:sp>
    </p:spTree>
    <p:extLst>
      <p:ext uri="{BB962C8B-B14F-4D97-AF65-F5344CB8AC3E}">
        <p14:creationId xmlns:p14="http://schemas.microsoft.com/office/powerpoint/2010/main" val="32933254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0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6334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z="2800" b="1" smtClean="0">
                <a:solidFill>
                  <a:srgbClr val="003399"/>
                </a:solidFill>
                <a:latin typeface="Times New Roman" pitchFamily="18" charset="0"/>
              </a:rPr>
              <a:t>Количество строк </a:t>
            </a:r>
            <a:r>
              <a:rPr lang="en-US" sz="2800" b="1" smtClean="0">
                <a:solidFill>
                  <a:srgbClr val="003399"/>
                </a:solidFill>
                <a:latin typeface="Times New Roman" pitchFamily="18" charset="0"/>
              </a:rPr>
              <a:t>CMC</a:t>
            </a:r>
            <a:endParaRPr lang="ru-RU" sz="2800" b="1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pic>
        <p:nvPicPr>
          <p:cNvPr id="141315" name="Picture 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349375"/>
            <a:ext cx="8332787" cy="546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028384" cy="1196752"/>
          </a:xfrm>
        </p:spPr>
        <p:txBody>
          <a:bodyPr/>
          <a:lstStyle/>
          <a:p>
            <a:pPr>
              <a:defRPr sz="18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 smtClean="0">
                <a:solidFill>
                  <a:srgbClr val="003399"/>
                </a:solidFill>
                <a:latin typeface="Times New Roman" pitchFamily="18" charset="0"/>
              </a:rPr>
              <a:t>Динамика объемов поверочных работ, выполненных ФБУ ЦСМ и аккредитованными МС ЮЛ ( млн. един.)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79512" y="1268760"/>
          <a:ext cx="8784976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0765565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6024"/>
            <a:ext cx="8229600" cy="908720"/>
          </a:xfrm>
        </p:spPr>
        <p:txBody>
          <a:bodyPr/>
          <a:lstStyle/>
          <a:p>
            <a:r>
              <a:rPr lang="ru-RU" sz="2800" b="1" kern="1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n-ea"/>
                <a:cs typeface="Arial" charset="0"/>
              </a:rPr>
              <a:t>Утверждение типа СИ</a:t>
            </a:r>
            <a:endParaRPr lang="ru-RU" sz="2800" b="1" kern="12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3B0011-1C7E-4B8C-9171-83B1671B241E}" type="slidenum">
              <a:rPr lang="ru-RU" smtClean="0"/>
              <a:pPr>
                <a:defRPr/>
              </a:pPr>
              <a:t>57</a:t>
            </a:fld>
            <a:endParaRPr lang="ru-RU"/>
          </a:p>
        </p:txBody>
      </p:sp>
      <p:sp>
        <p:nvSpPr>
          <p:cNvPr id="99329" name="Rectangle 1"/>
          <p:cNvSpPr>
            <a:spLocks noChangeArrowheads="1"/>
          </p:cNvSpPr>
          <p:nvPr/>
        </p:nvSpPr>
        <p:spPr bwMode="auto">
          <a:xfrm>
            <a:off x="0" y="1557374"/>
            <a:ext cx="802838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Всего в 2014 г. утверждено 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3800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типов СИ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(в 2012 г . = 4060, в 2013 г. = 4164).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Из них 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2277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типов СИ отечественного производства 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1523</a:t>
            </a: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типа СИ зарубежных производителей.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571500" y="142875"/>
            <a:ext cx="714375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Состав баз данных и реестров Федерального информационного фонда по обеспечению единства </a:t>
            </a: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измерений</a:t>
            </a:r>
            <a:endParaRPr lang="ru-RU" sz="20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4187" name="Group 91"/>
          <p:cNvGraphicFramePr>
            <a:graphicFrameLocks noGrp="1"/>
          </p:cNvGraphicFramePr>
          <p:nvPr/>
        </p:nvGraphicFramePr>
        <p:xfrm>
          <a:off x="215900" y="1240967"/>
          <a:ext cx="7812484" cy="5578764"/>
        </p:xfrm>
        <a:graphic>
          <a:graphicData uri="http://schemas.openxmlformats.org/drawingml/2006/table">
            <a:tbl>
              <a:tblPr/>
              <a:tblGrid>
                <a:gridCol w="6655155"/>
                <a:gridCol w="1157329"/>
              </a:tblGrid>
              <a:tr h="44602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Название базы данных/реестра</a:t>
                      </a:r>
                    </a:p>
                  </a:txBody>
                  <a:tcPr marL="90000" marR="36000" marT="35996" marB="359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Кол-во записей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B9"/>
                    </a:solidFill>
                  </a:tcPr>
                </a:tc>
              </a:tr>
              <a:tr h="2663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B9"/>
                    </a:solidFill>
                  </a:tcPr>
                </a:tc>
              </a:tr>
              <a:tr h="366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База данных  нормативных  правовых  актов  Российской  Федерации  по  обеспечению единства измерений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3899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База данных нормативных документов по обеспечению единства измерений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613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7404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Информационные базы данных</a:t>
                      </a:r>
                      <a:endParaRPr kumimoji="0" lang="ru-RU" sz="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Сведения о юридических лицах и индивидуальных предпринимателях, аккредитованных Росстандартом на компетентность в области поверки средств измерений</a:t>
                      </a:r>
                      <a:endParaRPr kumimoji="0" lang="ru-RU" sz="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3568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Стандартные  справочные данные  о  физических  константах  и  свойствах  веществ и материалов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3899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База данных международных документов в области обеспечения единства измерений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4103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База данных международных договоров Российской Федерации в области обеспечения единства измерений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3002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Реестр аттестованных методик (методов) измерений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8395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4103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Единый перечень измерений, относящихся к сфере государственного регулирования обеспечения единства измерений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2663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Реестр государственных первичных эталонов единиц величин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4103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Реестр утвержденных типов стандартных образцов состава и свойств веществ и материалов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2998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3568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Реестр утвержденных типов средств измерений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72754 (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68 783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на 20.01.2014)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  <a:tr h="3899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База данных, содержащая сведения о результатах поверки средств измерений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&gt;90 000 000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5413"/>
            <a:ext cx="8229600" cy="1143000"/>
          </a:xfrm>
          <a:ln>
            <a:miter lim="800000"/>
            <a:headEnd/>
            <a:tailEnd/>
          </a:ln>
        </p:spPr>
        <p:txBody>
          <a:bodyPr anchor="ctr"/>
          <a:lstStyle/>
          <a:p>
            <a:pPr algn="l">
              <a:defRPr/>
            </a:pPr>
            <a:r>
              <a:rPr lang="ru-RU" sz="20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n-ea"/>
                <a:cs typeface="Arial" charset="0"/>
              </a:rPr>
              <a:t>Основные нормативные правовые акты</a:t>
            </a:r>
          </a:p>
        </p:txBody>
      </p:sp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236538" y="2349500"/>
            <a:ext cx="7720012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62000" indent="-342900">
              <a:buFont typeface="Arial Narrow" pitchFamily="34" charset="0"/>
              <a:buAutoNum type="arabicPeriod"/>
            </a:pPr>
            <a:r>
              <a:rPr lang="ru-RU" sz="2400" dirty="0">
                <a:solidFill>
                  <a:srgbClr val="003399"/>
                </a:solidFill>
              </a:rPr>
              <a:t>Конституция Российской Федерации </a:t>
            </a:r>
            <a:r>
              <a:rPr lang="ru-RU" dirty="0">
                <a:solidFill>
                  <a:srgbClr val="003399"/>
                </a:solidFill>
              </a:rPr>
              <a:t>(с учетом поправок, внесенных Законами Российской Федерации о поправках к Конституции Российской Федерации от 30.12.2008 N 6-ФКЗ, от 30.12.2008 N 7-ФКЗ, от 05.02.2014 N 2-ФКЗ) </a:t>
            </a:r>
          </a:p>
          <a:p>
            <a:pPr marL="762000" indent="-342900">
              <a:buFont typeface="Arial Narrow" pitchFamily="34" charset="0"/>
              <a:buAutoNum type="arabicPeriod"/>
            </a:pPr>
            <a:endParaRPr lang="ru-RU" dirty="0">
              <a:solidFill>
                <a:srgbClr val="003399"/>
              </a:solidFill>
            </a:endParaRPr>
          </a:p>
          <a:p>
            <a:pPr marL="762000" indent="-342900"/>
            <a:r>
              <a:rPr lang="ru-RU" dirty="0"/>
              <a:t>Статья 71 </a:t>
            </a:r>
          </a:p>
          <a:p>
            <a:pPr marL="762000" indent="-342900"/>
            <a:r>
              <a:rPr lang="ru-RU" dirty="0"/>
              <a:t>В ведении Российской Федерации находятся:</a:t>
            </a:r>
          </a:p>
          <a:p>
            <a:pPr marL="762000" indent="-342900"/>
            <a:endParaRPr lang="ru-RU" dirty="0"/>
          </a:p>
          <a:p>
            <a:pPr marL="762000" indent="-342900" algn="just"/>
            <a:r>
              <a:rPr lang="ru-RU" dirty="0" err="1"/>
              <a:t>р</a:t>
            </a:r>
            <a:r>
              <a:rPr lang="ru-RU" dirty="0"/>
              <a:t>) метеорологическая служба, </a:t>
            </a:r>
            <a:r>
              <a:rPr lang="ru-RU" b="1" u="sng" dirty="0"/>
              <a:t>стандарты, эталоны, метрическая система и исчисление времени</a:t>
            </a:r>
            <a:r>
              <a:rPr lang="ru-RU" dirty="0"/>
              <a:t>; геодезия и картография; наименования географических объектов; официальный статистический и бухгалтерский учет;</a:t>
            </a:r>
          </a:p>
          <a:p>
            <a:pPr marL="762000" indent="-342900"/>
            <a:endParaRPr lang="ru-RU" dirty="0">
              <a:solidFill>
                <a:srgbClr val="003399"/>
              </a:solidFill>
            </a:endParaRPr>
          </a:p>
          <a:p>
            <a:pPr marL="762000" indent="-342900">
              <a:buFont typeface="Arial Narrow" pitchFamily="34" charset="0"/>
              <a:buAutoNum type="arabicPeriod"/>
            </a:pPr>
            <a:endParaRPr lang="ru-RU" sz="2400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z="2800" b="1" dirty="0" smtClean="0">
                <a:solidFill>
                  <a:srgbClr val="003399"/>
                </a:solidFill>
              </a:rPr>
              <a:t>Созданные эталоны</a:t>
            </a:r>
            <a:endParaRPr lang="en-US" sz="2800" b="1" dirty="0">
              <a:solidFill>
                <a:srgbClr val="003399"/>
              </a:solidFill>
            </a:endParaRPr>
          </a:p>
        </p:txBody>
      </p:sp>
      <p:graphicFrame>
        <p:nvGraphicFramePr>
          <p:cNvPr id="13364" name="Group 52"/>
          <p:cNvGraphicFramePr>
            <a:graphicFrameLocks noGrp="1"/>
          </p:cNvGraphicFramePr>
          <p:nvPr/>
        </p:nvGraphicFramePr>
        <p:xfrm>
          <a:off x="539750" y="1484313"/>
          <a:ext cx="8229600" cy="5287288"/>
        </p:xfrm>
        <a:graphic>
          <a:graphicData uri="http://schemas.openxmlformats.org/drawingml/2006/table">
            <a:tbl>
              <a:tblPr/>
              <a:tblGrid>
                <a:gridCol w="2530475"/>
                <a:gridCol w="5699125"/>
              </a:tblGrid>
              <a:tr h="10810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Институт-разработчик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государственного первичного эталона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ФГУП «УНИИМ»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Государственный первичный эталон единиц удельной адсорбции газов, удельной поверхности, удельного объема и размера пор твердых веществ и материалов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ФГУП «ВНИИОФИ»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Государственный первичный эталон единицы силы света малых уровней в диапазоне 10</a:t>
                      </a:r>
                      <a:r>
                        <a:rPr kumimoji="0" lang="ru-RU" altLang="ru-RU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-6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– 10 кд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ФГУП «ВНИИОФИ»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Государственный первичный эталон абсолютной и  относительной спектральной чувствительности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 диапазоне длин волн  0,25-14,0 мкм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72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ФГУП «ВНИИМ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им. Д.И. Менделеева»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Государственный первичный эталон единиц массовой (молярной) доли и массовой (молярной) концентрации органических компонентов в жидких и твердых веществах и материалах на основе жидкостной и газовой хромато-масс-спектрометрии с изотопным разбавлением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гравиметрии 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Прямоугольник 2"/>
          <p:cNvSpPr>
            <a:spLocks noChangeArrowheads="1"/>
          </p:cNvSpPr>
          <p:nvPr/>
        </p:nvSpPr>
        <p:spPr bwMode="auto">
          <a:xfrm>
            <a:off x="179512" y="1340768"/>
            <a:ext cx="7705725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62000" indent="-342900" algn="just">
              <a:buFont typeface="Arial Narrow" pitchFamily="34" charset="0"/>
              <a:buAutoNum type="arabicPeriod"/>
            </a:pPr>
            <a:r>
              <a:rPr lang="ru-RU" sz="24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Федеральный закон от 26 июня 2008 г. «Об обеспечении единства измерений» №102-ФЗ (с изменениями от 18 июля, 30 ноября 2011 г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., 21 июля 2014 г.)</a:t>
            </a:r>
          </a:p>
          <a:p>
            <a:pPr marL="762000" indent="-342900" algn="just">
              <a:buFont typeface="Arial Narrow" pitchFamily="34" charset="0"/>
              <a:buAutoNum type="arabicPeriod"/>
            </a:pPr>
            <a:endParaRPr lang="ru-RU" sz="2400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762000" indent="-342900" algn="just">
              <a:buFont typeface="Arial Narrow" pitchFamily="34" charset="0"/>
              <a:buAutoNum type="arabicPeriod"/>
            </a:pP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Постановление Правительства РФ от </a:t>
            </a:r>
            <a:r>
              <a:rPr lang="ru-RU" sz="24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05.06.2008 №</a:t>
            </a:r>
            <a:r>
              <a:rPr lang="en-US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438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«О Министерстве промышленности и торговли Российской Федерации»</a:t>
            </a:r>
            <a:endParaRPr lang="ru-RU" sz="24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762000" indent="-342900" algn="just">
              <a:buFont typeface="Arial Narrow" pitchFamily="34" charset="0"/>
              <a:buAutoNum type="arabicPeriod"/>
            </a:pPr>
            <a:endParaRPr lang="ru-RU" sz="24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762000" indent="-342900" algn="just">
              <a:buFont typeface="Arial Narrow" pitchFamily="34" charset="0"/>
              <a:buAutoNum type="arabicPeriod"/>
            </a:pPr>
            <a:r>
              <a:rPr lang="ru-RU" sz="24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Постановление Правительства РФ от </a:t>
            </a:r>
            <a:r>
              <a:rPr lang="en-US" sz="24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17.06.2004 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en-US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294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(ред. от 26.12.2011) «О Федеральном агентстве по техническому регулированию и метрологии»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125413"/>
            <a:ext cx="8229600" cy="1143000"/>
          </a:xfrm>
          <a:ln>
            <a:miter lim="800000"/>
            <a:headEnd/>
            <a:tailEnd/>
          </a:ln>
        </p:spPr>
        <p:txBody>
          <a:bodyPr anchor="ctr"/>
          <a:lstStyle/>
          <a:p>
            <a:pPr algn="l">
              <a:defRPr/>
            </a:pPr>
            <a:r>
              <a:rPr lang="ru-RU" sz="2000" b="1" kern="12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n-ea"/>
                <a:cs typeface="Arial" charset="0"/>
              </a:rPr>
              <a:t>Основные нормативные правовые акты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79388" y="1484313"/>
            <a:ext cx="8964612" cy="4525962"/>
          </a:xfrm>
          <a:noFill/>
          <a:ln algn="ctr"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>
              <a:spcBef>
                <a:spcPct val="50000"/>
              </a:spcBef>
              <a:buClr>
                <a:srgbClr val="003399"/>
              </a:buClr>
              <a:buFont typeface="Times New Roman" pitchFamily="18" charset="0"/>
              <a:buChar char="–"/>
            </a:pP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Не меняется общая концепция действующего Федерального закона</a:t>
            </a:r>
          </a:p>
          <a:p>
            <a:pPr algn="l">
              <a:spcBef>
                <a:spcPct val="50000"/>
              </a:spcBef>
              <a:buClr>
                <a:srgbClr val="003399"/>
              </a:buClr>
              <a:buFont typeface="Times New Roman" pitchFamily="18" charset="0"/>
              <a:buChar char="–"/>
            </a:pP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Внесены изменения в 14 из 29 статей действующего закона</a:t>
            </a:r>
          </a:p>
          <a:p>
            <a:pPr algn="l">
              <a:spcBef>
                <a:spcPct val="50000"/>
              </a:spcBef>
              <a:buClr>
                <a:srgbClr val="003399"/>
              </a:buClr>
              <a:buFont typeface="Times New Roman" pitchFamily="18" charset="0"/>
              <a:buChar char="–"/>
            </a:pP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Уточняются сферы государственного регулирования обеспечения единства измерений и положения закона, связанные с деятельностью ГРЦМ</a:t>
            </a:r>
          </a:p>
          <a:p>
            <a:pPr algn="l">
              <a:spcBef>
                <a:spcPct val="50000"/>
              </a:spcBef>
              <a:buClr>
                <a:srgbClr val="003399"/>
              </a:buClr>
              <a:buFont typeface="Times New Roman" pitchFamily="18" charset="0"/>
              <a:buChar char="–"/>
            </a:pP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Устанавливаются требования, связанные с утверждением и применением референтных методик измерений</a:t>
            </a:r>
          </a:p>
          <a:p>
            <a:pPr algn="l">
              <a:spcBef>
                <a:spcPct val="50000"/>
              </a:spcBef>
              <a:buClr>
                <a:srgbClr val="003399"/>
              </a:buClr>
              <a:buFont typeface="Times New Roman" pitchFamily="18" charset="0"/>
              <a:buChar char="–"/>
            </a:pP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Устанавливаются требования по отнесению технических средств к техническим системам и устройствам с измерительными функциями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95655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Принятие Федерального закона № 254-ФЗ «О внесении изменений в Федеральный закон «Об обеспечении единства измерений» </a:t>
            </a:r>
            <a:r>
              <a:rPr lang="ru-RU" sz="24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(вступил </a:t>
            </a: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 силу с 19.01.2015)</a:t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9700" y="142875"/>
            <a:ext cx="81041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Законотворческая деятельность 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в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области метрологии </a:t>
            </a: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2014/2015</a:t>
            </a:r>
            <a:endParaRPr lang="ru-RU" sz="20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" name="Rectangle 39" descr="Пергамент"/>
          <p:cNvSpPr>
            <a:spLocks noChangeArrowheads="1"/>
          </p:cNvSpPr>
          <p:nvPr/>
        </p:nvSpPr>
        <p:spPr bwMode="auto">
          <a:xfrm>
            <a:off x="0" y="1268760"/>
            <a:ext cx="9144000" cy="1008112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folHlink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0000" tIns="108000" rIns="180000" bIns="108000" anchor="ctr"/>
          <a:lstStyle/>
          <a:p>
            <a:pPr>
              <a:defRPr/>
            </a:pP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Федеральный Закон «О внесении изменений в </a:t>
            </a:r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Федеральный Закон «</a:t>
            </a: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Об обеспечении единства измерений» </a:t>
            </a:r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 21 июля 2014 года </a:t>
            </a:r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№ 254-ФЗ</a:t>
            </a:r>
            <a:endParaRPr lang="ru-RU" sz="1600" dirty="0"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ru-RU" sz="1600" i="1" dirty="0" smtClean="0">
                <a:latin typeface="Arial" charset="0"/>
                <a:cs typeface="Arial" charset="0"/>
              </a:rPr>
              <a:t>(вступил в силу 19 января 2015 года)</a:t>
            </a:r>
            <a:endParaRPr lang="ru-RU" i="1" dirty="0">
              <a:latin typeface="Arial" charset="0"/>
              <a:cs typeface="Arial" charset="0"/>
            </a:endParaRPr>
          </a:p>
        </p:txBody>
      </p:sp>
      <p:sp>
        <p:nvSpPr>
          <p:cNvPr id="7" name="Rectangle 39" descr="Пергамент"/>
          <p:cNvSpPr>
            <a:spLocks noChangeArrowheads="1"/>
          </p:cNvSpPr>
          <p:nvPr/>
        </p:nvSpPr>
        <p:spPr bwMode="auto">
          <a:xfrm>
            <a:off x="5868144" y="3933056"/>
            <a:ext cx="2880320" cy="1296144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folHlink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0000" tIns="108000" rIns="180000" bIns="108000" anchor="ctr"/>
          <a:lstStyle/>
          <a:p>
            <a:pPr algn="ctr">
              <a:defRPr/>
            </a:pPr>
            <a:r>
              <a:rPr lang="ru-RU" sz="1400" b="1" i="1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Федеральные органы исполнительной власти</a:t>
            </a:r>
          </a:p>
          <a:p>
            <a:pPr>
              <a:defRPr/>
            </a:pPr>
            <a:endParaRPr lang="ru-RU" sz="1200" dirty="0" smtClean="0">
              <a:solidFill>
                <a:srgbClr val="000099"/>
              </a:solidFill>
            </a:endParaRPr>
          </a:p>
          <a:p>
            <a:pPr algn="ctr">
              <a:defRPr/>
            </a:pPr>
            <a:r>
              <a:rPr lang="ru-RU" sz="1200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Уточнение </a:t>
            </a:r>
            <a:r>
              <a:rPr lang="ru-RU" sz="1200" dirty="0">
                <a:solidFill>
                  <a:srgbClr val="000099"/>
                </a:solidFill>
                <a:latin typeface="Arial" charset="0"/>
                <a:cs typeface="Arial" charset="0"/>
              </a:rPr>
              <a:t>перечня областей государственного регулирования обеспечения единства </a:t>
            </a:r>
            <a:r>
              <a:rPr lang="ru-RU" sz="1200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измерений</a:t>
            </a:r>
            <a:endParaRPr lang="ru-RU" sz="1200" dirty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Стрелка вниз 8"/>
          <p:cNvSpPr/>
          <p:nvPr/>
        </p:nvSpPr>
        <p:spPr bwMode="auto">
          <a:xfrm rot="10800000" flipV="1">
            <a:off x="4139952" y="2276872"/>
            <a:ext cx="915832" cy="288032"/>
          </a:xfrm>
          <a:prstGeom prst="downArrow">
            <a:avLst/>
          </a:prstGeom>
          <a:solidFill>
            <a:srgbClr val="DE8A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0" name="Rectangle 39" descr="Пергамент"/>
          <p:cNvSpPr>
            <a:spLocks noChangeArrowheads="1"/>
          </p:cNvSpPr>
          <p:nvPr/>
        </p:nvSpPr>
        <p:spPr bwMode="auto">
          <a:xfrm>
            <a:off x="0" y="2564905"/>
            <a:ext cx="9144000" cy="720080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folHlink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0000" tIns="108000" rIns="180000" bIns="108000" anchor="ctr"/>
          <a:lstStyle/>
          <a:p>
            <a:pPr algn="ctr">
              <a:defRPr/>
            </a:pP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Поручение Правительства РФ от 28.07.2014 г. № АД-П7-5669 «О </a:t>
            </a:r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реализации </a:t>
            </a: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Федеральных законов … № 254-ФЗ…»</a:t>
            </a:r>
          </a:p>
        </p:txBody>
      </p:sp>
      <p:sp>
        <p:nvSpPr>
          <p:cNvPr id="14" name="Rectangle 39" descr="Пергамент"/>
          <p:cNvSpPr>
            <a:spLocks noChangeArrowheads="1"/>
          </p:cNvSpPr>
          <p:nvPr/>
        </p:nvSpPr>
        <p:spPr bwMode="auto">
          <a:xfrm>
            <a:off x="179512" y="3573016"/>
            <a:ext cx="5256584" cy="3284984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folHlink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0000" tIns="108000" rIns="180000" bIns="108000" anchor="ctr"/>
          <a:lstStyle/>
          <a:p>
            <a:pPr algn="ctr">
              <a:defRPr/>
            </a:pPr>
            <a:r>
              <a:rPr lang="ru-RU" sz="1400" b="1" i="1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Минпромторг России совместно с Росстандартом</a:t>
            </a:r>
            <a:br>
              <a:rPr lang="ru-RU" sz="1400" b="1" i="1" dirty="0" smtClean="0">
                <a:solidFill>
                  <a:srgbClr val="000099"/>
                </a:solidFill>
                <a:latin typeface="Arial" charset="0"/>
                <a:cs typeface="Arial" charset="0"/>
              </a:rPr>
            </a:br>
            <a:endParaRPr lang="ru-RU" sz="1200" dirty="0" smtClean="0">
              <a:solidFill>
                <a:srgbClr val="000099"/>
              </a:solidFill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ru-RU" sz="1100" dirty="0" smtClean="0"/>
              <a:t>Порядок признания результатов калибровки при поверке средств измерений в сфере государственного регулирования обеспечения единства измерений и требования к содержанию сертификата калибровки, включая </a:t>
            </a:r>
            <a:r>
              <a:rPr lang="ru-RU" sz="1100" dirty="0" err="1" smtClean="0"/>
              <a:t>прослеживаемость</a:t>
            </a:r>
            <a:endParaRPr lang="ru-RU" sz="1100" dirty="0" smtClean="0"/>
          </a:p>
          <a:p>
            <a:pPr marL="228600" indent="-228600" algn="just">
              <a:buFont typeface="+mj-lt"/>
              <a:buAutoNum type="arabicPeriod"/>
            </a:pPr>
            <a:r>
              <a:rPr lang="ru-RU" sz="1100" dirty="0" smtClean="0"/>
              <a:t>Порядок оказания услуг и (или) выполнения работ государственными региональными центрами метрологии в пределах установленного государственного задания в области обеспечения единства измерений для граждан и юридических лиц за плату по регулируемым ценам и на одинаковых при оказании одних и тех же услуг условиях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ru-RU" sz="1100" dirty="0" smtClean="0"/>
              <a:t>Порядок аттестации первичных референтных методик (методов) измерений, референтных методик (методов) измерений и методик (методов) измерений 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ru-RU" sz="1100" dirty="0" smtClean="0"/>
              <a:t>Порядок отнесения технических средств к техническим системам и  устройствам с измерительными функциями 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ru-RU" sz="1100" dirty="0" smtClean="0"/>
              <a:t>Форма свидетельств об утверждении типа стандартных образцов или типа средств измерений </a:t>
            </a:r>
          </a:p>
          <a:p>
            <a:pPr marL="228600" indent="-228600" algn="just">
              <a:buFont typeface="+mj-lt"/>
              <a:buAutoNum type="arabicPeriod"/>
            </a:pPr>
            <a:endParaRPr lang="ru-RU" sz="1200" dirty="0"/>
          </a:p>
        </p:txBody>
      </p:sp>
      <p:sp>
        <p:nvSpPr>
          <p:cNvPr id="15" name="Стрелка вниз 14"/>
          <p:cNvSpPr/>
          <p:nvPr/>
        </p:nvSpPr>
        <p:spPr bwMode="auto">
          <a:xfrm rot="10800000" flipV="1">
            <a:off x="2411760" y="3284984"/>
            <a:ext cx="699808" cy="288032"/>
          </a:xfrm>
          <a:prstGeom prst="downArrow">
            <a:avLst/>
          </a:prstGeom>
          <a:solidFill>
            <a:srgbClr val="DE8A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6" name="Стрелка вниз 15"/>
          <p:cNvSpPr/>
          <p:nvPr/>
        </p:nvSpPr>
        <p:spPr bwMode="auto">
          <a:xfrm rot="10800000" flipV="1">
            <a:off x="6948264" y="3284984"/>
            <a:ext cx="699808" cy="648072"/>
          </a:xfrm>
          <a:prstGeom prst="downArrow">
            <a:avLst/>
          </a:prstGeom>
          <a:solidFill>
            <a:srgbClr val="DE8A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 со стрелкой вниз 5"/>
          <p:cNvSpPr>
            <a:spLocks noChangeArrowheads="1"/>
          </p:cNvSpPr>
          <p:nvPr/>
        </p:nvSpPr>
        <p:spPr bwMode="auto">
          <a:xfrm>
            <a:off x="179387" y="1196752"/>
            <a:ext cx="7848997" cy="2088232"/>
          </a:xfrm>
          <a:prstGeom prst="downArrowCallout">
            <a:avLst>
              <a:gd name="adj1" fmla="val 24997"/>
              <a:gd name="adj2" fmla="val 24997"/>
              <a:gd name="adj3" fmla="val 25000"/>
              <a:gd name="adj4" fmla="val 6497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en-US" dirty="0" smtClean="0">
              <a:solidFill>
                <a:srgbClr val="003399"/>
              </a:solidFill>
            </a:endParaRPr>
          </a:p>
          <a:p>
            <a:pPr algn="ctr"/>
            <a:r>
              <a:rPr lang="ru-RU" sz="2400" dirty="0" smtClean="0">
                <a:solidFill>
                  <a:srgbClr val="003399"/>
                </a:solidFill>
              </a:rPr>
              <a:t>Постановления Правительства</a:t>
            </a:r>
            <a:br>
              <a:rPr lang="ru-RU" sz="2400" dirty="0" smtClean="0">
                <a:solidFill>
                  <a:srgbClr val="003399"/>
                </a:solidFill>
              </a:rPr>
            </a:br>
            <a:r>
              <a:rPr lang="ru-RU" sz="2400" dirty="0" smtClean="0">
                <a:solidFill>
                  <a:srgbClr val="003399"/>
                </a:solidFill>
              </a:rPr>
              <a:t>Российской Федерации</a:t>
            </a:r>
            <a:endParaRPr lang="ru-RU" sz="2400" dirty="0">
              <a:solidFill>
                <a:srgbClr val="003399"/>
              </a:solidFill>
            </a:endParaRPr>
          </a:p>
        </p:txBody>
      </p:sp>
      <p:sp>
        <p:nvSpPr>
          <p:cNvPr id="4" name="Скругленный прямоугольник 4"/>
          <p:cNvSpPr>
            <a:spLocks noChangeArrowheads="1"/>
          </p:cNvSpPr>
          <p:nvPr/>
        </p:nvSpPr>
        <p:spPr bwMode="auto">
          <a:xfrm>
            <a:off x="1" y="2852936"/>
            <a:ext cx="3851919" cy="381642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 dirty="0" smtClean="0"/>
              <a:t>ПОРЯДОК</a:t>
            </a:r>
            <a:endParaRPr lang="ru-RU" dirty="0" smtClean="0"/>
          </a:p>
          <a:p>
            <a:pPr algn="ctr"/>
            <a:r>
              <a:rPr lang="ru-RU" b="1" dirty="0" smtClean="0"/>
              <a:t>признания результатов калибровки при поверке средств измерений в сфере государственного регулирования обеспечения единства измерений и требования к содержанию сертификата калибровки, включая </a:t>
            </a:r>
            <a:r>
              <a:rPr lang="ru-RU" b="1" dirty="0" err="1" smtClean="0"/>
              <a:t>прослеживаемость</a:t>
            </a:r>
            <a:endParaRPr lang="ru-RU" b="1" dirty="0" smtClean="0"/>
          </a:p>
          <a:p>
            <a:pPr algn="ctr"/>
            <a:r>
              <a:rPr lang="en-US" b="1" i="1" dirty="0"/>
              <a:t>(</a:t>
            </a:r>
            <a:r>
              <a:rPr lang="ru-RU" b="1" i="1" dirty="0"/>
              <a:t>Постановление Правительства РФ от 2 апреля 2015 г. № </a:t>
            </a:r>
            <a:r>
              <a:rPr lang="ru-RU" b="1" i="1" dirty="0" smtClean="0"/>
              <a:t>311</a:t>
            </a:r>
            <a:r>
              <a:rPr lang="en-US" b="1" i="1" dirty="0" smtClean="0"/>
              <a:t>)</a:t>
            </a:r>
            <a:endParaRPr lang="ru-RU" b="1" i="1" dirty="0"/>
          </a:p>
          <a:p>
            <a:pPr algn="ctr"/>
            <a:endParaRPr lang="ru-RU" dirty="0">
              <a:solidFill>
                <a:srgbClr val="003399"/>
              </a:solidFill>
            </a:endParaRPr>
          </a:p>
        </p:txBody>
      </p:sp>
      <p:sp>
        <p:nvSpPr>
          <p:cNvPr id="5" name="Скругленный прямоугольник 4"/>
          <p:cNvSpPr>
            <a:spLocks noChangeArrowheads="1"/>
          </p:cNvSpPr>
          <p:nvPr/>
        </p:nvSpPr>
        <p:spPr bwMode="auto">
          <a:xfrm>
            <a:off x="4355976" y="2780928"/>
            <a:ext cx="3974954" cy="407707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1600" b="1" dirty="0" smtClean="0"/>
              <a:t>ПОРЯДОК оказания услуг и (или) выполнения работ государственными региональными центрами метрологии в пределах установленного государственного задания в области обеспечения единства измерений для граждан и юридических лиц за плату по регулируемым ценам и на одинаковых при оказании одних и тех же услуг </a:t>
            </a:r>
            <a:r>
              <a:rPr lang="ru-RU" sz="1600" b="1" dirty="0" smtClean="0"/>
              <a:t>условиях</a:t>
            </a:r>
            <a:endParaRPr lang="en-US" sz="1600" b="1" dirty="0" smtClean="0"/>
          </a:p>
          <a:p>
            <a:pPr algn="ctr"/>
            <a:r>
              <a:rPr lang="en-US" sz="1600" b="1" i="1" dirty="0" smtClean="0"/>
              <a:t>(</a:t>
            </a:r>
            <a:r>
              <a:rPr lang="ru-RU" sz="1600" b="1" i="1" dirty="0" smtClean="0"/>
              <a:t>Постановление Правительства РФ от </a:t>
            </a:r>
            <a:r>
              <a:rPr lang="ru-RU" sz="1600" b="1" i="1" dirty="0"/>
              <a:t>2 апреля 2015 г. </a:t>
            </a:r>
            <a:r>
              <a:rPr lang="ru-RU" sz="1600" b="1" i="1" dirty="0" smtClean="0"/>
              <a:t>№ </a:t>
            </a:r>
            <a:r>
              <a:rPr lang="ru-RU" sz="1600" b="1" i="1" dirty="0"/>
              <a:t>310</a:t>
            </a:r>
            <a:r>
              <a:rPr lang="en-US" sz="1600" b="1" i="1" dirty="0" smtClean="0"/>
              <a:t>)</a:t>
            </a:r>
            <a:endParaRPr lang="ru-RU" sz="1600" b="1" i="1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39700" y="142875"/>
            <a:ext cx="81041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Законотворческая деятельность 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в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области метрологии </a:t>
            </a: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2014/2015</a:t>
            </a:r>
            <a:endParaRPr lang="ru-RU" sz="20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62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 со стрелкой вниз 5"/>
          <p:cNvSpPr>
            <a:spLocks noChangeArrowheads="1"/>
          </p:cNvSpPr>
          <p:nvPr/>
        </p:nvSpPr>
        <p:spPr bwMode="auto">
          <a:xfrm>
            <a:off x="179387" y="1268760"/>
            <a:ext cx="7705725" cy="2088232"/>
          </a:xfrm>
          <a:prstGeom prst="downArrowCallout">
            <a:avLst>
              <a:gd name="adj1" fmla="val 24997"/>
              <a:gd name="adj2" fmla="val 24997"/>
              <a:gd name="adj3" fmla="val 25000"/>
              <a:gd name="adj4" fmla="val 6497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2">
                <a:alpha val="0"/>
              </a:schemeClr>
            </a:prstShdw>
          </a:effectLst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003399"/>
                </a:solidFill>
              </a:rPr>
              <a:t>Приказы Минпромторга России, в части выполнения Федерального закона от 21 июля 2014 года </a:t>
            </a:r>
            <a:br>
              <a:rPr lang="ru-RU" sz="2400" dirty="0" smtClean="0">
                <a:solidFill>
                  <a:srgbClr val="003399"/>
                </a:solidFill>
              </a:rPr>
            </a:br>
            <a:r>
              <a:rPr lang="ru-RU" sz="2400" dirty="0" smtClean="0">
                <a:solidFill>
                  <a:srgbClr val="003399"/>
                </a:solidFill>
              </a:rPr>
              <a:t>№ 254-ФЗ</a:t>
            </a:r>
          </a:p>
          <a:p>
            <a:pPr algn="ctr"/>
            <a:endParaRPr lang="ru-RU" sz="2400" dirty="0">
              <a:solidFill>
                <a:srgbClr val="003399"/>
              </a:solidFill>
            </a:endParaRPr>
          </a:p>
        </p:txBody>
      </p:sp>
      <p:sp>
        <p:nvSpPr>
          <p:cNvPr id="4" name="Скругленный прямоугольник 4"/>
          <p:cNvSpPr>
            <a:spLocks noChangeArrowheads="1"/>
          </p:cNvSpPr>
          <p:nvPr/>
        </p:nvSpPr>
        <p:spPr bwMode="auto">
          <a:xfrm>
            <a:off x="1" y="3429000"/>
            <a:ext cx="8100391" cy="266429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2">
                <a:alpha val="0"/>
              </a:schemeClr>
            </a:prstShdw>
          </a:effectLst>
        </p:spPr>
        <p:txBody>
          <a:bodyPr/>
          <a:lstStyle/>
          <a:p>
            <a:pPr marL="228600" indent="-228600" algn="just">
              <a:buFont typeface="+mj-lt"/>
              <a:buAutoNum type="arabicPeriod"/>
            </a:pPr>
            <a:r>
              <a:rPr lang="ru-RU" sz="2000" dirty="0" smtClean="0"/>
              <a:t>Порядок аттестации первичных референтных методик (методов) измерений, референтных методик (методов) измерений и методик (методов) измерений;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ru-RU" sz="2000" dirty="0" smtClean="0"/>
              <a:t>Порядок отнесения технических средств к техническим системам и  устройствам с измерительными функциями;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ru-RU" sz="2000" dirty="0" smtClean="0"/>
              <a:t>Форма свидетельств об утверждении типа стандартных образцов или типа средств измерений.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39700" y="142875"/>
            <a:ext cx="81041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Законотворческая деятельность 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в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области метрологии </a:t>
            </a: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2014/2015</a:t>
            </a:r>
            <a:endParaRPr lang="ru-RU" sz="20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62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1520" y="1700808"/>
          <a:ext cx="7488832" cy="4632960"/>
        </p:xfrm>
        <a:graphic>
          <a:graphicData uri="http://schemas.openxmlformats.org/drawingml/2006/table">
            <a:tbl>
              <a:tblPr/>
              <a:tblGrid>
                <a:gridCol w="1561378"/>
                <a:gridCol w="3643216"/>
                <a:gridCol w="2284238"/>
              </a:tblGrid>
              <a:tr h="9139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kern="1200" dirty="0" smtClean="0">
                          <a:solidFill>
                            <a:srgbClr val="000099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Раздел Федерального закона от 26 июня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kern="1200" dirty="0" smtClean="0">
                          <a:solidFill>
                            <a:srgbClr val="000099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№ 102-ФЗ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i="1" kern="1200" dirty="0" smtClean="0">
                        <a:solidFill>
                          <a:srgbClr val="000099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i="1" kern="1200" dirty="0" smtClean="0">
                        <a:solidFill>
                          <a:srgbClr val="000099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kern="1200" dirty="0" smtClean="0">
                          <a:solidFill>
                            <a:srgbClr val="000099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Наименование НПА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i="1" kern="1200" dirty="0" smtClean="0">
                        <a:solidFill>
                          <a:srgbClr val="000099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kern="1200" dirty="0" smtClean="0">
                          <a:solidFill>
                            <a:srgbClr val="000099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Утверждено/должно быть утверждено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9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Часть </a:t>
                      </a:r>
                      <a:r>
                        <a:rPr lang="ru-RU" sz="1600" b="1" i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статьи </a:t>
                      </a:r>
                      <a:r>
                        <a:rPr lang="ru-RU" sz="16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13 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Порядок проведения поверки средств измерений, требования к знаку поверки и содержанию свидетельства о поверке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Приказ Минпромторга </a:t>
                      </a:r>
                      <a:r>
                        <a:rPr lang="ru-RU" sz="1600" b="1" i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России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(согласование с Минэкономразвития России)</a:t>
                      </a:r>
                      <a:endParaRPr lang="ru-RU" sz="1600" b="1" i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67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Часть 3 статьи 14 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Порядок проведения обязательной метрологической экспертизы содержащихся в проектах нормативных правовых актов Российской Федерации требований к измерениям, стандартным образцам и средствам измерений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Приказ Минпромторга России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(согласование с Минэкономразвития России)</a:t>
                      </a:r>
                      <a:endParaRPr lang="ru-RU" sz="1600" b="1" i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0" y="1340768"/>
            <a:ext cx="79563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i="1" dirty="0" smtClean="0">
                <a:solidFill>
                  <a:srgbClr val="000099"/>
                </a:solidFill>
              </a:rPr>
              <a:t>Исполнение положений Федерального закона от 26 июня 200</a:t>
            </a:r>
            <a:r>
              <a:rPr lang="en-US" sz="1400" b="1" i="1" dirty="0" smtClean="0">
                <a:solidFill>
                  <a:srgbClr val="000099"/>
                </a:solidFill>
              </a:rPr>
              <a:t>8</a:t>
            </a:r>
            <a:r>
              <a:rPr lang="ru-RU" sz="1400" b="1" i="1" dirty="0" smtClean="0">
                <a:solidFill>
                  <a:srgbClr val="000099"/>
                </a:solidFill>
              </a:rPr>
              <a:t> г. № 102-ФЗ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9700" y="142875"/>
            <a:ext cx="81041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Законотворческая деятельность 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в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области метрологии </a:t>
            </a: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2014/2015</a:t>
            </a:r>
            <a:endParaRPr lang="ru-RU" sz="20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 со стрелкой вниз 5"/>
          <p:cNvSpPr>
            <a:spLocks noChangeArrowheads="1"/>
          </p:cNvSpPr>
          <p:nvPr/>
        </p:nvSpPr>
        <p:spPr bwMode="auto">
          <a:xfrm>
            <a:off x="179388" y="3068464"/>
            <a:ext cx="7705725" cy="3744912"/>
          </a:xfrm>
          <a:prstGeom prst="downArrowCallout">
            <a:avLst>
              <a:gd name="adj1" fmla="val 24997"/>
              <a:gd name="adj2" fmla="val 24997"/>
              <a:gd name="adj3" fmla="val 25000"/>
              <a:gd name="adj4" fmla="val 6497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 dirty="0">
                <a:solidFill>
                  <a:srgbClr val="003399"/>
                </a:solidFill>
              </a:rPr>
              <a:t>Постановления Правительства Российской Федерации от 6 мая 2011г. г. </a:t>
            </a:r>
            <a:br>
              <a:rPr lang="ru-RU" b="1" dirty="0">
                <a:solidFill>
                  <a:srgbClr val="003399"/>
                </a:solidFill>
              </a:rPr>
            </a:br>
            <a:r>
              <a:rPr lang="ru-RU" b="1" dirty="0">
                <a:solidFill>
                  <a:srgbClr val="003399"/>
                </a:solidFill>
              </a:rPr>
              <a:t>№ 352 «Об утверждении перечня услуг, которые являются необходимыми и обязательными для предоставления федеральными органами исполнительной власти государственных услуг и предоставляются организациями, участвующими в предоставлении государственных услуг, и определении размера платы за их оказание»</a:t>
            </a:r>
          </a:p>
        </p:txBody>
      </p:sp>
      <p:sp>
        <p:nvSpPr>
          <p:cNvPr id="6" name="Прямоугольник 7"/>
          <p:cNvSpPr>
            <a:spLocks noChangeArrowheads="1"/>
          </p:cNvSpPr>
          <p:nvPr/>
        </p:nvSpPr>
        <p:spPr bwMode="auto">
          <a:xfrm>
            <a:off x="179512" y="1628453"/>
            <a:ext cx="7705601" cy="11524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1">
                <a:alpha val="0"/>
              </a:schemeClr>
            </a:prstShdw>
          </a:effectLst>
        </p:spPr>
        <p:txBody>
          <a:bodyPr/>
          <a:lstStyle/>
          <a:p>
            <a:pPr algn="ctr"/>
            <a:endParaRPr lang="ru-RU" b="1" dirty="0" smtClean="0">
              <a:solidFill>
                <a:srgbClr val="003399"/>
              </a:solidFill>
            </a:endParaRPr>
          </a:p>
          <a:p>
            <a:pPr algn="ctr"/>
            <a:r>
              <a:rPr lang="ru-RU" b="1" dirty="0" smtClean="0">
                <a:solidFill>
                  <a:srgbClr val="003399"/>
                </a:solidFill>
              </a:rPr>
              <a:t>Федеральный закон от 27.07.2010 №210-ФЗ «Об организации предоставления государственных и муниципальных услуг»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9750" y="333375"/>
            <a:ext cx="56165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Административные регламенты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9750" y="333375"/>
            <a:ext cx="56165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Административные регламенты</a:t>
            </a:r>
          </a:p>
        </p:txBody>
      </p:sp>
      <p:sp>
        <p:nvSpPr>
          <p:cNvPr id="13315" name="Прямоугольник 7"/>
          <p:cNvSpPr>
            <a:spLocks noChangeArrowheads="1"/>
          </p:cNvSpPr>
          <p:nvPr/>
        </p:nvSpPr>
        <p:spPr bwMode="auto">
          <a:xfrm>
            <a:off x="323850" y="1268413"/>
            <a:ext cx="7561263" cy="2232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1">
                <a:alpha val="0"/>
              </a:schemeClr>
            </a:prstShdw>
          </a:effectLst>
        </p:spPr>
        <p:txBody>
          <a:bodyPr/>
          <a:lstStyle/>
          <a:p>
            <a:pPr algn="just"/>
            <a:r>
              <a:rPr lang="ru-RU" b="1">
                <a:solidFill>
                  <a:srgbClr val="003399"/>
                </a:solidFill>
              </a:rPr>
              <a:t>Административный регламент (АР) предоставления Федеральным агентством по техническому регулированию и метрологии государственной услуги по отнесению технических средств к средствам измерений</a:t>
            </a:r>
            <a:endParaRPr lang="en-US" b="1">
              <a:solidFill>
                <a:srgbClr val="003399"/>
              </a:solidFill>
            </a:endParaRPr>
          </a:p>
          <a:p>
            <a:pPr algn="just"/>
            <a:r>
              <a:rPr lang="en-US" b="1">
                <a:solidFill>
                  <a:srgbClr val="003399"/>
                </a:solidFill>
              </a:rPr>
              <a:t>[</a:t>
            </a:r>
            <a:r>
              <a:rPr lang="ru-RU" b="1">
                <a:solidFill>
                  <a:srgbClr val="003399"/>
                </a:solidFill>
              </a:rPr>
              <a:t>Приказ Минпромторга №971 от 26.06.2013 г. Зарегистрирован в Минюсте №29274 от 06.08.2013 г. Приказ Росстандарта № 1303 от 07.11. 2013 г. «О реализации приказа Минпромторга № 971 от 26.06.2013 г. </a:t>
            </a:r>
            <a:r>
              <a:rPr lang="en-US" b="1">
                <a:solidFill>
                  <a:srgbClr val="003399"/>
                </a:solidFill>
              </a:rPr>
              <a:t>]</a:t>
            </a:r>
            <a:endParaRPr lang="ru-RU" b="1">
              <a:solidFill>
                <a:srgbClr val="003399"/>
              </a:solidFill>
            </a:endParaRPr>
          </a:p>
        </p:txBody>
      </p:sp>
      <p:sp>
        <p:nvSpPr>
          <p:cNvPr id="13316" name="Выноска со стрелкой вправо 8"/>
          <p:cNvSpPr>
            <a:spLocks noChangeArrowheads="1"/>
          </p:cNvSpPr>
          <p:nvPr/>
        </p:nvSpPr>
        <p:spPr bwMode="auto">
          <a:xfrm>
            <a:off x="395288" y="3716338"/>
            <a:ext cx="4176712" cy="2592387"/>
          </a:xfrm>
          <a:prstGeom prst="rightArrowCallout">
            <a:avLst>
              <a:gd name="adj1" fmla="val 25000"/>
              <a:gd name="adj2" fmla="val 25000"/>
              <a:gd name="adj3" fmla="val 25003"/>
              <a:gd name="adj4" fmla="val 6497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1">
                <a:alpha val="0"/>
              </a:schemeClr>
            </a:prstShdw>
          </a:effectLst>
        </p:spPr>
        <p:txBody>
          <a:bodyPr/>
          <a:lstStyle/>
          <a:p>
            <a:r>
              <a:rPr lang="ru-RU" sz="1600" b="1" dirty="0">
                <a:solidFill>
                  <a:srgbClr val="003399"/>
                </a:solidFill>
              </a:rPr>
              <a:t>АР по ведению Федерального информационного фонда по обеспечению единства измерений и предоставления содержащихся в нем </a:t>
            </a:r>
            <a:r>
              <a:rPr lang="ru-RU" sz="1600" b="1" dirty="0" smtClean="0">
                <a:solidFill>
                  <a:srgbClr val="003399"/>
                </a:solidFill>
              </a:rPr>
              <a:t>сведений</a:t>
            </a:r>
            <a:r>
              <a:rPr lang="en-US" sz="1600" b="1" dirty="0" smtClean="0">
                <a:solidFill>
                  <a:srgbClr val="003399"/>
                </a:solidFill>
              </a:rPr>
              <a:t> </a:t>
            </a:r>
            <a:r>
              <a:rPr lang="en-US" sz="1200" b="1" dirty="0" smtClean="0">
                <a:solidFill>
                  <a:srgbClr val="003399"/>
                </a:solidFill>
              </a:rPr>
              <a:t>[</a:t>
            </a:r>
            <a:r>
              <a:rPr lang="ru-RU" sz="1200" b="1" dirty="0" smtClean="0">
                <a:solidFill>
                  <a:srgbClr val="003399"/>
                </a:solidFill>
              </a:rPr>
              <a:t>Приказ Минпромторга №1</a:t>
            </a:r>
            <a:r>
              <a:rPr lang="en-US" sz="1200" b="1" dirty="0" smtClean="0">
                <a:solidFill>
                  <a:srgbClr val="003399"/>
                </a:solidFill>
              </a:rPr>
              <a:t>213</a:t>
            </a:r>
            <a:r>
              <a:rPr lang="ru-RU" sz="1200" b="1" dirty="0" smtClean="0">
                <a:solidFill>
                  <a:srgbClr val="003399"/>
                </a:solidFill>
              </a:rPr>
              <a:t> от 2</a:t>
            </a:r>
            <a:r>
              <a:rPr lang="en-US" sz="1200" b="1" dirty="0" smtClean="0">
                <a:solidFill>
                  <a:srgbClr val="003399"/>
                </a:solidFill>
              </a:rPr>
              <a:t>5</a:t>
            </a:r>
            <a:r>
              <a:rPr lang="ru-RU" sz="1200" b="1" dirty="0" smtClean="0">
                <a:solidFill>
                  <a:srgbClr val="003399"/>
                </a:solidFill>
              </a:rPr>
              <a:t>.0</a:t>
            </a:r>
            <a:r>
              <a:rPr lang="en-US" sz="1200" b="1" dirty="0" smtClean="0">
                <a:solidFill>
                  <a:srgbClr val="003399"/>
                </a:solidFill>
              </a:rPr>
              <a:t>6</a:t>
            </a:r>
            <a:r>
              <a:rPr lang="ru-RU" sz="1200" b="1" dirty="0" smtClean="0">
                <a:solidFill>
                  <a:srgbClr val="003399"/>
                </a:solidFill>
              </a:rPr>
              <a:t>.201</a:t>
            </a:r>
            <a:r>
              <a:rPr lang="en-US" sz="1200" b="1" dirty="0" smtClean="0">
                <a:solidFill>
                  <a:srgbClr val="003399"/>
                </a:solidFill>
              </a:rPr>
              <a:t>4</a:t>
            </a:r>
            <a:r>
              <a:rPr lang="ru-RU" sz="1200" b="1" dirty="0" smtClean="0">
                <a:solidFill>
                  <a:srgbClr val="003399"/>
                </a:solidFill>
              </a:rPr>
              <a:t> г. Зарегистрирован в Минюсте №</a:t>
            </a:r>
            <a:r>
              <a:rPr lang="en-US" sz="1200" b="1" dirty="0" smtClean="0">
                <a:solidFill>
                  <a:srgbClr val="003399"/>
                </a:solidFill>
              </a:rPr>
              <a:t>34603</a:t>
            </a:r>
            <a:r>
              <a:rPr lang="ru-RU" sz="1200" b="1" dirty="0" smtClean="0">
                <a:solidFill>
                  <a:srgbClr val="003399"/>
                </a:solidFill>
              </a:rPr>
              <a:t> от 7.</a:t>
            </a:r>
            <a:r>
              <a:rPr lang="en-US" sz="1200" b="1" dirty="0" smtClean="0">
                <a:solidFill>
                  <a:srgbClr val="003399"/>
                </a:solidFill>
              </a:rPr>
              <a:t>11</a:t>
            </a:r>
            <a:r>
              <a:rPr lang="ru-RU" sz="1200" b="1" dirty="0" smtClean="0">
                <a:solidFill>
                  <a:srgbClr val="003399"/>
                </a:solidFill>
              </a:rPr>
              <a:t>.2014 г. </a:t>
            </a:r>
            <a:r>
              <a:rPr lang="en-US" sz="1200" b="1" dirty="0" smtClean="0">
                <a:solidFill>
                  <a:srgbClr val="003399"/>
                </a:solidFill>
              </a:rPr>
              <a:t>]</a:t>
            </a:r>
            <a:endParaRPr lang="ru-RU" sz="1600" b="1" dirty="0">
              <a:solidFill>
                <a:srgbClr val="003399"/>
              </a:solidFill>
            </a:endParaRPr>
          </a:p>
        </p:txBody>
      </p:sp>
      <p:sp>
        <p:nvSpPr>
          <p:cNvPr id="13317" name="Прямоугольник 9"/>
          <p:cNvSpPr>
            <a:spLocks noChangeArrowheads="1"/>
          </p:cNvSpPr>
          <p:nvPr/>
        </p:nvSpPr>
        <p:spPr bwMode="auto">
          <a:xfrm>
            <a:off x="4716463" y="4149725"/>
            <a:ext cx="3959225" cy="20875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1">
                <a:alpha val="0"/>
              </a:schemeClr>
            </a:prstShdw>
          </a:effectLst>
        </p:spPr>
        <p:txBody>
          <a:bodyPr/>
          <a:lstStyle/>
          <a:p>
            <a:pPr algn="just"/>
            <a:r>
              <a:rPr lang="ru-RU" sz="1600" b="1" dirty="0">
                <a:solidFill>
                  <a:srgbClr val="003399"/>
                </a:solidFill>
              </a:rPr>
              <a:t>ПОРЯДОК</a:t>
            </a:r>
            <a:br>
              <a:rPr lang="ru-RU" sz="1600" b="1" dirty="0">
                <a:solidFill>
                  <a:srgbClr val="003399"/>
                </a:solidFill>
              </a:rPr>
            </a:br>
            <a:r>
              <a:rPr lang="ru-RU" sz="1600" b="1" dirty="0">
                <a:solidFill>
                  <a:srgbClr val="003399"/>
                </a:solidFill>
              </a:rPr>
              <a:t>создания и ведения Федерального информационного фонда по обеспечению единства измерений, передачи сведений в него </a:t>
            </a:r>
            <a:r>
              <a:rPr lang="en-US" sz="1600" b="1" dirty="0">
                <a:solidFill>
                  <a:srgbClr val="003399"/>
                </a:solidFill>
              </a:rPr>
              <a:t>[</a:t>
            </a:r>
            <a:r>
              <a:rPr lang="ru-RU" sz="1600" b="1" dirty="0">
                <a:solidFill>
                  <a:srgbClr val="003399"/>
                </a:solidFill>
              </a:rPr>
              <a:t>Приказ Минпромторга №1328 от 20.08.2013 г. Зарегистрирован в Минюсте №31337 от 17.02.2014 г. </a:t>
            </a:r>
            <a:r>
              <a:rPr lang="en-US" sz="1600" b="1" dirty="0">
                <a:solidFill>
                  <a:srgbClr val="003399"/>
                </a:solidFill>
              </a:rPr>
              <a:t>]</a:t>
            </a:r>
            <a:endParaRPr lang="ru-RU" sz="16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Выноска со стрелкой вправо 8"/>
          <p:cNvSpPr>
            <a:spLocks noChangeArrowheads="1"/>
          </p:cNvSpPr>
          <p:nvPr/>
        </p:nvSpPr>
        <p:spPr bwMode="auto">
          <a:xfrm>
            <a:off x="395288" y="1268413"/>
            <a:ext cx="2592387" cy="4248150"/>
          </a:xfrm>
          <a:prstGeom prst="rightArrowCallout">
            <a:avLst>
              <a:gd name="adj1" fmla="val 24990"/>
              <a:gd name="adj2" fmla="val 24998"/>
              <a:gd name="adj3" fmla="val 25000"/>
              <a:gd name="adj4" fmla="val 6497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1">
                <a:alpha val="0"/>
              </a:schemeClr>
            </a:prstShdw>
          </a:effectLst>
        </p:spPr>
        <p:txBody>
          <a:bodyPr/>
          <a:lstStyle/>
          <a:p>
            <a:r>
              <a:rPr lang="ru-RU" sz="1600" b="1">
                <a:solidFill>
                  <a:srgbClr val="003399"/>
                </a:solidFill>
              </a:rPr>
              <a:t>АР по утверждению типа стандартных образцов или типа средств измерений </a:t>
            </a:r>
            <a:r>
              <a:rPr lang="en-US" sz="1600" b="1">
                <a:solidFill>
                  <a:srgbClr val="003399"/>
                </a:solidFill>
              </a:rPr>
              <a:t>[</a:t>
            </a:r>
            <a:r>
              <a:rPr lang="ru-RU" sz="1600" b="1">
                <a:solidFill>
                  <a:srgbClr val="003399"/>
                </a:solidFill>
              </a:rPr>
              <a:t>Приказ Минпромторга от 25.06.2013 г. № 970. Зарегистрировано в Минюсте РФ 12.09.2013 г.</a:t>
            </a:r>
          </a:p>
          <a:p>
            <a:r>
              <a:rPr lang="ru-RU" sz="1600" b="1">
                <a:solidFill>
                  <a:srgbClr val="003399"/>
                </a:solidFill>
              </a:rPr>
              <a:t>Регистрационный № 29940</a:t>
            </a:r>
            <a:r>
              <a:rPr lang="en-US" sz="1600" b="1">
                <a:solidFill>
                  <a:srgbClr val="003399"/>
                </a:solidFill>
              </a:rPr>
              <a:t>]</a:t>
            </a:r>
            <a:endParaRPr lang="ru-RU" sz="1600" b="1">
              <a:solidFill>
                <a:srgbClr val="003399"/>
              </a:solidFill>
            </a:endParaRPr>
          </a:p>
        </p:txBody>
      </p:sp>
      <p:sp>
        <p:nvSpPr>
          <p:cNvPr id="14339" name="Прямоугольник 9"/>
          <p:cNvSpPr>
            <a:spLocks noChangeArrowheads="1"/>
          </p:cNvSpPr>
          <p:nvPr/>
        </p:nvSpPr>
        <p:spPr bwMode="auto">
          <a:xfrm>
            <a:off x="3059113" y="5013325"/>
            <a:ext cx="5473700" cy="18446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1">
                <a:alpha val="0"/>
              </a:schemeClr>
            </a:prstShdw>
          </a:effectLst>
        </p:spPr>
        <p:txBody>
          <a:bodyPr/>
          <a:lstStyle/>
          <a:p>
            <a:pPr algn="just"/>
            <a:r>
              <a:rPr lang="ru-RU" sz="1600" b="1">
                <a:solidFill>
                  <a:srgbClr val="003399"/>
                </a:solidFill>
              </a:rPr>
              <a:t>Методика определения размера платы за оказание услуги по испытаниям стандартного образца или средства измерений в целях утверждения типа в области обеспечения единства измерений </a:t>
            </a:r>
            <a:r>
              <a:rPr lang="en-US" sz="1600" b="1">
                <a:solidFill>
                  <a:srgbClr val="003399"/>
                </a:solidFill>
              </a:rPr>
              <a:t>[</a:t>
            </a:r>
            <a:r>
              <a:rPr lang="ru-RU" sz="1600" b="1">
                <a:solidFill>
                  <a:srgbClr val="003399"/>
                </a:solidFill>
              </a:rPr>
              <a:t>Приказ Минпромторга от 25.06.2013 г. № 973. Зарегистрировано в Минюсте РФ 12.08.2013 г. Регистрационный № 29359</a:t>
            </a:r>
            <a:r>
              <a:rPr lang="en-US" sz="1600" b="1">
                <a:solidFill>
                  <a:srgbClr val="003399"/>
                </a:solidFill>
              </a:rPr>
              <a:t>]</a:t>
            </a:r>
            <a:endParaRPr lang="ru-RU" sz="1600" b="1">
              <a:solidFill>
                <a:srgbClr val="003399"/>
              </a:solidFill>
            </a:endParaRPr>
          </a:p>
          <a:p>
            <a:pPr algn="just"/>
            <a:endParaRPr lang="ru-RU" sz="1600" b="1">
              <a:solidFill>
                <a:srgbClr val="003399"/>
              </a:solidFill>
            </a:endParaRPr>
          </a:p>
        </p:txBody>
      </p:sp>
      <p:sp>
        <p:nvSpPr>
          <p:cNvPr id="14340" name="Прямоугольник 12"/>
          <p:cNvSpPr>
            <a:spLocks noChangeArrowheads="1"/>
          </p:cNvSpPr>
          <p:nvPr/>
        </p:nvSpPr>
        <p:spPr bwMode="auto">
          <a:xfrm>
            <a:off x="3059113" y="1268413"/>
            <a:ext cx="5545137" cy="36734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1">
                <a:alpha val="0"/>
              </a:schemeClr>
            </a:prstShdw>
          </a:effectLst>
        </p:spPr>
        <p:txBody>
          <a:bodyPr/>
          <a:lstStyle/>
          <a:p>
            <a:pPr algn="just"/>
            <a:r>
              <a:rPr lang="ru-RU" sz="1600" b="1" dirty="0">
                <a:solidFill>
                  <a:srgbClr val="003399"/>
                </a:solidFill>
              </a:rPr>
              <a:t>Приказ </a:t>
            </a:r>
            <a:r>
              <a:rPr lang="ru-RU" sz="1600" b="1" dirty="0" err="1">
                <a:solidFill>
                  <a:srgbClr val="003399"/>
                </a:solidFill>
              </a:rPr>
              <a:t>Минпромторга</a:t>
            </a:r>
            <a:r>
              <a:rPr lang="ru-RU" sz="1600" b="1" dirty="0">
                <a:solidFill>
                  <a:srgbClr val="003399"/>
                </a:solidFill>
              </a:rPr>
              <a:t> № 1081 от 30.11.2009 г.</a:t>
            </a:r>
          </a:p>
          <a:p>
            <a:pPr algn="just"/>
            <a:r>
              <a:rPr lang="ru-RU" sz="1600" b="1" dirty="0">
                <a:solidFill>
                  <a:srgbClr val="003399"/>
                </a:solidFill>
              </a:rPr>
              <a:t>Об утверждении Порядка проведения испытаний стандартных образцов или средств измерений в целях утверждения типа, Порядка утверждения типа стандартных образцов или типа средств измерений, Порядка выдачи свидетельств об утверждении типа стандартных образцов или типа средств измерений, установления и изменения срока действия указанных свидетельств и интервала между поверками средств измерений, требований к знакам утверждения типа стандартных образцов или типа средств измерений и порядка их </a:t>
            </a:r>
            <a:r>
              <a:rPr lang="ru-RU" sz="1600" b="1" dirty="0" smtClean="0">
                <a:solidFill>
                  <a:srgbClr val="003399"/>
                </a:solidFill>
              </a:rPr>
              <a:t>нанесения </a:t>
            </a:r>
            <a:r>
              <a:rPr lang="en-US" sz="1600" b="1" dirty="0" smtClean="0">
                <a:solidFill>
                  <a:srgbClr val="003399"/>
                </a:solidFill>
              </a:rPr>
              <a:t>[</a:t>
            </a:r>
            <a:r>
              <a:rPr lang="ru-RU" sz="1600" b="1" dirty="0" smtClean="0">
                <a:solidFill>
                  <a:srgbClr val="003399"/>
                </a:solidFill>
              </a:rPr>
              <a:t>Зарегистрировано в Минюсте РФ 25.12.2009 г.</a:t>
            </a:r>
            <a:r>
              <a:rPr lang="en-US" sz="1600" b="1" dirty="0" smtClean="0">
                <a:solidFill>
                  <a:srgbClr val="003399"/>
                </a:solidFill>
              </a:rPr>
              <a:t> </a:t>
            </a:r>
            <a:r>
              <a:rPr lang="ru-RU" sz="1600" b="1" dirty="0" smtClean="0">
                <a:solidFill>
                  <a:srgbClr val="003399"/>
                </a:solidFill>
              </a:rPr>
              <a:t>Регистрационный №15866</a:t>
            </a:r>
            <a:r>
              <a:rPr lang="en-US" sz="1600" b="1" dirty="0" smtClean="0">
                <a:solidFill>
                  <a:srgbClr val="003399"/>
                </a:solidFill>
              </a:rPr>
              <a:t>]</a:t>
            </a:r>
            <a:endParaRPr lang="ru-RU" sz="1600" b="1" dirty="0">
              <a:solidFill>
                <a:srgbClr val="0033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750" y="333375"/>
            <a:ext cx="56165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Административные регламенты</a:t>
            </a:r>
          </a:p>
        </p:txBody>
      </p:sp>
      <p:sp>
        <p:nvSpPr>
          <p:cNvPr id="14342" name="Стрелка вниз 7"/>
          <p:cNvSpPr>
            <a:spLocks noChangeArrowheads="1"/>
          </p:cNvSpPr>
          <p:nvPr/>
        </p:nvSpPr>
        <p:spPr bwMode="auto">
          <a:xfrm>
            <a:off x="468313" y="5516563"/>
            <a:ext cx="1439862" cy="1341437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/>
          <a:lstStyle/>
          <a:p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6632"/>
            <a:ext cx="74841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Приказ Минпромторга России от 25 июня 2013 г. № </a:t>
            </a: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970</a:t>
            </a:r>
          </a:p>
          <a:p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(проект: основные изменения, вносимые в административный</a:t>
            </a:r>
          </a:p>
          <a:p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регламент)</a:t>
            </a:r>
            <a:endParaRPr lang="ru-RU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484784"/>
            <a:ext cx="777686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Откорректирован п. 11 в части: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/>
              <a:t>предоставления доверенности на право представления производителя;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/>
              <a:t>уточнены положения предоставления подлинника или копии документа;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 smtClean="0"/>
              <a:t>заключение метрологической экспертизы выдается испытательным центром;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 smtClean="0"/>
              <a:t>добавлен пункт «внесение изменений, влияющие на метрологические характеристики СО и СИ»;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 smtClean="0"/>
              <a:t>добавлен раздел «выдача Дубликата»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/>
              <a:t>в части СО исключен пункт предоставления «одного экземпляра СО и (или) его фотографии»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 smtClean="0"/>
              <a:t>уточнен пункт «изменение интервала между поверками» – «определение продолжительности интервала между поверками, подлинник протокола испытаний»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 smtClean="0"/>
              <a:t>добавлен пункт «внесение изменений в методику поверки»</a:t>
            </a:r>
          </a:p>
          <a:p>
            <a:pPr marL="342900" indent="-342900">
              <a:buFont typeface="+mj-lt"/>
              <a:buAutoNum type="arabicPeriod"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402" name="Group 34"/>
          <p:cNvGraphicFramePr>
            <a:graphicFrameLocks noGrp="1"/>
          </p:cNvGraphicFramePr>
          <p:nvPr>
            <p:ph idx="4294967295"/>
          </p:nvPr>
        </p:nvGraphicFramePr>
        <p:xfrm>
          <a:off x="468313" y="1449388"/>
          <a:ext cx="8229600" cy="3564035"/>
        </p:xfrm>
        <a:graphic>
          <a:graphicData uri="http://schemas.openxmlformats.org/drawingml/2006/table">
            <a:tbl>
              <a:tblPr/>
              <a:tblGrid>
                <a:gridCol w="2530475"/>
                <a:gridCol w="5699125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Институт-разработчик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государственного первичного эталона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ФГУП «ВНИИФТРИ»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Государственный первичный эталон единиц массовой концентрации кислорода и водорода в жидких средах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7713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ФГУП «ВНИИФТРИ»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Государственный первичный эталон твердости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 шкалам Мартенса и шкалам индентирования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63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ФГУП «ВНИИФТРИ»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Государственный первичный специальный эталон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единицы мощности поглощенной дозы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интенсивного фотонного, электронного 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бета-излучений для радиационных технологий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395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003399"/>
                </a:solidFill>
              </a:rPr>
              <a:t>Созданные </a:t>
            </a:r>
            <a:r>
              <a:rPr lang="ru-RU" sz="2800" b="1" dirty="0">
                <a:solidFill>
                  <a:srgbClr val="003399"/>
                </a:solidFill>
              </a:rPr>
              <a:t>эталоны</a:t>
            </a:r>
            <a:endParaRPr lang="en-US" sz="28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268760"/>
            <a:ext cx="777686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Внесены изменения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/>
              <a:t>в п. 15 в части уточнения необходимости соответствия обязательным метрологическим требованиям, установленным в соответствии с ФЗ-102;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/>
              <a:t>в п. 16 в части указания на необходимость  прохождения </a:t>
            </a:r>
            <a:r>
              <a:rPr lang="ru-RU" sz="2000" dirty="0" err="1" smtClean="0"/>
              <a:t>предуслуги</a:t>
            </a:r>
            <a:r>
              <a:rPr lang="ru-RU" sz="2000" dirty="0" smtClean="0"/>
              <a:t>, непредусмотренной Приказом Минпромторга №1081;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/>
              <a:t>в п. 32 в части уточнения оформления приказа Росстандарта;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/>
              <a:t>в п. 37 дана отсылка на форму свидетельства и описания типа (форма утверждается приказом Минпромторга России)  и установлены сроки действия свидетельств;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/>
              <a:t>в п. 40 раскрывает процедуру фиксации результата выполнения административной процедуры.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/>
              <a:t>добавлен п. 40.1 об организации хранения поступивших материалов;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/>
              <a:t>актуализированы приложения в части вносимых изменений.</a:t>
            </a:r>
          </a:p>
          <a:p>
            <a:pPr marL="457200" indent="-457200" algn="just">
              <a:buFont typeface="+mj-lt"/>
              <a:buAutoNum type="arabicPeriod"/>
            </a:pPr>
            <a:endParaRPr lang="ru-RU" sz="2000" dirty="0" smtClean="0"/>
          </a:p>
          <a:p>
            <a:endParaRPr lang="ru-RU" sz="2000" dirty="0" smtClean="0"/>
          </a:p>
          <a:p>
            <a:pPr marL="342900" indent="-342900"/>
            <a:endParaRPr lang="ru-RU" sz="2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79512" y="116632"/>
            <a:ext cx="74841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Приказ Минпромторга России от 25 июня 2013 г. № </a:t>
            </a: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970</a:t>
            </a:r>
          </a:p>
          <a:p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(проект: основные изменения, вносимые в административный</a:t>
            </a:r>
          </a:p>
          <a:p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регламент)</a:t>
            </a:r>
            <a:endParaRPr lang="ru-RU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28929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Аттестация эталонов</a:t>
            </a:r>
          </a:p>
        </p:txBody>
      </p:sp>
      <p:sp>
        <p:nvSpPr>
          <p:cNvPr id="3" name="Выноска со стрелкой вниз 5"/>
          <p:cNvSpPr>
            <a:spLocks noChangeArrowheads="1"/>
          </p:cNvSpPr>
          <p:nvPr/>
        </p:nvSpPr>
        <p:spPr bwMode="auto">
          <a:xfrm>
            <a:off x="179512" y="1340768"/>
            <a:ext cx="7705725" cy="2088728"/>
          </a:xfrm>
          <a:prstGeom prst="downArrowCallout">
            <a:avLst>
              <a:gd name="adj1" fmla="val 24997"/>
              <a:gd name="adj2" fmla="val 24997"/>
              <a:gd name="adj3" fmla="val 25000"/>
              <a:gd name="adj4" fmla="val 6497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 dirty="0">
                <a:solidFill>
                  <a:srgbClr val="003399"/>
                </a:solidFill>
              </a:rPr>
              <a:t>Постановления Правительства Российской Федерации </a:t>
            </a:r>
            <a:r>
              <a:rPr lang="ru-RU" b="1" dirty="0" smtClean="0">
                <a:solidFill>
                  <a:srgbClr val="003399"/>
                </a:solidFill>
              </a:rPr>
              <a:t>от 23.09.2010 № 734 «Об эталонах единиц величин, </a:t>
            </a:r>
          </a:p>
          <a:p>
            <a:pPr algn="ctr"/>
            <a:r>
              <a:rPr lang="ru-RU" b="1" dirty="0" smtClean="0">
                <a:solidFill>
                  <a:srgbClr val="003399"/>
                </a:solidFill>
              </a:rPr>
              <a:t>Используемых в сфере государственного регулирования </a:t>
            </a:r>
          </a:p>
          <a:p>
            <a:pPr algn="ctr"/>
            <a:r>
              <a:rPr lang="ru-RU" b="1" dirty="0" smtClean="0">
                <a:solidFill>
                  <a:srgbClr val="003399"/>
                </a:solidFill>
              </a:rPr>
              <a:t>Обеспечения единства измерений»</a:t>
            </a:r>
            <a:endParaRPr lang="ru-RU" b="1" dirty="0">
              <a:solidFill>
                <a:srgbClr val="003399"/>
              </a:solidFill>
            </a:endParaRPr>
          </a:p>
        </p:txBody>
      </p:sp>
      <p:sp>
        <p:nvSpPr>
          <p:cNvPr id="4" name="Прямоугольник 7"/>
          <p:cNvSpPr>
            <a:spLocks noChangeArrowheads="1"/>
          </p:cNvSpPr>
          <p:nvPr/>
        </p:nvSpPr>
        <p:spPr bwMode="auto">
          <a:xfrm>
            <a:off x="179512" y="3429000"/>
            <a:ext cx="7776864" cy="324036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prstShdw prst="shdw12">
              <a:schemeClr val="bg1">
                <a:alpha val="0"/>
              </a:schemeClr>
            </a:prstShdw>
          </a:effectLst>
        </p:spPr>
        <p:txBody>
          <a:bodyPr/>
          <a:lstStyle/>
          <a:p>
            <a:pPr algn="ctr"/>
            <a:r>
              <a:rPr lang="ru-RU" sz="2000" b="1" u="sng">
                <a:solidFill>
                  <a:srgbClr val="003399"/>
                </a:solidFill>
              </a:rPr>
              <a:t>Приказ Росстандарта от 22.01.2014 г. № 36 «Об утверждении рекомендаций по проведению первичной и периодической аттестации и подготовке к утверждению эталонов единиц величин, используемых в сфере государственного регулирования обеспечения единства измерений»</a:t>
            </a:r>
          </a:p>
          <a:p>
            <a:pPr algn="ctr"/>
            <a:endParaRPr lang="ru-RU" sz="1400" b="1">
              <a:solidFill>
                <a:srgbClr val="003399"/>
              </a:solidFill>
            </a:endParaRPr>
          </a:p>
          <a:p>
            <a:pPr algn="ctr"/>
            <a:r>
              <a:rPr lang="ru-RU" sz="1400" b="1">
                <a:solidFill>
                  <a:srgbClr val="003399"/>
                </a:solidFill>
              </a:rPr>
              <a:t>(Приказ Федерального агентства по техническому регулированию и метрологии от 31 мая 2012 г. № 379 «Об утверждении временного порядка аттестации и утверждения эталонов единиц величин, используемых в сфере государственного регулирования обеспечения единства измерений» </a:t>
            </a:r>
            <a:r>
              <a:rPr lang="ru-RU" sz="1400" b="1" u="sng">
                <a:solidFill>
                  <a:srgbClr val="003399"/>
                </a:solidFill>
              </a:rPr>
              <a:t>ОТМЕНЕН</a:t>
            </a:r>
            <a:r>
              <a:rPr lang="ru-RU" sz="1400" b="1">
                <a:solidFill>
                  <a:srgbClr val="003399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4"/>
          <p:cNvSpPr>
            <a:spLocks noChangeArrowheads="1"/>
          </p:cNvSpPr>
          <p:nvPr/>
        </p:nvSpPr>
        <p:spPr bwMode="auto">
          <a:xfrm>
            <a:off x="1043608" y="2996952"/>
            <a:ext cx="6337300" cy="124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3200" b="1" dirty="0">
              <a:solidFill>
                <a:srgbClr val="000099"/>
              </a:solidFill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БЛАГОДАРЮ ЗА ВНИМАНИЕ!</a:t>
            </a:r>
            <a:r>
              <a:rPr lang="ru-RU" sz="19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9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1900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39750" y="260350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z="2800" b="1" dirty="0" smtClean="0">
                <a:solidFill>
                  <a:srgbClr val="003399"/>
                </a:solidFill>
                <a:latin typeface="Times New Roman" pitchFamily="18" charset="0"/>
              </a:rPr>
              <a:t>Усовершенствованные эталоны</a:t>
            </a:r>
            <a:endParaRPr lang="en-US" sz="2800" b="1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graphicFrame>
        <p:nvGraphicFramePr>
          <p:cNvPr id="14368" name="Group 32"/>
          <p:cNvGraphicFramePr>
            <a:graphicFrameLocks noGrp="1"/>
          </p:cNvGraphicFramePr>
          <p:nvPr>
            <p:ph idx="4294967295"/>
          </p:nvPr>
        </p:nvGraphicFramePr>
        <p:xfrm>
          <a:off x="250825" y="1484313"/>
          <a:ext cx="8518525" cy="4489758"/>
        </p:xfrm>
        <a:graphic>
          <a:graphicData uri="http://schemas.openxmlformats.org/drawingml/2006/table">
            <a:tbl>
              <a:tblPr/>
              <a:tblGrid>
                <a:gridCol w="2484438"/>
                <a:gridCol w="6034087"/>
              </a:tblGrid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Институт-хранитель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государственного первичного эталона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ФГУП «ВНИИМ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им. Д.И. Менделеева»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14700" algn="l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Государственный  первичный специальный  эталон  единицы  силы электрического   тока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14700" algn="l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 диапазоне  частот   20 - 1·10</a:t>
                      </a:r>
                      <a:r>
                        <a:rPr kumimoji="0" lang="ru-RU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Гц  (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ГЭТ 88-88)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ФГУП «ВНИИМ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им. Д.И. Менделеева»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Государственный первичный эталон единицы плоского угла (ГЭТ 22-, ГЭТ 94-)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ФГУП «ВНИИМ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им. Д.И. Менделеева»</a:t>
                      </a:r>
                    </a:p>
                  </a:txBody>
                  <a:tcPr marT="45745" marB="4574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Государственный первичный эталон единицы температур-ного коэффициента линейного расширения твердых тел в диапазоне температуры 90 – 3000 К (ГЭТ 24-)</a:t>
                      </a:r>
                    </a:p>
                  </a:txBody>
                  <a:tcPr marT="45745" marB="4574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9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ФГУП «ВНИИМ им. Д.И. Менделеева»</a:t>
                      </a:r>
                    </a:p>
                  </a:txBody>
                  <a:tcPr marT="45743" marB="457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147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Государственный первичный эталон единицы электрического сопротивления 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(ГЭТ 14-)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43" marB="457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ФГУП «ВНИИМ им. Д.И. Менделеева»</a:t>
                      </a:r>
                    </a:p>
                  </a:txBody>
                  <a:tcPr marT="45738" marB="457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147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Государственный первичный эталон единицы плотности (ГЭТ 18-)</a:t>
                      </a:r>
                    </a:p>
                  </a:txBody>
                  <a:tcPr marT="45738" marB="457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39750" y="260350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z="2800" b="1" dirty="0" smtClean="0">
                <a:solidFill>
                  <a:srgbClr val="003399"/>
                </a:solidFill>
                <a:latin typeface="Times New Roman" pitchFamily="18" charset="0"/>
              </a:rPr>
              <a:t>Усовершенствованные эталоны</a:t>
            </a:r>
            <a:endParaRPr lang="en-US" sz="2800" b="1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graphicFrame>
        <p:nvGraphicFramePr>
          <p:cNvPr id="60528" name="Group 112"/>
          <p:cNvGraphicFramePr>
            <a:graphicFrameLocks noGrp="1"/>
          </p:cNvGraphicFramePr>
          <p:nvPr>
            <p:ph idx="4294967295"/>
          </p:nvPr>
        </p:nvGraphicFramePr>
        <p:xfrm>
          <a:off x="250825" y="1484313"/>
          <a:ext cx="8518525" cy="5120586"/>
        </p:xfrm>
        <a:graphic>
          <a:graphicData uri="http://schemas.openxmlformats.org/drawingml/2006/table">
            <a:tbl>
              <a:tblPr/>
              <a:tblGrid>
                <a:gridCol w="2484438"/>
                <a:gridCol w="6034087"/>
              </a:tblGrid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Институт-хранитель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государственного первичного эталона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375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ФГУП «УНИИМ»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Государственный  первичный специальный эталон единицы длины в области измерений отклонений от прямолинейности и плоскостности (ГЭТ 130-)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375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ФГУП «ВНИИФТРИ»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Государственный первичный эталон единиц 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относитель-ной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влажности газов, молярной (объемной) доли влаги, температуры точки росы/инея (ГЭТ 151-)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375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ФГУП «ВНИИФТРИ»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Государственный первичный специальный эталон единиц активности и объемной активности нуклидов в бета-активных газах (ГЭТ 20-)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ФГУП «ВНИИФТРИ»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Государственный первичный специальный эталон единицы объемной активности радиоактивных аэрозолей (ГЭТ 39-)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375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ФГУП «ВНИИМС»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Государственный первичный специальный эталон единицы длины в области измерений параметров шероховатости Rmax, Rz и Ra (ГЭТ 113-)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" val="Standard"/>
</p:tagLst>
</file>

<file path=ppt/theme/theme1.xml><?xml version="1.0" encoding="utf-8"?>
<a:theme xmlns:a="http://schemas.openxmlformats.org/drawingml/2006/main" name="2_Certificate">
  <a:themeElements>
    <a:clrScheme name="2_Certific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F33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FFADCA"/>
      </a:accent5>
      <a:accent6>
        <a:srgbClr val="2D2DB9"/>
      </a:accent6>
      <a:hlink>
        <a:srgbClr val="FFCC00"/>
      </a:hlink>
      <a:folHlink>
        <a:srgbClr val="B2B2B2"/>
      </a:folHlink>
    </a:clrScheme>
    <a:fontScheme name="2_Certificate">
      <a:majorFont>
        <a:latin typeface="Arial Narrow"/>
        <a:ea typeface=""/>
        <a:cs typeface=""/>
      </a:majorFont>
      <a:minorFont>
        <a:latin typeface="Monotype Corsiv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2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2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2_Certificate 1">
        <a:dk1>
          <a:srgbClr val="000000"/>
        </a:dk1>
        <a:lt1>
          <a:srgbClr val="FFFFCC"/>
        </a:lt1>
        <a:dk2>
          <a:srgbClr val="333300"/>
        </a:dk2>
        <a:lt2>
          <a:srgbClr val="808000"/>
        </a:lt2>
        <a:accent1>
          <a:srgbClr val="339933"/>
        </a:accent1>
        <a:accent2>
          <a:srgbClr val="A50021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95001D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ertific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ADCA"/>
        </a:accent5>
        <a:accent6>
          <a:srgbClr val="2D2DB9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ertificat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DDDDDD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Certificate">
  <a:themeElements>
    <a:clrScheme name="3_Certific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F33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FFADCA"/>
      </a:accent5>
      <a:accent6>
        <a:srgbClr val="2D2DB9"/>
      </a:accent6>
      <a:hlink>
        <a:srgbClr val="FFCC00"/>
      </a:hlink>
      <a:folHlink>
        <a:srgbClr val="B2B2B2"/>
      </a:folHlink>
    </a:clrScheme>
    <a:fontScheme name="3_Certificate">
      <a:majorFont>
        <a:latin typeface="Arial Narrow"/>
        <a:ea typeface=""/>
        <a:cs typeface=""/>
      </a:majorFont>
      <a:minorFont>
        <a:latin typeface="Monotype Corsiv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2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2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Certificate 1">
        <a:dk1>
          <a:srgbClr val="000000"/>
        </a:dk1>
        <a:lt1>
          <a:srgbClr val="FFFFCC"/>
        </a:lt1>
        <a:dk2>
          <a:srgbClr val="333300"/>
        </a:dk2>
        <a:lt2>
          <a:srgbClr val="808000"/>
        </a:lt2>
        <a:accent1>
          <a:srgbClr val="339933"/>
        </a:accent1>
        <a:accent2>
          <a:srgbClr val="A50021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95001D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ertific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ADCA"/>
        </a:accent5>
        <a:accent6>
          <a:srgbClr val="2D2DB9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ertificat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DDDDDD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ertificate">
  <a:themeElements>
    <a:clrScheme name="1_Certific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F33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FFADCA"/>
      </a:accent5>
      <a:accent6>
        <a:srgbClr val="2D2DB9"/>
      </a:accent6>
      <a:hlink>
        <a:srgbClr val="FFCC00"/>
      </a:hlink>
      <a:folHlink>
        <a:srgbClr val="B2B2B2"/>
      </a:folHlink>
    </a:clrScheme>
    <a:fontScheme name="1_Certificate">
      <a:majorFont>
        <a:latin typeface="Arial Narrow"/>
        <a:ea typeface=""/>
        <a:cs typeface=""/>
      </a:majorFont>
      <a:minorFont>
        <a:latin typeface="Monotype Corsiv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2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2">
            <a:schemeClr val="bg2">
              <a:alpha val="50000"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Certificate 1">
        <a:dk1>
          <a:srgbClr val="000000"/>
        </a:dk1>
        <a:lt1>
          <a:srgbClr val="FFFFCC"/>
        </a:lt1>
        <a:dk2>
          <a:srgbClr val="333300"/>
        </a:dk2>
        <a:lt2>
          <a:srgbClr val="808000"/>
        </a:lt2>
        <a:accent1>
          <a:srgbClr val="339933"/>
        </a:accent1>
        <a:accent2>
          <a:srgbClr val="A50021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95001D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ertific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ADCA"/>
        </a:accent5>
        <a:accent6>
          <a:srgbClr val="2D2DB9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ertificat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DDDDDD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11610</TotalTime>
  <Words>4832</Words>
  <Application>Microsoft Office PowerPoint</Application>
  <PresentationFormat>Экран (4:3)</PresentationFormat>
  <Paragraphs>802</Paragraphs>
  <Slides>72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72</vt:i4>
      </vt:variant>
    </vt:vector>
  </HeadingPairs>
  <TitlesOfParts>
    <vt:vector size="78" baseType="lpstr">
      <vt:lpstr>2_Certificate</vt:lpstr>
      <vt:lpstr>3_Certificate</vt:lpstr>
      <vt:lpstr>1_Certificate</vt:lpstr>
      <vt:lpstr>Worksheet</vt:lpstr>
      <vt:lpstr>CorelDRAW</vt:lpstr>
      <vt:lpstr>Точечный рисунок</vt:lpstr>
      <vt:lpstr>Презентация PowerPoint</vt:lpstr>
      <vt:lpstr>Презентация PowerPoint</vt:lpstr>
      <vt:lpstr>Презентация PowerPoint</vt:lpstr>
      <vt:lpstr>Динамика возраста эталонной базы</vt:lpstr>
      <vt:lpstr>Презентация PowerPoint</vt:lpstr>
      <vt:lpstr>Созданные эталоны</vt:lpstr>
      <vt:lpstr>Презентация PowerPoint</vt:lpstr>
      <vt:lpstr>Усовершенствованные эталоны</vt:lpstr>
      <vt:lpstr>Усовершенствованные эталоны</vt:lpstr>
      <vt:lpstr>ФГУП «ВНИИМ им. Д.И. Менделеева»</vt:lpstr>
      <vt:lpstr>Презентация PowerPoint</vt:lpstr>
      <vt:lpstr>Презентация PowerPoint</vt:lpstr>
      <vt:lpstr>Востребованность</vt:lpstr>
      <vt:lpstr>ФГУП «ВНИИМ им. Д.И. Менделеева»</vt:lpstr>
      <vt:lpstr>Презентация PowerPoint</vt:lpstr>
      <vt:lpstr>Презентация PowerPoint</vt:lpstr>
      <vt:lpstr>Востребованность</vt:lpstr>
      <vt:lpstr>Востребованность</vt:lpstr>
      <vt:lpstr>ФГУП «ВНИИОФИ»</vt:lpstr>
      <vt:lpstr>Презентация PowerPoint</vt:lpstr>
      <vt:lpstr>Презентация PowerPoint</vt:lpstr>
      <vt:lpstr>Востребованность</vt:lpstr>
      <vt:lpstr>Презентация PowerPoint</vt:lpstr>
      <vt:lpstr>ФГУП «ВНИИМ им. Д.И. Менделеева»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Востребованность</vt:lpstr>
      <vt:lpstr>ФГУП «ВНИИМ им. Д.И. Менделеева»</vt:lpstr>
      <vt:lpstr>Презентация PowerPoint</vt:lpstr>
      <vt:lpstr>Состав эталона ГЭТ 22-___ </vt:lpstr>
      <vt:lpstr>Презентация PowerPoint</vt:lpstr>
      <vt:lpstr>Презентация PowerPoint</vt:lpstr>
      <vt:lpstr>Востребованность</vt:lpstr>
      <vt:lpstr>Презентация PowerPoint</vt:lpstr>
      <vt:lpstr>ФГУП «УНИИМ» </vt:lpstr>
      <vt:lpstr>Состав эталона ГЭТ 130</vt:lpstr>
      <vt:lpstr>Метрологические характеристики</vt:lpstr>
      <vt:lpstr>Востребованность</vt:lpstr>
      <vt:lpstr>Презентация PowerPoint</vt:lpstr>
      <vt:lpstr>ФГУП «ВНИИМС»</vt:lpstr>
      <vt:lpstr>Презентация PowerPoint</vt:lpstr>
      <vt:lpstr>Презентация PowerPoint</vt:lpstr>
      <vt:lpstr>Востребованность</vt:lpstr>
      <vt:lpstr>Презентация PowerPoint</vt:lpstr>
      <vt:lpstr>ФГУП «ВНИИМ им. Д.И. Менделеева»</vt:lpstr>
      <vt:lpstr>Оборудование из состава ГЭТ 24 - 2007</vt:lpstr>
      <vt:lpstr>Внешний вид разработанного высокотемпературного дилатометра </vt:lpstr>
      <vt:lpstr>Презентация PowerPoint</vt:lpstr>
      <vt:lpstr>Востребованность</vt:lpstr>
      <vt:lpstr>Презентация PowerPoint</vt:lpstr>
      <vt:lpstr>Количество строк CMC</vt:lpstr>
      <vt:lpstr>Динамика объемов поверочных работ, выполненных ФБУ ЦСМ и аккредитованными МС ЮЛ ( млн. един.) </vt:lpstr>
      <vt:lpstr>Утверждение типа СИ</vt:lpstr>
      <vt:lpstr>Презентация PowerPoint</vt:lpstr>
      <vt:lpstr>Основные нормативные правовые акты</vt:lpstr>
      <vt:lpstr>Основные нормативные правовые акты</vt:lpstr>
      <vt:lpstr>Принятие Федерального закона № 254-ФЗ «О внесении изменений в Федеральный закон «Об обеспечении единства измерений» (вступил в силу с 19.01.2015)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Inscale GmbH</Company>
  <LinksUpToDate>false</LinksUpToDate>
  <SharedDoc>false</SharedDoc>
  <HyperlinkBase>www.presentationload.com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KP-C0013 Puzzle Circle</dc:title>
  <dc:creator>www.PresentationLoad.com</dc:creator>
  <cp:lastModifiedBy>LER</cp:lastModifiedBy>
  <cp:revision>1585</cp:revision>
  <dcterms:created xsi:type="dcterms:W3CDTF">2010-05-28T10:02:33Z</dcterms:created>
  <dcterms:modified xsi:type="dcterms:W3CDTF">2015-04-26T18:21:00Z</dcterms:modified>
</cp:coreProperties>
</file>