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xls" ContentType="application/vnd.ms-excel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4" r:id="rId1"/>
    <p:sldMasterId id="2147483765" r:id="rId2"/>
    <p:sldMasterId id="2147483763" r:id="rId3"/>
  </p:sldMasterIdLst>
  <p:notesMasterIdLst>
    <p:notesMasterId r:id="rId27"/>
  </p:notesMasterIdLst>
  <p:handoutMasterIdLst>
    <p:handoutMasterId r:id="rId28"/>
  </p:handoutMasterIdLst>
  <p:sldIdLst>
    <p:sldId id="459" r:id="rId4"/>
    <p:sldId id="633" r:id="rId5"/>
    <p:sldId id="622" r:id="rId6"/>
    <p:sldId id="667" r:id="rId7"/>
    <p:sldId id="645" r:id="rId8"/>
    <p:sldId id="691" r:id="rId9"/>
    <p:sldId id="692" r:id="rId10"/>
    <p:sldId id="693" r:id="rId11"/>
    <p:sldId id="694" r:id="rId12"/>
    <p:sldId id="695" r:id="rId13"/>
    <p:sldId id="696" r:id="rId14"/>
    <p:sldId id="697" r:id="rId15"/>
    <p:sldId id="706" r:id="rId16"/>
    <p:sldId id="707" r:id="rId17"/>
    <p:sldId id="698" r:id="rId18"/>
    <p:sldId id="699" r:id="rId19"/>
    <p:sldId id="700" r:id="rId20"/>
    <p:sldId id="701" r:id="rId21"/>
    <p:sldId id="705" r:id="rId22"/>
    <p:sldId id="702" r:id="rId23"/>
    <p:sldId id="703" r:id="rId24"/>
    <p:sldId id="704" r:id="rId25"/>
    <p:sldId id="583" r:id="rId26"/>
  </p:sldIdLst>
  <p:sldSz cx="9144000" cy="6858000" type="screen4x3"/>
  <p:notesSz cx="6797675" cy="9874250"/>
  <p:custDataLst>
    <p:tags r:id="rId29"/>
  </p:custDataLst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99"/>
    <a:srgbClr val="FFEFBD"/>
    <a:srgbClr val="D7D8A4"/>
    <a:srgbClr val="FFFFCC"/>
    <a:srgbClr val="FFF6D9"/>
    <a:srgbClr val="C2D9F4"/>
    <a:srgbClr val="FFFFFF"/>
    <a:srgbClr val="C0C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7CE84F3-28C3-443E-9E96-99CF82512B78}" styleName="Темный стиль 1 - акцент 2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wholeTbl>
    <a:band1H>
      <a:tcStyle>
        <a:tcBdr/>
        <a:fill>
          <a:solidFill>
            <a:schemeClr val="accent2">
              <a:shade val="60000"/>
            </a:schemeClr>
          </a:solidFill>
        </a:fill>
      </a:tcStyle>
    </a:band1H>
    <a:band1V>
      <a:tcStyle>
        <a:tcBdr/>
        <a:fill>
          <a:solidFill>
            <a:schemeClr val="accent2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2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2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2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8FD4443E-F989-4FC4-A0C8-D5A2AF1F390B}" styleName="Темный стиль 1 - акцент 5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wholeTbl>
    <a:band1H>
      <a:tcStyle>
        <a:tcBdr/>
        <a:fill>
          <a:solidFill>
            <a:schemeClr val="accent5">
              <a:shade val="60000"/>
            </a:schemeClr>
          </a:solidFill>
        </a:fill>
      </a:tcStyle>
    </a:band1H>
    <a:band1V>
      <a:tcStyle>
        <a:tcBdr/>
        <a:fill>
          <a:solidFill>
            <a:schemeClr val="accent5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5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5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5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AF606853-7671-496A-8E4F-DF71F8EC918B}" styleName="Темный стиль 1 - акцент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125E5076-3810-47DD-B79F-674D7AD40C01}" styleName="Темный стиль 1 - акцент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8A107856-5554-42FB-B03E-39F5DBC370BA}" styleName="Средний стиль 4 - акцент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C083E6E3-FA7D-4D7B-A595-EF9225AFEA82}" styleName="Светлый стиль 1 - акцент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46F890A9-2807-4EBB-B81D-B2AA78EC7F39}" styleName="Темный стиль 2 - акцент 5/акцент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0660B408-B3CF-4A94-85FC-2B1E0A45F4A2}" styleName="Темный стиль 2 - акцент 1/акцент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16D9F66E-5EB9-4882-86FB-DCBF35E3C3E4}" styleName="Средний стиль 4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248" autoAdjust="0"/>
    <p:restoredTop sz="98642" autoAdjust="0"/>
  </p:normalViewPr>
  <p:slideViewPr>
    <p:cSldViewPr>
      <p:cViewPr>
        <p:scale>
          <a:sx n="70" d="100"/>
          <a:sy n="70" d="100"/>
        </p:scale>
        <p:origin x="-1350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463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tags" Target="tags/tag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theme" Target="theme/theme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notesMaster" Target="notesMasters/notesMaster1.xml"/><Relationship Id="rId30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7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352" tIns="45176" rIns="90352" bIns="45176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4371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88" y="0"/>
            <a:ext cx="2946400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352" tIns="45176" rIns="90352" bIns="45176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pPr>
              <a:defRPr/>
            </a:pPr>
            <a:fld id="{DF62EFB3-4083-410F-B8A5-7D72A3CB0461}" type="datetimeFigureOut">
              <a:rPr lang="ru-RU"/>
              <a:pPr>
                <a:defRPr/>
              </a:pPr>
              <a:t>28.10.2015</a:t>
            </a:fld>
            <a:endParaRPr lang="ru-RU"/>
          </a:p>
        </p:txBody>
      </p:sp>
      <p:sp>
        <p:nvSpPr>
          <p:cNvPr id="24371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78950"/>
            <a:ext cx="2946400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352" tIns="45176" rIns="90352" bIns="45176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4371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88" y="9378950"/>
            <a:ext cx="2946400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352" tIns="45176" rIns="90352" bIns="45176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pPr>
              <a:defRPr/>
            </a:pPr>
            <a:fld id="{BE0D1428-9532-4868-AB1B-CB43AA2D83E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1768829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352" tIns="45176" rIns="90352" bIns="45176" numCol="1" anchor="t" anchorCtr="0" compatLnSpc="1">
            <a:prstTxWarp prst="textNoShape">
              <a:avLst/>
            </a:prstTxWarp>
          </a:bodyPr>
          <a:lstStyle>
            <a:lvl1pPr>
              <a:defRPr sz="1200" noProof="1"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6400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352" tIns="45176" rIns="90352" bIns="45176" numCol="1" anchor="t" anchorCtr="0" compatLnSpc="1">
            <a:prstTxWarp prst="textNoShape">
              <a:avLst/>
            </a:prstTxWarp>
          </a:bodyPr>
          <a:lstStyle>
            <a:lvl1pPr algn="r">
              <a:defRPr sz="1200" noProof="1"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276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30275" y="739775"/>
            <a:ext cx="4938713" cy="370363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689475"/>
            <a:ext cx="5438775" cy="444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352" tIns="45176" rIns="90352" bIns="4517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1" smtClean="0"/>
              <a:t>Textmasterformate durch Klicken bearbeiten</a:t>
            </a:r>
          </a:p>
          <a:p>
            <a:pPr lvl="1"/>
            <a:r>
              <a:rPr lang="en-US" noProof="1" smtClean="0"/>
              <a:t>Zweite Ebene</a:t>
            </a:r>
          </a:p>
          <a:p>
            <a:pPr lvl="2"/>
            <a:r>
              <a:rPr lang="en-US" noProof="1" smtClean="0"/>
              <a:t>Dritte Ebene</a:t>
            </a:r>
          </a:p>
          <a:p>
            <a:pPr lvl="3"/>
            <a:r>
              <a:rPr lang="en-US" noProof="1" smtClean="0"/>
              <a:t>Vierte Ebene</a:t>
            </a:r>
          </a:p>
          <a:p>
            <a:pPr lvl="4"/>
            <a:r>
              <a:rPr lang="en-US" noProof="1" smtClean="0"/>
              <a:t>Fünfte Ebene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78950"/>
            <a:ext cx="2946400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352" tIns="45176" rIns="90352" bIns="45176" numCol="1" anchor="b" anchorCtr="0" compatLnSpc="1">
            <a:prstTxWarp prst="textNoShape">
              <a:avLst/>
            </a:prstTxWarp>
          </a:bodyPr>
          <a:lstStyle>
            <a:lvl1pPr>
              <a:defRPr sz="1200" noProof="1"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378950"/>
            <a:ext cx="2946400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352" tIns="45176" rIns="90352" bIns="45176" numCol="1" anchor="b" anchorCtr="0" compatLnSpc="1">
            <a:prstTxWarp prst="textNoShape">
              <a:avLst/>
            </a:prstTxWarp>
          </a:bodyPr>
          <a:lstStyle>
            <a:lvl1pPr algn="r">
              <a:defRPr sz="1200" noProof="1">
                <a:cs typeface="+mn-cs"/>
              </a:defRPr>
            </a:lvl1pPr>
          </a:lstStyle>
          <a:p>
            <a:pPr>
              <a:defRPr/>
            </a:pPr>
            <a:fld id="{5DF17CBB-6DB3-44BC-91E9-EBB033F71B76}" type="slidenum">
              <a:rPr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902885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9699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0350"/>
            <a:ext cx="8229600" cy="792163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endParaRPr lang="ru-RU" noProof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800" smtClean="0"/>
            </a:lvl1pPr>
          </a:lstStyle>
          <a:p>
            <a:pPr>
              <a:defRPr/>
            </a:pPr>
            <a:fld id="{473B0011-1C7E-4B8C-9171-83B1671B241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0350"/>
            <a:ext cx="8229600" cy="792163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endParaRPr lang="ru-RU" noProof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312D16-C534-45E6-BFC6-571592CBAE2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2.jpe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3" descr="Титул80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556" r:id="rId1"/>
    <p:sldLayoutId id="2147484557" r:id="rId2"/>
    <p:sldLayoutId id="2147484558" r:id="rId3"/>
    <p:sldLayoutId id="2147484559" r:id="rId4"/>
    <p:sldLayoutId id="2147484560" r:id="rId5"/>
    <p:sldLayoutId id="2147484561" r:id="rId6"/>
    <p:sldLayoutId id="2147484562" r:id="rId7"/>
    <p:sldLayoutId id="2147484563" r:id="rId8"/>
    <p:sldLayoutId id="2147484564" r:id="rId9"/>
    <p:sldLayoutId id="2147484565" r:id="rId10"/>
    <p:sldLayoutId id="2147484566" r:id="rId11"/>
    <p:sldLayoutId id="2147484590" r:id="rId12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8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800">
          <a:solidFill>
            <a:schemeClr val="tx2"/>
          </a:solidFill>
          <a:latin typeface="Arial Narrow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800">
          <a:solidFill>
            <a:schemeClr val="tx2"/>
          </a:solidFill>
          <a:latin typeface="Arial Narrow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800">
          <a:solidFill>
            <a:schemeClr val="tx2"/>
          </a:solidFill>
          <a:latin typeface="Arial Narrow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800">
          <a:solidFill>
            <a:schemeClr val="tx2"/>
          </a:solidFill>
          <a:latin typeface="Arial Narrow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800">
          <a:solidFill>
            <a:schemeClr val="tx2"/>
          </a:solidFill>
          <a:latin typeface="Arial Narrow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800">
          <a:solidFill>
            <a:schemeClr val="tx2"/>
          </a:solidFill>
          <a:latin typeface="Arial Narrow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800">
          <a:solidFill>
            <a:schemeClr val="tx2"/>
          </a:solidFill>
          <a:latin typeface="Arial Narrow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800">
          <a:solidFill>
            <a:schemeClr val="tx2"/>
          </a:solidFill>
          <a:latin typeface="Arial Narrow" pitchFamily="34" charset="0"/>
        </a:defRPr>
      </a:lvl9pPr>
    </p:titleStyle>
    <p:bodyStyle>
      <a:lvl1pPr marL="342900" indent="-342900" algn="ctr" rtl="0" eaLnBrk="0" fontAlgn="base" hangingPunct="0">
        <a:spcBef>
          <a:spcPct val="20000"/>
        </a:spcBef>
        <a:spcAft>
          <a:spcPct val="0"/>
        </a:spcAft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4" descr="Содержание80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567" r:id="rId1"/>
    <p:sldLayoutId id="2147484568" r:id="rId2"/>
    <p:sldLayoutId id="2147484569" r:id="rId3"/>
    <p:sldLayoutId id="2147484570" r:id="rId4"/>
    <p:sldLayoutId id="2147484571" r:id="rId5"/>
    <p:sldLayoutId id="2147484572" r:id="rId6"/>
    <p:sldLayoutId id="2147484573" r:id="rId7"/>
    <p:sldLayoutId id="2147484574" r:id="rId8"/>
    <p:sldLayoutId id="2147484575" r:id="rId9"/>
    <p:sldLayoutId id="2147484576" r:id="rId10"/>
    <p:sldLayoutId id="2147484577" r:id="rId11"/>
    <p:sldLayoutId id="2147484589" r:id="rId12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8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800">
          <a:solidFill>
            <a:schemeClr val="tx2"/>
          </a:solidFill>
          <a:latin typeface="Arial Narrow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800">
          <a:solidFill>
            <a:schemeClr val="tx2"/>
          </a:solidFill>
          <a:latin typeface="Arial Narrow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800">
          <a:solidFill>
            <a:schemeClr val="tx2"/>
          </a:solidFill>
          <a:latin typeface="Arial Narrow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800">
          <a:solidFill>
            <a:schemeClr val="tx2"/>
          </a:solidFill>
          <a:latin typeface="Arial Narrow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800">
          <a:solidFill>
            <a:schemeClr val="tx2"/>
          </a:solidFill>
          <a:latin typeface="Arial Narrow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800">
          <a:solidFill>
            <a:schemeClr val="tx2"/>
          </a:solidFill>
          <a:latin typeface="Arial Narrow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800">
          <a:solidFill>
            <a:schemeClr val="tx2"/>
          </a:solidFill>
          <a:latin typeface="Arial Narrow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800">
          <a:solidFill>
            <a:schemeClr val="tx2"/>
          </a:solidFill>
          <a:latin typeface="Arial Narrow" pitchFamily="34" charset="0"/>
        </a:defRPr>
      </a:lvl9pPr>
    </p:titleStyle>
    <p:bodyStyle>
      <a:lvl1pPr marL="342900" indent="-342900" algn="ctr" rtl="0" eaLnBrk="0" fontAlgn="base" hangingPunct="0">
        <a:spcBef>
          <a:spcPct val="20000"/>
        </a:spcBef>
        <a:spcAft>
          <a:spcPct val="0"/>
        </a:spcAft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3" descr="фон12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578" r:id="rId1"/>
    <p:sldLayoutId id="2147484579" r:id="rId2"/>
    <p:sldLayoutId id="2147484580" r:id="rId3"/>
    <p:sldLayoutId id="2147484581" r:id="rId4"/>
    <p:sldLayoutId id="2147484582" r:id="rId5"/>
    <p:sldLayoutId id="2147484583" r:id="rId6"/>
    <p:sldLayoutId id="2147484584" r:id="rId7"/>
    <p:sldLayoutId id="2147484585" r:id="rId8"/>
    <p:sldLayoutId id="2147484586" r:id="rId9"/>
    <p:sldLayoutId id="2147484587" r:id="rId10"/>
    <p:sldLayoutId id="2147484588" r:id="rId11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8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800">
          <a:solidFill>
            <a:schemeClr val="tx2"/>
          </a:solidFill>
          <a:latin typeface="Arial Narrow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800">
          <a:solidFill>
            <a:schemeClr val="tx2"/>
          </a:solidFill>
          <a:latin typeface="Arial Narrow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800">
          <a:solidFill>
            <a:schemeClr val="tx2"/>
          </a:solidFill>
          <a:latin typeface="Arial Narrow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800">
          <a:solidFill>
            <a:schemeClr val="tx2"/>
          </a:solidFill>
          <a:latin typeface="Arial Narrow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800">
          <a:solidFill>
            <a:schemeClr val="tx2"/>
          </a:solidFill>
          <a:latin typeface="Arial Narrow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800">
          <a:solidFill>
            <a:schemeClr val="tx2"/>
          </a:solidFill>
          <a:latin typeface="Arial Narrow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800">
          <a:solidFill>
            <a:schemeClr val="tx2"/>
          </a:solidFill>
          <a:latin typeface="Arial Narrow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800">
          <a:solidFill>
            <a:schemeClr val="tx2"/>
          </a:solidFill>
          <a:latin typeface="Arial Narrow" pitchFamily="34" charset="0"/>
        </a:defRPr>
      </a:lvl9pPr>
    </p:titleStyle>
    <p:bodyStyle>
      <a:lvl1pPr marL="342900" indent="-342900" algn="ctr" rtl="0" eaLnBrk="0" fontAlgn="base" hangingPunct="0">
        <a:spcBef>
          <a:spcPct val="20000"/>
        </a:spcBef>
        <a:spcAft>
          <a:spcPct val="0"/>
        </a:spcAft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Excel_97-2003_Worksheet1.xls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4.em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Box 6"/>
          <p:cNvSpPr txBox="1">
            <a:spLocks noChangeArrowheads="1"/>
          </p:cNvSpPr>
          <p:nvPr/>
        </p:nvSpPr>
        <p:spPr bwMode="auto">
          <a:xfrm>
            <a:off x="431800" y="1994339"/>
            <a:ext cx="7489825" cy="11897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>
              <a:lnSpc>
                <a:spcPts val="4500"/>
              </a:lnSpc>
            </a:pPr>
            <a:r>
              <a:rPr lang="ru-RU" sz="3000" b="1" dirty="0">
                <a:solidFill>
                  <a:srgbClr val="000099"/>
                </a:solidFill>
              </a:rPr>
              <a:t> </a:t>
            </a:r>
            <a:r>
              <a:rPr lang="ru-RU" sz="3000" b="1" dirty="0" smtClean="0">
                <a:solidFill>
                  <a:srgbClr val="000099"/>
                </a:solidFill>
              </a:rPr>
              <a:t>Состояние обеспечения единства измерений в Российской Федерации</a:t>
            </a:r>
            <a:endParaRPr lang="ru-RU" sz="3000" b="1" dirty="0">
              <a:solidFill>
                <a:srgbClr val="000099"/>
              </a:solidFill>
            </a:endParaRPr>
          </a:p>
        </p:txBody>
      </p:sp>
      <p:sp>
        <p:nvSpPr>
          <p:cNvPr id="5123" name="Прямоугольник 1"/>
          <p:cNvSpPr>
            <a:spLocks noChangeArrowheads="1"/>
          </p:cNvSpPr>
          <p:nvPr/>
        </p:nvSpPr>
        <p:spPr bwMode="auto">
          <a:xfrm>
            <a:off x="1619250" y="4005263"/>
            <a:ext cx="6289675" cy="16619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>
              <a:lnSpc>
                <a:spcPct val="110000"/>
              </a:lnSpc>
              <a:spcBef>
                <a:spcPct val="20000"/>
              </a:spcBef>
            </a:pPr>
            <a:r>
              <a:rPr lang="ru-RU" sz="2400" b="1" dirty="0">
                <a:solidFill>
                  <a:srgbClr val="800000"/>
                </a:solidFill>
              </a:rPr>
              <a:t>Лазаренко Евгений Русланович</a:t>
            </a:r>
          </a:p>
          <a:p>
            <a:pPr algn="r">
              <a:spcBef>
                <a:spcPct val="20000"/>
              </a:spcBef>
            </a:pPr>
            <a:r>
              <a:rPr lang="ru-RU" b="1" dirty="0">
                <a:solidFill>
                  <a:srgbClr val="800000"/>
                </a:solidFill>
              </a:rPr>
              <a:t>Зам. начальника Управления метрологии</a:t>
            </a:r>
            <a:r>
              <a:rPr lang="en-US" b="1" dirty="0">
                <a:solidFill>
                  <a:srgbClr val="800000"/>
                </a:solidFill>
              </a:rPr>
              <a:t> </a:t>
            </a:r>
            <a:br>
              <a:rPr lang="en-US" b="1" dirty="0">
                <a:solidFill>
                  <a:srgbClr val="800000"/>
                </a:solidFill>
              </a:rPr>
            </a:br>
            <a:r>
              <a:rPr lang="en-US" b="1" dirty="0">
                <a:solidFill>
                  <a:srgbClr val="800000"/>
                </a:solidFill>
              </a:rPr>
              <a:t/>
            </a:r>
            <a:br>
              <a:rPr lang="en-US" b="1" dirty="0">
                <a:solidFill>
                  <a:srgbClr val="800000"/>
                </a:solidFill>
              </a:rPr>
            </a:br>
            <a:r>
              <a:rPr lang="ru-RU" b="1" dirty="0">
                <a:solidFill>
                  <a:srgbClr val="800000"/>
                </a:solidFill>
              </a:rPr>
              <a:t>Тел. (499) 236-30-36</a:t>
            </a:r>
            <a:br>
              <a:rPr lang="ru-RU" b="1" dirty="0">
                <a:solidFill>
                  <a:srgbClr val="800000"/>
                </a:solidFill>
              </a:rPr>
            </a:br>
            <a:r>
              <a:rPr lang="en-US" b="1" dirty="0">
                <a:solidFill>
                  <a:srgbClr val="800000"/>
                </a:solidFill>
              </a:rPr>
              <a:t>e-mail: elazarenko@gost.ru</a:t>
            </a:r>
            <a:endParaRPr lang="ru-RU" b="1" dirty="0">
              <a:solidFill>
                <a:srgbClr val="800000"/>
              </a:solidFill>
            </a:endParaRPr>
          </a:p>
        </p:txBody>
      </p:sp>
      <p:sp>
        <p:nvSpPr>
          <p:cNvPr id="5124" name="Прямоугольник 3"/>
          <p:cNvSpPr>
            <a:spLocks noChangeArrowheads="1"/>
          </p:cNvSpPr>
          <p:nvPr/>
        </p:nvSpPr>
        <p:spPr bwMode="auto">
          <a:xfrm>
            <a:off x="179388" y="44450"/>
            <a:ext cx="7705725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00099"/>
                </a:solidFill>
              </a:rPr>
              <a:t>Федеральное агентство по техническому регулированию и метрологии (Росстандарт)</a:t>
            </a:r>
            <a:br>
              <a:rPr lang="ru-RU" sz="2000" b="1" dirty="0" smtClean="0">
                <a:solidFill>
                  <a:srgbClr val="000099"/>
                </a:solidFill>
              </a:rPr>
            </a:b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Выноска со стрелкой вниз 5"/>
          <p:cNvSpPr>
            <a:spLocks noChangeArrowheads="1"/>
          </p:cNvSpPr>
          <p:nvPr/>
        </p:nvSpPr>
        <p:spPr bwMode="auto">
          <a:xfrm>
            <a:off x="179387" y="1268760"/>
            <a:ext cx="7705725" cy="2088232"/>
          </a:xfrm>
          <a:prstGeom prst="downArrowCallout">
            <a:avLst>
              <a:gd name="adj1" fmla="val 24997"/>
              <a:gd name="adj2" fmla="val 24997"/>
              <a:gd name="adj3" fmla="val 25000"/>
              <a:gd name="adj4" fmla="val 64977"/>
            </a:avLst>
          </a:prstGeom>
          <a:solidFill>
            <a:schemeClr val="bg1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 algn="ctr"/>
            <a:endParaRPr lang="en-US" dirty="0" smtClean="0">
              <a:solidFill>
                <a:srgbClr val="003399"/>
              </a:solidFill>
            </a:endParaRPr>
          </a:p>
          <a:p>
            <a:pPr algn="ctr"/>
            <a:r>
              <a:rPr lang="ru-RU" sz="2400" dirty="0" smtClean="0">
                <a:solidFill>
                  <a:srgbClr val="003399"/>
                </a:solidFill>
              </a:rPr>
              <a:t>Постановления Правительства</a:t>
            </a:r>
            <a:br>
              <a:rPr lang="ru-RU" sz="2400" dirty="0" smtClean="0">
                <a:solidFill>
                  <a:srgbClr val="003399"/>
                </a:solidFill>
              </a:rPr>
            </a:br>
            <a:r>
              <a:rPr lang="ru-RU" sz="2400" dirty="0" smtClean="0">
                <a:solidFill>
                  <a:srgbClr val="003399"/>
                </a:solidFill>
              </a:rPr>
              <a:t>Российской Федерации</a:t>
            </a:r>
            <a:endParaRPr lang="ru-RU" sz="2400" dirty="0">
              <a:solidFill>
                <a:srgbClr val="003399"/>
              </a:solidFill>
            </a:endParaRPr>
          </a:p>
        </p:txBody>
      </p:sp>
      <p:sp>
        <p:nvSpPr>
          <p:cNvPr id="4" name="Скругленный прямоугольник 4"/>
          <p:cNvSpPr>
            <a:spLocks noChangeArrowheads="1"/>
          </p:cNvSpPr>
          <p:nvPr/>
        </p:nvSpPr>
        <p:spPr bwMode="auto">
          <a:xfrm>
            <a:off x="1" y="3068960"/>
            <a:ext cx="3851919" cy="3528392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 algn="ctr"/>
            <a:r>
              <a:rPr lang="ru-RU" b="1" dirty="0" smtClean="0"/>
              <a:t>ПОРЯДОК</a:t>
            </a:r>
            <a:endParaRPr lang="ru-RU" dirty="0" smtClean="0"/>
          </a:p>
          <a:p>
            <a:pPr algn="ctr"/>
            <a:r>
              <a:rPr lang="ru-RU" b="1" dirty="0" smtClean="0"/>
              <a:t>признания результатов калибровки при поверке средств измерений в сфере государственного регулирования обеспечения единства измерений и требования к содержанию сертификата калибровки, включая </a:t>
            </a:r>
            <a:r>
              <a:rPr lang="ru-RU" b="1" dirty="0" err="1" smtClean="0"/>
              <a:t>прослеживаемость</a:t>
            </a:r>
            <a:endParaRPr lang="en-US" b="1" dirty="0" smtClean="0"/>
          </a:p>
          <a:p>
            <a:pPr algn="ctr"/>
            <a:r>
              <a:rPr lang="en-US" sz="1600" b="1" dirty="0" smtClean="0"/>
              <a:t>(</a:t>
            </a:r>
            <a:r>
              <a:rPr lang="ru-RU" sz="1600" b="1" dirty="0" smtClean="0"/>
              <a:t>Постановление Правительства РФ от</a:t>
            </a:r>
            <a:r>
              <a:rPr lang="en-US" sz="1600" b="1" dirty="0" smtClean="0"/>
              <a:t> </a:t>
            </a:r>
            <a:r>
              <a:rPr lang="ru-RU" sz="1600" b="1" dirty="0" smtClean="0"/>
              <a:t>02.04.2015 №311</a:t>
            </a:r>
            <a:r>
              <a:rPr lang="en-US" sz="1600" b="1" dirty="0" smtClean="0"/>
              <a:t>)</a:t>
            </a:r>
            <a:endParaRPr lang="ru-RU" b="1" dirty="0"/>
          </a:p>
        </p:txBody>
      </p:sp>
      <p:sp>
        <p:nvSpPr>
          <p:cNvPr id="5" name="Скругленный прямоугольник 4"/>
          <p:cNvSpPr>
            <a:spLocks noChangeArrowheads="1"/>
          </p:cNvSpPr>
          <p:nvPr/>
        </p:nvSpPr>
        <p:spPr bwMode="auto">
          <a:xfrm>
            <a:off x="4268934" y="3068960"/>
            <a:ext cx="3774297" cy="378904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 algn="ctr"/>
            <a:r>
              <a:rPr lang="ru-RU" sz="1600" b="1" dirty="0" smtClean="0"/>
              <a:t>ПОРЯДОК оказания услуг и (или) выполнения работ государственными региональными центрами метрологии в пределах установленного государственного задания в области обеспечения единства измерений для граждан и юридических лиц за плату по регулируемым ценам и на одинаковых при оказании одних и тех же услуг условиях</a:t>
            </a:r>
          </a:p>
          <a:p>
            <a:pPr algn="ctr"/>
            <a:r>
              <a:rPr lang="ru-RU" sz="1400" b="1" dirty="0" smtClean="0"/>
              <a:t>(Постановление Правительства РФ от 02.04.2015 №310)</a:t>
            </a:r>
            <a:endParaRPr lang="ru-RU" sz="1400" b="1" dirty="0"/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139700" y="142875"/>
            <a:ext cx="8104188" cy="93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ru-RU" sz="20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>Законотворческая деятельность </a:t>
            </a:r>
          </a:p>
          <a:p>
            <a:pPr algn="ctr">
              <a:defRPr/>
            </a:pPr>
            <a:r>
              <a:rPr lang="ru-RU" sz="20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>в </a:t>
            </a:r>
            <a:r>
              <a:rPr lang="ru-RU" sz="2000" b="1" dirty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>области метрологии </a:t>
            </a:r>
            <a:r>
              <a:rPr lang="ru-RU" sz="20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>2014/2015</a:t>
            </a:r>
            <a:endParaRPr lang="ru-RU" sz="2000" b="1" dirty="0">
              <a:solidFill>
                <a:srgbClr val="000099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75622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Выноска со стрелкой вниз 5"/>
          <p:cNvSpPr>
            <a:spLocks noChangeArrowheads="1"/>
          </p:cNvSpPr>
          <p:nvPr/>
        </p:nvSpPr>
        <p:spPr bwMode="auto">
          <a:xfrm>
            <a:off x="179387" y="1268760"/>
            <a:ext cx="7705725" cy="2088232"/>
          </a:xfrm>
          <a:prstGeom prst="downArrowCallout">
            <a:avLst>
              <a:gd name="adj1" fmla="val 24997"/>
              <a:gd name="adj2" fmla="val 24997"/>
              <a:gd name="adj3" fmla="val 25000"/>
              <a:gd name="adj4" fmla="val 64977"/>
            </a:avLst>
          </a:prstGeom>
          <a:solidFill>
            <a:schemeClr val="bg1"/>
          </a:solidFill>
          <a:ln w="9525" algn="ctr">
            <a:solidFill>
              <a:schemeClr val="tx1"/>
            </a:solidFill>
            <a:round/>
            <a:headEnd/>
            <a:tailEnd/>
          </a:ln>
          <a:effectLst>
            <a:prstShdw prst="shdw12">
              <a:schemeClr val="bg2">
                <a:alpha val="0"/>
              </a:schemeClr>
            </a:prstShdw>
          </a:effectLst>
        </p:spPr>
        <p:txBody>
          <a:bodyPr/>
          <a:lstStyle/>
          <a:p>
            <a:pPr algn="ctr"/>
            <a:r>
              <a:rPr lang="ru-RU" sz="2400" dirty="0" smtClean="0">
                <a:solidFill>
                  <a:srgbClr val="003399"/>
                </a:solidFill>
              </a:rPr>
              <a:t>Приказы Минпромторга России, в части выполнения Федерального закона от 21 июля 2014 года </a:t>
            </a:r>
            <a:br>
              <a:rPr lang="ru-RU" sz="2400" dirty="0" smtClean="0">
                <a:solidFill>
                  <a:srgbClr val="003399"/>
                </a:solidFill>
              </a:rPr>
            </a:br>
            <a:r>
              <a:rPr lang="ru-RU" sz="2400" dirty="0" smtClean="0">
                <a:solidFill>
                  <a:srgbClr val="003399"/>
                </a:solidFill>
              </a:rPr>
              <a:t>№ 254-ФЗ</a:t>
            </a:r>
          </a:p>
          <a:p>
            <a:pPr algn="ctr"/>
            <a:endParaRPr lang="ru-RU" sz="2400" dirty="0">
              <a:solidFill>
                <a:srgbClr val="003399"/>
              </a:solidFill>
            </a:endParaRPr>
          </a:p>
        </p:txBody>
      </p:sp>
      <p:sp>
        <p:nvSpPr>
          <p:cNvPr id="4" name="Скругленный прямоугольник 4"/>
          <p:cNvSpPr>
            <a:spLocks noChangeArrowheads="1"/>
          </p:cNvSpPr>
          <p:nvPr/>
        </p:nvSpPr>
        <p:spPr bwMode="auto">
          <a:xfrm>
            <a:off x="1" y="3429000"/>
            <a:ext cx="8100391" cy="2952328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9525" algn="ctr">
            <a:solidFill>
              <a:schemeClr val="tx1"/>
            </a:solidFill>
            <a:round/>
            <a:headEnd/>
            <a:tailEnd/>
          </a:ln>
          <a:effectLst>
            <a:prstShdw prst="shdw12">
              <a:schemeClr val="bg2">
                <a:alpha val="0"/>
              </a:schemeClr>
            </a:prstShdw>
          </a:effectLst>
        </p:spPr>
        <p:txBody>
          <a:bodyPr/>
          <a:lstStyle/>
          <a:p>
            <a:pPr marL="228600" indent="-228600" algn="just">
              <a:buFont typeface="+mj-lt"/>
              <a:buAutoNum type="arabicPeriod"/>
            </a:pPr>
            <a:r>
              <a:rPr lang="ru-RU" sz="2000" dirty="0" smtClean="0"/>
              <a:t>Порядок аттестации первичных референтных методик (методов) измерений, референтных методик (методов) измерений и методик (методов) измерений;</a:t>
            </a:r>
          </a:p>
          <a:p>
            <a:pPr marL="228600" indent="-228600" algn="just">
              <a:buFont typeface="+mj-lt"/>
              <a:buAutoNum type="arabicPeriod"/>
            </a:pPr>
            <a:r>
              <a:rPr lang="ru-RU" sz="2000" dirty="0" smtClean="0"/>
              <a:t>Порядок отнесения технических средств к техническим системам и  устройствам с измерительными функциями;</a:t>
            </a:r>
          </a:p>
          <a:p>
            <a:pPr marL="273050" indent="-273050"/>
            <a:r>
              <a:rPr lang="ru-RU" sz="2000" dirty="0" smtClean="0"/>
              <a:t>3. Форма свидетельств об утверждении типа стандартных образцов или типа средств измерений (Приказ Минпромторга России от 03.02.2015 №164 </a:t>
            </a:r>
            <a:r>
              <a:rPr lang="ru-RU" dirty="0" smtClean="0"/>
              <a:t>(Зарегистрировано в Минюсте России </a:t>
            </a:r>
            <a:r>
              <a:rPr lang="en-US" dirty="0" smtClean="0"/>
              <a:t>17.04.2015 </a:t>
            </a:r>
            <a:r>
              <a:rPr lang="ru-RU" dirty="0" smtClean="0"/>
              <a:t>№</a:t>
            </a:r>
            <a:r>
              <a:rPr lang="en-US" dirty="0" smtClean="0"/>
              <a:t>36900</a:t>
            </a:r>
            <a:r>
              <a:rPr lang="ru-RU" dirty="0" smtClean="0"/>
              <a:t>)</a:t>
            </a:r>
            <a:endParaRPr lang="ru-RU" sz="2000" dirty="0" smtClean="0"/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139700" y="142875"/>
            <a:ext cx="8104188" cy="93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ru-RU" sz="20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>Законотворческая деятельность </a:t>
            </a:r>
          </a:p>
          <a:p>
            <a:pPr algn="ctr">
              <a:defRPr/>
            </a:pPr>
            <a:r>
              <a:rPr lang="ru-RU" sz="20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>в </a:t>
            </a:r>
            <a:r>
              <a:rPr lang="ru-RU" sz="2000" b="1" dirty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>области метрологии </a:t>
            </a:r>
            <a:r>
              <a:rPr lang="ru-RU" sz="20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>2014/2015</a:t>
            </a:r>
            <a:endParaRPr lang="ru-RU" sz="2000" b="1" dirty="0">
              <a:solidFill>
                <a:srgbClr val="000099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75622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251520" y="1700808"/>
          <a:ext cx="7488832" cy="4876800"/>
        </p:xfrm>
        <a:graphic>
          <a:graphicData uri="http://schemas.openxmlformats.org/drawingml/2006/table">
            <a:tbl>
              <a:tblPr/>
              <a:tblGrid>
                <a:gridCol w="1561378"/>
                <a:gridCol w="3643216"/>
                <a:gridCol w="2284238"/>
              </a:tblGrid>
              <a:tr h="91394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i="1" kern="1200" dirty="0" smtClean="0">
                          <a:solidFill>
                            <a:srgbClr val="000099"/>
                          </a:solidFill>
                          <a:latin typeface="Arial" charset="0"/>
                          <a:ea typeface="+mn-ea"/>
                          <a:cs typeface="Arial" charset="0"/>
                        </a:rPr>
                        <a:t>Раздел Федерального закона от 26 июня 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i="1" kern="1200" dirty="0" smtClean="0">
                          <a:solidFill>
                            <a:srgbClr val="000099"/>
                          </a:solidFill>
                          <a:latin typeface="Arial" charset="0"/>
                          <a:ea typeface="+mn-ea"/>
                          <a:cs typeface="Arial" charset="0"/>
                        </a:rPr>
                        <a:t>№ 102-ФЗ</a:t>
                      </a:r>
                    </a:p>
                  </a:txBody>
                  <a:tcPr marL="58615" marR="586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600" b="1" i="1" kern="1200" dirty="0" smtClean="0">
                        <a:solidFill>
                          <a:srgbClr val="000099"/>
                        </a:solidFill>
                        <a:latin typeface="Arial" charset="0"/>
                        <a:ea typeface="+mn-ea"/>
                        <a:cs typeface="Arial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ru-RU" sz="1600" b="1" i="1" kern="1200" dirty="0" smtClean="0">
                        <a:solidFill>
                          <a:srgbClr val="000099"/>
                        </a:solidFill>
                        <a:latin typeface="Arial" charset="0"/>
                        <a:ea typeface="+mn-ea"/>
                        <a:cs typeface="Arial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i="1" kern="1200" dirty="0" smtClean="0">
                          <a:solidFill>
                            <a:srgbClr val="000099"/>
                          </a:solidFill>
                          <a:latin typeface="Arial" charset="0"/>
                          <a:ea typeface="+mn-ea"/>
                          <a:cs typeface="Arial" charset="0"/>
                        </a:rPr>
                        <a:t>Наименование НПА</a:t>
                      </a:r>
                    </a:p>
                  </a:txBody>
                  <a:tcPr marL="58615" marR="586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600" b="1" i="1" kern="1200" dirty="0" smtClean="0">
                        <a:solidFill>
                          <a:srgbClr val="000099"/>
                        </a:solidFill>
                        <a:latin typeface="Arial" charset="0"/>
                        <a:ea typeface="+mn-ea"/>
                        <a:cs typeface="Arial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i="1" kern="1200" dirty="0" smtClean="0">
                          <a:solidFill>
                            <a:srgbClr val="000099"/>
                          </a:solidFill>
                          <a:latin typeface="Arial" charset="0"/>
                          <a:ea typeface="+mn-ea"/>
                          <a:cs typeface="Arial" charset="0"/>
                        </a:rPr>
                        <a:t>Утверждено/должно быть утверждено</a:t>
                      </a:r>
                    </a:p>
                  </a:txBody>
                  <a:tcPr marL="58615" marR="586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1394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 i="1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Часть </a:t>
                      </a:r>
                      <a:r>
                        <a:rPr lang="ru-RU" sz="1600" b="1" i="1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5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 i="1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статьи </a:t>
                      </a:r>
                      <a:r>
                        <a:rPr lang="ru-RU" sz="1600" b="1" i="1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13 </a:t>
                      </a:r>
                    </a:p>
                  </a:txBody>
                  <a:tcPr marL="58615" marR="586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 i="1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Порядок проведения поверки средств измерений, требования к знаку поверки и содержанию свидетельства о поверке</a:t>
                      </a:r>
                    </a:p>
                  </a:txBody>
                  <a:tcPr marL="58615" marR="586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i="1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Приказ Минпромторга России от 02.07.2015 № 1815 (Зарегистрировано в Минюсте России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i="1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04.09.2015 №38822)</a:t>
                      </a:r>
                      <a:endParaRPr lang="ru-RU" sz="1600" b="1" i="1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8615" marR="586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9673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 i="1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Часть 3 статьи 14 </a:t>
                      </a:r>
                    </a:p>
                  </a:txBody>
                  <a:tcPr marL="58615" marR="586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 i="1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Порядок проведения обязательной метрологической экспертизы содержащихся в проектах нормативных правовых актов Российской Федерации требований к измерениям, стандартным образцам и средствам измерений</a:t>
                      </a:r>
                    </a:p>
                  </a:txBody>
                  <a:tcPr marL="58615" marR="586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 i="1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Приказ Минпромторга России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 i="1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(согласование с Минюстом России)</a:t>
                      </a:r>
                      <a:endParaRPr lang="ru-RU" sz="1600" b="1" i="1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8615" marR="586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76801" name="Rectangle 1"/>
          <p:cNvSpPr>
            <a:spLocks noChangeArrowheads="1"/>
          </p:cNvSpPr>
          <p:nvPr/>
        </p:nvSpPr>
        <p:spPr bwMode="auto">
          <a:xfrm>
            <a:off x="0" y="1340768"/>
            <a:ext cx="7956376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400" b="1" i="1" dirty="0" smtClean="0">
                <a:solidFill>
                  <a:srgbClr val="000099"/>
                </a:solidFill>
              </a:rPr>
              <a:t>Исполнение положений Федерального закона от 26 июня 200</a:t>
            </a:r>
            <a:r>
              <a:rPr lang="en-US" sz="1400" b="1" i="1" dirty="0" smtClean="0">
                <a:solidFill>
                  <a:srgbClr val="000099"/>
                </a:solidFill>
              </a:rPr>
              <a:t>8</a:t>
            </a:r>
            <a:r>
              <a:rPr lang="ru-RU" sz="1400" b="1" i="1" dirty="0" smtClean="0">
                <a:solidFill>
                  <a:srgbClr val="000099"/>
                </a:solidFill>
              </a:rPr>
              <a:t> г. № 102-ФЗ</a:t>
            </a: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139700" y="142875"/>
            <a:ext cx="8104188" cy="93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ru-RU" sz="20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>Законотворческая деятельность </a:t>
            </a:r>
          </a:p>
          <a:p>
            <a:pPr algn="ctr">
              <a:defRPr/>
            </a:pPr>
            <a:r>
              <a:rPr lang="ru-RU" sz="20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>в </a:t>
            </a:r>
            <a:r>
              <a:rPr lang="ru-RU" sz="2000" b="1" dirty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>области метрологии </a:t>
            </a:r>
            <a:r>
              <a:rPr lang="ru-RU" sz="20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>2014/2015</a:t>
            </a:r>
            <a:endParaRPr lang="ru-RU" sz="2000" b="1" dirty="0">
              <a:solidFill>
                <a:srgbClr val="000099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88640"/>
            <a:ext cx="7956376" cy="9848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Приказ Минпромторга России от 02.07.2015 № 1815</a:t>
            </a:r>
            <a:r>
              <a:rPr lang="en-US" sz="20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en-US" sz="20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ru-RU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Порядок проведения поверки средств измерений, требования к знаку поверки и содержанию свидетельства о поверке </a:t>
            </a:r>
            <a:endParaRPr lang="ru-RU" sz="2000" b="1" dirty="0" smtClean="0">
              <a:solidFill>
                <a:srgbClr val="000099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46433" name="Rectangle 1"/>
          <p:cNvSpPr>
            <a:spLocks noChangeArrowheads="1"/>
          </p:cNvSpPr>
          <p:nvPr/>
        </p:nvSpPr>
        <p:spPr bwMode="auto">
          <a:xfrm>
            <a:off x="0" y="1239530"/>
            <a:ext cx="9144000" cy="5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Основные положения: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изменились требования к содержанию свидетельства  о поверке (нет обязательного поля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принадл</a:t>
            </a:r>
            <a:r>
              <a:rPr lang="ru-RU" sz="2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е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жащее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…»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уточнены требования по применяемым эталонам);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незначительно изменились требования к знаку поверки, что безусловно вызывает ряд вопросов по применению знаков в 2015 году;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графики поверки стали не обязательными;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уточнены требования к методикам поверки. В частности, необходимо указывать требования к выборочной поверки, требования к возможности поэлементной поверки, поверки по каналам или с неполным комплектом первичных преобразователей;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нет обязательного требования по выбору изготовителя клейм, при этом в части знака поверки Росстандарт регулирует выдачу номеров.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88640"/>
            <a:ext cx="7956376" cy="9848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Приказ Минпромторга России от 02.07.2015 № 1815</a:t>
            </a:r>
            <a:r>
              <a:rPr lang="en-US" sz="20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en-US" sz="20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ru-RU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Порядок проведения поверки средств измерений, требования к знаку поверки и содержанию свидетельства о поверке </a:t>
            </a:r>
            <a:endParaRPr lang="ru-RU" sz="2000" b="1" dirty="0" smtClean="0">
              <a:solidFill>
                <a:srgbClr val="000099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46433" name="Rectangle 1"/>
          <p:cNvSpPr>
            <a:spLocks noChangeArrowheads="1"/>
          </p:cNvSpPr>
          <p:nvPr/>
        </p:nvSpPr>
        <p:spPr bwMode="auto">
          <a:xfrm>
            <a:off x="0" y="1342656"/>
            <a:ext cx="9144000" cy="44781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Tx/>
              <a:tabLst/>
            </a:pPr>
            <a:r>
              <a:rPr lang="ru-RU" sz="2000" b="1" dirty="0" smtClean="0">
                <a:latin typeface="Arial" pitchFamily="34" charset="0"/>
              </a:rPr>
              <a:t>В части испытаний в целях утверждения типа:</a:t>
            </a:r>
          </a:p>
          <a:p>
            <a:pPr marL="457200" marR="0" lvl="0" indent="-457200" algn="just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AutoNum type="arabicPeriod"/>
              <a:tabLst/>
            </a:pPr>
            <a:r>
              <a:rPr lang="ru-RU" sz="2000" dirty="0" smtClean="0">
                <a:latin typeface="Arial" pitchFamily="34" charset="0"/>
              </a:rPr>
              <a:t>Количество и расположение пломб определяется при утверждении типа СИ;</a:t>
            </a:r>
          </a:p>
          <a:p>
            <a:pPr marL="457200" marR="0" lvl="0" indent="-457200" algn="just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AutoNum type="arabicPeriod"/>
              <a:tabLst/>
            </a:pPr>
            <a:r>
              <a:rPr lang="ru-RU" sz="2000" dirty="0" smtClean="0">
                <a:latin typeface="Arial" pitchFamily="34" charset="0"/>
              </a:rPr>
              <a:t>Допускается проведение первичной поверки однотипных СИ при выпуске из производства до ввода в эксплуатацию на основании выборки, если это установлено методикой поверки;</a:t>
            </a:r>
          </a:p>
          <a:p>
            <a:pPr marL="457200" marR="0" lvl="0" indent="-457200" algn="just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AutoNum type="arabicPeriod"/>
              <a:tabLst/>
            </a:pPr>
            <a:r>
              <a:rPr lang="ru-RU" sz="2000" dirty="0" smtClean="0">
                <a:latin typeface="Arial" pitchFamily="34" charset="0"/>
              </a:rPr>
              <a:t>Допускается проведение поверки отдельных измерительных каналов и (или) отдельных автономных блоков из состава СИ в соответствии с заявлением владельца СИ, с обязательным указанием в свидетельстве о поверке информации об объеме проведенной поверки, если это установлено методикой поверки.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Tx/>
              <a:tabLst/>
            </a:pPr>
            <a:endParaRPr lang="ru-RU" sz="2000" dirty="0" smtClean="0">
              <a:latin typeface="Arial" pitchFamily="34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Tx/>
              <a:tabLst/>
            </a:pPr>
            <a:r>
              <a:rPr lang="ru-RU" sz="2000" dirty="0" smtClean="0">
                <a:latin typeface="Arial" pitchFamily="34" charset="0"/>
              </a:rPr>
              <a:t>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Выноска со стрелкой вниз 5"/>
          <p:cNvSpPr>
            <a:spLocks noChangeArrowheads="1"/>
          </p:cNvSpPr>
          <p:nvPr/>
        </p:nvSpPr>
        <p:spPr bwMode="auto">
          <a:xfrm>
            <a:off x="179388" y="3068464"/>
            <a:ext cx="7705725" cy="3744912"/>
          </a:xfrm>
          <a:prstGeom prst="downArrowCallout">
            <a:avLst>
              <a:gd name="adj1" fmla="val 24997"/>
              <a:gd name="adj2" fmla="val 24997"/>
              <a:gd name="adj3" fmla="val 25000"/>
              <a:gd name="adj4" fmla="val 64977"/>
            </a:avLst>
          </a:prstGeom>
          <a:solidFill>
            <a:schemeClr val="bg1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 algn="ctr"/>
            <a:r>
              <a:rPr lang="ru-RU" b="1" dirty="0">
                <a:solidFill>
                  <a:srgbClr val="003399"/>
                </a:solidFill>
              </a:rPr>
              <a:t>Постановления Правительства Российской Федерации от 6 мая 2011г. г. </a:t>
            </a:r>
            <a:br>
              <a:rPr lang="ru-RU" b="1" dirty="0">
                <a:solidFill>
                  <a:srgbClr val="003399"/>
                </a:solidFill>
              </a:rPr>
            </a:br>
            <a:r>
              <a:rPr lang="ru-RU" b="1" dirty="0">
                <a:solidFill>
                  <a:srgbClr val="003399"/>
                </a:solidFill>
              </a:rPr>
              <a:t>№ 352 «Об утверждении перечня услуг, которые являются необходимыми и обязательными для предоставления федеральными органами исполнительной власти государственных услуг и предоставляются организациями, участвующими в предоставлении государственных услуг, и определении размера платы за их оказание»</a:t>
            </a:r>
          </a:p>
        </p:txBody>
      </p:sp>
      <p:sp>
        <p:nvSpPr>
          <p:cNvPr id="6" name="Прямоугольник 7"/>
          <p:cNvSpPr>
            <a:spLocks noChangeArrowheads="1"/>
          </p:cNvSpPr>
          <p:nvPr/>
        </p:nvSpPr>
        <p:spPr bwMode="auto">
          <a:xfrm>
            <a:off x="179512" y="1628453"/>
            <a:ext cx="7705601" cy="1152475"/>
          </a:xfrm>
          <a:prstGeom prst="rect">
            <a:avLst/>
          </a:prstGeom>
          <a:solidFill>
            <a:schemeClr val="bg1"/>
          </a:solidFill>
          <a:ln w="9525" algn="ctr">
            <a:solidFill>
              <a:schemeClr val="tx1"/>
            </a:solidFill>
            <a:round/>
            <a:headEnd/>
            <a:tailEnd/>
          </a:ln>
          <a:effectLst>
            <a:prstShdw prst="shdw12">
              <a:schemeClr val="bg1">
                <a:alpha val="0"/>
              </a:schemeClr>
            </a:prstShdw>
          </a:effectLst>
        </p:spPr>
        <p:txBody>
          <a:bodyPr/>
          <a:lstStyle/>
          <a:p>
            <a:pPr algn="ctr"/>
            <a:endParaRPr lang="ru-RU" b="1" dirty="0" smtClean="0">
              <a:solidFill>
                <a:srgbClr val="003399"/>
              </a:solidFill>
            </a:endParaRPr>
          </a:p>
          <a:p>
            <a:pPr algn="ctr"/>
            <a:r>
              <a:rPr lang="ru-RU" b="1" dirty="0" smtClean="0">
                <a:solidFill>
                  <a:srgbClr val="003399"/>
                </a:solidFill>
              </a:rPr>
              <a:t>Федеральный закон от 27.07.2010 №210-ФЗ «Об организации предоставления государственных и муниципальных услуг»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39750" y="333375"/>
            <a:ext cx="5616575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2000" b="1" dirty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Административные регламенты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539750" y="333375"/>
            <a:ext cx="5616575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2000" b="1" dirty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Административные регламенты</a:t>
            </a:r>
          </a:p>
        </p:txBody>
      </p:sp>
      <p:sp>
        <p:nvSpPr>
          <p:cNvPr id="13315" name="Прямоугольник 7"/>
          <p:cNvSpPr>
            <a:spLocks noChangeArrowheads="1"/>
          </p:cNvSpPr>
          <p:nvPr/>
        </p:nvSpPr>
        <p:spPr bwMode="auto">
          <a:xfrm>
            <a:off x="323850" y="1268413"/>
            <a:ext cx="7561263" cy="2232025"/>
          </a:xfrm>
          <a:prstGeom prst="rect">
            <a:avLst/>
          </a:prstGeom>
          <a:solidFill>
            <a:schemeClr val="bg1"/>
          </a:solidFill>
          <a:ln w="9525" algn="ctr">
            <a:solidFill>
              <a:schemeClr val="tx1"/>
            </a:solidFill>
            <a:round/>
            <a:headEnd/>
            <a:tailEnd/>
          </a:ln>
          <a:effectLst>
            <a:prstShdw prst="shdw12">
              <a:schemeClr val="bg1">
                <a:alpha val="0"/>
              </a:schemeClr>
            </a:prstShdw>
          </a:effectLst>
        </p:spPr>
        <p:txBody>
          <a:bodyPr/>
          <a:lstStyle/>
          <a:p>
            <a:pPr algn="just"/>
            <a:r>
              <a:rPr lang="ru-RU" b="1">
                <a:solidFill>
                  <a:srgbClr val="003399"/>
                </a:solidFill>
              </a:rPr>
              <a:t>Административный регламент (АР) предоставления Федеральным агентством по техническому регулированию и метрологии государственной услуги по отнесению технических средств к средствам измерений</a:t>
            </a:r>
            <a:endParaRPr lang="en-US" b="1">
              <a:solidFill>
                <a:srgbClr val="003399"/>
              </a:solidFill>
            </a:endParaRPr>
          </a:p>
          <a:p>
            <a:pPr algn="just"/>
            <a:r>
              <a:rPr lang="en-US" b="1">
                <a:solidFill>
                  <a:srgbClr val="003399"/>
                </a:solidFill>
              </a:rPr>
              <a:t>[</a:t>
            </a:r>
            <a:r>
              <a:rPr lang="ru-RU" b="1">
                <a:solidFill>
                  <a:srgbClr val="003399"/>
                </a:solidFill>
              </a:rPr>
              <a:t>Приказ Минпромторга №971 от 26.06.2013 г. Зарегистрирован в Минюсте №29274 от 06.08.2013 г. Приказ Росстандарта № 1303 от 07.11. 2013 г. «О реализации приказа Минпромторга № 971 от 26.06.2013 г. </a:t>
            </a:r>
            <a:r>
              <a:rPr lang="en-US" b="1">
                <a:solidFill>
                  <a:srgbClr val="003399"/>
                </a:solidFill>
              </a:rPr>
              <a:t>]</a:t>
            </a:r>
            <a:endParaRPr lang="ru-RU" b="1">
              <a:solidFill>
                <a:srgbClr val="003399"/>
              </a:solidFill>
            </a:endParaRPr>
          </a:p>
        </p:txBody>
      </p:sp>
      <p:sp>
        <p:nvSpPr>
          <p:cNvPr id="13316" name="Выноска со стрелкой вправо 8"/>
          <p:cNvSpPr>
            <a:spLocks noChangeArrowheads="1"/>
          </p:cNvSpPr>
          <p:nvPr/>
        </p:nvSpPr>
        <p:spPr bwMode="auto">
          <a:xfrm>
            <a:off x="395288" y="3716338"/>
            <a:ext cx="4176712" cy="2592387"/>
          </a:xfrm>
          <a:prstGeom prst="rightArrowCallout">
            <a:avLst>
              <a:gd name="adj1" fmla="val 25000"/>
              <a:gd name="adj2" fmla="val 25000"/>
              <a:gd name="adj3" fmla="val 25003"/>
              <a:gd name="adj4" fmla="val 64977"/>
            </a:avLst>
          </a:prstGeom>
          <a:solidFill>
            <a:schemeClr val="bg1"/>
          </a:solidFill>
          <a:ln w="9525" algn="ctr">
            <a:solidFill>
              <a:schemeClr val="tx1"/>
            </a:solidFill>
            <a:round/>
            <a:headEnd/>
            <a:tailEnd/>
          </a:ln>
          <a:effectLst>
            <a:prstShdw prst="shdw12">
              <a:schemeClr val="bg1">
                <a:alpha val="0"/>
              </a:schemeClr>
            </a:prstShdw>
          </a:effectLst>
        </p:spPr>
        <p:txBody>
          <a:bodyPr/>
          <a:lstStyle/>
          <a:p>
            <a:r>
              <a:rPr lang="ru-RU" sz="1600" b="1" dirty="0">
                <a:solidFill>
                  <a:srgbClr val="003399"/>
                </a:solidFill>
              </a:rPr>
              <a:t>АР по ведению Федерального информационного фонда по обеспечению единства измерений и предоставления содержащихся в нем </a:t>
            </a:r>
            <a:r>
              <a:rPr lang="ru-RU" sz="1600" b="1" dirty="0" smtClean="0">
                <a:solidFill>
                  <a:srgbClr val="003399"/>
                </a:solidFill>
              </a:rPr>
              <a:t>сведений</a:t>
            </a:r>
            <a:r>
              <a:rPr lang="en-US" sz="1600" b="1" dirty="0" smtClean="0">
                <a:solidFill>
                  <a:srgbClr val="003399"/>
                </a:solidFill>
              </a:rPr>
              <a:t> </a:t>
            </a:r>
            <a:r>
              <a:rPr lang="en-US" sz="1200" b="1" dirty="0" smtClean="0">
                <a:solidFill>
                  <a:srgbClr val="003399"/>
                </a:solidFill>
              </a:rPr>
              <a:t>[</a:t>
            </a:r>
            <a:r>
              <a:rPr lang="ru-RU" sz="1200" b="1" dirty="0" smtClean="0">
                <a:solidFill>
                  <a:srgbClr val="003399"/>
                </a:solidFill>
              </a:rPr>
              <a:t>Приказ Минпромторга №1</a:t>
            </a:r>
            <a:r>
              <a:rPr lang="en-US" sz="1200" b="1" dirty="0" smtClean="0">
                <a:solidFill>
                  <a:srgbClr val="003399"/>
                </a:solidFill>
              </a:rPr>
              <a:t>213</a:t>
            </a:r>
            <a:r>
              <a:rPr lang="ru-RU" sz="1200" b="1" dirty="0" smtClean="0">
                <a:solidFill>
                  <a:srgbClr val="003399"/>
                </a:solidFill>
              </a:rPr>
              <a:t> от 2</a:t>
            </a:r>
            <a:r>
              <a:rPr lang="en-US" sz="1200" b="1" dirty="0" smtClean="0">
                <a:solidFill>
                  <a:srgbClr val="003399"/>
                </a:solidFill>
              </a:rPr>
              <a:t>5</a:t>
            </a:r>
            <a:r>
              <a:rPr lang="ru-RU" sz="1200" b="1" dirty="0" smtClean="0">
                <a:solidFill>
                  <a:srgbClr val="003399"/>
                </a:solidFill>
              </a:rPr>
              <a:t>.0</a:t>
            </a:r>
            <a:r>
              <a:rPr lang="en-US" sz="1200" b="1" dirty="0" smtClean="0">
                <a:solidFill>
                  <a:srgbClr val="003399"/>
                </a:solidFill>
              </a:rPr>
              <a:t>6</a:t>
            </a:r>
            <a:r>
              <a:rPr lang="ru-RU" sz="1200" b="1" dirty="0" smtClean="0">
                <a:solidFill>
                  <a:srgbClr val="003399"/>
                </a:solidFill>
              </a:rPr>
              <a:t>.201</a:t>
            </a:r>
            <a:r>
              <a:rPr lang="en-US" sz="1200" b="1" dirty="0" smtClean="0">
                <a:solidFill>
                  <a:srgbClr val="003399"/>
                </a:solidFill>
              </a:rPr>
              <a:t>4</a:t>
            </a:r>
            <a:r>
              <a:rPr lang="ru-RU" sz="1200" b="1" dirty="0" smtClean="0">
                <a:solidFill>
                  <a:srgbClr val="003399"/>
                </a:solidFill>
              </a:rPr>
              <a:t> г. Зарегистрирован в Минюсте №</a:t>
            </a:r>
            <a:r>
              <a:rPr lang="en-US" sz="1200" b="1" dirty="0" smtClean="0">
                <a:solidFill>
                  <a:srgbClr val="003399"/>
                </a:solidFill>
              </a:rPr>
              <a:t>34603</a:t>
            </a:r>
            <a:r>
              <a:rPr lang="ru-RU" sz="1200" b="1" dirty="0" smtClean="0">
                <a:solidFill>
                  <a:srgbClr val="003399"/>
                </a:solidFill>
              </a:rPr>
              <a:t> от 7.</a:t>
            </a:r>
            <a:r>
              <a:rPr lang="en-US" sz="1200" b="1" dirty="0" smtClean="0">
                <a:solidFill>
                  <a:srgbClr val="003399"/>
                </a:solidFill>
              </a:rPr>
              <a:t>11</a:t>
            </a:r>
            <a:r>
              <a:rPr lang="ru-RU" sz="1200" b="1" dirty="0" smtClean="0">
                <a:solidFill>
                  <a:srgbClr val="003399"/>
                </a:solidFill>
              </a:rPr>
              <a:t>.2014 г. </a:t>
            </a:r>
            <a:r>
              <a:rPr lang="en-US" sz="1200" b="1" dirty="0" smtClean="0">
                <a:solidFill>
                  <a:srgbClr val="003399"/>
                </a:solidFill>
              </a:rPr>
              <a:t>]</a:t>
            </a:r>
            <a:endParaRPr lang="ru-RU" sz="1600" b="1" dirty="0">
              <a:solidFill>
                <a:srgbClr val="003399"/>
              </a:solidFill>
            </a:endParaRPr>
          </a:p>
        </p:txBody>
      </p:sp>
      <p:sp>
        <p:nvSpPr>
          <p:cNvPr id="13317" name="Прямоугольник 9"/>
          <p:cNvSpPr>
            <a:spLocks noChangeArrowheads="1"/>
          </p:cNvSpPr>
          <p:nvPr/>
        </p:nvSpPr>
        <p:spPr bwMode="auto">
          <a:xfrm>
            <a:off x="4716463" y="4149725"/>
            <a:ext cx="3959225" cy="2087563"/>
          </a:xfrm>
          <a:prstGeom prst="rect">
            <a:avLst/>
          </a:prstGeom>
          <a:solidFill>
            <a:schemeClr val="bg1"/>
          </a:solidFill>
          <a:ln w="9525" algn="ctr">
            <a:solidFill>
              <a:schemeClr val="tx1"/>
            </a:solidFill>
            <a:round/>
            <a:headEnd/>
            <a:tailEnd/>
          </a:ln>
          <a:effectLst>
            <a:prstShdw prst="shdw12">
              <a:schemeClr val="bg1">
                <a:alpha val="0"/>
              </a:schemeClr>
            </a:prstShdw>
          </a:effectLst>
        </p:spPr>
        <p:txBody>
          <a:bodyPr/>
          <a:lstStyle/>
          <a:p>
            <a:pPr algn="just"/>
            <a:r>
              <a:rPr lang="ru-RU" sz="1600" b="1" dirty="0">
                <a:solidFill>
                  <a:srgbClr val="003399"/>
                </a:solidFill>
              </a:rPr>
              <a:t>ПОРЯДОК</a:t>
            </a:r>
            <a:br>
              <a:rPr lang="ru-RU" sz="1600" b="1" dirty="0">
                <a:solidFill>
                  <a:srgbClr val="003399"/>
                </a:solidFill>
              </a:rPr>
            </a:br>
            <a:r>
              <a:rPr lang="ru-RU" sz="1600" b="1" dirty="0">
                <a:solidFill>
                  <a:srgbClr val="003399"/>
                </a:solidFill>
              </a:rPr>
              <a:t>создания и ведения Федерального информационного фонда по обеспечению единства измерений, передачи сведений в него </a:t>
            </a:r>
            <a:r>
              <a:rPr lang="en-US" sz="1600" b="1" dirty="0">
                <a:solidFill>
                  <a:srgbClr val="003399"/>
                </a:solidFill>
              </a:rPr>
              <a:t>[</a:t>
            </a:r>
            <a:r>
              <a:rPr lang="ru-RU" sz="1600" b="1" dirty="0">
                <a:solidFill>
                  <a:srgbClr val="003399"/>
                </a:solidFill>
              </a:rPr>
              <a:t>Приказ Минпромторга №1328 от 20.08.2013 г. Зарегистрирован в Минюсте №31337 от 17.02.2014 г. </a:t>
            </a:r>
            <a:r>
              <a:rPr lang="en-US" sz="1600" b="1" dirty="0">
                <a:solidFill>
                  <a:srgbClr val="003399"/>
                </a:solidFill>
              </a:rPr>
              <a:t>]</a:t>
            </a:r>
            <a:endParaRPr lang="ru-RU" sz="1600" b="1" dirty="0">
              <a:solidFill>
                <a:srgbClr val="00339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Выноска со стрелкой вправо 8"/>
          <p:cNvSpPr>
            <a:spLocks noChangeArrowheads="1"/>
          </p:cNvSpPr>
          <p:nvPr/>
        </p:nvSpPr>
        <p:spPr bwMode="auto">
          <a:xfrm>
            <a:off x="179512" y="1268413"/>
            <a:ext cx="2808163" cy="4248150"/>
          </a:xfrm>
          <a:prstGeom prst="rightArrowCallout">
            <a:avLst>
              <a:gd name="adj1" fmla="val 24990"/>
              <a:gd name="adj2" fmla="val 24998"/>
              <a:gd name="adj3" fmla="val 25000"/>
              <a:gd name="adj4" fmla="val 64977"/>
            </a:avLst>
          </a:prstGeom>
          <a:solidFill>
            <a:schemeClr val="bg1"/>
          </a:solidFill>
          <a:ln w="9525" algn="ctr">
            <a:solidFill>
              <a:schemeClr val="tx1"/>
            </a:solidFill>
            <a:round/>
            <a:headEnd/>
            <a:tailEnd/>
          </a:ln>
          <a:effectLst>
            <a:prstShdw prst="shdw12">
              <a:schemeClr val="bg1">
                <a:alpha val="0"/>
              </a:schemeClr>
            </a:prstShdw>
          </a:effectLst>
        </p:spPr>
        <p:txBody>
          <a:bodyPr/>
          <a:lstStyle/>
          <a:p>
            <a:r>
              <a:rPr lang="ru-RU" sz="1600" b="1" dirty="0">
                <a:solidFill>
                  <a:srgbClr val="003399"/>
                </a:solidFill>
              </a:rPr>
              <a:t>АР по утверждению типа стандартных образцов или типа средств измерений </a:t>
            </a:r>
            <a:r>
              <a:rPr lang="en-US" sz="1600" b="1" dirty="0">
                <a:solidFill>
                  <a:srgbClr val="003399"/>
                </a:solidFill>
              </a:rPr>
              <a:t>[</a:t>
            </a:r>
            <a:r>
              <a:rPr lang="ru-RU" sz="1600" b="1" dirty="0">
                <a:solidFill>
                  <a:srgbClr val="003399"/>
                </a:solidFill>
              </a:rPr>
              <a:t>Приказ Минпромторга от 25.06.2013 г. № </a:t>
            </a:r>
            <a:r>
              <a:rPr lang="ru-RU" sz="1600" b="1" dirty="0" smtClean="0">
                <a:solidFill>
                  <a:srgbClr val="003399"/>
                </a:solidFill>
              </a:rPr>
              <a:t>970 (в ред. от 16.02.2015 г.). </a:t>
            </a:r>
            <a:r>
              <a:rPr lang="ru-RU" sz="1400" b="1" dirty="0" smtClean="0">
                <a:solidFill>
                  <a:srgbClr val="003399"/>
                </a:solidFill>
              </a:rPr>
              <a:t>Зарегистрирован </a:t>
            </a:r>
            <a:r>
              <a:rPr lang="ru-RU" sz="1400" b="1" dirty="0">
                <a:solidFill>
                  <a:srgbClr val="003399"/>
                </a:solidFill>
              </a:rPr>
              <a:t>в Минюсте РФ 12.09.2013 г.</a:t>
            </a:r>
          </a:p>
          <a:p>
            <a:r>
              <a:rPr lang="ru-RU" sz="1400" b="1" dirty="0">
                <a:solidFill>
                  <a:srgbClr val="003399"/>
                </a:solidFill>
              </a:rPr>
              <a:t>Регистрационный № 29940</a:t>
            </a:r>
            <a:r>
              <a:rPr lang="en-US" sz="1600" b="1" dirty="0">
                <a:solidFill>
                  <a:srgbClr val="003399"/>
                </a:solidFill>
              </a:rPr>
              <a:t>]</a:t>
            </a:r>
            <a:endParaRPr lang="ru-RU" sz="1600" b="1" dirty="0">
              <a:solidFill>
                <a:srgbClr val="003399"/>
              </a:solidFill>
            </a:endParaRPr>
          </a:p>
        </p:txBody>
      </p:sp>
      <p:sp>
        <p:nvSpPr>
          <p:cNvPr id="14339" name="Прямоугольник 9"/>
          <p:cNvSpPr>
            <a:spLocks noChangeArrowheads="1"/>
          </p:cNvSpPr>
          <p:nvPr/>
        </p:nvSpPr>
        <p:spPr bwMode="auto">
          <a:xfrm>
            <a:off x="3059113" y="5013325"/>
            <a:ext cx="5473700" cy="1844675"/>
          </a:xfrm>
          <a:prstGeom prst="rect">
            <a:avLst/>
          </a:prstGeom>
          <a:solidFill>
            <a:schemeClr val="bg1"/>
          </a:solidFill>
          <a:ln w="9525" algn="ctr">
            <a:solidFill>
              <a:schemeClr val="tx1"/>
            </a:solidFill>
            <a:round/>
            <a:headEnd/>
            <a:tailEnd/>
          </a:ln>
          <a:effectLst>
            <a:prstShdw prst="shdw12">
              <a:schemeClr val="bg1">
                <a:alpha val="0"/>
              </a:schemeClr>
            </a:prstShdw>
          </a:effectLst>
        </p:spPr>
        <p:txBody>
          <a:bodyPr/>
          <a:lstStyle/>
          <a:p>
            <a:pPr algn="just"/>
            <a:r>
              <a:rPr lang="ru-RU" sz="1600" b="1">
                <a:solidFill>
                  <a:srgbClr val="003399"/>
                </a:solidFill>
              </a:rPr>
              <a:t>Методика определения размера платы за оказание услуги по испытаниям стандартного образца или средства измерений в целях утверждения типа в области обеспечения единства измерений </a:t>
            </a:r>
            <a:r>
              <a:rPr lang="en-US" sz="1600" b="1">
                <a:solidFill>
                  <a:srgbClr val="003399"/>
                </a:solidFill>
              </a:rPr>
              <a:t>[</a:t>
            </a:r>
            <a:r>
              <a:rPr lang="ru-RU" sz="1600" b="1">
                <a:solidFill>
                  <a:srgbClr val="003399"/>
                </a:solidFill>
              </a:rPr>
              <a:t>Приказ Минпромторга от 25.06.2013 г. № 973. Зарегистрировано в Минюсте РФ 12.08.2013 г. Регистрационный № 29359</a:t>
            </a:r>
            <a:r>
              <a:rPr lang="en-US" sz="1600" b="1">
                <a:solidFill>
                  <a:srgbClr val="003399"/>
                </a:solidFill>
              </a:rPr>
              <a:t>]</a:t>
            </a:r>
            <a:endParaRPr lang="ru-RU" sz="1600" b="1">
              <a:solidFill>
                <a:srgbClr val="003399"/>
              </a:solidFill>
            </a:endParaRPr>
          </a:p>
          <a:p>
            <a:pPr algn="just"/>
            <a:endParaRPr lang="ru-RU" sz="1600" b="1">
              <a:solidFill>
                <a:srgbClr val="003399"/>
              </a:solidFill>
            </a:endParaRPr>
          </a:p>
        </p:txBody>
      </p:sp>
      <p:sp>
        <p:nvSpPr>
          <p:cNvPr id="14340" name="Прямоугольник 12"/>
          <p:cNvSpPr>
            <a:spLocks noChangeArrowheads="1"/>
          </p:cNvSpPr>
          <p:nvPr/>
        </p:nvSpPr>
        <p:spPr bwMode="auto">
          <a:xfrm>
            <a:off x="3059113" y="1268413"/>
            <a:ext cx="5545137" cy="3673475"/>
          </a:xfrm>
          <a:prstGeom prst="rect">
            <a:avLst/>
          </a:prstGeom>
          <a:solidFill>
            <a:schemeClr val="bg1"/>
          </a:solidFill>
          <a:ln w="9525" algn="ctr">
            <a:solidFill>
              <a:schemeClr val="tx1"/>
            </a:solidFill>
            <a:round/>
            <a:headEnd/>
            <a:tailEnd/>
          </a:ln>
          <a:effectLst>
            <a:prstShdw prst="shdw12">
              <a:schemeClr val="bg1">
                <a:alpha val="0"/>
              </a:schemeClr>
            </a:prstShdw>
          </a:effectLst>
        </p:spPr>
        <p:txBody>
          <a:bodyPr/>
          <a:lstStyle/>
          <a:p>
            <a:pPr algn="just"/>
            <a:r>
              <a:rPr lang="ru-RU" sz="1600" b="1" dirty="0">
                <a:solidFill>
                  <a:srgbClr val="003399"/>
                </a:solidFill>
              </a:rPr>
              <a:t>Приказ </a:t>
            </a:r>
            <a:r>
              <a:rPr lang="ru-RU" sz="1600" b="1" dirty="0" err="1">
                <a:solidFill>
                  <a:srgbClr val="003399"/>
                </a:solidFill>
              </a:rPr>
              <a:t>Минпромторга</a:t>
            </a:r>
            <a:r>
              <a:rPr lang="ru-RU" sz="1600" b="1" dirty="0">
                <a:solidFill>
                  <a:srgbClr val="003399"/>
                </a:solidFill>
              </a:rPr>
              <a:t> № 1081 от 30.11.2009 г.</a:t>
            </a:r>
          </a:p>
          <a:p>
            <a:pPr algn="just"/>
            <a:r>
              <a:rPr lang="ru-RU" sz="1600" b="1" dirty="0">
                <a:solidFill>
                  <a:srgbClr val="003399"/>
                </a:solidFill>
              </a:rPr>
              <a:t>Об утверждении Порядка проведения испытаний стандартных образцов или средств измерений в целях утверждения типа, Порядка утверждения типа стандартных образцов или типа средств измерений, Порядка выдачи свидетельств об утверждении типа стандартных образцов или типа средств измерений, установления и изменения срока действия указанных свидетельств и интервала между поверками средств измерений, требований к знакам утверждения типа стандартных образцов или типа средств измерений и порядка их </a:t>
            </a:r>
            <a:r>
              <a:rPr lang="ru-RU" sz="1600" b="1" dirty="0" smtClean="0">
                <a:solidFill>
                  <a:srgbClr val="003399"/>
                </a:solidFill>
              </a:rPr>
              <a:t>нанесения </a:t>
            </a:r>
            <a:r>
              <a:rPr lang="en-US" sz="1600" b="1" dirty="0" smtClean="0">
                <a:solidFill>
                  <a:srgbClr val="003399"/>
                </a:solidFill>
              </a:rPr>
              <a:t>[</a:t>
            </a:r>
            <a:r>
              <a:rPr lang="ru-RU" sz="1600" b="1" dirty="0" smtClean="0">
                <a:solidFill>
                  <a:srgbClr val="003399"/>
                </a:solidFill>
              </a:rPr>
              <a:t>Зарегистрировано в Минюсте РФ 25.12.2009 г.</a:t>
            </a:r>
            <a:r>
              <a:rPr lang="en-US" sz="1600" b="1" dirty="0" smtClean="0">
                <a:solidFill>
                  <a:srgbClr val="003399"/>
                </a:solidFill>
              </a:rPr>
              <a:t> </a:t>
            </a:r>
            <a:r>
              <a:rPr lang="ru-RU" sz="1600" b="1" dirty="0" smtClean="0">
                <a:solidFill>
                  <a:srgbClr val="003399"/>
                </a:solidFill>
              </a:rPr>
              <a:t>Регистрационный №15866</a:t>
            </a:r>
            <a:r>
              <a:rPr lang="en-US" sz="1600" b="1" dirty="0" smtClean="0">
                <a:solidFill>
                  <a:srgbClr val="003399"/>
                </a:solidFill>
              </a:rPr>
              <a:t>]</a:t>
            </a:r>
            <a:endParaRPr lang="ru-RU" sz="1600" b="1" dirty="0">
              <a:solidFill>
                <a:srgbClr val="003399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39750" y="333375"/>
            <a:ext cx="5616575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2000" b="1" dirty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Административные регламенты</a:t>
            </a:r>
          </a:p>
        </p:txBody>
      </p:sp>
      <p:sp>
        <p:nvSpPr>
          <p:cNvPr id="14342" name="Стрелка вниз 7"/>
          <p:cNvSpPr>
            <a:spLocks noChangeArrowheads="1"/>
          </p:cNvSpPr>
          <p:nvPr/>
        </p:nvSpPr>
        <p:spPr bwMode="auto">
          <a:xfrm>
            <a:off x="468313" y="5516563"/>
            <a:ext cx="1439862" cy="1341437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bg1"/>
          </a:solidFill>
          <a:ln w="9525" algn="ctr">
            <a:solidFill>
              <a:schemeClr val="tx1"/>
            </a:solidFill>
            <a:round/>
            <a:headEnd/>
            <a:tailEnd/>
          </a:ln>
          <a:effectLst>
            <a:prstShdw prst="shdw12">
              <a:schemeClr val="bg2">
                <a:alpha val="50000"/>
              </a:schemeClr>
            </a:prstShdw>
          </a:effectLst>
        </p:spPr>
        <p:txBody>
          <a:bodyPr/>
          <a:lstStyle/>
          <a:p>
            <a:endParaRPr lang="ru-RU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9750" y="333375"/>
            <a:ext cx="5616575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2000" b="1" dirty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Административные регламенты</a:t>
            </a:r>
          </a:p>
        </p:txBody>
      </p:sp>
      <p:sp>
        <p:nvSpPr>
          <p:cNvPr id="15363" name="Стрелка вниз 2"/>
          <p:cNvSpPr>
            <a:spLocks noChangeArrowheads="1"/>
          </p:cNvSpPr>
          <p:nvPr/>
        </p:nvSpPr>
        <p:spPr bwMode="auto">
          <a:xfrm>
            <a:off x="1476375" y="1341438"/>
            <a:ext cx="5111750" cy="1223962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bg1"/>
          </a:solidFill>
          <a:ln w="9525" algn="ctr">
            <a:solidFill>
              <a:schemeClr val="tx1"/>
            </a:solidFill>
            <a:round/>
            <a:headEnd/>
            <a:tailEnd/>
          </a:ln>
          <a:effectLst>
            <a:prstShdw prst="shdw12">
              <a:schemeClr val="bg2">
                <a:alpha val="50000"/>
              </a:schemeClr>
            </a:prstShdw>
          </a:effectLst>
        </p:spPr>
        <p:txBody>
          <a:bodyPr/>
          <a:lstStyle/>
          <a:p>
            <a:pPr algn="ctr"/>
            <a:r>
              <a:rPr lang="ru-RU"/>
              <a:t>Реализация Приказ Минпромторга от 25.06.2013 г. № 970 </a:t>
            </a:r>
          </a:p>
        </p:txBody>
      </p:sp>
      <p:sp>
        <p:nvSpPr>
          <p:cNvPr id="15364" name="Прямоугольник 3"/>
          <p:cNvSpPr>
            <a:spLocks noChangeArrowheads="1"/>
          </p:cNvSpPr>
          <p:nvPr/>
        </p:nvSpPr>
        <p:spPr bwMode="auto">
          <a:xfrm>
            <a:off x="107950" y="4941888"/>
            <a:ext cx="7777163" cy="1295400"/>
          </a:xfrm>
          <a:prstGeom prst="rect">
            <a:avLst/>
          </a:prstGeom>
          <a:solidFill>
            <a:schemeClr val="bg1"/>
          </a:solidFill>
          <a:ln w="9525" algn="ctr">
            <a:solidFill>
              <a:schemeClr val="tx1"/>
            </a:solidFill>
            <a:round/>
            <a:headEnd/>
            <a:tailEnd/>
          </a:ln>
          <a:effectLst>
            <a:prstShdw prst="shdw12">
              <a:schemeClr val="bg2">
                <a:alpha val="50000"/>
              </a:schemeClr>
            </a:prstShdw>
          </a:effectLst>
        </p:spPr>
        <p:txBody>
          <a:bodyPr/>
          <a:lstStyle/>
          <a:p>
            <a:pPr algn="ctr"/>
            <a:r>
              <a:rPr lang="ru-RU" b="1"/>
              <a:t>Приказ Росстандарта № 82 от 31.01.2014 г. «О признании утратившим силу приказа Федерального агентства по техническому регулированию и метрологии от 21 мая 2012 </a:t>
            </a:r>
            <a:br>
              <a:rPr lang="ru-RU" b="1"/>
            </a:br>
            <a:r>
              <a:rPr lang="ru-RU" b="1"/>
              <a:t>№ 366»</a:t>
            </a:r>
            <a:endParaRPr lang="ru-RU"/>
          </a:p>
        </p:txBody>
      </p:sp>
      <p:sp>
        <p:nvSpPr>
          <p:cNvPr id="15365" name="Прямоугольник 4"/>
          <p:cNvSpPr>
            <a:spLocks noChangeArrowheads="1"/>
          </p:cNvSpPr>
          <p:nvPr/>
        </p:nvSpPr>
        <p:spPr bwMode="auto">
          <a:xfrm>
            <a:off x="107950" y="2708275"/>
            <a:ext cx="7777163" cy="1873250"/>
          </a:xfrm>
          <a:prstGeom prst="rect">
            <a:avLst/>
          </a:prstGeom>
          <a:solidFill>
            <a:schemeClr val="bg1"/>
          </a:solidFill>
          <a:ln w="9525" algn="ctr">
            <a:solidFill>
              <a:schemeClr val="tx1"/>
            </a:solidFill>
            <a:round/>
            <a:headEnd/>
            <a:tailEnd/>
          </a:ln>
          <a:effectLst>
            <a:prstShdw prst="shdw12">
              <a:schemeClr val="bg2">
                <a:alpha val="50000"/>
              </a:schemeClr>
            </a:prstShdw>
          </a:effectLst>
        </p:spPr>
        <p:txBody>
          <a:bodyPr/>
          <a:lstStyle/>
          <a:p>
            <a:pPr algn="ctr"/>
            <a:r>
              <a:rPr lang="ru-RU" b="1"/>
              <a:t>Приказ Росстандарта № 81 от 31.01.2014 г. «О реализации приказа Минпромторга России от 25 июня 2013 г. №970 «Об утверждении Административного регламента по предоставлению Федеральным агентством по техническому регулированию и метрологии государственной услуги по утверждению типа стандартных образцов или типа средств измерений»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268760"/>
            <a:ext cx="7956376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 smtClean="0"/>
              <a:t>МИНИСТЕРСТВО ПРОМЫШЛЕННОСТИ И ТОРГОВЛИ РОССИЙСКОЙ ФЕДЕРАЦИИ</a:t>
            </a:r>
          </a:p>
          <a:p>
            <a:pPr algn="ctr"/>
            <a:endParaRPr lang="ru-RU" sz="1600" b="1" dirty="0" smtClean="0"/>
          </a:p>
          <a:p>
            <a:pPr algn="ctr"/>
            <a:r>
              <a:rPr lang="ru-RU" sz="1600" b="1" dirty="0" smtClean="0"/>
              <a:t>ПРИКАЗ</a:t>
            </a:r>
          </a:p>
          <a:p>
            <a:pPr algn="ctr"/>
            <a:r>
              <a:rPr lang="ru-RU" sz="1600" b="1" dirty="0" smtClean="0"/>
              <a:t>от 3 февраля 2015 г. N 164</a:t>
            </a:r>
          </a:p>
          <a:p>
            <a:endParaRPr lang="ru-RU" sz="1600" b="1" dirty="0" smtClean="0"/>
          </a:p>
          <a:p>
            <a:r>
              <a:rPr lang="ru-RU" sz="1600" b="1" dirty="0" smtClean="0"/>
              <a:t>ОБ УТВЕРЖДЕНИИ ФОРМЫ СВИДЕТЕЛЬСТВ ОБ УТВЕРЖДЕНИИ ТИПА СТАНДАРТНЫХ ОБРАЗЦОВ ИЛИ ТИПА СРЕДСТВ ИЗМЕРЕНИЙ</a:t>
            </a:r>
          </a:p>
          <a:p>
            <a:endParaRPr lang="ru-RU" sz="1600" dirty="0" smtClean="0"/>
          </a:p>
          <a:p>
            <a:r>
              <a:rPr lang="ru-RU" sz="1600" dirty="0" smtClean="0"/>
              <a:t>В соответствии с частью 7 статьи 12 Федерального закона от 26 июня 2008 г. N 102-ФЗ "Об обеспечении единства измерений" (Собрание законодательства Российской Федерации, 2008, N 26, ст. 3021; 2011, N 30, ст. 4590, N 49, ст. 7025; 2012, N 31, ст. 4322; 2013, N 49, ст. 6339; 2014, N 26, ст. 3366; N 30, ст. 4255) приказываю:</a:t>
            </a:r>
          </a:p>
          <a:p>
            <a:r>
              <a:rPr lang="ru-RU" sz="1600" dirty="0" smtClean="0"/>
              <a:t>утвердить прилагаемые формы свидетельств об утверждении типа стандартных образцов или типа средств измерений.</a:t>
            </a:r>
          </a:p>
          <a:p>
            <a:endParaRPr lang="ru-RU" sz="1600" dirty="0" smtClean="0"/>
          </a:p>
          <a:p>
            <a:pPr algn="r"/>
            <a:r>
              <a:rPr lang="ru-RU" sz="1600" dirty="0" smtClean="0"/>
              <a:t>Министр</a:t>
            </a:r>
          </a:p>
          <a:p>
            <a:pPr algn="r"/>
            <a:r>
              <a:rPr lang="ru-RU" sz="1600" dirty="0" smtClean="0"/>
              <a:t>Д.В.МАНТУРОВ</a:t>
            </a:r>
          </a:p>
          <a:p>
            <a:r>
              <a:rPr lang="ru-RU" sz="1600" dirty="0" smtClean="0"/>
              <a:t>Утверждены</a:t>
            </a:r>
          </a:p>
          <a:p>
            <a:r>
              <a:rPr lang="ru-RU" sz="1600" dirty="0" smtClean="0"/>
              <a:t>приказом Минпромторга России</a:t>
            </a:r>
          </a:p>
          <a:p>
            <a:r>
              <a:rPr lang="ru-RU" sz="1600" dirty="0" smtClean="0"/>
              <a:t>от 3 февраля 2015 г. N 164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0" y="332656"/>
            <a:ext cx="742299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Приказ Минпромторга России от 3 февраля 2015 г. №164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Прямоугольник 37"/>
          <p:cNvSpPr/>
          <p:nvPr/>
        </p:nvSpPr>
        <p:spPr bwMode="auto">
          <a:xfrm>
            <a:off x="3429000" y="1428750"/>
            <a:ext cx="2928938" cy="714375"/>
          </a:xfrm>
          <a:prstGeom prst="rect">
            <a:avLst/>
          </a:prstGeom>
          <a:solidFill>
            <a:srgbClr val="9F5F19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46800" rIns="46800" anchor="ctr"/>
          <a:lstStyle/>
          <a:p>
            <a:pPr algn="ctr">
              <a:defRPr/>
            </a:pPr>
            <a:r>
              <a:rPr lang="ru-RU" sz="1400" b="1" dirty="0">
                <a:solidFill>
                  <a:schemeClr val="bg1"/>
                </a:solidFill>
              </a:rPr>
              <a:t>ПРАВИТЕЛЬСТВО </a:t>
            </a:r>
            <a:br>
              <a:rPr lang="ru-RU" sz="1400" b="1" dirty="0">
                <a:solidFill>
                  <a:schemeClr val="bg1"/>
                </a:solidFill>
              </a:rPr>
            </a:br>
            <a:r>
              <a:rPr lang="ru-RU" sz="1400" b="1" dirty="0">
                <a:solidFill>
                  <a:schemeClr val="bg1"/>
                </a:solidFill>
              </a:rPr>
              <a:t>РОССИЙСКОЙ ФЕДЕРАЦИИ</a:t>
            </a:r>
          </a:p>
        </p:txBody>
      </p:sp>
      <p:sp>
        <p:nvSpPr>
          <p:cNvPr id="40" name="Скругленный прямоугольник 39"/>
          <p:cNvSpPr/>
          <p:nvPr/>
        </p:nvSpPr>
        <p:spPr bwMode="auto">
          <a:xfrm>
            <a:off x="3643313" y="2714625"/>
            <a:ext cx="2428875" cy="857250"/>
          </a:xfrm>
          <a:prstGeom prst="roundRect">
            <a:avLst/>
          </a:prstGeom>
          <a:solidFill>
            <a:srgbClr val="FFEFBD"/>
          </a:solidFill>
          <a:ln w="9525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lang="ru-RU" sz="2000" b="1" dirty="0"/>
              <a:t>РОССТАНДАРТ</a:t>
            </a:r>
          </a:p>
        </p:txBody>
      </p:sp>
      <p:sp>
        <p:nvSpPr>
          <p:cNvPr id="37" name="Скругленный прямоугольник 36"/>
          <p:cNvSpPr/>
          <p:nvPr/>
        </p:nvSpPr>
        <p:spPr bwMode="auto">
          <a:xfrm>
            <a:off x="142875" y="4643438"/>
            <a:ext cx="1357313" cy="642937"/>
          </a:xfrm>
          <a:prstGeom prst="roundRect">
            <a:avLst/>
          </a:prstGeom>
          <a:solidFill>
            <a:srgbClr val="FFEFBD"/>
          </a:solidFill>
          <a:ln w="9525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36000" rIns="36000" anchor="ctr"/>
          <a:lstStyle/>
          <a:p>
            <a:pPr>
              <a:defRPr/>
            </a:pPr>
            <a:r>
              <a:rPr lang="ru-RU" sz="1000" b="1" dirty="0"/>
              <a:t>Территориальные органы</a:t>
            </a:r>
          </a:p>
        </p:txBody>
      </p:sp>
      <p:sp>
        <p:nvSpPr>
          <p:cNvPr id="41" name="Скругленный прямоугольник 40"/>
          <p:cNvSpPr/>
          <p:nvPr/>
        </p:nvSpPr>
        <p:spPr bwMode="auto">
          <a:xfrm>
            <a:off x="571500" y="2984500"/>
            <a:ext cx="1951038" cy="1373188"/>
          </a:xfrm>
          <a:prstGeom prst="roundRect">
            <a:avLst/>
          </a:prstGeom>
          <a:solidFill>
            <a:srgbClr val="FFE7F4"/>
          </a:solidFill>
          <a:ln w="9525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46800" rIns="46800" anchor="ctr"/>
          <a:lstStyle/>
          <a:p>
            <a:pPr>
              <a:defRPr/>
            </a:pPr>
            <a:r>
              <a:rPr lang="ru-RU" sz="1000" b="1" dirty="0"/>
              <a:t>Федеральный орган исполнительной власти</a:t>
            </a:r>
          </a:p>
          <a:p>
            <a:pPr>
              <a:defRPr/>
            </a:pPr>
            <a:endParaRPr lang="ru-RU" sz="1000" b="1" dirty="0"/>
          </a:p>
          <a:p>
            <a:pPr>
              <a:defRPr/>
            </a:pPr>
            <a:r>
              <a:rPr lang="ru-RU" sz="1000" b="1" dirty="0"/>
              <a:t>Министерства</a:t>
            </a:r>
          </a:p>
          <a:p>
            <a:pPr>
              <a:defRPr/>
            </a:pPr>
            <a:r>
              <a:rPr lang="ru-RU" sz="1000" b="1" dirty="0"/>
              <a:t>Федеральные службы</a:t>
            </a:r>
          </a:p>
          <a:p>
            <a:pPr>
              <a:defRPr/>
            </a:pPr>
            <a:r>
              <a:rPr lang="ru-RU" sz="1000" b="1" dirty="0"/>
              <a:t>Федеральные агентства</a:t>
            </a:r>
          </a:p>
          <a:p>
            <a:pPr>
              <a:defRPr/>
            </a:pPr>
            <a:r>
              <a:rPr lang="ru-RU" sz="1000" b="1" dirty="0"/>
              <a:t>Ведомственные метрологические службы</a:t>
            </a:r>
            <a:endParaRPr lang="en-US" sz="1000" b="1" dirty="0"/>
          </a:p>
        </p:txBody>
      </p:sp>
      <p:sp>
        <p:nvSpPr>
          <p:cNvPr id="42" name="Скругленный прямоугольник 41"/>
          <p:cNvSpPr/>
          <p:nvPr/>
        </p:nvSpPr>
        <p:spPr bwMode="auto">
          <a:xfrm>
            <a:off x="3071813" y="4643438"/>
            <a:ext cx="1928812" cy="642937"/>
          </a:xfrm>
          <a:prstGeom prst="roundRect">
            <a:avLst/>
          </a:prstGeom>
          <a:solidFill>
            <a:srgbClr val="FFEFBD"/>
          </a:solidFill>
          <a:ln w="9525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lang="ru-RU" sz="1200" b="1" dirty="0"/>
              <a:t>Метрологическая </a:t>
            </a:r>
            <a:br>
              <a:rPr lang="ru-RU" sz="1200" b="1" dirty="0"/>
            </a:br>
            <a:r>
              <a:rPr lang="ru-RU" sz="1200" b="1" dirty="0"/>
              <a:t>служба</a:t>
            </a:r>
          </a:p>
          <a:p>
            <a:pPr algn="ctr">
              <a:defRPr/>
            </a:pPr>
            <a:r>
              <a:rPr lang="ru-RU" sz="1200" b="1" dirty="0" err="1"/>
              <a:t>Росстандарта</a:t>
            </a:r>
            <a:endParaRPr lang="ru-RU" sz="1200" b="1" dirty="0"/>
          </a:p>
        </p:txBody>
      </p:sp>
      <p:sp>
        <p:nvSpPr>
          <p:cNvPr id="44" name="Скругленный прямоугольник 43"/>
          <p:cNvSpPr/>
          <p:nvPr/>
        </p:nvSpPr>
        <p:spPr bwMode="auto">
          <a:xfrm>
            <a:off x="1590675" y="4643438"/>
            <a:ext cx="1285875" cy="642937"/>
          </a:xfrm>
          <a:prstGeom prst="roundRect">
            <a:avLst/>
          </a:prstGeom>
          <a:solidFill>
            <a:srgbClr val="FFEFBD"/>
          </a:solidFill>
          <a:ln w="9525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36000" rIns="36000" anchor="ctr"/>
          <a:lstStyle/>
          <a:p>
            <a:pPr>
              <a:defRPr/>
            </a:pPr>
            <a:r>
              <a:rPr lang="ru-RU" sz="1000" b="1" dirty="0"/>
              <a:t>Национальные метрологические институты</a:t>
            </a:r>
          </a:p>
        </p:txBody>
      </p:sp>
      <p:sp>
        <p:nvSpPr>
          <p:cNvPr id="45" name="Скругленный прямоугольник 44"/>
          <p:cNvSpPr/>
          <p:nvPr/>
        </p:nvSpPr>
        <p:spPr bwMode="auto">
          <a:xfrm>
            <a:off x="5643563" y="4643438"/>
            <a:ext cx="642937" cy="642937"/>
          </a:xfrm>
          <a:prstGeom prst="roundRect">
            <a:avLst/>
          </a:prstGeom>
          <a:solidFill>
            <a:srgbClr val="FFEFBD"/>
          </a:solidFill>
          <a:ln w="9525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46800" rIns="46800" anchor="ctr"/>
          <a:lstStyle/>
          <a:p>
            <a:pPr>
              <a:defRPr/>
            </a:pPr>
            <a:r>
              <a:rPr lang="ru-RU" sz="1100" b="1" dirty="0"/>
              <a:t>ГСССД</a:t>
            </a:r>
          </a:p>
        </p:txBody>
      </p:sp>
      <p:sp>
        <p:nvSpPr>
          <p:cNvPr id="46" name="Скругленный прямоугольник 45"/>
          <p:cNvSpPr/>
          <p:nvPr/>
        </p:nvSpPr>
        <p:spPr bwMode="auto">
          <a:xfrm>
            <a:off x="6429375" y="4643438"/>
            <a:ext cx="642938" cy="642937"/>
          </a:xfrm>
          <a:prstGeom prst="roundRect">
            <a:avLst/>
          </a:prstGeom>
          <a:solidFill>
            <a:srgbClr val="FFEFBD"/>
          </a:solidFill>
          <a:ln w="9525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46800" rIns="46800" anchor="ctr"/>
          <a:lstStyle/>
          <a:p>
            <a:pPr>
              <a:defRPr/>
            </a:pPr>
            <a:r>
              <a:rPr lang="ru-RU" sz="1100" b="1" dirty="0"/>
              <a:t>ГССО</a:t>
            </a:r>
          </a:p>
        </p:txBody>
      </p:sp>
      <p:sp>
        <p:nvSpPr>
          <p:cNvPr id="47" name="Скругленный прямоугольник 46"/>
          <p:cNvSpPr/>
          <p:nvPr/>
        </p:nvSpPr>
        <p:spPr bwMode="auto">
          <a:xfrm>
            <a:off x="7143750" y="4643438"/>
            <a:ext cx="642938" cy="642937"/>
          </a:xfrm>
          <a:prstGeom prst="roundRect">
            <a:avLst/>
          </a:prstGeom>
          <a:solidFill>
            <a:srgbClr val="FFEFBD"/>
          </a:solidFill>
          <a:ln w="9525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46800" rIns="46800" anchor="ctr"/>
          <a:lstStyle/>
          <a:p>
            <a:pPr>
              <a:defRPr/>
            </a:pPr>
            <a:r>
              <a:rPr lang="ru-RU" sz="1100" b="1" dirty="0"/>
              <a:t>ГСВЧ</a:t>
            </a:r>
          </a:p>
        </p:txBody>
      </p:sp>
      <p:sp>
        <p:nvSpPr>
          <p:cNvPr id="48" name="Скругленный прямоугольник 47"/>
          <p:cNvSpPr/>
          <p:nvPr/>
        </p:nvSpPr>
        <p:spPr bwMode="auto">
          <a:xfrm>
            <a:off x="1928813" y="5500688"/>
            <a:ext cx="1285875" cy="576262"/>
          </a:xfrm>
          <a:prstGeom prst="roundRect">
            <a:avLst/>
          </a:prstGeom>
          <a:solidFill>
            <a:schemeClr val="bg1"/>
          </a:solidFill>
          <a:ln w="9525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36000" rIns="36000" anchor="ctr"/>
          <a:lstStyle/>
          <a:p>
            <a:pPr algn="ctr">
              <a:defRPr/>
            </a:pPr>
            <a:r>
              <a:rPr lang="ru-RU" sz="900" b="1" dirty="0"/>
              <a:t>Метрологические службы юридических лиц</a:t>
            </a:r>
          </a:p>
        </p:txBody>
      </p:sp>
      <p:sp>
        <p:nvSpPr>
          <p:cNvPr id="50" name="Прямоугольник 49"/>
          <p:cNvSpPr/>
          <p:nvPr/>
        </p:nvSpPr>
        <p:spPr bwMode="auto">
          <a:xfrm>
            <a:off x="214313" y="6286500"/>
            <a:ext cx="7572375" cy="428625"/>
          </a:xfrm>
          <a:prstGeom prst="rect">
            <a:avLst/>
          </a:prstGeom>
          <a:solidFill>
            <a:srgbClr val="9F5F19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46800" tIns="108000" rIns="46800" bIns="0" anchor="ctr"/>
          <a:lstStyle/>
          <a:p>
            <a:pPr algn="ctr">
              <a:defRPr/>
            </a:pPr>
            <a:r>
              <a:rPr lang="ru-RU" sz="1600" b="1" baseline="30000">
                <a:solidFill>
                  <a:schemeClr val="bg1"/>
                </a:solidFill>
              </a:rPr>
              <a:t>Средства измерений (более 1,5 млрд шт.); измерительные процессы; </a:t>
            </a:r>
            <a:br>
              <a:rPr lang="ru-RU" sz="1600" b="1" baseline="30000">
                <a:solidFill>
                  <a:schemeClr val="bg1"/>
                </a:solidFill>
              </a:rPr>
            </a:br>
            <a:r>
              <a:rPr lang="ru-RU" sz="1600" b="1" baseline="30000">
                <a:solidFill>
                  <a:schemeClr val="bg1"/>
                </a:solidFill>
              </a:rPr>
              <a:t>деятельность по обеспечению единства измерений</a:t>
            </a:r>
          </a:p>
        </p:txBody>
      </p:sp>
      <p:sp>
        <p:nvSpPr>
          <p:cNvPr id="52" name="Скругленный прямоугольник 51"/>
          <p:cNvSpPr/>
          <p:nvPr/>
        </p:nvSpPr>
        <p:spPr bwMode="auto">
          <a:xfrm>
            <a:off x="3286125" y="5500688"/>
            <a:ext cx="1285875" cy="576262"/>
          </a:xfrm>
          <a:prstGeom prst="roundRect">
            <a:avLst/>
          </a:prstGeom>
          <a:solidFill>
            <a:schemeClr val="bg1"/>
          </a:solidFill>
          <a:ln w="9525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36000" rIns="36000" anchor="ctr"/>
          <a:lstStyle/>
          <a:p>
            <a:pPr algn="ctr">
              <a:defRPr/>
            </a:pPr>
            <a:r>
              <a:rPr lang="ru-RU" sz="900" b="1" dirty="0"/>
              <a:t>Государственные региональные центры метрологии</a:t>
            </a:r>
          </a:p>
        </p:txBody>
      </p:sp>
      <p:sp>
        <p:nvSpPr>
          <p:cNvPr id="53" name="Скругленный прямоугольник 52"/>
          <p:cNvSpPr/>
          <p:nvPr/>
        </p:nvSpPr>
        <p:spPr bwMode="auto">
          <a:xfrm>
            <a:off x="4643438" y="5500688"/>
            <a:ext cx="1428750" cy="576262"/>
          </a:xfrm>
          <a:prstGeom prst="roundRect">
            <a:avLst/>
          </a:prstGeom>
          <a:solidFill>
            <a:schemeClr val="bg1"/>
          </a:solidFill>
          <a:ln w="9525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36000" rIns="36000" anchor="ctr"/>
          <a:lstStyle/>
          <a:p>
            <a:pPr algn="ctr">
              <a:defRPr/>
            </a:pPr>
            <a:r>
              <a:rPr lang="ru-RU" sz="900" b="1"/>
              <a:t>Аккредитиуемые организации </a:t>
            </a:r>
            <a:br>
              <a:rPr lang="ru-RU" sz="900" b="1"/>
            </a:br>
            <a:r>
              <a:rPr lang="ru-RU" sz="900" b="1"/>
              <a:t>в области метрологии</a:t>
            </a:r>
          </a:p>
        </p:txBody>
      </p:sp>
      <p:sp>
        <p:nvSpPr>
          <p:cNvPr id="54" name="Скругленный прямоугольник 53"/>
          <p:cNvSpPr/>
          <p:nvPr/>
        </p:nvSpPr>
        <p:spPr bwMode="auto">
          <a:xfrm>
            <a:off x="142875" y="2000250"/>
            <a:ext cx="1428750" cy="785813"/>
          </a:xfrm>
          <a:prstGeom prst="roundRect">
            <a:avLst/>
          </a:prstGeom>
          <a:solidFill>
            <a:srgbClr val="DDFFD5"/>
          </a:solidFill>
          <a:ln w="9525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>
              <a:defRPr/>
            </a:pPr>
            <a:r>
              <a:rPr lang="ru-RU" sz="1000" b="1" dirty="0"/>
              <a:t>Совет по законодательной </a:t>
            </a:r>
            <a:br>
              <a:rPr lang="ru-RU" sz="1000" b="1" dirty="0"/>
            </a:br>
            <a:r>
              <a:rPr lang="ru-RU" sz="1000" b="1" dirty="0"/>
              <a:t>и прикладной метрологии</a:t>
            </a:r>
          </a:p>
        </p:txBody>
      </p:sp>
      <p:sp>
        <p:nvSpPr>
          <p:cNvPr id="55" name="Скругленный прямоугольник 54"/>
          <p:cNvSpPr/>
          <p:nvPr/>
        </p:nvSpPr>
        <p:spPr bwMode="auto">
          <a:xfrm>
            <a:off x="1785938" y="2000250"/>
            <a:ext cx="1571625" cy="785813"/>
          </a:xfrm>
          <a:prstGeom prst="roundRect">
            <a:avLst/>
          </a:prstGeom>
          <a:solidFill>
            <a:srgbClr val="DDFFD5"/>
          </a:solidFill>
          <a:ln w="9525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lang="ru-RU" sz="1300" b="1" dirty="0"/>
              <a:t>МИНПРОМТОРГ РОССИИ</a:t>
            </a:r>
          </a:p>
        </p:txBody>
      </p:sp>
      <p:cxnSp>
        <p:nvCxnSpPr>
          <p:cNvPr id="57" name="Прямая со стрелкой 56"/>
          <p:cNvCxnSpPr/>
          <p:nvPr/>
        </p:nvCxnSpPr>
        <p:spPr bwMode="auto">
          <a:xfrm rot="5400000">
            <a:off x="4501357" y="2428081"/>
            <a:ext cx="571500" cy="1587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accent6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59" name="Прямая со стрелкой 58"/>
          <p:cNvCxnSpPr/>
          <p:nvPr/>
        </p:nvCxnSpPr>
        <p:spPr bwMode="auto">
          <a:xfrm rot="5400000" flipH="1" flipV="1">
            <a:off x="4715669" y="2428081"/>
            <a:ext cx="571500" cy="1588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accent6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62" name="Прямая со стрелкой 61"/>
          <p:cNvCxnSpPr/>
          <p:nvPr/>
        </p:nvCxnSpPr>
        <p:spPr bwMode="auto">
          <a:xfrm rot="5400000">
            <a:off x="4358482" y="4001294"/>
            <a:ext cx="857250" cy="1587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accent6"/>
            </a:solidFill>
            <a:prstDash val="solid"/>
            <a:round/>
            <a:headEnd type="none" w="med" len="med"/>
            <a:tailEnd type="arrow"/>
          </a:ln>
          <a:effectLst/>
        </p:spPr>
      </p:cxnSp>
      <p:grpSp>
        <p:nvGrpSpPr>
          <p:cNvPr id="6164" name="Группа 140"/>
          <p:cNvGrpSpPr>
            <a:grpSpLocks/>
          </p:cNvGrpSpPr>
          <p:nvPr/>
        </p:nvGrpSpPr>
        <p:grpSpPr bwMode="auto">
          <a:xfrm>
            <a:off x="6500813" y="3286125"/>
            <a:ext cx="1500187" cy="1071563"/>
            <a:chOff x="6357950" y="2571744"/>
            <a:chExt cx="1500198" cy="1071570"/>
          </a:xfrm>
        </p:grpSpPr>
        <p:sp>
          <p:nvSpPr>
            <p:cNvPr id="39" name="Скругленный прямоугольник 38"/>
            <p:cNvSpPr/>
            <p:nvPr/>
          </p:nvSpPr>
          <p:spPr bwMode="auto">
            <a:xfrm>
              <a:off x="6357950" y="2571744"/>
              <a:ext cx="1500198" cy="1071570"/>
            </a:xfrm>
            <a:prstGeom prst="roundRect">
              <a:avLst/>
            </a:prstGeom>
            <a:solidFill>
              <a:srgbClr val="FEF8CA"/>
            </a:solidFill>
            <a:ln w="9525" cap="flat" cmpd="sng" algn="ctr">
              <a:solidFill>
                <a:schemeClr val="bg1">
                  <a:lumMod val="8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anchor="ctr"/>
            <a:lstStyle/>
            <a:p>
              <a:pPr>
                <a:defRPr/>
              </a:pPr>
              <a:endParaRPr lang="ru-RU" sz="1100" b="1" dirty="0"/>
            </a:p>
          </p:txBody>
        </p:sp>
        <p:sp>
          <p:nvSpPr>
            <p:cNvPr id="6213" name="Прямоугольник 138"/>
            <p:cNvSpPr>
              <a:spLocks noChangeArrowheads="1"/>
            </p:cNvSpPr>
            <p:nvPr/>
          </p:nvSpPr>
          <p:spPr bwMode="auto">
            <a:xfrm>
              <a:off x="6429388" y="2571744"/>
              <a:ext cx="1357322" cy="5539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ru-RU" sz="1000" b="1"/>
                <a:t>Международные организации</a:t>
              </a:r>
            </a:p>
            <a:p>
              <a:pPr algn="ctr"/>
              <a:endParaRPr lang="ru-RU" sz="1000" b="1"/>
            </a:p>
          </p:txBody>
        </p:sp>
        <p:sp>
          <p:nvSpPr>
            <p:cNvPr id="140" name="Прямоугольник 139"/>
            <p:cNvSpPr/>
            <p:nvPr/>
          </p:nvSpPr>
          <p:spPr>
            <a:xfrm>
              <a:off x="6357958" y="3000372"/>
              <a:ext cx="1500182" cy="553998"/>
            </a:xfrm>
            <a:prstGeom prst="rect">
              <a:avLst/>
            </a:prstGeom>
          </p:spPr>
          <p:txBody>
            <a:bodyPr numCol="2">
              <a:spAutoFit/>
            </a:bodyPr>
            <a:lstStyle/>
            <a:p>
              <a:pPr>
                <a:defRPr/>
              </a:pPr>
              <a:r>
                <a:rPr lang="ru-RU" sz="1000" b="1" dirty="0"/>
                <a:t>МГКМВ</a:t>
              </a:r>
            </a:p>
            <a:p>
              <a:pPr>
                <a:defRPr/>
              </a:pPr>
              <a:r>
                <a:rPr lang="ru-RU" sz="1000" b="1" dirty="0"/>
                <a:t>МОЗМ</a:t>
              </a:r>
            </a:p>
            <a:p>
              <a:pPr>
                <a:defRPr/>
              </a:pPr>
              <a:r>
                <a:rPr lang="ru-RU" sz="1000" b="1" dirty="0"/>
                <a:t>КООМЕТ</a:t>
              </a:r>
            </a:p>
            <a:p>
              <a:pPr>
                <a:defRPr/>
              </a:pPr>
              <a:r>
                <a:rPr lang="ru-RU" sz="1000" b="1" dirty="0"/>
                <a:t>ЕВРОМЕТ</a:t>
              </a:r>
            </a:p>
            <a:p>
              <a:pPr>
                <a:defRPr/>
              </a:pPr>
              <a:r>
                <a:rPr lang="ru-RU" sz="1000" b="1" dirty="0"/>
                <a:t>ИЛАК</a:t>
              </a:r>
            </a:p>
            <a:p>
              <a:pPr>
                <a:defRPr/>
              </a:pPr>
              <a:r>
                <a:rPr lang="ru-RU" sz="1000" b="1" dirty="0"/>
                <a:t>ИСО, МЭК</a:t>
              </a:r>
              <a:endParaRPr lang="ru-RU" sz="1000" dirty="0"/>
            </a:p>
          </p:txBody>
        </p:sp>
      </p:grpSp>
      <p:sp>
        <p:nvSpPr>
          <p:cNvPr id="142" name="Скругленный прямоугольник 141"/>
          <p:cNvSpPr/>
          <p:nvPr/>
        </p:nvSpPr>
        <p:spPr bwMode="auto">
          <a:xfrm>
            <a:off x="6500813" y="1857375"/>
            <a:ext cx="2214562" cy="642938"/>
          </a:xfrm>
          <a:prstGeom prst="roundRect">
            <a:avLst/>
          </a:prstGeom>
          <a:solidFill>
            <a:srgbClr val="DDFFD5"/>
          </a:solidFill>
          <a:ln w="9525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36000" rIns="36000" anchor="ctr"/>
          <a:lstStyle/>
          <a:p>
            <a:pPr algn="ctr">
              <a:defRPr/>
            </a:pPr>
            <a:r>
              <a:rPr lang="ru-RU" sz="1300" b="1" dirty="0"/>
              <a:t>МИНЭКОНОМРАЗВИТИЯ </a:t>
            </a:r>
            <a:br>
              <a:rPr lang="ru-RU" sz="1300" b="1" dirty="0"/>
            </a:br>
            <a:r>
              <a:rPr lang="ru-RU" sz="1300" b="1" dirty="0"/>
              <a:t>РОССИИ</a:t>
            </a:r>
          </a:p>
        </p:txBody>
      </p:sp>
      <p:sp>
        <p:nvSpPr>
          <p:cNvPr id="143" name="Скругленный прямоугольник 142"/>
          <p:cNvSpPr/>
          <p:nvPr/>
        </p:nvSpPr>
        <p:spPr bwMode="auto">
          <a:xfrm>
            <a:off x="6500813" y="2714625"/>
            <a:ext cx="2214562" cy="428625"/>
          </a:xfrm>
          <a:prstGeom prst="roundRect">
            <a:avLst/>
          </a:prstGeom>
          <a:solidFill>
            <a:srgbClr val="DDFFD5"/>
          </a:solidFill>
          <a:ln w="9525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36000" rIns="36000" anchor="ctr"/>
          <a:lstStyle/>
          <a:p>
            <a:pPr algn="ctr">
              <a:defRPr/>
            </a:pPr>
            <a:r>
              <a:rPr lang="ru-RU" sz="1300" b="1" dirty="0"/>
              <a:t>РОСАККРЕДИТАЦИЯ</a:t>
            </a:r>
          </a:p>
        </p:txBody>
      </p:sp>
      <p:sp>
        <p:nvSpPr>
          <p:cNvPr id="43" name="Rectangle 4"/>
          <p:cNvSpPr txBox="1">
            <a:spLocks noChangeArrowheads="1"/>
          </p:cNvSpPr>
          <p:nvPr/>
        </p:nvSpPr>
        <p:spPr>
          <a:xfrm>
            <a:off x="357188" y="285750"/>
            <a:ext cx="6500812" cy="501650"/>
          </a:xfrm>
          <a:prstGeom prst="rect">
            <a:avLst/>
          </a:prstGeom>
        </p:spPr>
        <p:txBody>
          <a:bodyPr/>
          <a:lstStyle/>
          <a:p>
            <a:pPr eaLnBrk="0" hangingPunct="0">
              <a:defRPr/>
            </a:pPr>
            <a:r>
              <a:rPr lang="ru-RU" sz="2000" b="1" dirty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Структура Российской системы измерений</a:t>
            </a:r>
          </a:p>
        </p:txBody>
      </p:sp>
      <p:cxnSp>
        <p:nvCxnSpPr>
          <p:cNvPr id="51" name="Соединительная линия уступом 50"/>
          <p:cNvCxnSpPr/>
          <p:nvPr/>
        </p:nvCxnSpPr>
        <p:spPr bwMode="auto">
          <a:xfrm flipV="1">
            <a:off x="2357438" y="1571625"/>
            <a:ext cx="1071562" cy="428625"/>
          </a:xfrm>
          <a:prstGeom prst="bentConnector3">
            <a:avLst>
              <a:gd name="adj1" fmla="val -666"/>
            </a:avLst>
          </a:prstGeom>
          <a:solidFill>
            <a:schemeClr val="accent1"/>
          </a:solidFill>
          <a:ln w="28575" cap="flat" cmpd="sng" algn="ctr">
            <a:solidFill>
              <a:schemeClr val="accent6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61" name="Соединительная линия уступом 60"/>
          <p:cNvCxnSpPr>
            <a:stCxn id="38" idx="1"/>
          </p:cNvCxnSpPr>
          <p:nvPr/>
        </p:nvCxnSpPr>
        <p:spPr bwMode="auto">
          <a:xfrm rot="10800000" flipV="1">
            <a:off x="2571750" y="1785938"/>
            <a:ext cx="857250" cy="214312"/>
          </a:xfrm>
          <a:prstGeom prst="bentConnector3">
            <a:avLst>
              <a:gd name="adj1" fmla="val 100000"/>
            </a:avLst>
          </a:prstGeom>
          <a:solidFill>
            <a:schemeClr val="accent1"/>
          </a:solidFill>
          <a:ln w="28575" cap="flat" cmpd="sng" algn="ctr">
            <a:solidFill>
              <a:schemeClr val="accent6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74" name="Соединительная линия уступом 73"/>
          <p:cNvCxnSpPr/>
          <p:nvPr/>
        </p:nvCxnSpPr>
        <p:spPr bwMode="auto">
          <a:xfrm rot="5400000" flipH="1" flipV="1">
            <a:off x="2378869" y="2969419"/>
            <a:ext cx="642938" cy="285750"/>
          </a:xfrm>
          <a:prstGeom prst="bentConnector3">
            <a:avLst>
              <a:gd name="adj1" fmla="val -370"/>
            </a:avLst>
          </a:prstGeom>
          <a:solidFill>
            <a:schemeClr val="accent1"/>
          </a:solidFill>
          <a:ln w="28575" cap="flat" cmpd="sng" algn="ctr">
            <a:solidFill>
              <a:schemeClr val="accent6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79" name="Соединительная линия уступом 78"/>
          <p:cNvCxnSpPr/>
          <p:nvPr/>
        </p:nvCxnSpPr>
        <p:spPr bwMode="auto">
          <a:xfrm flipV="1">
            <a:off x="2547938" y="3567113"/>
            <a:ext cx="1857375" cy="428625"/>
          </a:xfrm>
          <a:prstGeom prst="bentConnector3">
            <a:avLst>
              <a:gd name="adj1" fmla="val 100000"/>
            </a:avLst>
          </a:prstGeom>
          <a:solidFill>
            <a:schemeClr val="accent1"/>
          </a:solidFill>
          <a:ln w="28575" cap="flat" cmpd="sng" algn="ctr">
            <a:solidFill>
              <a:schemeClr val="accent6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90" name="Соединительная линия уступом 89"/>
          <p:cNvCxnSpPr>
            <a:stCxn id="55" idx="3"/>
          </p:cNvCxnSpPr>
          <p:nvPr/>
        </p:nvCxnSpPr>
        <p:spPr bwMode="auto">
          <a:xfrm>
            <a:off x="3357563" y="2392363"/>
            <a:ext cx="928687" cy="322262"/>
          </a:xfrm>
          <a:prstGeom prst="bentConnector3">
            <a:avLst>
              <a:gd name="adj1" fmla="val 100256"/>
            </a:avLst>
          </a:prstGeom>
          <a:solidFill>
            <a:schemeClr val="accent1"/>
          </a:solidFill>
          <a:ln w="28575" cap="flat" cmpd="sng" algn="ctr">
            <a:solidFill>
              <a:schemeClr val="accent6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93" name="Соединительная линия уступом 92"/>
          <p:cNvCxnSpPr/>
          <p:nvPr/>
        </p:nvCxnSpPr>
        <p:spPr bwMode="auto">
          <a:xfrm rot="10800000">
            <a:off x="3357563" y="2571750"/>
            <a:ext cx="642937" cy="142875"/>
          </a:xfrm>
          <a:prstGeom prst="bentConnector3">
            <a:avLst>
              <a:gd name="adj1" fmla="val -1111"/>
            </a:avLst>
          </a:prstGeom>
          <a:solidFill>
            <a:schemeClr val="accent1"/>
          </a:solidFill>
          <a:ln w="28575" cap="flat" cmpd="sng" algn="ctr">
            <a:solidFill>
              <a:schemeClr val="accent6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00" name="Shape 99"/>
          <p:cNvCxnSpPr>
            <a:stCxn id="42" idx="3"/>
          </p:cNvCxnSpPr>
          <p:nvPr/>
        </p:nvCxnSpPr>
        <p:spPr bwMode="auto">
          <a:xfrm>
            <a:off x="5000625" y="4965700"/>
            <a:ext cx="142875" cy="534988"/>
          </a:xfrm>
          <a:prstGeom prst="bentConnector2">
            <a:avLst/>
          </a:prstGeom>
          <a:solidFill>
            <a:schemeClr val="accent1"/>
          </a:solidFill>
          <a:ln w="28575" cap="flat" cmpd="sng" algn="ctr">
            <a:solidFill>
              <a:schemeClr val="accent6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02" name="Прямая со стрелкой 101"/>
          <p:cNvCxnSpPr/>
          <p:nvPr/>
        </p:nvCxnSpPr>
        <p:spPr bwMode="auto">
          <a:xfrm rot="10800000">
            <a:off x="1571625" y="2324100"/>
            <a:ext cx="215900" cy="1588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accent6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04" name="Прямая со стрелкой 103"/>
          <p:cNvCxnSpPr/>
          <p:nvPr/>
        </p:nvCxnSpPr>
        <p:spPr bwMode="auto">
          <a:xfrm>
            <a:off x="6072188" y="2857500"/>
            <a:ext cx="428625" cy="1588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accent6"/>
            </a:solidFill>
            <a:prstDash val="sysDash"/>
            <a:round/>
            <a:headEnd type="none" w="med" len="med"/>
            <a:tailEnd type="arrow"/>
          </a:ln>
          <a:effectLst/>
        </p:spPr>
      </p:cxnSp>
      <p:cxnSp>
        <p:nvCxnSpPr>
          <p:cNvPr id="108" name="Соединительная линия уступом 107"/>
          <p:cNvCxnSpPr/>
          <p:nvPr/>
        </p:nvCxnSpPr>
        <p:spPr bwMode="auto">
          <a:xfrm rot="10800000" flipV="1">
            <a:off x="2524125" y="3609975"/>
            <a:ext cx="1476375" cy="142875"/>
          </a:xfrm>
          <a:prstGeom prst="bentConnector3">
            <a:avLst>
              <a:gd name="adj1" fmla="val 0"/>
            </a:avLst>
          </a:prstGeom>
          <a:solidFill>
            <a:schemeClr val="accent1"/>
          </a:solidFill>
          <a:ln w="28575" cap="flat" cmpd="sng" algn="ctr">
            <a:solidFill>
              <a:schemeClr val="accent6"/>
            </a:solidFill>
            <a:prstDash val="sysDash"/>
            <a:round/>
            <a:headEnd type="none" w="med" len="med"/>
            <a:tailEnd type="arrow"/>
          </a:ln>
          <a:effectLst/>
        </p:spPr>
      </p:cxnSp>
      <p:cxnSp>
        <p:nvCxnSpPr>
          <p:cNvPr id="111" name="Прямая со стрелкой 110"/>
          <p:cNvCxnSpPr/>
          <p:nvPr/>
        </p:nvCxnSpPr>
        <p:spPr bwMode="auto">
          <a:xfrm rot="5400000">
            <a:off x="500857" y="5785644"/>
            <a:ext cx="857250" cy="1587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accent6"/>
            </a:solidFill>
            <a:prstDash val="solid"/>
            <a:round/>
            <a:headEnd type="triangle" w="med" len="med"/>
            <a:tailEnd type="triangle" w="med" len="med"/>
          </a:ln>
          <a:effectLst/>
        </p:spPr>
      </p:cxnSp>
      <p:cxnSp>
        <p:nvCxnSpPr>
          <p:cNvPr id="114" name="Прямая со стрелкой 113"/>
          <p:cNvCxnSpPr/>
          <p:nvPr/>
        </p:nvCxnSpPr>
        <p:spPr bwMode="auto">
          <a:xfrm rot="5400000">
            <a:off x="1429544" y="5785644"/>
            <a:ext cx="857250" cy="1588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accent6"/>
            </a:solidFill>
            <a:prstDash val="solid"/>
            <a:round/>
            <a:headEnd type="triangle" w="med" len="med"/>
            <a:tailEnd type="triangle" w="med" len="med"/>
          </a:ln>
          <a:effectLst/>
        </p:spPr>
      </p:cxnSp>
      <p:cxnSp>
        <p:nvCxnSpPr>
          <p:cNvPr id="115" name="Прямая со стрелкой 114"/>
          <p:cNvCxnSpPr/>
          <p:nvPr/>
        </p:nvCxnSpPr>
        <p:spPr bwMode="auto">
          <a:xfrm rot="5400000">
            <a:off x="5715794" y="5785644"/>
            <a:ext cx="857250" cy="1588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accent6"/>
            </a:solidFill>
            <a:prstDash val="solid"/>
            <a:round/>
            <a:headEnd type="triangle" w="med" len="med"/>
            <a:tailEnd type="triangle" w="med" len="med"/>
          </a:ln>
          <a:effectLst/>
        </p:spPr>
      </p:cxnSp>
      <p:cxnSp>
        <p:nvCxnSpPr>
          <p:cNvPr id="116" name="Прямая со стрелкой 115"/>
          <p:cNvCxnSpPr/>
          <p:nvPr/>
        </p:nvCxnSpPr>
        <p:spPr bwMode="auto">
          <a:xfrm rot="5400000">
            <a:off x="6287294" y="5785644"/>
            <a:ext cx="857250" cy="1588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accent6"/>
            </a:solidFill>
            <a:prstDash val="solid"/>
            <a:round/>
            <a:headEnd type="triangle" w="med" len="med"/>
            <a:tailEnd type="triangle" w="med" len="med"/>
          </a:ln>
          <a:effectLst/>
        </p:spPr>
      </p:cxnSp>
      <p:cxnSp>
        <p:nvCxnSpPr>
          <p:cNvPr id="117" name="Прямая со стрелкой 116"/>
          <p:cNvCxnSpPr/>
          <p:nvPr/>
        </p:nvCxnSpPr>
        <p:spPr bwMode="auto">
          <a:xfrm rot="5400000">
            <a:off x="7001669" y="5785644"/>
            <a:ext cx="857250" cy="1588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accent6"/>
            </a:solidFill>
            <a:prstDash val="solid"/>
            <a:round/>
            <a:headEnd type="triangle" w="med" len="med"/>
            <a:tailEnd type="triangle" w="med" len="med"/>
          </a:ln>
          <a:effectLst/>
        </p:spPr>
      </p:cxnSp>
      <p:grpSp>
        <p:nvGrpSpPr>
          <p:cNvPr id="6183" name="Группа 119"/>
          <p:cNvGrpSpPr>
            <a:grpSpLocks/>
          </p:cNvGrpSpPr>
          <p:nvPr/>
        </p:nvGrpSpPr>
        <p:grpSpPr bwMode="auto">
          <a:xfrm>
            <a:off x="7358063" y="2501900"/>
            <a:ext cx="287337" cy="212725"/>
            <a:chOff x="7143768" y="2214554"/>
            <a:chExt cx="215902" cy="571504"/>
          </a:xfrm>
        </p:grpSpPr>
        <p:cxnSp>
          <p:nvCxnSpPr>
            <p:cNvPr id="118" name="Прямая со стрелкой 117"/>
            <p:cNvCxnSpPr/>
            <p:nvPr/>
          </p:nvCxnSpPr>
          <p:spPr bwMode="auto">
            <a:xfrm rot="5400000" flipH="1" flipV="1">
              <a:off x="6858612" y="2499710"/>
              <a:ext cx="571504" cy="1192"/>
            </a:xfrm>
            <a:prstGeom prst="straightConnector1">
              <a:avLst/>
            </a:prstGeom>
            <a:solidFill>
              <a:schemeClr val="accent1"/>
            </a:solidFill>
            <a:ln w="28575" cap="flat" cmpd="sng" algn="ctr">
              <a:solidFill>
                <a:schemeClr val="accent6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119" name="Прямая со стрелкой 118"/>
            <p:cNvCxnSpPr/>
            <p:nvPr/>
          </p:nvCxnSpPr>
          <p:spPr bwMode="auto">
            <a:xfrm rot="5400000">
              <a:off x="7073322" y="2499710"/>
              <a:ext cx="571504" cy="1192"/>
            </a:xfrm>
            <a:prstGeom prst="straightConnector1">
              <a:avLst/>
            </a:prstGeom>
            <a:solidFill>
              <a:schemeClr val="accent1"/>
            </a:solidFill>
            <a:ln w="28575" cap="flat" cmpd="sng" algn="ctr">
              <a:solidFill>
                <a:schemeClr val="accent6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</p:grpSp>
      <p:cxnSp>
        <p:nvCxnSpPr>
          <p:cNvPr id="122" name="Прямая со стрелкой 121"/>
          <p:cNvCxnSpPr/>
          <p:nvPr/>
        </p:nvCxnSpPr>
        <p:spPr bwMode="auto">
          <a:xfrm rot="10800000">
            <a:off x="6072188" y="3429000"/>
            <a:ext cx="431800" cy="0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accent6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24" name="Прямая со стрелкой 123"/>
          <p:cNvCxnSpPr/>
          <p:nvPr/>
        </p:nvCxnSpPr>
        <p:spPr bwMode="auto">
          <a:xfrm>
            <a:off x="1571625" y="2500313"/>
            <a:ext cx="215900" cy="1587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accent6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25" name="Shape 124"/>
          <p:cNvCxnSpPr/>
          <p:nvPr/>
        </p:nvCxnSpPr>
        <p:spPr bwMode="auto">
          <a:xfrm rot="10800000" flipV="1">
            <a:off x="2938463" y="4960938"/>
            <a:ext cx="142875" cy="534987"/>
          </a:xfrm>
          <a:prstGeom prst="bentConnector2">
            <a:avLst/>
          </a:prstGeom>
          <a:solidFill>
            <a:schemeClr val="accent1"/>
          </a:solidFill>
          <a:ln w="28575" cap="flat" cmpd="sng" algn="ctr">
            <a:solidFill>
              <a:schemeClr val="accent6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78" name="Соединительная линия уступом 177"/>
          <p:cNvCxnSpPr/>
          <p:nvPr/>
        </p:nvCxnSpPr>
        <p:spPr bwMode="auto">
          <a:xfrm>
            <a:off x="6357938" y="1643063"/>
            <a:ext cx="1143000" cy="214312"/>
          </a:xfrm>
          <a:prstGeom prst="bentConnector3">
            <a:avLst>
              <a:gd name="adj1" fmla="val 100000"/>
            </a:avLst>
          </a:prstGeom>
          <a:solidFill>
            <a:schemeClr val="accent1"/>
          </a:solidFill>
          <a:ln w="28575" cap="flat" cmpd="sng" algn="ctr">
            <a:solidFill>
              <a:schemeClr val="accent6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85" name="Соединительная линия уступом 184"/>
          <p:cNvCxnSpPr/>
          <p:nvPr/>
        </p:nvCxnSpPr>
        <p:spPr bwMode="auto">
          <a:xfrm rot="10800000">
            <a:off x="6357938" y="1500188"/>
            <a:ext cx="1357312" cy="357187"/>
          </a:xfrm>
          <a:prstGeom prst="bentConnector3">
            <a:avLst>
              <a:gd name="adj1" fmla="val -1228"/>
            </a:avLst>
          </a:prstGeom>
          <a:solidFill>
            <a:schemeClr val="accent1"/>
          </a:solidFill>
          <a:ln w="28575" cap="flat" cmpd="sng" algn="ctr">
            <a:solidFill>
              <a:schemeClr val="accent6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88" name="Прямая со стрелкой 187"/>
          <p:cNvCxnSpPr/>
          <p:nvPr/>
        </p:nvCxnSpPr>
        <p:spPr bwMode="auto">
          <a:xfrm rot="5400000">
            <a:off x="2678907" y="6179344"/>
            <a:ext cx="215900" cy="1587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accent6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89" name="Прямая со стрелкой 188"/>
          <p:cNvCxnSpPr/>
          <p:nvPr/>
        </p:nvCxnSpPr>
        <p:spPr bwMode="auto">
          <a:xfrm rot="5400000">
            <a:off x="3893344" y="6179344"/>
            <a:ext cx="215900" cy="1588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accent6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90" name="Прямая со стрелкой 189"/>
          <p:cNvCxnSpPr/>
          <p:nvPr/>
        </p:nvCxnSpPr>
        <p:spPr bwMode="auto">
          <a:xfrm rot="5400000">
            <a:off x="2621757" y="5393531"/>
            <a:ext cx="215900" cy="1587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accent6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91" name="Прямая со стрелкой 190"/>
          <p:cNvCxnSpPr/>
          <p:nvPr/>
        </p:nvCxnSpPr>
        <p:spPr bwMode="auto">
          <a:xfrm rot="5400000">
            <a:off x="5322094" y="6179344"/>
            <a:ext cx="215900" cy="1588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accent6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92" name="Прямая со стрелкой 191"/>
          <p:cNvCxnSpPr/>
          <p:nvPr/>
        </p:nvCxnSpPr>
        <p:spPr bwMode="auto">
          <a:xfrm rot="5400000">
            <a:off x="2464594" y="5393531"/>
            <a:ext cx="215900" cy="1588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accent6"/>
            </a:solidFill>
            <a:prstDash val="solid"/>
            <a:round/>
            <a:headEnd type="triangle" w="med" len="med"/>
            <a:tailEnd type="none" w="med" len="med"/>
          </a:ln>
          <a:effectLst/>
        </p:spPr>
      </p:cxnSp>
      <p:cxnSp>
        <p:nvCxnSpPr>
          <p:cNvPr id="193" name="Прямая со стрелкой 192"/>
          <p:cNvCxnSpPr/>
          <p:nvPr/>
        </p:nvCxnSpPr>
        <p:spPr bwMode="auto">
          <a:xfrm rot="5400000">
            <a:off x="3040857" y="5393531"/>
            <a:ext cx="215900" cy="1587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accent6"/>
            </a:solidFill>
            <a:prstDash val="solid"/>
            <a:round/>
            <a:headEnd type="triangle" w="med" len="med"/>
            <a:tailEnd type="none" w="med" len="med"/>
          </a:ln>
          <a:effectLst/>
        </p:spPr>
      </p:cxnSp>
      <p:cxnSp>
        <p:nvCxnSpPr>
          <p:cNvPr id="194" name="Прямая со стрелкой 193"/>
          <p:cNvCxnSpPr/>
          <p:nvPr/>
        </p:nvCxnSpPr>
        <p:spPr bwMode="auto">
          <a:xfrm rot="5400000">
            <a:off x="3893344" y="5393531"/>
            <a:ext cx="215900" cy="1588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accent6"/>
            </a:solidFill>
            <a:prstDash val="solid"/>
            <a:round/>
            <a:headEnd type="triangle" w="med" len="med"/>
            <a:tailEnd type="none" w="med" len="med"/>
          </a:ln>
          <a:effectLst/>
        </p:spPr>
      </p:cxnSp>
      <p:cxnSp>
        <p:nvCxnSpPr>
          <p:cNvPr id="195" name="Прямая со стрелкой 194"/>
          <p:cNvCxnSpPr/>
          <p:nvPr/>
        </p:nvCxnSpPr>
        <p:spPr bwMode="auto">
          <a:xfrm rot="5400000">
            <a:off x="4750594" y="5393531"/>
            <a:ext cx="215900" cy="1588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accent6"/>
            </a:solidFill>
            <a:prstDash val="solid"/>
            <a:round/>
            <a:headEnd type="triangle" w="med" len="med"/>
            <a:tailEnd type="none" w="med" len="med"/>
          </a:ln>
          <a:effectLst/>
        </p:spPr>
      </p:cxnSp>
      <p:cxnSp>
        <p:nvCxnSpPr>
          <p:cNvPr id="196" name="Прямая со стрелкой 195"/>
          <p:cNvCxnSpPr/>
          <p:nvPr/>
        </p:nvCxnSpPr>
        <p:spPr bwMode="auto">
          <a:xfrm rot="5400000">
            <a:off x="5107782" y="6179344"/>
            <a:ext cx="215900" cy="1587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accent6"/>
            </a:solidFill>
            <a:prstDash val="solid"/>
            <a:round/>
            <a:headEnd type="triangle" w="med" len="med"/>
            <a:tailEnd type="none" w="med" len="med"/>
          </a:ln>
          <a:effectLst/>
        </p:spPr>
      </p:cxnSp>
      <p:cxnSp>
        <p:nvCxnSpPr>
          <p:cNvPr id="197" name="Прямая со стрелкой 196"/>
          <p:cNvCxnSpPr/>
          <p:nvPr/>
        </p:nvCxnSpPr>
        <p:spPr bwMode="auto">
          <a:xfrm rot="5400000">
            <a:off x="2464594" y="6179344"/>
            <a:ext cx="215900" cy="1588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accent6"/>
            </a:solidFill>
            <a:prstDash val="solid"/>
            <a:round/>
            <a:headEnd type="triangle" w="med" len="med"/>
            <a:tailEnd type="none" w="med" len="med"/>
          </a:ln>
          <a:effectLst/>
        </p:spPr>
      </p:cxnSp>
      <p:cxnSp>
        <p:nvCxnSpPr>
          <p:cNvPr id="198" name="Прямая со стрелкой 197"/>
          <p:cNvCxnSpPr/>
          <p:nvPr/>
        </p:nvCxnSpPr>
        <p:spPr bwMode="auto">
          <a:xfrm rot="5400000">
            <a:off x="2393157" y="4536281"/>
            <a:ext cx="215900" cy="1587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accent6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99" name="Прямая со стрелкой 198"/>
          <p:cNvCxnSpPr/>
          <p:nvPr/>
        </p:nvCxnSpPr>
        <p:spPr bwMode="auto">
          <a:xfrm rot="5400000">
            <a:off x="3821907" y="4536281"/>
            <a:ext cx="215900" cy="1587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accent6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00" name="Прямая со стрелкой 199"/>
          <p:cNvCxnSpPr/>
          <p:nvPr/>
        </p:nvCxnSpPr>
        <p:spPr bwMode="auto">
          <a:xfrm rot="5400000">
            <a:off x="5865019" y="4531519"/>
            <a:ext cx="215900" cy="1588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accent6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01" name="Прямая со стрелкой 200"/>
          <p:cNvCxnSpPr/>
          <p:nvPr/>
        </p:nvCxnSpPr>
        <p:spPr bwMode="auto">
          <a:xfrm rot="5400000">
            <a:off x="6607969" y="4536281"/>
            <a:ext cx="215900" cy="1588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accent6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80" name="Прямая со стрелкой 79"/>
          <p:cNvCxnSpPr/>
          <p:nvPr/>
        </p:nvCxnSpPr>
        <p:spPr bwMode="auto">
          <a:xfrm rot="5400000">
            <a:off x="2104231" y="2877344"/>
            <a:ext cx="180975" cy="1588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accent6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84" name="Прямая со стрелкой 83"/>
          <p:cNvCxnSpPr/>
          <p:nvPr/>
        </p:nvCxnSpPr>
        <p:spPr bwMode="auto">
          <a:xfrm rot="5400000">
            <a:off x="7322344" y="4536281"/>
            <a:ext cx="215900" cy="1588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accent6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85" name="Прямая со стрелкой 84"/>
          <p:cNvCxnSpPr/>
          <p:nvPr/>
        </p:nvCxnSpPr>
        <p:spPr bwMode="auto">
          <a:xfrm rot="5400000">
            <a:off x="832644" y="4536281"/>
            <a:ext cx="215900" cy="1588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accent6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94" name="Прямая соединительная линия 93"/>
          <p:cNvCxnSpPr/>
          <p:nvPr/>
        </p:nvCxnSpPr>
        <p:spPr bwMode="auto">
          <a:xfrm>
            <a:off x="928688" y="4429125"/>
            <a:ext cx="6500812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  <a:effectLst>
            <a:prstShdw prst="shdw12">
              <a:schemeClr val="bg2">
                <a:alpha val="50000"/>
              </a:schemeClr>
            </a:prstShdw>
          </a:effectLst>
        </p:spPr>
      </p:cxnSp>
      <p:cxnSp>
        <p:nvCxnSpPr>
          <p:cNvPr id="6207" name="Прямая соединительная линия 100"/>
          <p:cNvCxnSpPr>
            <a:cxnSpLocks noChangeShapeType="1"/>
          </p:cNvCxnSpPr>
          <p:nvPr/>
        </p:nvCxnSpPr>
        <p:spPr bwMode="auto">
          <a:xfrm>
            <a:off x="617538" y="3429000"/>
            <a:ext cx="1857375" cy="0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ffectLst>
            <a:outerShdw algn="ctr" rotWithShape="0">
              <a:schemeClr val="bg2">
                <a:alpha val="50000"/>
              </a:schemeClr>
            </a:outerShdw>
          </a:effectLst>
        </p:spPr>
      </p:cxnSp>
      <p:cxnSp>
        <p:nvCxnSpPr>
          <p:cNvPr id="6208" name="Прямая соединительная линия 102"/>
          <p:cNvCxnSpPr>
            <a:cxnSpLocks noChangeShapeType="1"/>
          </p:cNvCxnSpPr>
          <p:nvPr/>
        </p:nvCxnSpPr>
        <p:spPr bwMode="auto">
          <a:xfrm>
            <a:off x="6530975" y="3681413"/>
            <a:ext cx="1439863" cy="0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ffectLst>
            <a:outerShdw algn="ctr" rotWithShape="0">
              <a:schemeClr val="bg2">
                <a:alpha val="50000"/>
              </a:schemeClr>
            </a:outerShdw>
          </a:effectLst>
        </p:spPr>
      </p:cxnSp>
      <p:cxnSp>
        <p:nvCxnSpPr>
          <p:cNvPr id="70" name="Прямая со стрелкой 69"/>
          <p:cNvCxnSpPr/>
          <p:nvPr/>
        </p:nvCxnSpPr>
        <p:spPr bwMode="auto">
          <a:xfrm>
            <a:off x="6102350" y="2986088"/>
            <a:ext cx="428625" cy="1587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accent6"/>
            </a:solidFill>
            <a:prstDash val="sysDash"/>
            <a:round/>
            <a:headEnd type="arrow" w="med" len="med"/>
            <a:tailEnd type="none"/>
          </a:ln>
          <a:effectLst/>
        </p:spPr>
      </p:cxn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7184339" cy="129266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Приказ Минпромторга России от 25 июня 2013 г. № 970</a:t>
            </a:r>
          </a:p>
          <a:p>
            <a:r>
              <a:rPr lang="ru-RU" sz="20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Внесены изменения !</a:t>
            </a:r>
          </a:p>
          <a:p>
            <a:r>
              <a:rPr lang="ru-RU" sz="20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Приказ Минпромторга России от 16.02.2015 № 268</a:t>
            </a:r>
          </a:p>
          <a:p>
            <a:r>
              <a:rPr lang="ru-RU" sz="16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(Зарегистрировано в Минюсте России </a:t>
            </a:r>
            <a:r>
              <a:rPr lang="en-US" sz="16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29.05.2015 </a:t>
            </a:r>
            <a:r>
              <a:rPr lang="ru-RU" sz="16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№</a:t>
            </a:r>
            <a:r>
              <a:rPr lang="en-US" sz="16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37452)</a:t>
            </a:r>
            <a:endParaRPr lang="ru-RU" sz="1600" b="1" dirty="0" smtClean="0">
              <a:solidFill>
                <a:srgbClr val="000099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79512" y="1484784"/>
            <a:ext cx="7776864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Откорректирован п. 11 в части: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000" dirty="0" smtClean="0"/>
              <a:t>предоставления доверенности на право представления производителя;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000" dirty="0" smtClean="0"/>
              <a:t>уточнены положения предоставления подлинника или копии документа;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000" b="1" dirty="0" smtClean="0"/>
              <a:t>заключение метрологической экспертизы выдается испытательным центром;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000" b="1" dirty="0" smtClean="0"/>
              <a:t>добавлен пункт «внесение изменений, влияющие на метрологические характеристики СО и СИ»;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000" b="1" dirty="0" smtClean="0"/>
              <a:t>добавлен раздел «выдача Дубликата»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000" dirty="0" smtClean="0"/>
              <a:t>в части СО исключен пункт предоставления «одного экземпляра СО и (или) его фотографии»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000" b="1" dirty="0" smtClean="0"/>
              <a:t>уточнен пункт «изменение интервала между поверками» – «определение продолжительности интервала между поверками, подлинник протокола испытаний»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000" b="1" dirty="0" smtClean="0"/>
              <a:t>добавлен пункт «внесение изменений в методику поверки»</a:t>
            </a:r>
          </a:p>
          <a:p>
            <a:pPr marL="342900" indent="-342900">
              <a:buFont typeface="+mj-lt"/>
              <a:buAutoNum type="arabicPeriod"/>
            </a:pPr>
            <a:endParaRPr lang="ru-RU" sz="2000" dirty="0" smtClean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0" y="1174095"/>
            <a:ext cx="7956376" cy="65556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Внесены изменения 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ru-RU" sz="2000" dirty="0" smtClean="0"/>
              <a:t>в п. 15 в части уточнения необходимости соответствия обязательным метрологическим требованиям, установленным в соответствии с ФЗ-102;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ru-RU" sz="2000" dirty="0" smtClean="0"/>
              <a:t>в п. 16 в части указания на необходимость  прохождения </a:t>
            </a:r>
            <a:r>
              <a:rPr lang="ru-RU" sz="2000" dirty="0" err="1" smtClean="0"/>
              <a:t>предуслуги</a:t>
            </a:r>
            <a:r>
              <a:rPr lang="ru-RU" sz="2000" dirty="0" smtClean="0"/>
              <a:t>, непредусмотренной Приказом Минпромторга №1081;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ru-RU" sz="2000" dirty="0" smtClean="0"/>
              <a:t>в п. 32 в части уточнения оформления приказа Росстандарта;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ru-RU" sz="2000" dirty="0" smtClean="0"/>
              <a:t>в п. 37 дана отсылка на форму свидетельства и описания типа (форма утверждена приказом Минпромторга России от 3 февраля 2015 г. №164)  и установлены сроки действия свидетельств;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ru-RU" sz="2000" dirty="0" smtClean="0"/>
              <a:t>в п. 40 раскрывает процедуру фиксации результата выполнения административной процедуры.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ru-RU" sz="2000" dirty="0" smtClean="0"/>
              <a:t>добавлен п. 40.1 об организации хранения поступивших материалов;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ru-RU" sz="2000" dirty="0" smtClean="0"/>
              <a:t>актуализированы приложения в части вносимых изменений.</a:t>
            </a:r>
          </a:p>
          <a:p>
            <a:pPr marL="457200" indent="-457200" algn="just">
              <a:buFont typeface="+mj-lt"/>
              <a:buAutoNum type="arabicPeriod"/>
            </a:pPr>
            <a:endParaRPr lang="ru-RU" sz="2000" dirty="0" smtClean="0"/>
          </a:p>
          <a:p>
            <a:endParaRPr lang="ru-RU" sz="2000" dirty="0" smtClean="0"/>
          </a:p>
          <a:p>
            <a:pPr marL="342900" indent="-342900"/>
            <a:endParaRPr lang="ru-RU" sz="2000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0" y="-27384"/>
            <a:ext cx="7184339" cy="129266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Приказ Минпромторга России от 25 июня 2013 г. № 970</a:t>
            </a:r>
          </a:p>
          <a:p>
            <a:r>
              <a:rPr lang="ru-RU" sz="20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Внесены изменения !</a:t>
            </a:r>
          </a:p>
          <a:p>
            <a:r>
              <a:rPr lang="ru-RU" sz="20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Приказ Минпромторга России от 16.02.2015 № 268</a:t>
            </a:r>
          </a:p>
          <a:p>
            <a:r>
              <a:rPr lang="ru-RU" sz="16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(Зарегистрировано в Минюсте России </a:t>
            </a:r>
            <a:r>
              <a:rPr lang="en-US" sz="16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29.05.2015 </a:t>
            </a:r>
            <a:r>
              <a:rPr lang="ru-RU" sz="16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№</a:t>
            </a:r>
            <a:r>
              <a:rPr lang="en-US" sz="16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37452)</a:t>
            </a:r>
            <a:endParaRPr lang="ru-RU" sz="1600" b="1" dirty="0" smtClean="0">
              <a:solidFill>
                <a:srgbClr val="000099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476672"/>
            <a:ext cx="289297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Аттестация эталонов</a:t>
            </a:r>
          </a:p>
        </p:txBody>
      </p:sp>
      <p:sp>
        <p:nvSpPr>
          <p:cNvPr id="3" name="Выноска со стрелкой вниз 5"/>
          <p:cNvSpPr>
            <a:spLocks noChangeArrowheads="1"/>
          </p:cNvSpPr>
          <p:nvPr/>
        </p:nvSpPr>
        <p:spPr bwMode="auto">
          <a:xfrm>
            <a:off x="179512" y="1340768"/>
            <a:ext cx="7705725" cy="2088728"/>
          </a:xfrm>
          <a:prstGeom prst="downArrowCallout">
            <a:avLst>
              <a:gd name="adj1" fmla="val 24997"/>
              <a:gd name="adj2" fmla="val 24997"/>
              <a:gd name="adj3" fmla="val 25000"/>
              <a:gd name="adj4" fmla="val 64977"/>
            </a:avLst>
          </a:prstGeom>
          <a:solidFill>
            <a:schemeClr val="bg1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 algn="ctr"/>
            <a:r>
              <a:rPr lang="ru-RU" b="1" dirty="0">
                <a:solidFill>
                  <a:srgbClr val="003399"/>
                </a:solidFill>
              </a:rPr>
              <a:t>Постановления Правительства Российской Федерации </a:t>
            </a:r>
            <a:r>
              <a:rPr lang="ru-RU" b="1" dirty="0" smtClean="0">
                <a:solidFill>
                  <a:srgbClr val="003399"/>
                </a:solidFill>
              </a:rPr>
              <a:t>от 23.09.2010 № 734 «Об эталонах единиц величин, </a:t>
            </a:r>
          </a:p>
          <a:p>
            <a:pPr algn="ctr"/>
            <a:r>
              <a:rPr lang="ru-RU" b="1" dirty="0" smtClean="0">
                <a:solidFill>
                  <a:srgbClr val="003399"/>
                </a:solidFill>
              </a:rPr>
              <a:t>Используемых в сфере государственного регулирования </a:t>
            </a:r>
          </a:p>
          <a:p>
            <a:pPr algn="ctr"/>
            <a:r>
              <a:rPr lang="ru-RU" b="1" dirty="0" smtClean="0">
                <a:solidFill>
                  <a:srgbClr val="003399"/>
                </a:solidFill>
              </a:rPr>
              <a:t>Обеспечения единства измерений»</a:t>
            </a:r>
            <a:endParaRPr lang="ru-RU" b="1" dirty="0">
              <a:solidFill>
                <a:srgbClr val="003399"/>
              </a:solidFill>
            </a:endParaRPr>
          </a:p>
        </p:txBody>
      </p:sp>
      <p:sp>
        <p:nvSpPr>
          <p:cNvPr id="4" name="Прямоугольник 7"/>
          <p:cNvSpPr>
            <a:spLocks noChangeArrowheads="1"/>
          </p:cNvSpPr>
          <p:nvPr/>
        </p:nvSpPr>
        <p:spPr bwMode="auto">
          <a:xfrm>
            <a:off x="179512" y="3429000"/>
            <a:ext cx="7776864" cy="3240360"/>
          </a:xfrm>
          <a:prstGeom prst="rect">
            <a:avLst/>
          </a:prstGeom>
          <a:solidFill>
            <a:schemeClr val="bg1"/>
          </a:solidFill>
          <a:ln w="9525" algn="ctr">
            <a:solidFill>
              <a:schemeClr val="tx1"/>
            </a:solidFill>
            <a:round/>
            <a:headEnd/>
            <a:tailEnd/>
          </a:ln>
          <a:effectLst>
            <a:prstShdw prst="shdw12">
              <a:schemeClr val="bg1">
                <a:alpha val="0"/>
              </a:schemeClr>
            </a:prstShdw>
          </a:effectLst>
        </p:spPr>
        <p:txBody>
          <a:bodyPr/>
          <a:lstStyle/>
          <a:p>
            <a:pPr algn="ctr"/>
            <a:r>
              <a:rPr lang="ru-RU" sz="2000" b="1" u="sng">
                <a:solidFill>
                  <a:srgbClr val="003399"/>
                </a:solidFill>
              </a:rPr>
              <a:t>Приказ Росстандарта от 22.01.2014 г. № 36 «Об утверждении рекомендаций по проведению первичной и периодической аттестации и подготовке к утверждению эталонов единиц величин, используемых в сфере государственного регулирования обеспечения единства измерений»</a:t>
            </a:r>
          </a:p>
          <a:p>
            <a:pPr algn="ctr"/>
            <a:endParaRPr lang="ru-RU" sz="1400" b="1">
              <a:solidFill>
                <a:srgbClr val="003399"/>
              </a:solidFill>
            </a:endParaRPr>
          </a:p>
          <a:p>
            <a:pPr algn="ctr"/>
            <a:r>
              <a:rPr lang="ru-RU" sz="1400" b="1">
                <a:solidFill>
                  <a:srgbClr val="003399"/>
                </a:solidFill>
              </a:rPr>
              <a:t>(Приказ Федерального агентства по техническому регулированию и метрологии от 31 мая 2012 г. № 379 «Об утверждении временного порядка аттестации и утверждения эталонов единиц величин, используемых в сфере государственного регулирования обеспечения единства измерений» </a:t>
            </a:r>
            <a:r>
              <a:rPr lang="ru-RU" sz="1400" b="1" u="sng">
                <a:solidFill>
                  <a:srgbClr val="003399"/>
                </a:solidFill>
              </a:rPr>
              <a:t>ОТМЕНЕН</a:t>
            </a:r>
            <a:r>
              <a:rPr lang="ru-RU" sz="1400" b="1">
                <a:solidFill>
                  <a:srgbClr val="003399"/>
                </a:solidFill>
              </a:rPr>
              <a:t>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024"/>
          <p:cNvSpPr>
            <a:spLocks noChangeArrowheads="1"/>
          </p:cNvSpPr>
          <p:nvPr/>
        </p:nvSpPr>
        <p:spPr bwMode="auto">
          <a:xfrm>
            <a:off x="1043608" y="2996952"/>
            <a:ext cx="6337300" cy="1246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2">
              <a:schemeClr val="bg2">
                <a:alpha val="50000"/>
              </a:schemeClr>
            </a:prstShdw>
          </a:effectLst>
        </p:spPr>
        <p:txBody>
          <a:bodyPr anchor="ctr">
            <a:spAutoFit/>
          </a:bodyPr>
          <a:lstStyle/>
          <a:p>
            <a:pPr algn="ctr">
              <a:defRPr/>
            </a:pPr>
            <a:endParaRPr lang="ru-RU" sz="3200" b="1" dirty="0">
              <a:solidFill>
                <a:srgbClr val="000099"/>
              </a:solidFill>
            </a:endParaRPr>
          </a:p>
          <a:p>
            <a:pPr algn="ctr">
              <a:defRPr/>
            </a:pPr>
            <a:r>
              <a:rPr lang="ru-RU" sz="2400" b="1" dirty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БЛАГОДАРЮ ЗА ВНИМАНИЕ!</a:t>
            </a:r>
            <a:r>
              <a:rPr lang="ru-RU" sz="1900" b="1" dirty="0">
                <a:solidFill>
                  <a:srgbClr val="8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ru-RU" sz="1900" b="1" dirty="0">
                <a:solidFill>
                  <a:srgbClr val="8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endParaRPr lang="ru-RU" sz="1900" b="1" dirty="0">
              <a:solidFill>
                <a:srgbClr val="8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428625" y="63500"/>
            <a:ext cx="7572375" cy="93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>
              <a:defRPr/>
            </a:pPr>
            <a:r>
              <a:rPr lang="ru-RU" sz="2400" b="1" dirty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Эталонная база Российской Федерации</a:t>
            </a:r>
          </a:p>
        </p:txBody>
      </p:sp>
      <p:sp>
        <p:nvSpPr>
          <p:cNvPr id="7171" name="Line 27"/>
          <p:cNvSpPr>
            <a:spLocks noChangeShapeType="1"/>
          </p:cNvSpPr>
          <p:nvPr/>
        </p:nvSpPr>
        <p:spPr bwMode="auto">
          <a:xfrm>
            <a:off x="82550" y="5116513"/>
            <a:ext cx="8637588" cy="0"/>
          </a:xfrm>
          <a:prstGeom prst="line">
            <a:avLst/>
          </a:prstGeom>
          <a:noFill/>
          <a:ln w="28575">
            <a:solidFill>
              <a:schemeClr val="bg1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172" name="Line 26"/>
          <p:cNvSpPr>
            <a:spLocks noChangeShapeType="1"/>
          </p:cNvSpPr>
          <p:nvPr/>
        </p:nvSpPr>
        <p:spPr bwMode="auto">
          <a:xfrm>
            <a:off x="179388" y="3867150"/>
            <a:ext cx="8324850" cy="0"/>
          </a:xfrm>
          <a:prstGeom prst="line">
            <a:avLst/>
          </a:prstGeom>
          <a:noFill/>
          <a:ln w="28575">
            <a:solidFill>
              <a:schemeClr val="bg1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173" name="AutoShape 4"/>
          <p:cNvSpPr>
            <a:spLocks noChangeArrowheads="1"/>
          </p:cNvSpPr>
          <p:nvPr/>
        </p:nvSpPr>
        <p:spPr bwMode="auto">
          <a:xfrm>
            <a:off x="1250950" y="1343025"/>
            <a:ext cx="5245100" cy="4498975"/>
          </a:xfrm>
          <a:prstGeom prst="triangle">
            <a:avLst>
              <a:gd name="adj" fmla="val 50000"/>
            </a:avLst>
          </a:prstGeom>
          <a:solidFill>
            <a:srgbClr val="C42308"/>
          </a:solidFill>
          <a:ln w="25400">
            <a:solidFill>
              <a:srgbClr val="FF9900"/>
            </a:solidFill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174" name="Text Box 5"/>
          <p:cNvSpPr txBox="1">
            <a:spLocks noChangeArrowheads="1"/>
          </p:cNvSpPr>
          <p:nvPr/>
        </p:nvSpPr>
        <p:spPr bwMode="auto">
          <a:xfrm>
            <a:off x="2944813" y="2774950"/>
            <a:ext cx="1873250" cy="62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r>
              <a:rPr lang="ru-RU" sz="1400" b="1">
                <a:solidFill>
                  <a:srgbClr val="FFFFFF"/>
                </a:solidFill>
              </a:rPr>
              <a:t>Государственные </a:t>
            </a:r>
          </a:p>
          <a:p>
            <a:pPr algn="ctr"/>
            <a:r>
              <a:rPr lang="ru-RU" sz="1400" b="1">
                <a:solidFill>
                  <a:srgbClr val="FFFFFF"/>
                </a:solidFill>
              </a:rPr>
              <a:t>первичные  эталоны единиц величин</a:t>
            </a:r>
            <a:endParaRPr lang="ru-RU" sz="1400"/>
          </a:p>
        </p:txBody>
      </p:sp>
      <p:sp>
        <p:nvSpPr>
          <p:cNvPr id="7175" name="Line 6"/>
          <p:cNvSpPr>
            <a:spLocks noChangeShapeType="1"/>
          </p:cNvSpPr>
          <p:nvPr/>
        </p:nvSpPr>
        <p:spPr bwMode="auto">
          <a:xfrm flipV="1">
            <a:off x="2408238" y="3859213"/>
            <a:ext cx="2959100" cy="12700"/>
          </a:xfrm>
          <a:prstGeom prst="line">
            <a:avLst/>
          </a:prstGeom>
          <a:noFill/>
          <a:ln w="25400">
            <a:solidFill>
              <a:srgbClr val="FF99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176" name="Text Box 7"/>
          <p:cNvSpPr txBox="1">
            <a:spLocks noChangeArrowheads="1"/>
          </p:cNvSpPr>
          <p:nvPr/>
        </p:nvSpPr>
        <p:spPr bwMode="auto">
          <a:xfrm>
            <a:off x="2417763" y="4014788"/>
            <a:ext cx="2943225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r>
              <a:rPr lang="en-US" sz="1400" b="1">
                <a:solidFill>
                  <a:srgbClr val="FFFFFF"/>
                </a:solidFill>
              </a:rPr>
              <a:t> </a:t>
            </a:r>
            <a:r>
              <a:rPr lang="ru-RU" sz="1400" b="1">
                <a:solidFill>
                  <a:srgbClr val="FFFFFF"/>
                </a:solidFill>
              </a:rPr>
              <a:t>Государственные эталоны единиц величин</a:t>
            </a:r>
            <a:endParaRPr lang="ru-RU" sz="2100" b="1">
              <a:solidFill>
                <a:srgbClr val="FFFFFF"/>
              </a:solidFill>
            </a:endParaRPr>
          </a:p>
        </p:txBody>
      </p:sp>
      <p:sp>
        <p:nvSpPr>
          <p:cNvPr id="7177" name="Line 8"/>
          <p:cNvSpPr>
            <a:spLocks noChangeShapeType="1"/>
          </p:cNvSpPr>
          <p:nvPr/>
        </p:nvSpPr>
        <p:spPr bwMode="auto">
          <a:xfrm>
            <a:off x="1679575" y="5121275"/>
            <a:ext cx="4402138" cy="1588"/>
          </a:xfrm>
          <a:prstGeom prst="line">
            <a:avLst/>
          </a:prstGeom>
          <a:noFill/>
          <a:ln w="25400">
            <a:solidFill>
              <a:srgbClr val="FF99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178" name="Text Box 9"/>
          <p:cNvSpPr txBox="1">
            <a:spLocks noChangeArrowheads="1"/>
          </p:cNvSpPr>
          <p:nvPr/>
        </p:nvSpPr>
        <p:spPr bwMode="auto">
          <a:xfrm>
            <a:off x="2016125" y="5146675"/>
            <a:ext cx="3763963" cy="376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r>
              <a:rPr lang="ru-RU" sz="1400" b="1">
                <a:solidFill>
                  <a:srgbClr val="FFFFFF"/>
                </a:solidFill>
              </a:rPr>
              <a:t>Эталоны юридических лиц</a:t>
            </a:r>
            <a:endParaRPr lang="ru-RU" sz="1400"/>
          </a:p>
        </p:txBody>
      </p:sp>
      <p:sp>
        <p:nvSpPr>
          <p:cNvPr id="7179" name="AutoShape 11"/>
          <p:cNvSpPr>
            <a:spLocks noChangeArrowheads="1"/>
          </p:cNvSpPr>
          <p:nvPr/>
        </p:nvSpPr>
        <p:spPr bwMode="auto">
          <a:xfrm>
            <a:off x="3540125" y="5891213"/>
            <a:ext cx="736600" cy="396875"/>
          </a:xfrm>
          <a:prstGeom prst="downArrow">
            <a:avLst>
              <a:gd name="adj1" fmla="val 50000"/>
              <a:gd name="adj2" fmla="val 25000"/>
            </a:avLst>
          </a:prstGeom>
          <a:gradFill rotWithShape="0">
            <a:gsLst>
              <a:gs pos="0">
                <a:srgbClr val="8C1906"/>
              </a:gs>
              <a:gs pos="100000">
                <a:srgbClr val="C42308"/>
              </a:gs>
            </a:gsLst>
            <a:lin ang="5400000" scaled="1"/>
          </a:gra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180" name="Text Box 12"/>
          <p:cNvSpPr txBox="1">
            <a:spLocks noChangeArrowheads="1"/>
          </p:cNvSpPr>
          <p:nvPr/>
        </p:nvSpPr>
        <p:spPr bwMode="auto">
          <a:xfrm>
            <a:off x="3300413" y="3478213"/>
            <a:ext cx="1163637" cy="325437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US" sz="1600" b="1" dirty="0" smtClean="0">
                <a:solidFill>
                  <a:srgbClr val="003399"/>
                </a:solidFill>
              </a:rPr>
              <a:t>164</a:t>
            </a:r>
            <a:endParaRPr lang="ru-RU" sz="1600" dirty="0">
              <a:solidFill>
                <a:srgbClr val="003399"/>
              </a:solidFill>
            </a:endParaRPr>
          </a:p>
          <a:p>
            <a:pPr algn="ctr"/>
            <a:endParaRPr lang="ru-RU" sz="1600" dirty="0">
              <a:solidFill>
                <a:srgbClr val="003399"/>
              </a:solidFill>
            </a:endParaRPr>
          </a:p>
        </p:txBody>
      </p:sp>
      <p:sp>
        <p:nvSpPr>
          <p:cNvPr id="7181" name="Text Box 13"/>
          <p:cNvSpPr txBox="1">
            <a:spLocks noChangeArrowheads="1"/>
          </p:cNvSpPr>
          <p:nvPr/>
        </p:nvSpPr>
        <p:spPr bwMode="auto">
          <a:xfrm>
            <a:off x="2571750" y="4525963"/>
            <a:ext cx="2643188" cy="373062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ru-RU" sz="1600" b="1">
                <a:solidFill>
                  <a:srgbClr val="003399"/>
                </a:solidFill>
              </a:rPr>
              <a:t>Более 12 0</a:t>
            </a:r>
            <a:r>
              <a:rPr lang="en-US" sz="1600" b="1">
                <a:solidFill>
                  <a:srgbClr val="003399"/>
                </a:solidFill>
              </a:rPr>
              <a:t>00</a:t>
            </a:r>
            <a:endParaRPr lang="ru-RU" sz="1600">
              <a:solidFill>
                <a:srgbClr val="003399"/>
              </a:solidFill>
            </a:endParaRPr>
          </a:p>
          <a:p>
            <a:pPr algn="ctr"/>
            <a:endParaRPr lang="ru-RU" sz="1600">
              <a:solidFill>
                <a:srgbClr val="003399"/>
              </a:solidFill>
            </a:endParaRPr>
          </a:p>
        </p:txBody>
      </p:sp>
      <p:sp>
        <p:nvSpPr>
          <p:cNvPr id="7182" name="Text Box 14"/>
          <p:cNvSpPr txBox="1">
            <a:spLocks noChangeArrowheads="1"/>
          </p:cNvSpPr>
          <p:nvPr/>
        </p:nvSpPr>
        <p:spPr bwMode="auto">
          <a:xfrm>
            <a:off x="2286000" y="5465763"/>
            <a:ext cx="3571875" cy="323850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ru-RU" sz="1600" b="1">
                <a:solidFill>
                  <a:srgbClr val="003399"/>
                </a:solidFill>
              </a:rPr>
              <a:t>Более 100 000</a:t>
            </a:r>
          </a:p>
          <a:p>
            <a:pPr algn="ctr"/>
            <a:endParaRPr lang="ru-RU" sz="1600">
              <a:solidFill>
                <a:srgbClr val="003399"/>
              </a:solidFill>
            </a:endParaRPr>
          </a:p>
        </p:txBody>
      </p:sp>
      <p:sp>
        <p:nvSpPr>
          <p:cNvPr id="7183" name="Text Box 16"/>
          <p:cNvSpPr txBox="1">
            <a:spLocks noChangeArrowheads="1"/>
          </p:cNvSpPr>
          <p:nvPr/>
        </p:nvSpPr>
        <p:spPr bwMode="auto">
          <a:xfrm>
            <a:off x="107950" y="2536825"/>
            <a:ext cx="193516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solidFill>
                  <a:srgbClr val="C42308"/>
                </a:solidFill>
              </a:rPr>
              <a:t>РОССТАНДАРТ</a:t>
            </a:r>
          </a:p>
        </p:txBody>
      </p:sp>
      <p:sp>
        <p:nvSpPr>
          <p:cNvPr id="7184" name="Text Box 17"/>
          <p:cNvSpPr txBox="1">
            <a:spLocks noChangeArrowheads="1"/>
          </p:cNvSpPr>
          <p:nvPr/>
        </p:nvSpPr>
        <p:spPr bwMode="auto">
          <a:xfrm>
            <a:off x="5435600" y="1304925"/>
            <a:ext cx="3635375" cy="641350"/>
          </a:xfrm>
          <a:prstGeom prst="rect">
            <a:avLst/>
          </a:prstGeom>
          <a:solidFill>
            <a:srgbClr val="FFF6D9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>
                <a:solidFill>
                  <a:srgbClr val="003399"/>
                </a:solidFill>
              </a:rPr>
              <a:t>Государственные научные метрологические институты</a:t>
            </a:r>
            <a:r>
              <a:rPr lang="en-US" b="1">
                <a:solidFill>
                  <a:srgbClr val="003399"/>
                </a:solidFill>
              </a:rPr>
              <a:t>:</a:t>
            </a:r>
            <a:endParaRPr lang="ru-RU" b="1">
              <a:solidFill>
                <a:srgbClr val="003399"/>
              </a:solidFill>
            </a:endParaRPr>
          </a:p>
        </p:txBody>
      </p:sp>
      <p:sp>
        <p:nvSpPr>
          <p:cNvPr id="7185" name="Text Box 18"/>
          <p:cNvSpPr txBox="1">
            <a:spLocks noChangeArrowheads="1"/>
          </p:cNvSpPr>
          <p:nvPr/>
        </p:nvSpPr>
        <p:spPr bwMode="auto">
          <a:xfrm>
            <a:off x="5483225" y="1957388"/>
            <a:ext cx="3563938" cy="1793875"/>
          </a:xfrm>
          <a:prstGeom prst="rect">
            <a:avLst/>
          </a:prstGeom>
          <a:solidFill>
            <a:srgbClr val="FFF6D9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400" b="1">
                <a:solidFill>
                  <a:srgbClr val="003399"/>
                </a:solidFill>
              </a:rPr>
              <a:t>ФГУП «ВНИИМ </a:t>
            </a:r>
            <a:r>
              <a:rPr lang="en-US" sz="1400" b="1">
                <a:solidFill>
                  <a:srgbClr val="003399"/>
                </a:solidFill>
              </a:rPr>
              <a:t/>
            </a:r>
            <a:br>
              <a:rPr lang="en-US" sz="1400" b="1">
                <a:solidFill>
                  <a:srgbClr val="003399"/>
                </a:solidFill>
              </a:rPr>
            </a:br>
            <a:r>
              <a:rPr lang="ru-RU" sz="1400" b="1">
                <a:solidFill>
                  <a:srgbClr val="003399"/>
                </a:solidFill>
              </a:rPr>
              <a:t>им. Д.И. Менделеева» </a:t>
            </a:r>
          </a:p>
          <a:p>
            <a:r>
              <a:rPr lang="ru-RU" sz="1400" b="1">
                <a:solidFill>
                  <a:srgbClr val="003399"/>
                </a:solidFill>
              </a:rPr>
              <a:t>ФГУП «ВНИИФТРИ» </a:t>
            </a:r>
          </a:p>
          <a:p>
            <a:r>
              <a:rPr lang="ru-RU" sz="1400" b="1">
                <a:solidFill>
                  <a:srgbClr val="003399"/>
                </a:solidFill>
              </a:rPr>
              <a:t>ФГУП «ВНИИОФИ»</a:t>
            </a:r>
          </a:p>
          <a:p>
            <a:r>
              <a:rPr lang="ru-RU" sz="1400" b="1">
                <a:solidFill>
                  <a:srgbClr val="003399"/>
                </a:solidFill>
              </a:rPr>
              <a:t>ФГУП «УНИИМ»</a:t>
            </a:r>
          </a:p>
          <a:p>
            <a:r>
              <a:rPr lang="ru-RU" sz="1400" b="1">
                <a:solidFill>
                  <a:srgbClr val="003399"/>
                </a:solidFill>
              </a:rPr>
              <a:t>ФГУП «ВНИИМС» </a:t>
            </a:r>
          </a:p>
          <a:p>
            <a:r>
              <a:rPr lang="ru-RU" sz="1400" b="1">
                <a:solidFill>
                  <a:srgbClr val="003399"/>
                </a:solidFill>
              </a:rPr>
              <a:t>ФГУП «ВНИИР»</a:t>
            </a:r>
          </a:p>
          <a:p>
            <a:r>
              <a:rPr lang="ru-RU" sz="1400" b="1">
                <a:solidFill>
                  <a:srgbClr val="003399"/>
                </a:solidFill>
              </a:rPr>
              <a:t>ФГУП «СНИИМ»</a:t>
            </a:r>
          </a:p>
        </p:txBody>
      </p:sp>
      <p:sp>
        <p:nvSpPr>
          <p:cNvPr id="7186" name="Text Box 23"/>
          <p:cNvSpPr txBox="1">
            <a:spLocks noChangeArrowheads="1"/>
          </p:cNvSpPr>
          <p:nvPr/>
        </p:nvSpPr>
        <p:spPr bwMode="auto">
          <a:xfrm>
            <a:off x="5808663" y="3898900"/>
            <a:ext cx="3240087" cy="581025"/>
          </a:xfrm>
          <a:prstGeom prst="rect">
            <a:avLst/>
          </a:prstGeom>
          <a:solidFill>
            <a:srgbClr val="FFF6D9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600" b="1">
                <a:solidFill>
                  <a:srgbClr val="003399"/>
                </a:solidFill>
              </a:rPr>
              <a:t>Центры стандартизации </a:t>
            </a:r>
            <a:br>
              <a:rPr lang="ru-RU" sz="1600" b="1">
                <a:solidFill>
                  <a:srgbClr val="003399"/>
                </a:solidFill>
              </a:rPr>
            </a:br>
            <a:r>
              <a:rPr lang="ru-RU" sz="1600" b="1">
                <a:solidFill>
                  <a:srgbClr val="003399"/>
                </a:solidFill>
              </a:rPr>
              <a:t>и метрологии Росстандарта</a:t>
            </a:r>
            <a:r>
              <a:rPr lang="ru-RU" sz="1600">
                <a:solidFill>
                  <a:srgbClr val="003399"/>
                </a:solidFill>
              </a:rPr>
              <a:t>  </a:t>
            </a:r>
            <a:endParaRPr lang="ru-RU" sz="1600" b="1">
              <a:solidFill>
                <a:srgbClr val="003399"/>
              </a:solidFill>
            </a:endParaRPr>
          </a:p>
        </p:txBody>
      </p:sp>
      <p:sp>
        <p:nvSpPr>
          <p:cNvPr id="7187" name="Text Box 24"/>
          <p:cNvSpPr txBox="1">
            <a:spLocks noChangeArrowheads="1"/>
          </p:cNvSpPr>
          <p:nvPr/>
        </p:nvSpPr>
        <p:spPr bwMode="auto">
          <a:xfrm>
            <a:off x="6275388" y="4500563"/>
            <a:ext cx="2760662" cy="581025"/>
          </a:xfrm>
          <a:prstGeom prst="rect">
            <a:avLst/>
          </a:prstGeom>
          <a:solidFill>
            <a:srgbClr val="FFF6D9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600" b="1">
                <a:solidFill>
                  <a:srgbClr val="003399"/>
                </a:solidFill>
              </a:rPr>
              <a:t>Метрологическая служба Минобороны России</a:t>
            </a:r>
          </a:p>
        </p:txBody>
      </p:sp>
      <p:sp>
        <p:nvSpPr>
          <p:cNvPr id="7188" name="Text Box 19"/>
          <p:cNvSpPr txBox="1">
            <a:spLocks noChangeArrowheads="1"/>
          </p:cNvSpPr>
          <p:nvPr/>
        </p:nvSpPr>
        <p:spPr bwMode="auto">
          <a:xfrm>
            <a:off x="0" y="3822700"/>
            <a:ext cx="173513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600" b="1">
                <a:solidFill>
                  <a:srgbClr val="C42308"/>
                </a:solidFill>
              </a:rPr>
              <a:t>РОССТАНДАРТ</a:t>
            </a:r>
            <a:endParaRPr lang="ru-RU" b="1">
              <a:solidFill>
                <a:srgbClr val="C42308"/>
              </a:solidFill>
            </a:endParaRPr>
          </a:p>
        </p:txBody>
      </p:sp>
      <p:sp>
        <p:nvSpPr>
          <p:cNvPr id="7189" name="Text Box 22"/>
          <p:cNvSpPr txBox="1">
            <a:spLocks noChangeArrowheads="1"/>
          </p:cNvSpPr>
          <p:nvPr/>
        </p:nvSpPr>
        <p:spPr bwMode="auto">
          <a:xfrm>
            <a:off x="71438" y="4394200"/>
            <a:ext cx="2166937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600" b="1">
                <a:solidFill>
                  <a:srgbClr val="C42308"/>
                </a:solidFill>
              </a:rPr>
              <a:t>Минобороны</a:t>
            </a:r>
            <a:r>
              <a:rPr lang="ru-RU" b="1">
                <a:solidFill>
                  <a:srgbClr val="C42308"/>
                </a:solidFill>
              </a:rPr>
              <a:t/>
            </a:r>
            <a:br>
              <a:rPr lang="ru-RU" b="1">
                <a:solidFill>
                  <a:srgbClr val="C42308"/>
                </a:solidFill>
              </a:rPr>
            </a:br>
            <a:r>
              <a:rPr lang="ru-RU" sz="1600" b="1">
                <a:solidFill>
                  <a:srgbClr val="C42308"/>
                </a:solidFill>
              </a:rPr>
              <a:t>России</a:t>
            </a:r>
            <a:endParaRPr lang="ru-RU" b="1">
              <a:solidFill>
                <a:srgbClr val="C42308"/>
              </a:solidFill>
            </a:endParaRPr>
          </a:p>
        </p:txBody>
      </p:sp>
      <p:sp>
        <p:nvSpPr>
          <p:cNvPr id="7190" name="Text Box 10"/>
          <p:cNvSpPr txBox="1">
            <a:spLocks noChangeArrowheads="1"/>
          </p:cNvSpPr>
          <p:nvPr/>
        </p:nvSpPr>
        <p:spPr bwMode="auto">
          <a:xfrm>
            <a:off x="1255713" y="6323013"/>
            <a:ext cx="5245100" cy="534987"/>
          </a:xfrm>
          <a:prstGeom prst="rect">
            <a:avLst/>
          </a:prstGeom>
          <a:solidFill>
            <a:srgbClr val="0000FF"/>
          </a:solidFill>
          <a:ln w="25400">
            <a:solidFill>
              <a:schemeClr val="bg1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ru-RU" sz="1400" b="1">
                <a:solidFill>
                  <a:schemeClr val="bg1"/>
                </a:solidFill>
              </a:rPr>
              <a:t>Рабочие средства измерений</a:t>
            </a:r>
          </a:p>
          <a:p>
            <a:pPr algn="ctr"/>
            <a:r>
              <a:rPr lang="ru-RU" sz="1400" b="1">
                <a:solidFill>
                  <a:schemeClr val="bg1"/>
                </a:solidFill>
              </a:rPr>
              <a:t>(более 1,5 млрд)</a:t>
            </a:r>
            <a:endParaRPr lang="ru-RU" sz="140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290" name="Rectangle 5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34925" y="274638"/>
            <a:ext cx="8578850" cy="11430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ru-RU" sz="2800" b="1" dirty="0" smtClean="0">
                <a:solidFill>
                  <a:srgbClr val="003399"/>
                </a:solidFill>
                <a:latin typeface="Times New Roman" pitchFamily="18" charset="0"/>
              </a:rPr>
              <a:t>Динамика возраста эталонной базы</a:t>
            </a:r>
          </a:p>
        </p:txBody>
      </p:sp>
      <p:graphicFrame>
        <p:nvGraphicFramePr>
          <p:cNvPr id="140291" name="Диаграмма 6"/>
          <p:cNvGraphicFramePr>
            <a:graphicFrameLocks/>
          </p:cNvGraphicFramePr>
          <p:nvPr/>
        </p:nvGraphicFramePr>
        <p:xfrm>
          <a:off x="776288" y="1649413"/>
          <a:ext cx="6870700" cy="4206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8309" name="Worksheet" r:id="rId3" imgW="6867525" imgH="4210050" progId="Excel.Sheet.8">
                  <p:embed/>
                </p:oleObj>
              </mc:Choice>
              <mc:Fallback>
                <p:oleObj name="Worksheet" r:id="rId3" imgW="6867525" imgH="4210050" progId="Excel.Sheet.8">
                  <p:embed/>
                  <p:pic>
                    <p:nvPicPr>
                      <p:cNvPr id="0" name="Picture 2"/>
                      <p:cNvPicPr>
                        <a:picLocks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76288" y="1649413"/>
                        <a:ext cx="6870700" cy="42068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20248186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Прямоугольник 1"/>
          <p:cNvSpPr>
            <a:spLocks noChangeArrowheads="1"/>
          </p:cNvSpPr>
          <p:nvPr/>
        </p:nvSpPr>
        <p:spPr bwMode="auto">
          <a:xfrm>
            <a:off x="250825" y="333375"/>
            <a:ext cx="72009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000" b="1"/>
              <a:t>http://regulation.gov.ru/</a:t>
            </a:r>
            <a:endParaRPr lang="ru-RU" sz="2000" b="1"/>
          </a:p>
        </p:txBody>
      </p:sp>
      <p:pic>
        <p:nvPicPr>
          <p:cNvPr id="19459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484313"/>
            <a:ext cx="9070975" cy="367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25413"/>
            <a:ext cx="8229600" cy="1143000"/>
          </a:xfrm>
          <a:ln>
            <a:miter lim="800000"/>
            <a:headEnd/>
            <a:tailEnd/>
          </a:ln>
        </p:spPr>
        <p:txBody>
          <a:bodyPr anchor="ctr"/>
          <a:lstStyle/>
          <a:p>
            <a:pPr algn="l">
              <a:defRPr/>
            </a:pPr>
            <a:r>
              <a:rPr lang="ru-RU" sz="2000" b="1" kern="1200" dirty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ea typeface="+mn-ea"/>
                <a:cs typeface="Arial" charset="0"/>
              </a:rPr>
              <a:t>Основные нормативные правовые акты</a:t>
            </a:r>
          </a:p>
        </p:txBody>
      </p:sp>
      <p:sp>
        <p:nvSpPr>
          <p:cNvPr id="9219" name="Прямоугольник 2"/>
          <p:cNvSpPr>
            <a:spLocks noChangeArrowheads="1"/>
          </p:cNvSpPr>
          <p:nvPr/>
        </p:nvSpPr>
        <p:spPr bwMode="auto">
          <a:xfrm>
            <a:off x="236538" y="2349500"/>
            <a:ext cx="7720012" cy="4154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762000" indent="-342900">
              <a:buFont typeface="Arial Narrow" pitchFamily="34" charset="0"/>
              <a:buAutoNum type="arabicPeriod"/>
            </a:pPr>
            <a:r>
              <a:rPr lang="ru-RU" sz="2400" dirty="0">
                <a:solidFill>
                  <a:srgbClr val="003399"/>
                </a:solidFill>
              </a:rPr>
              <a:t>Конституция Российской Федерации </a:t>
            </a:r>
            <a:r>
              <a:rPr lang="ru-RU" dirty="0">
                <a:solidFill>
                  <a:srgbClr val="003399"/>
                </a:solidFill>
              </a:rPr>
              <a:t>(с учетом поправок, внесенных Законами Российской Федерации о поправках к Конституции Российской Федерации от 30.12.2008 N 6-ФКЗ, от 30.12.2008 N 7-ФКЗ, от 05.02.2014 N 2-ФКЗ) </a:t>
            </a:r>
          </a:p>
          <a:p>
            <a:pPr marL="762000" indent="-342900">
              <a:buFont typeface="Arial Narrow" pitchFamily="34" charset="0"/>
              <a:buAutoNum type="arabicPeriod"/>
            </a:pPr>
            <a:endParaRPr lang="ru-RU" dirty="0">
              <a:solidFill>
                <a:srgbClr val="003399"/>
              </a:solidFill>
            </a:endParaRPr>
          </a:p>
          <a:p>
            <a:pPr marL="762000" indent="-342900"/>
            <a:r>
              <a:rPr lang="ru-RU" dirty="0"/>
              <a:t>Статья 71 </a:t>
            </a:r>
          </a:p>
          <a:p>
            <a:pPr marL="762000" indent="-342900"/>
            <a:r>
              <a:rPr lang="ru-RU" dirty="0"/>
              <a:t>В ведении Российской Федерации находятся:</a:t>
            </a:r>
          </a:p>
          <a:p>
            <a:pPr marL="762000" indent="-342900"/>
            <a:endParaRPr lang="ru-RU" dirty="0"/>
          </a:p>
          <a:p>
            <a:pPr marL="762000" indent="-342900" algn="just"/>
            <a:r>
              <a:rPr lang="ru-RU" dirty="0" err="1"/>
              <a:t>р</a:t>
            </a:r>
            <a:r>
              <a:rPr lang="ru-RU" dirty="0"/>
              <a:t>) метеорологическая служба, </a:t>
            </a:r>
            <a:r>
              <a:rPr lang="ru-RU" b="1" u="sng" dirty="0"/>
              <a:t>стандарты, эталоны, метрическая система и исчисление времени</a:t>
            </a:r>
            <a:r>
              <a:rPr lang="ru-RU" dirty="0"/>
              <a:t>; геодезия и картография; наименования географических объектов; официальный статистический и бухгалтерский учет;</a:t>
            </a:r>
          </a:p>
          <a:p>
            <a:pPr marL="762000" indent="-342900"/>
            <a:endParaRPr lang="ru-RU" dirty="0">
              <a:solidFill>
                <a:srgbClr val="003399"/>
              </a:solidFill>
            </a:endParaRPr>
          </a:p>
          <a:p>
            <a:pPr marL="762000" indent="-342900">
              <a:buFont typeface="Arial Narrow" pitchFamily="34" charset="0"/>
              <a:buAutoNum type="arabicPeriod"/>
            </a:pPr>
            <a:endParaRPr lang="ru-RU" sz="2400" dirty="0">
              <a:solidFill>
                <a:srgbClr val="00339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Прямоугольник 2"/>
          <p:cNvSpPr>
            <a:spLocks noChangeArrowheads="1"/>
          </p:cNvSpPr>
          <p:nvPr/>
        </p:nvSpPr>
        <p:spPr bwMode="auto">
          <a:xfrm>
            <a:off x="179512" y="1340768"/>
            <a:ext cx="7705725" cy="48936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762000" indent="-342900" algn="just">
              <a:buFont typeface="Arial Narrow" pitchFamily="34" charset="0"/>
              <a:buAutoNum type="arabicPeriod"/>
            </a:pPr>
            <a:r>
              <a:rPr lang="ru-RU" sz="2400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Федеральный закон от 26 июня 2008 г. «Об обеспечении единства измерений» №102-ФЗ (с изменениями от 18 июля, 30 ноября 2011 г</a:t>
            </a:r>
            <a:r>
              <a:rPr lang="ru-RU" sz="2400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., 21 июля 2014 г.)</a:t>
            </a:r>
          </a:p>
          <a:p>
            <a:pPr marL="762000" indent="-342900" algn="just">
              <a:buFont typeface="Arial Narrow" pitchFamily="34" charset="0"/>
              <a:buAutoNum type="arabicPeriod"/>
            </a:pPr>
            <a:endParaRPr lang="ru-RU" sz="2400" dirty="0" smtClean="0"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  <a:p>
            <a:pPr marL="762000" indent="-342900" algn="just">
              <a:buFont typeface="Arial Narrow" pitchFamily="34" charset="0"/>
              <a:buAutoNum type="arabicPeriod"/>
            </a:pPr>
            <a:r>
              <a:rPr lang="ru-RU" sz="2400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Постановление Правительства РФ от </a:t>
            </a:r>
            <a:r>
              <a:rPr lang="ru-RU" sz="2400" dirty="0" err="1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от</a:t>
            </a:r>
            <a:r>
              <a:rPr lang="ru-RU" sz="2400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 05.06.2008 №</a:t>
            </a:r>
            <a:r>
              <a:rPr lang="en-US" sz="2400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438</a:t>
            </a:r>
            <a:r>
              <a:rPr lang="ru-RU" sz="2400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 «О Министерстве промышленности и торговли Российской Федерации»</a:t>
            </a:r>
            <a:endParaRPr lang="ru-RU" sz="2400" dirty="0"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  <a:p>
            <a:pPr marL="762000" indent="-342900" algn="just">
              <a:buFont typeface="Arial Narrow" pitchFamily="34" charset="0"/>
              <a:buAutoNum type="arabicPeriod"/>
            </a:pPr>
            <a:endParaRPr lang="ru-RU" sz="2400" dirty="0"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  <a:p>
            <a:pPr marL="762000" indent="-342900" algn="just">
              <a:buFont typeface="Arial Narrow" pitchFamily="34" charset="0"/>
              <a:buAutoNum type="arabicPeriod"/>
            </a:pPr>
            <a:r>
              <a:rPr lang="ru-RU" sz="2400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Постановление Правительства РФ от </a:t>
            </a:r>
            <a:r>
              <a:rPr lang="en-US" sz="2400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17.06.2004 </a:t>
            </a:r>
            <a:r>
              <a:rPr lang="ru-RU" sz="2400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№</a:t>
            </a:r>
            <a:r>
              <a:rPr lang="en-US" sz="2400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294</a:t>
            </a:r>
            <a:r>
              <a:rPr lang="ru-RU" sz="2400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(ред. от 26.12.2011) «О Федеральном агентстве по техническому регулированию и метрологии»</a:t>
            </a:r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457200" y="125413"/>
            <a:ext cx="8229600" cy="1143000"/>
          </a:xfrm>
          <a:ln>
            <a:miter lim="800000"/>
            <a:headEnd/>
            <a:tailEnd/>
          </a:ln>
        </p:spPr>
        <p:txBody>
          <a:bodyPr anchor="ctr"/>
          <a:lstStyle/>
          <a:p>
            <a:pPr algn="l">
              <a:defRPr/>
            </a:pPr>
            <a:r>
              <a:rPr lang="ru-RU" sz="2000" b="1" kern="1200" dirty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ea typeface="+mn-ea"/>
                <a:cs typeface="Arial" charset="0"/>
              </a:rPr>
              <a:t>Основные нормативные правовые акты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ext Box 4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179388" y="1484313"/>
            <a:ext cx="8964612" cy="4525962"/>
          </a:xfrm>
          <a:noFill/>
          <a:ln algn="ctr">
            <a:miter lim="800000"/>
            <a:headEnd/>
            <a:tailEnd/>
          </a:ln>
          <a:effectLst>
            <a:prstShdw prst="shdw12">
              <a:schemeClr val="bg2">
                <a:alpha val="50000"/>
              </a:schemeClr>
            </a:prst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l">
              <a:spcBef>
                <a:spcPct val="50000"/>
              </a:spcBef>
              <a:buClr>
                <a:srgbClr val="003399"/>
              </a:buClr>
              <a:buFont typeface="Times New Roman" pitchFamily="18" charset="0"/>
              <a:buChar char="–"/>
            </a:pPr>
            <a:r>
              <a:rPr lang="ru-RU" sz="2400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Не меняется общая концепция действующего Федерального закона</a:t>
            </a:r>
          </a:p>
          <a:p>
            <a:pPr algn="l">
              <a:spcBef>
                <a:spcPct val="50000"/>
              </a:spcBef>
              <a:buClr>
                <a:srgbClr val="003399"/>
              </a:buClr>
              <a:buFont typeface="Times New Roman" pitchFamily="18" charset="0"/>
              <a:buChar char="–"/>
            </a:pPr>
            <a:r>
              <a:rPr lang="ru-RU" sz="2400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Внесены изменения в 14 из 29 статей действующего закона</a:t>
            </a:r>
          </a:p>
          <a:p>
            <a:pPr algn="l">
              <a:spcBef>
                <a:spcPct val="50000"/>
              </a:spcBef>
              <a:buClr>
                <a:srgbClr val="003399"/>
              </a:buClr>
              <a:buFont typeface="Times New Roman" pitchFamily="18" charset="0"/>
              <a:buChar char="–"/>
            </a:pPr>
            <a:r>
              <a:rPr lang="ru-RU" sz="2400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Уточняются сферы государственного регулирования обеспечения единства измерений и положения закона, связанные с деятельностью ГРЦМ</a:t>
            </a:r>
          </a:p>
          <a:p>
            <a:pPr algn="l">
              <a:spcBef>
                <a:spcPct val="50000"/>
              </a:spcBef>
              <a:buClr>
                <a:srgbClr val="003399"/>
              </a:buClr>
              <a:buFont typeface="Times New Roman" pitchFamily="18" charset="0"/>
              <a:buChar char="–"/>
            </a:pPr>
            <a:r>
              <a:rPr lang="ru-RU" sz="2400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Устанавливаются требования, связанные с утверждением и применением референтных методик измерений</a:t>
            </a:r>
          </a:p>
          <a:p>
            <a:pPr algn="l">
              <a:spcBef>
                <a:spcPct val="50000"/>
              </a:spcBef>
              <a:buClr>
                <a:srgbClr val="003399"/>
              </a:buClr>
              <a:buFont typeface="Times New Roman" pitchFamily="18" charset="0"/>
              <a:buChar char="–"/>
            </a:pPr>
            <a:r>
              <a:rPr lang="ru-RU" sz="2400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Устанавливаются требования по отнесению технических средств к техническим системам и устройствам с измерительными функциями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7956550" cy="11430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ru-RU" sz="24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Принятие Федерального закона № 254-ФЗ «О внесении изменений в Федеральный закон «Об обеспечении единства измерений» </a:t>
            </a:r>
            <a:r>
              <a:rPr lang="ru-RU" sz="2400" b="1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(вступил </a:t>
            </a:r>
            <a:r>
              <a:rPr lang="ru-RU" sz="24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в силу с 19.01.2015)</a:t>
            </a:r>
            <a:br>
              <a:rPr lang="ru-RU" sz="24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endParaRPr lang="ru-RU" sz="2400" b="1" dirty="0" smtClean="0">
              <a:solidFill>
                <a:srgbClr val="000099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139700" y="142875"/>
            <a:ext cx="8104188" cy="93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ru-RU" sz="20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>Законотворческая деятельность </a:t>
            </a:r>
          </a:p>
          <a:p>
            <a:pPr algn="ctr">
              <a:defRPr/>
            </a:pPr>
            <a:r>
              <a:rPr lang="ru-RU" sz="20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>в </a:t>
            </a:r>
            <a:r>
              <a:rPr lang="ru-RU" sz="2000" b="1" dirty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>области метрологии </a:t>
            </a:r>
            <a:r>
              <a:rPr lang="ru-RU" sz="20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>2014/2015</a:t>
            </a:r>
            <a:endParaRPr lang="ru-RU" sz="2000" b="1" dirty="0">
              <a:solidFill>
                <a:srgbClr val="000099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  <a:cs typeface="Arial" charset="0"/>
            </a:endParaRPr>
          </a:p>
        </p:txBody>
      </p:sp>
      <p:sp>
        <p:nvSpPr>
          <p:cNvPr id="3" name="Rectangle 39" descr="Пергамент"/>
          <p:cNvSpPr>
            <a:spLocks noChangeArrowheads="1"/>
          </p:cNvSpPr>
          <p:nvPr/>
        </p:nvSpPr>
        <p:spPr bwMode="auto">
          <a:xfrm>
            <a:off x="0" y="1268760"/>
            <a:ext cx="9144000" cy="1008112"/>
          </a:xfrm>
          <a:prstGeom prst="rect">
            <a:avLst/>
          </a:prstGeom>
          <a:blipFill dpi="0" rotWithShape="1">
            <a:blip r:embed="rId2" cstate="print"/>
            <a:srcRect/>
            <a:tile tx="0" ty="0" sx="100000" sy="100000" flip="none" algn="tl"/>
          </a:blipFill>
          <a:ln w="9525">
            <a:solidFill>
              <a:schemeClr val="fol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180000" tIns="108000" rIns="180000" bIns="108000" anchor="ctr"/>
          <a:lstStyle/>
          <a:p>
            <a:pPr>
              <a:defRPr/>
            </a:pPr>
            <a:r>
              <a:rPr lang="ru-RU" b="1" dirty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>Федеральный Закон «О внесении изменений в </a:t>
            </a:r>
            <a:r>
              <a:rPr lang="ru-RU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>Федеральный Закон «</a:t>
            </a:r>
            <a:r>
              <a:rPr lang="ru-RU" b="1" dirty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>Об обеспечении единства измерений» </a:t>
            </a:r>
            <a:r>
              <a:rPr lang="ru-RU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от 21 июля 2014 года </a:t>
            </a:r>
            <a:r>
              <a:rPr lang="ru-RU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>№ 254-ФЗ</a:t>
            </a:r>
            <a:endParaRPr lang="ru-RU" sz="1600" dirty="0">
              <a:latin typeface="Arial" charset="0"/>
              <a:cs typeface="Arial" charset="0"/>
            </a:endParaRPr>
          </a:p>
          <a:p>
            <a:pPr>
              <a:defRPr/>
            </a:pPr>
            <a:r>
              <a:rPr lang="ru-RU" sz="1600" i="1" dirty="0" smtClean="0">
                <a:latin typeface="Arial" charset="0"/>
                <a:cs typeface="Arial" charset="0"/>
              </a:rPr>
              <a:t>(вступил в силу 19 января 2015 года)</a:t>
            </a:r>
            <a:endParaRPr lang="ru-RU" i="1" dirty="0">
              <a:latin typeface="Arial" charset="0"/>
              <a:cs typeface="Arial" charset="0"/>
            </a:endParaRPr>
          </a:p>
        </p:txBody>
      </p:sp>
      <p:sp>
        <p:nvSpPr>
          <p:cNvPr id="7" name="Rectangle 39" descr="Пергамент"/>
          <p:cNvSpPr>
            <a:spLocks noChangeArrowheads="1"/>
          </p:cNvSpPr>
          <p:nvPr/>
        </p:nvSpPr>
        <p:spPr bwMode="auto">
          <a:xfrm>
            <a:off x="5868144" y="3933056"/>
            <a:ext cx="2880320" cy="1296144"/>
          </a:xfrm>
          <a:prstGeom prst="rect">
            <a:avLst/>
          </a:prstGeom>
          <a:blipFill dpi="0" rotWithShape="1">
            <a:blip r:embed="rId2" cstate="print"/>
            <a:srcRect/>
            <a:tile tx="0" ty="0" sx="100000" sy="100000" flip="none" algn="tl"/>
          </a:blipFill>
          <a:ln w="9525">
            <a:solidFill>
              <a:schemeClr val="fol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180000" tIns="108000" rIns="180000" bIns="108000" anchor="ctr"/>
          <a:lstStyle/>
          <a:p>
            <a:pPr algn="ctr">
              <a:defRPr/>
            </a:pPr>
            <a:r>
              <a:rPr lang="ru-RU" sz="1400" b="1" i="1" dirty="0" smtClean="0">
                <a:solidFill>
                  <a:srgbClr val="000099"/>
                </a:solidFill>
                <a:latin typeface="Arial" charset="0"/>
                <a:cs typeface="Arial" charset="0"/>
              </a:rPr>
              <a:t>Федеральные органы исполнительной власти</a:t>
            </a:r>
          </a:p>
          <a:p>
            <a:pPr>
              <a:defRPr/>
            </a:pPr>
            <a:endParaRPr lang="ru-RU" sz="1200" dirty="0" smtClean="0">
              <a:solidFill>
                <a:srgbClr val="000099"/>
              </a:solidFill>
            </a:endParaRPr>
          </a:p>
          <a:p>
            <a:pPr algn="ctr">
              <a:defRPr/>
            </a:pPr>
            <a:r>
              <a:rPr lang="ru-RU" sz="1200" dirty="0" smtClean="0">
                <a:solidFill>
                  <a:srgbClr val="000099"/>
                </a:solidFill>
                <a:latin typeface="Arial" charset="0"/>
                <a:cs typeface="Arial" charset="0"/>
              </a:rPr>
              <a:t>Уточнение </a:t>
            </a:r>
            <a:r>
              <a:rPr lang="ru-RU" sz="1200" dirty="0">
                <a:solidFill>
                  <a:srgbClr val="000099"/>
                </a:solidFill>
                <a:latin typeface="Arial" charset="0"/>
                <a:cs typeface="Arial" charset="0"/>
              </a:rPr>
              <a:t>перечня областей государственного регулирования обеспечения единства </a:t>
            </a:r>
            <a:r>
              <a:rPr lang="ru-RU" sz="1200" dirty="0" smtClean="0">
                <a:solidFill>
                  <a:srgbClr val="000099"/>
                </a:solidFill>
                <a:latin typeface="Arial" charset="0"/>
                <a:cs typeface="Arial" charset="0"/>
              </a:rPr>
              <a:t>измерений</a:t>
            </a:r>
            <a:endParaRPr lang="ru-RU" sz="1200" dirty="0">
              <a:solidFill>
                <a:srgbClr val="000099"/>
              </a:solidFill>
              <a:latin typeface="Arial" charset="0"/>
              <a:cs typeface="Arial" charset="0"/>
            </a:endParaRPr>
          </a:p>
        </p:txBody>
      </p:sp>
      <p:sp>
        <p:nvSpPr>
          <p:cNvPr id="9" name="Стрелка вниз 8"/>
          <p:cNvSpPr/>
          <p:nvPr/>
        </p:nvSpPr>
        <p:spPr bwMode="auto">
          <a:xfrm rot="10800000" flipV="1">
            <a:off x="4139952" y="2276872"/>
            <a:ext cx="915832" cy="288032"/>
          </a:xfrm>
          <a:prstGeom prst="downArrow">
            <a:avLst/>
          </a:prstGeom>
          <a:solidFill>
            <a:srgbClr val="DE8A2E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>
              <a:defRPr/>
            </a:pPr>
            <a:endParaRPr lang="ru-RU">
              <a:latin typeface="Arial" charset="0"/>
              <a:cs typeface="Arial" charset="0"/>
            </a:endParaRPr>
          </a:p>
        </p:txBody>
      </p:sp>
      <p:sp>
        <p:nvSpPr>
          <p:cNvPr id="10" name="Rectangle 39" descr="Пергамент"/>
          <p:cNvSpPr>
            <a:spLocks noChangeArrowheads="1"/>
          </p:cNvSpPr>
          <p:nvPr/>
        </p:nvSpPr>
        <p:spPr bwMode="auto">
          <a:xfrm>
            <a:off x="0" y="2564905"/>
            <a:ext cx="9144000" cy="720080"/>
          </a:xfrm>
          <a:prstGeom prst="rect">
            <a:avLst/>
          </a:prstGeom>
          <a:blipFill dpi="0" rotWithShape="1">
            <a:blip r:embed="rId2" cstate="print"/>
            <a:srcRect/>
            <a:tile tx="0" ty="0" sx="100000" sy="100000" flip="none" algn="tl"/>
          </a:blipFill>
          <a:ln w="9525">
            <a:solidFill>
              <a:schemeClr val="fol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180000" tIns="108000" rIns="180000" bIns="108000" anchor="ctr"/>
          <a:lstStyle/>
          <a:p>
            <a:pPr algn="ctr">
              <a:defRPr/>
            </a:pPr>
            <a:r>
              <a:rPr lang="ru-RU" b="1" dirty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Поручение Правительства РФ от 28.07.2014 г. № АД-П7-5669 «О </a:t>
            </a:r>
            <a:r>
              <a:rPr lang="ru-RU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реализации </a:t>
            </a:r>
            <a:r>
              <a:rPr lang="ru-RU" b="1" dirty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Федеральных законов … № 254-ФЗ…»</a:t>
            </a:r>
          </a:p>
        </p:txBody>
      </p:sp>
      <p:sp>
        <p:nvSpPr>
          <p:cNvPr id="14" name="Rectangle 39" descr="Пергамент"/>
          <p:cNvSpPr>
            <a:spLocks noChangeArrowheads="1"/>
          </p:cNvSpPr>
          <p:nvPr/>
        </p:nvSpPr>
        <p:spPr bwMode="auto">
          <a:xfrm>
            <a:off x="179512" y="3573016"/>
            <a:ext cx="5256584" cy="3284984"/>
          </a:xfrm>
          <a:prstGeom prst="rect">
            <a:avLst/>
          </a:prstGeom>
          <a:blipFill dpi="0" rotWithShape="1">
            <a:blip r:embed="rId2" cstate="print"/>
            <a:srcRect/>
            <a:tile tx="0" ty="0" sx="100000" sy="100000" flip="none" algn="tl"/>
          </a:blipFill>
          <a:ln w="9525">
            <a:solidFill>
              <a:schemeClr val="fol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180000" tIns="108000" rIns="180000" bIns="108000" anchor="ctr"/>
          <a:lstStyle/>
          <a:p>
            <a:pPr algn="ctr">
              <a:defRPr/>
            </a:pPr>
            <a:r>
              <a:rPr lang="ru-RU" sz="1400" b="1" i="1" dirty="0" smtClean="0">
                <a:solidFill>
                  <a:srgbClr val="000099"/>
                </a:solidFill>
                <a:latin typeface="Arial" charset="0"/>
                <a:cs typeface="Arial" charset="0"/>
              </a:rPr>
              <a:t>Минпромторг России совместно с Росстандартом</a:t>
            </a:r>
            <a:br>
              <a:rPr lang="ru-RU" sz="1400" b="1" i="1" dirty="0" smtClean="0">
                <a:solidFill>
                  <a:srgbClr val="000099"/>
                </a:solidFill>
                <a:latin typeface="Arial" charset="0"/>
                <a:cs typeface="Arial" charset="0"/>
              </a:rPr>
            </a:br>
            <a:endParaRPr lang="ru-RU" sz="1200" dirty="0" smtClean="0">
              <a:solidFill>
                <a:srgbClr val="000099"/>
              </a:solidFill>
            </a:endParaRPr>
          </a:p>
          <a:p>
            <a:pPr marL="228600" indent="-228600" algn="just">
              <a:buFont typeface="+mj-lt"/>
              <a:buAutoNum type="arabicPeriod"/>
            </a:pPr>
            <a:r>
              <a:rPr lang="ru-RU" sz="1100" dirty="0" smtClean="0"/>
              <a:t>Порядок признания результатов калибровки при поверке средств измерений в сфере государственного регулирования обеспечения единства измерений и требования к содержанию сертификата калибровки, включая </a:t>
            </a:r>
            <a:r>
              <a:rPr lang="ru-RU" sz="1100" dirty="0" err="1" smtClean="0"/>
              <a:t>прослеживаемость</a:t>
            </a:r>
            <a:endParaRPr lang="ru-RU" sz="1100" dirty="0" smtClean="0"/>
          </a:p>
          <a:p>
            <a:pPr marL="228600" indent="-228600" algn="just">
              <a:buFont typeface="+mj-lt"/>
              <a:buAutoNum type="arabicPeriod"/>
            </a:pPr>
            <a:r>
              <a:rPr lang="ru-RU" sz="1100" dirty="0" smtClean="0"/>
              <a:t>Порядок оказания услуг и (или) выполнения работ государственными региональными центрами метрологии в пределах установленного государственного задания в области обеспечения единства измерений для граждан и юридических лиц за плату по регулируемым ценам и на одинаковых при оказании одних и тех же услуг условиях</a:t>
            </a:r>
          </a:p>
          <a:p>
            <a:pPr marL="228600" indent="-228600" algn="just">
              <a:buFont typeface="+mj-lt"/>
              <a:buAutoNum type="arabicPeriod"/>
            </a:pPr>
            <a:r>
              <a:rPr lang="ru-RU" sz="1100" dirty="0" smtClean="0"/>
              <a:t>Порядок аттестации первичных референтных методик (методов) измерений, референтных методик (методов) измерений и методик (методов) измерений </a:t>
            </a:r>
          </a:p>
          <a:p>
            <a:pPr marL="228600" indent="-228600" algn="just">
              <a:buFont typeface="+mj-lt"/>
              <a:buAutoNum type="arabicPeriod"/>
            </a:pPr>
            <a:r>
              <a:rPr lang="ru-RU" sz="1100" dirty="0" smtClean="0"/>
              <a:t>Порядок отнесения технических средств к техническим системам и  устройствам с измерительными функциями </a:t>
            </a:r>
          </a:p>
          <a:p>
            <a:pPr marL="228600" indent="-228600" algn="just">
              <a:buFont typeface="+mj-lt"/>
              <a:buAutoNum type="arabicPeriod"/>
            </a:pPr>
            <a:r>
              <a:rPr lang="ru-RU" sz="1100" dirty="0" smtClean="0"/>
              <a:t>Форма свидетельств об утверждении типа стандартных образцов или типа средств измерений </a:t>
            </a:r>
          </a:p>
          <a:p>
            <a:pPr marL="228600" indent="-228600" algn="just">
              <a:buFont typeface="+mj-lt"/>
              <a:buAutoNum type="arabicPeriod"/>
            </a:pPr>
            <a:endParaRPr lang="ru-RU" sz="1200" dirty="0"/>
          </a:p>
        </p:txBody>
      </p:sp>
      <p:sp>
        <p:nvSpPr>
          <p:cNvPr id="15" name="Стрелка вниз 14"/>
          <p:cNvSpPr/>
          <p:nvPr/>
        </p:nvSpPr>
        <p:spPr bwMode="auto">
          <a:xfrm rot="10800000" flipV="1">
            <a:off x="2411760" y="3284984"/>
            <a:ext cx="699808" cy="288032"/>
          </a:xfrm>
          <a:prstGeom prst="downArrow">
            <a:avLst/>
          </a:prstGeom>
          <a:solidFill>
            <a:srgbClr val="DE8A2E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>
              <a:defRPr/>
            </a:pPr>
            <a:endParaRPr lang="ru-RU">
              <a:latin typeface="Arial" charset="0"/>
              <a:cs typeface="Arial" charset="0"/>
            </a:endParaRPr>
          </a:p>
        </p:txBody>
      </p:sp>
      <p:sp>
        <p:nvSpPr>
          <p:cNvPr id="16" name="Стрелка вниз 15"/>
          <p:cNvSpPr/>
          <p:nvPr/>
        </p:nvSpPr>
        <p:spPr bwMode="auto">
          <a:xfrm rot="10800000" flipV="1">
            <a:off x="6948264" y="3284984"/>
            <a:ext cx="699808" cy="648072"/>
          </a:xfrm>
          <a:prstGeom prst="downArrow">
            <a:avLst/>
          </a:prstGeom>
          <a:solidFill>
            <a:srgbClr val="DE8A2E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>
              <a:defRPr/>
            </a:pPr>
            <a:endParaRPr lang="ru-RU">
              <a:latin typeface="Arial" charset="0"/>
              <a:cs typeface="Arial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STYLE" val="Standard"/>
</p:tagLst>
</file>

<file path=ppt/theme/theme1.xml><?xml version="1.0" encoding="utf-8"?>
<a:theme xmlns:a="http://schemas.openxmlformats.org/drawingml/2006/main" name="2_Certificate">
  <a:themeElements>
    <a:clrScheme name="2_Certificate 2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FF33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FFADCA"/>
      </a:accent5>
      <a:accent6>
        <a:srgbClr val="2D2DB9"/>
      </a:accent6>
      <a:hlink>
        <a:srgbClr val="FFCC00"/>
      </a:hlink>
      <a:folHlink>
        <a:srgbClr val="B2B2B2"/>
      </a:folHlink>
    </a:clrScheme>
    <a:fontScheme name="2_Certificate">
      <a:majorFont>
        <a:latin typeface="Arial Narrow"/>
        <a:ea typeface=""/>
        <a:cs typeface=""/>
      </a:majorFont>
      <a:minorFont>
        <a:latin typeface="Monotype Corsiv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>
          <a:prstShdw prst="shdw12">
            <a:schemeClr val="bg2">
              <a:alpha val="50000"/>
            </a:schemeClr>
          </a:prstShdw>
        </a:effec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>
          <a:prstShdw prst="shdw12">
            <a:schemeClr val="bg2">
              <a:alpha val="50000"/>
            </a:schemeClr>
          </a:prstShdw>
        </a:effec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2_Certificate 1">
        <a:dk1>
          <a:srgbClr val="000000"/>
        </a:dk1>
        <a:lt1>
          <a:srgbClr val="FFFFCC"/>
        </a:lt1>
        <a:dk2>
          <a:srgbClr val="333300"/>
        </a:dk2>
        <a:lt2>
          <a:srgbClr val="808000"/>
        </a:lt2>
        <a:accent1>
          <a:srgbClr val="339933"/>
        </a:accent1>
        <a:accent2>
          <a:srgbClr val="A50021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95001D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ertificat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F33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FFADCA"/>
        </a:accent5>
        <a:accent6>
          <a:srgbClr val="2D2DB9"/>
        </a:accent6>
        <a:hlink>
          <a:srgbClr val="FFCC0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ertificate 3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DDDDDD"/>
        </a:hlink>
        <a:folHlink>
          <a:srgbClr val="CBCBCB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3_Certificate">
  <a:themeElements>
    <a:clrScheme name="3_Certificate 2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FF33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FFADCA"/>
      </a:accent5>
      <a:accent6>
        <a:srgbClr val="2D2DB9"/>
      </a:accent6>
      <a:hlink>
        <a:srgbClr val="FFCC00"/>
      </a:hlink>
      <a:folHlink>
        <a:srgbClr val="B2B2B2"/>
      </a:folHlink>
    </a:clrScheme>
    <a:fontScheme name="3_Certificate">
      <a:majorFont>
        <a:latin typeface="Arial Narrow"/>
        <a:ea typeface=""/>
        <a:cs typeface=""/>
      </a:majorFont>
      <a:minorFont>
        <a:latin typeface="Monotype Corsiv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>
          <a:prstShdw prst="shdw12">
            <a:schemeClr val="bg2">
              <a:alpha val="50000"/>
            </a:schemeClr>
          </a:prstShdw>
        </a:effec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>
          <a:prstShdw prst="shdw12">
            <a:schemeClr val="bg2">
              <a:alpha val="50000"/>
            </a:schemeClr>
          </a:prstShdw>
        </a:effec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3_Certificate 1">
        <a:dk1>
          <a:srgbClr val="000000"/>
        </a:dk1>
        <a:lt1>
          <a:srgbClr val="FFFFCC"/>
        </a:lt1>
        <a:dk2>
          <a:srgbClr val="333300"/>
        </a:dk2>
        <a:lt2>
          <a:srgbClr val="808000"/>
        </a:lt2>
        <a:accent1>
          <a:srgbClr val="339933"/>
        </a:accent1>
        <a:accent2>
          <a:srgbClr val="A50021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95001D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ertificat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F33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FFADCA"/>
        </a:accent5>
        <a:accent6>
          <a:srgbClr val="2D2DB9"/>
        </a:accent6>
        <a:hlink>
          <a:srgbClr val="FFCC0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ertificate 3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DDDDDD"/>
        </a:hlink>
        <a:folHlink>
          <a:srgbClr val="CBCBCB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Certificate">
  <a:themeElements>
    <a:clrScheme name="1_Certificate 2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FF33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FFADCA"/>
      </a:accent5>
      <a:accent6>
        <a:srgbClr val="2D2DB9"/>
      </a:accent6>
      <a:hlink>
        <a:srgbClr val="FFCC00"/>
      </a:hlink>
      <a:folHlink>
        <a:srgbClr val="B2B2B2"/>
      </a:folHlink>
    </a:clrScheme>
    <a:fontScheme name="1_Certificate">
      <a:majorFont>
        <a:latin typeface="Arial Narrow"/>
        <a:ea typeface=""/>
        <a:cs typeface=""/>
      </a:majorFont>
      <a:minorFont>
        <a:latin typeface="Monotype Corsiv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>
          <a:prstShdw prst="shdw12">
            <a:schemeClr val="bg2">
              <a:alpha val="50000"/>
            </a:schemeClr>
          </a:prstShdw>
        </a:effec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>
          <a:prstShdw prst="shdw12">
            <a:schemeClr val="bg2">
              <a:alpha val="50000"/>
            </a:schemeClr>
          </a:prstShdw>
        </a:effec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1_Certificate 1">
        <a:dk1>
          <a:srgbClr val="000000"/>
        </a:dk1>
        <a:lt1>
          <a:srgbClr val="FFFFCC"/>
        </a:lt1>
        <a:dk2>
          <a:srgbClr val="333300"/>
        </a:dk2>
        <a:lt2>
          <a:srgbClr val="808000"/>
        </a:lt2>
        <a:accent1>
          <a:srgbClr val="339933"/>
        </a:accent1>
        <a:accent2>
          <a:srgbClr val="A50021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95001D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ertificat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F33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FFADCA"/>
        </a:accent5>
        <a:accent6>
          <a:srgbClr val="2D2DB9"/>
        </a:accent6>
        <a:hlink>
          <a:srgbClr val="FFCC0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ertificate 3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DDDDDD"/>
        </a:hlink>
        <a:folHlink>
          <a:srgbClr val="CBCBCB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11620</TotalTime>
  <Words>1817</Words>
  <Application>Microsoft Office PowerPoint</Application>
  <PresentationFormat>Экран (4:3)</PresentationFormat>
  <Paragraphs>211</Paragraphs>
  <Slides>23</Slides>
  <Notes>4</Notes>
  <HiddenSlides>0</HiddenSlides>
  <MMClips>0</MMClips>
  <ScaleCrop>false</ScaleCrop>
  <HeadingPairs>
    <vt:vector size="6" baseType="variant">
      <vt:variant>
        <vt:lpstr>Тема</vt:lpstr>
      </vt:variant>
      <vt:variant>
        <vt:i4>3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7" baseType="lpstr">
      <vt:lpstr>2_Certificate</vt:lpstr>
      <vt:lpstr>3_Certificate</vt:lpstr>
      <vt:lpstr>1_Certificate</vt:lpstr>
      <vt:lpstr>Worksheet</vt:lpstr>
      <vt:lpstr>Презентация PowerPoint</vt:lpstr>
      <vt:lpstr>Презентация PowerPoint</vt:lpstr>
      <vt:lpstr>Презентация PowerPoint</vt:lpstr>
      <vt:lpstr>Динамика возраста эталонной базы</vt:lpstr>
      <vt:lpstr>Презентация PowerPoint</vt:lpstr>
      <vt:lpstr>Основные нормативные правовые акты</vt:lpstr>
      <vt:lpstr>Основные нормативные правовые акты</vt:lpstr>
      <vt:lpstr>Принятие Федерального закона № 254-ФЗ «О внесении изменений в Федеральный закон «Об обеспечении единства измерений» (вступил в силу с 19.01.2015)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Inscale GmbH</Company>
  <LinksUpToDate>false</LinksUpToDate>
  <SharedDoc>false</SharedDoc>
  <HyperlinkBase>www.presentationload.com</HyperlinkBase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KP-C0013 Puzzle Circle</dc:title>
  <dc:creator>www.PresentationLoad.com</dc:creator>
  <cp:lastModifiedBy>LER</cp:lastModifiedBy>
  <cp:revision>1589</cp:revision>
  <dcterms:created xsi:type="dcterms:W3CDTF">2010-05-28T10:02:33Z</dcterms:created>
  <dcterms:modified xsi:type="dcterms:W3CDTF">2015-10-28T06:08:52Z</dcterms:modified>
</cp:coreProperties>
</file>