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46" r:id="rId2"/>
    <p:sldId id="309" r:id="rId3"/>
    <p:sldId id="337" r:id="rId4"/>
    <p:sldId id="311" r:id="rId5"/>
    <p:sldId id="342" r:id="rId6"/>
    <p:sldId id="365" r:id="rId7"/>
    <p:sldId id="344" r:id="rId8"/>
    <p:sldId id="366" r:id="rId9"/>
    <p:sldId id="367" r:id="rId10"/>
    <p:sldId id="347" r:id="rId11"/>
    <p:sldId id="349" r:id="rId12"/>
    <p:sldId id="351" r:id="rId13"/>
    <p:sldId id="352" r:id="rId14"/>
    <p:sldId id="353" r:id="rId15"/>
    <p:sldId id="354" r:id="rId16"/>
    <p:sldId id="356" r:id="rId17"/>
    <p:sldId id="355" r:id="rId18"/>
    <p:sldId id="357" r:id="rId19"/>
    <p:sldId id="358" r:id="rId20"/>
    <p:sldId id="359" r:id="rId21"/>
    <p:sldId id="360" r:id="rId22"/>
    <p:sldId id="361" r:id="rId23"/>
    <p:sldId id="362" r:id="rId24"/>
    <p:sldId id="283" r:id="rId25"/>
    <p:sldId id="368" r:id="rId26"/>
    <p:sldId id="370" r:id="rId27"/>
    <p:sldId id="371" r:id="rId28"/>
    <p:sldId id="278" r:id="rId29"/>
    <p:sldId id="345" r:id="rId30"/>
    <p:sldId id="363" r:id="rId31"/>
    <p:sldId id="364" r:id="rId32"/>
    <p:sldId id="302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26" autoAdjust="0"/>
    <p:restoredTop sz="94660"/>
  </p:normalViewPr>
  <p:slideViewPr>
    <p:cSldViewPr snapToGrid="0">
      <p:cViewPr varScale="1">
        <p:scale>
          <a:sx n="44" d="100"/>
          <a:sy n="44" d="100"/>
        </p:scale>
        <p:origin x="-90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E4AFB-89AE-474B-9F25-14FABE7A4155}" type="datetimeFigureOut">
              <a:rPr lang="ru-RU" smtClean="0"/>
              <a:t>25.05.2016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E717D3-4C00-4DF3-8C04-FBBF6F70B2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589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 txBox="1">
            <a:spLocks noGrp="1" noChangeArrowheads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0" tIns="45704" rIns="91410" bIns="45704" anchor="b"/>
          <a:lstStyle/>
          <a:p>
            <a:pPr algn="r" eaLnBrk="0" hangingPunct="0"/>
            <a:fld id="{200F9C75-FC74-4A8D-ACB4-0E9A2A335486}" type="slidenum">
              <a:rPr lang="ru-RU" altLang="ru-RU" sz="1200">
                <a:solidFill>
                  <a:srgbClr val="000000"/>
                </a:solidFill>
              </a:rPr>
              <a:pPr algn="r" eaLnBrk="0" hangingPunct="0"/>
              <a:t>6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317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13525" cy="3721100"/>
          </a:xfrm>
          <a:solidFill>
            <a:srgbClr val="FFFFFF"/>
          </a:solidFill>
          <a:ln/>
        </p:spPr>
      </p:sp>
      <p:sp>
        <p:nvSpPr>
          <p:cNvPr id="317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5600" cy="44624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4861864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58B2811-D214-4643-86CB-960957087587}" type="slidenum">
              <a:rPr lang="ru-RU" altLang="ru-RU"/>
              <a:pPr eaLnBrk="1" hangingPunct="1">
                <a:spcBef>
                  <a:spcPct val="0"/>
                </a:spcBef>
              </a:pPr>
              <a:t>19</a:t>
            </a:fld>
            <a:endParaRPr lang="ru-RU" altLang="ru-RU"/>
          </a:p>
        </p:txBody>
      </p:sp>
      <p:sp>
        <p:nvSpPr>
          <p:cNvPr id="49155" name="Rectangle 9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4" rIns="91410" bIns="45704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</a:pPr>
            <a:fld id="{91F8369E-F343-4F4D-8157-915C11CDD8D6}" type="slidenum">
              <a:rPr lang="ru-RU" altLang="ru-RU">
                <a:solidFill>
                  <a:srgbClr val="000000"/>
                </a:solidFill>
              </a:rPr>
              <a:pPr algn="r">
                <a:spcBef>
                  <a:spcPct val="0"/>
                </a:spcBef>
              </a:pPr>
              <a:t>19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915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ln/>
        </p:spPr>
      </p:sp>
      <p:sp>
        <p:nvSpPr>
          <p:cNvPr id="4915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3225" cy="4110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0" tIns="45704" rIns="91410" bIns="45704" anchor="ctr"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1430657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BD3E8F2-0CC8-4497-9FD1-F8B49BC59BF9}" type="slidenum">
              <a:rPr lang="ru-RU" altLang="ru-RU"/>
              <a:pPr eaLnBrk="1" hangingPunct="1">
                <a:spcBef>
                  <a:spcPct val="0"/>
                </a:spcBef>
              </a:pPr>
              <a:t>20</a:t>
            </a:fld>
            <a:endParaRPr lang="ru-RU" altLang="ru-RU"/>
          </a:p>
        </p:txBody>
      </p:sp>
      <p:sp>
        <p:nvSpPr>
          <p:cNvPr id="50179" name="Rectangle 9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4" rIns="91410" bIns="45704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</a:pPr>
            <a:fld id="{B165313E-AB8E-4C33-B944-5A3E32BB3287}" type="slidenum">
              <a:rPr lang="ru-RU" altLang="ru-RU">
                <a:solidFill>
                  <a:srgbClr val="000000"/>
                </a:solidFill>
              </a:rPr>
              <a:pPr algn="r">
                <a:spcBef>
                  <a:spcPct val="0"/>
                </a:spcBef>
              </a:pPr>
              <a:t>20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018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ln/>
        </p:spPr>
      </p:sp>
      <p:sp>
        <p:nvSpPr>
          <p:cNvPr id="501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3225" cy="4110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0" tIns="45704" rIns="91410" bIns="45704" anchor="ctr"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701114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DC85671-4653-4CBD-BE9E-EEEE5B969069}" type="slidenum">
              <a:rPr lang="ru-RU" altLang="ru-RU"/>
              <a:pPr eaLnBrk="1" hangingPunct="1">
                <a:spcBef>
                  <a:spcPct val="0"/>
                </a:spcBef>
              </a:pPr>
              <a:t>23</a:t>
            </a:fld>
            <a:endParaRPr lang="ru-RU" altLang="ru-RU"/>
          </a:p>
        </p:txBody>
      </p:sp>
      <p:sp>
        <p:nvSpPr>
          <p:cNvPr id="51203" name="Rectangle 9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4" rIns="91410" bIns="45704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</a:pPr>
            <a:fld id="{16309CAB-D3A2-4F46-BD89-76703DAEBE1B}" type="slidenum">
              <a:rPr lang="ru-RU" altLang="ru-RU">
                <a:solidFill>
                  <a:srgbClr val="000000"/>
                </a:solidFill>
              </a:rPr>
              <a:pPr algn="r">
                <a:spcBef>
                  <a:spcPct val="0"/>
                </a:spcBef>
              </a:pPr>
              <a:t>23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20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ln/>
        </p:spPr>
      </p:sp>
      <p:sp>
        <p:nvSpPr>
          <p:cNvPr id="512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3225" cy="4110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0" tIns="45704" rIns="91410" bIns="45704" anchor="ctr"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961085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9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EA3BAB-8331-4FF6-BD64-14A3F79073FD}" type="slidenum">
              <a:rPr lang="ru-RU" altLang="ru-RU" smtClean="0">
                <a:solidFill>
                  <a:srgbClr val="000000"/>
                </a:solidFill>
                <a:cs typeface="Arial" charset="0"/>
              </a:rPr>
              <a:pPr/>
              <a:t>9</a:t>
            </a:fld>
            <a:endParaRPr lang="ru-RU" altLang="ru-RU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48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13525" cy="3721100"/>
          </a:xfrm>
          <a:solidFill>
            <a:srgbClr val="FFFFFF"/>
          </a:solidFill>
          <a:ln/>
        </p:spPr>
      </p:sp>
      <p:sp>
        <p:nvSpPr>
          <p:cNvPr id="348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5600" cy="44624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23953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D2DE83B-0151-436D-A34F-4134CA19B9E7}" type="slidenum">
              <a:rPr lang="ru-RU" altLang="ru-RU"/>
              <a:pPr eaLnBrk="1" hangingPunct="1">
                <a:spcBef>
                  <a:spcPct val="0"/>
                </a:spcBef>
              </a:pPr>
              <a:t>12</a:t>
            </a:fld>
            <a:endParaRPr lang="ru-RU" altLang="ru-RU"/>
          </a:p>
        </p:txBody>
      </p:sp>
      <p:sp>
        <p:nvSpPr>
          <p:cNvPr id="41987" name="Rectangle 9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4" rIns="91410" bIns="45704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</a:pPr>
            <a:fld id="{46B6E1D0-C734-403A-A449-481CC00F21F7}" type="slidenum">
              <a:rPr lang="ru-RU" altLang="ru-RU">
                <a:solidFill>
                  <a:srgbClr val="000000"/>
                </a:solidFill>
              </a:rPr>
              <a:pPr algn="r">
                <a:spcBef>
                  <a:spcPct val="0"/>
                </a:spcBef>
              </a:pPr>
              <a:t>12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9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ln/>
        </p:spPr>
      </p:sp>
      <p:sp>
        <p:nvSpPr>
          <p:cNvPr id="419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3225" cy="4110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0" tIns="45704" rIns="91410" bIns="45704" anchor="ctr"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597361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BDC5D2D-8AEC-4115-9B92-990408332FAC}" type="slidenum">
              <a:rPr lang="ru-RU" altLang="ru-RU"/>
              <a:pPr eaLnBrk="1" hangingPunct="1">
                <a:spcBef>
                  <a:spcPct val="0"/>
                </a:spcBef>
              </a:pPr>
              <a:t>13</a:t>
            </a:fld>
            <a:endParaRPr lang="ru-RU" altLang="ru-RU"/>
          </a:p>
        </p:txBody>
      </p:sp>
      <p:sp>
        <p:nvSpPr>
          <p:cNvPr id="43011" name="Rectangle 9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4" rIns="91410" bIns="45704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</a:pPr>
            <a:fld id="{4E090586-0F39-4BD9-817B-A9D6F0AFDE77}" type="slidenum">
              <a:rPr lang="ru-RU" altLang="ru-RU">
                <a:solidFill>
                  <a:srgbClr val="000000"/>
                </a:solidFill>
              </a:rPr>
              <a:pPr algn="r">
                <a:spcBef>
                  <a:spcPct val="0"/>
                </a:spcBef>
              </a:pPr>
              <a:t>13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30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ln/>
        </p:spPr>
      </p:sp>
      <p:sp>
        <p:nvSpPr>
          <p:cNvPr id="430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3225" cy="4110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0" tIns="45704" rIns="91410" bIns="45704" anchor="ctr"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779594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9287677-D6EE-4B8B-A50A-8B114500EB6E}" type="slidenum">
              <a:rPr lang="ru-RU" altLang="ru-RU"/>
              <a:pPr eaLnBrk="1" hangingPunct="1">
                <a:spcBef>
                  <a:spcPct val="0"/>
                </a:spcBef>
              </a:pPr>
              <a:t>14</a:t>
            </a:fld>
            <a:endParaRPr lang="ru-RU" altLang="ru-RU"/>
          </a:p>
        </p:txBody>
      </p:sp>
      <p:sp>
        <p:nvSpPr>
          <p:cNvPr id="45059" name="Rectangle 9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4" rIns="91410" bIns="45704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</a:pPr>
            <a:fld id="{FCD4AC6D-9DBD-40DA-B5C3-6A04790419A5}" type="slidenum">
              <a:rPr lang="ru-RU" altLang="ru-RU">
                <a:solidFill>
                  <a:srgbClr val="000000"/>
                </a:solidFill>
              </a:rPr>
              <a:pPr algn="r">
                <a:spcBef>
                  <a:spcPct val="0"/>
                </a:spcBef>
              </a:pPr>
              <a:t>14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506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ln/>
        </p:spPr>
      </p:sp>
      <p:sp>
        <p:nvSpPr>
          <p:cNvPr id="450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3225" cy="4110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0" tIns="45704" rIns="91410" bIns="45704" anchor="ctr"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36138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E69DA9B-E9CE-4E67-99C6-FC97B02486A7}" type="slidenum">
              <a:rPr lang="ru-RU" altLang="ru-RU"/>
              <a:pPr eaLnBrk="1" hangingPunct="1">
                <a:spcBef>
                  <a:spcPct val="0"/>
                </a:spcBef>
              </a:pPr>
              <a:t>15</a:t>
            </a:fld>
            <a:endParaRPr lang="ru-RU" altLang="ru-RU"/>
          </a:p>
        </p:txBody>
      </p:sp>
      <p:sp>
        <p:nvSpPr>
          <p:cNvPr id="44035" name="Rectangle 9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4" rIns="91410" bIns="45704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</a:pPr>
            <a:fld id="{6B6B1F34-B075-467F-8557-B4266E01D304}" type="slidenum">
              <a:rPr lang="ru-RU" altLang="ru-RU">
                <a:solidFill>
                  <a:srgbClr val="000000"/>
                </a:solidFill>
              </a:rPr>
              <a:pPr algn="r">
                <a:spcBef>
                  <a:spcPct val="0"/>
                </a:spcBef>
              </a:pPr>
              <a:t>15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403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ln/>
        </p:spPr>
      </p:sp>
      <p:sp>
        <p:nvSpPr>
          <p:cNvPr id="440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3225" cy="4110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0" tIns="45704" rIns="91410" bIns="45704" anchor="ctr"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280899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5C1C0F4-68B8-49F7-BBD5-46B6992023A7}" type="slidenum">
              <a:rPr lang="ru-RU" altLang="ru-RU"/>
              <a:pPr eaLnBrk="1" hangingPunct="1">
                <a:spcBef>
                  <a:spcPct val="0"/>
                </a:spcBef>
              </a:pPr>
              <a:t>16</a:t>
            </a:fld>
            <a:endParaRPr lang="ru-RU" altLang="ru-RU"/>
          </a:p>
        </p:txBody>
      </p:sp>
      <p:sp>
        <p:nvSpPr>
          <p:cNvPr id="47107" name="Rectangle 9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4" rIns="91410" bIns="45704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</a:pPr>
            <a:fld id="{03560E75-25BF-4459-8DCE-B59655333622}" type="slidenum">
              <a:rPr lang="ru-RU" altLang="ru-RU">
                <a:solidFill>
                  <a:srgbClr val="000000"/>
                </a:solidFill>
              </a:rPr>
              <a:pPr algn="r">
                <a:spcBef>
                  <a:spcPct val="0"/>
                </a:spcBef>
              </a:pPr>
              <a:t>16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710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ln/>
        </p:spPr>
      </p:sp>
      <p:sp>
        <p:nvSpPr>
          <p:cNvPr id="471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3225" cy="4110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0" tIns="45704" rIns="91410" bIns="45704" anchor="ctr"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579416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A7C18FB-17CE-460B-88F4-8B4378602DA7}" type="slidenum">
              <a:rPr lang="ru-RU" altLang="ru-RU"/>
              <a:pPr eaLnBrk="1" hangingPunct="1">
                <a:spcBef>
                  <a:spcPct val="0"/>
                </a:spcBef>
              </a:pPr>
              <a:t>17</a:t>
            </a:fld>
            <a:endParaRPr lang="ru-RU" altLang="ru-RU"/>
          </a:p>
        </p:txBody>
      </p:sp>
      <p:sp>
        <p:nvSpPr>
          <p:cNvPr id="46083" name="Rectangle 9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4" rIns="91410" bIns="45704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</a:pPr>
            <a:fld id="{687A7056-6983-4A01-8C2F-783D32F1B8E1}" type="slidenum">
              <a:rPr lang="ru-RU" altLang="ru-RU">
                <a:solidFill>
                  <a:srgbClr val="000000"/>
                </a:solidFill>
              </a:rPr>
              <a:pPr algn="r">
                <a:spcBef>
                  <a:spcPct val="0"/>
                </a:spcBef>
              </a:pPr>
              <a:t>17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60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ln/>
        </p:spPr>
      </p:sp>
      <p:sp>
        <p:nvSpPr>
          <p:cNvPr id="460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3225" cy="4110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0" tIns="45704" rIns="91410" bIns="45704" anchor="ctr"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404734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8D81C03-A84F-47FD-8800-AB5C8415EBB4}" type="slidenum">
              <a:rPr lang="ru-RU" altLang="ru-RU"/>
              <a:pPr eaLnBrk="1" hangingPunct="1">
                <a:spcBef>
                  <a:spcPct val="0"/>
                </a:spcBef>
              </a:pPr>
              <a:t>18</a:t>
            </a:fld>
            <a:endParaRPr lang="ru-RU" altLang="ru-RU"/>
          </a:p>
        </p:txBody>
      </p:sp>
      <p:sp>
        <p:nvSpPr>
          <p:cNvPr id="48131" name="Rectangle 9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4" rIns="91410" bIns="45704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</a:pPr>
            <a:fld id="{E9CD245B-9A12-48E2-AF3D-4B4A5C91215F}" type="slidenum">
              <a:rPr lang="ru-RU" altLang="ru-RU">
                <a:solidFill>
                  <a:srgbClr val="000000"/>
                </a:solidFill>
              </a:rPr>
              <a:pPr algn="r">
                <a:spcBef>
                  <a:spcPct val="0"/>
                </a:spcBef>
              </a:pPr>
              <a:t>18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813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ln/>
        </p:spPr>
      </p:sp>
      <p:sp>
        <p:nvSpPr>
          <p:cNvPr id="4813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3225" cy="4110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0" tIns="45704" rIns="91410" bIns="45704" anchor="ctr"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030472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95BD-F5C8-4237-A2EE-1425F3CDFBF8}" type="datetimeFigureOut">
              <a:rPr lang="ru-RU" smtClean="0"/>
              <a:t>25.05.2016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9879C-F055-4D5D-8740-FCC7169DD3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0357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95BD-F5C8-4237-A2EE-1425F3CDFBF8}" type="datetimeFigureOut">
              <a:rPr lang="ru-RU" smtClean="0"/>
              <a:t>25.05.2016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9879C-F055-4D5D-8740-FCC7169DD3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1502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95BD-F5C8-4237-A2EE-1425F3CDFBF8}" type="datetimeFigureOut">
              <a:rPr lang="ru-RU" smtClean="0"/>
              <a:t>25.05.2016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9879C-F055-4D5D-8740-FCC7169DD3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3400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3D3B5-228E-4EAE-B9F4-145686F1B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88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95BD-F5C8-4237-A2EE-1425F3CDFBF8}" type="datetimeFigureOut">
              <a:rPr lang="ru-RU" smtClean="0"/>
              <a:t>25.05.2016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9879C-F055-4D5D-8740-FCC7169DD3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2886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95BD-F5C8-4237-A2EE-1425F3CDFBF8}" type="datetimeFigureOut">
              <a:rPr lang="ru-RU" smtClean="0"/>
              <a:t>25.05.2016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9879C-F055-4D5D-8740-FCC7169DD3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9700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95BD-F5C8-4237-A2EE-1425F3CDFBF8}" type="datetimeFigureOut">
              <a:rPr lang="ru-RU" smtClean="0"/>
              <a:t>25.05.2016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9879C-F055-4D5D-8740-FCC7169DD3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546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95BD-F5C8-4237-A2EE-1425F3CDFBF8}" type="datetimeFigureOut">
              <a:rPr lang="ru-RU" smtClean="0"/>
              <a:t>25.05.2016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9879C-F055-4D5D-8740-FCC7169DD3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0989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95BD-F5C8-4237-A2EE-1425F3CDFBF8}" type="datetimeFigureOut">
              <a:rPr lang="ru-RU" smtClean="0"/>
              <a:t>25.05.2016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9879C-F055-4D5D-8740-FCC7169DD3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8929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95BD-F5C8-4237-A2EE-1425F3CDFBF8}" type="datetimeFigureOut">
              <a:rPr lang="ru-RU" smtClean="0"/>
              <a:t>25.05.2016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9879C-F055-4D5D-8740-FCC7169DD3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175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95BD-F5C8-4237-A2EE-1425F3CDFBF8}" type="datetimeFigureOut">
              <a:rPr lang="ru-RU" smtClean="0"/>
              <a:t>25.05.2016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9879C-F055-4D5D-8740-FCC7169DD3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7808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95BD-F5C8-4237-A2EE-1425F3CDFBF8}" type="datetimeFigureOut">
              <a:rPr lang="ru-RU" smtClean="0"/>
              <a:t>25.05.2016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9879C-F055-4D5D-8740-FCC7169DD3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8775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A95BD-F5C8-4237-A2EE-1425F3CDFBF8}" type="datetimeFigureOut">
              <a:rPr lang="ru-RU" smtClean="0"/>
              <a:t>25.05.2016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9879C-F055-4D5D-8740-FCC7169DD3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297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uniim@uniim.ru" TargetMode="External"/><Relationship Id="rId2" Type="http://schemas.openxmlformats.org/officeDocument/2006/relationships/hyperlink" Target="http://www.uniim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343026" y="2503121"/>
            <a:ext cx="9913109" cy="164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A50021"/>
                </a:solidFill>
              </a:rPr>
              <a:t>О ХОДЕ РЕАЛИЗАЦИИ ПЛАНА ПЕРЕСМОТРА ДЕЙСТВУЮЩИХ НОРМАТИВНЫХ ДОКУМЕНТОВ   МГС </a:t>
            </a:r>
            <a:br>
              <a:rPr lang="ru-RU" sz="3200" b="1" dirty="0">
                <a:solidFill>
                  <a:srgbClr val="A50021"/>
                </a:solidFill>
              </a:rPr>
            </a:br>
            <a:r>
              <a:rPr lang="ru-RU" sz="3200" b="1" dirty="0">
                <a:solidFill>
                  <a:srgbClr val="A50021"/>
                </a:solidFill>
              </a:rPr>
              <a:t>ПО СТАНДАРТНЫМ ОБРАЗЦАМ</a:t>
            </a:r>
            <a:r>
              <a:rPr lang="ru-RU" sz="2500" dirty="0" smtClean="0"/>
              <a:t> </a:t>
            </a:r>
            <a:endParaRPr lang="ru-RU" sz="25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ru-RU" sz="5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1524001" y="4149726"/>
            <a:ext cx="88931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u="sng"/>
          </a:p>
          <a:p>
            <a:pPr algn="ctr"/>
            <a:endParaRPr lang="ru-RU" u="sng"/>
          </a:p>
          <a:p>
            <a:pPr algn="ctr"/>
            <a:r>
              <a:rPr lang="ru-RU"/>
              <a:t>Е.В. Осинцева</a:t>
            </a:r>
          </a:p>
          <a:p>
            <a:pPr algn="ctr"/>
            <a:r>
              <a:rPr lang="ru-RU"/>
              <a:t>Зам. Руководителя РГ СО НТКМетр МГС </a:t>
            </a:r>
          </a:p>
          <a:p>
            <a:pPr algn="ctr"/>
            <a:r>
              <a:rPr lang="ru-RU"/>
              <a:t>Зав. отделом ФГУП УНИИМ</a:t>
            </a:r>
            <a:endParaRPr lang="en-US"/>
          </a:p>
          <a:p>
            <a:pPr algn="ctr"/>
            <a:r>
              <a:rPr lang="ru-RU"/>
              <a:t>620000, Екатеринбург, ул. Красноармейская, 4, </a:t>
            </a:r>
            <a:endParaRPr lang="en-US"/>
          </a:p>
          <a:p>
            <a:pPr algn="ctr"/>
            <a:r>
              <a:rPr lang="en-US" u="sng">
                <a:hlinkClick r:id="rId2"/>
              </a:rPr>
              <a:t>www.uniim.ru</a:t>
            </a:r>
            <a:r>
              <a:rPr lang="en-US" u="sng"/>
              <a:t>, e-mail: </a:t>
            </a:r>
            <a:r>
              <a:rPr lang="en-US" u="sng">
                <a:hlinkClick r:id="rId3"/>
              </a:rPr>
              <a:t>uniim</a:t>
            </a:r>
            <a:r>
              <a:rPr lang="ru-RU" u="sng">
                <a:hlinkClick r:id="rId3"/>
              </a:rPr>
              <a:t>@</a:t>
            </a:r>
            <a:r>
              <a:rPr lang="en-US" u="sng">
                <a:hlinkClick r:id="rId3"/>
              </a:rPr>
              <a:t>uniim</a:t>
            </a:r>
            <a:r>
              <a:rPr lang="ru-RU" u="sng">
                <a:hlinkClick r:id="rId3"/>
              </a:rPr>
              <a:t>.</a:t>
            </a:r>
            <a:r>
              <a:rPr lang="en-US" u="sng">
                <a:hlinkClick r:id="rId3"/>
              </a:rPr>
              <a:t>ru</a:t>
            </a:r>
            <a:endParaRPr lang="ru-RU" sz="800"/>
          </a:p>
          <a:p>
            <a:pPr algn="ctr"/>
            <a:endParaRPr lang="ru-RU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1343026" y="981076"/>
            <a:ext cx="9324975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1400"/>
          </a:p>
          <a:p>
            <a:pPr algn="ctr">
              <a:defRPr/>
            </a:pPr>
            <a:r>
              <a:rPr lang="ru-RU"/>
              <a:t>ФГУП «Уральский научно-исследовательский институт метрологии»</a:t>
            </a:r>
          </a:p>
          <a:p>
            <a:pPr algn="ctr">
              <a:defRPr/>
            </a:pPr>
            <a:r>
              <a:rPr lang="ru-RU"/>
              <a:t>(ФГУП УНИИМ)</a:t>
            </a:r>
          </a:p>
          <a:p>
            <a:pPr algn="ctr">
              <a:defRPr/>
            </a:pPr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6388" name="Рисунок 2" descr="\\10.0.0.1\общая\28.0 90 лет Росстандарту\заставки с 90-летием\утвержденный логотип 90 ле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9513" y="0"/>
            <a:ext cx="4500562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72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684339" y="103189"/>
            <a:ext cx="8810625" cy="10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Задачи, возникшие в рамках пересмотра</a:t>
            </a:r>
          </a:p>
          <a:p>
            <a:pPr algn="ctr"/>
            <a:r>
              <a:rPr lang="ru-RU" sz="3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ГОСТ </a:t>
            </a:r>
            <a:r>
              <a:rPr lang="ru-RU" sz="3000" b="1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8.315-97</a:t>
            </a:r>
          </a:p>
          <a:p>
            <a:pPr>
              <a:buClr>
                <a:srgbClr val="990033"/>
              </a:buClr>
              <a:buFont typeface="Wingdings" pitchFamily="2" charset="2"/>
              <a:buChar char="q"/>
            </a:pPr>
            <a:endParaRPr lang="ru-RU" sz="5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800226" y="1195796"/>
            <a:ext cx="8578850" cy="444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</a:rPr>
              <a:t>Разработка</a:t>
            </a: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ГОСТ </a:t>
            </a:r>
            <a:r>
              <a:rPr lang="ru-RU" sz="2000" dirty="0">
                <a:latin typeface="Times New Roman" pitchFamily="18" charset="0"/>
              </a:rPr>
              <a:t>ISO </a:t>
            </a:r>
            <a:r>
              <a:rPr lang="ru-RU" sz="2000" dirty="0" err="1">
                <a:latin typeface="Times New Roman" pitchFamily="18" charset="0"/>
              </a:rPr>
              <a:t>Guide</a:t>
            </a: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30 Стандартные </a:t>
            </a:r>
            <a:r>
              <a:rPr lang="ru-RU" sz="2000" dirty="0">
                <a:latin typeface="Times New Roman" pitchFamily="18" charset="0"/>
              </a:rPr>
              <a:t>образцы. </a:t>
            </a:r>
            <a:r>
              <a:rPr lang="ru-RU" sz="2000" dirty="0" smtClean="0">
                <a:latin typeface="Times New Roman" pitchFamily="18" charset="0"/>
              </a:rPr>
              <a:t>Некоторые термины и определения</a:t>
            </a:r>
          </a:p>
          <a:p>
            <a:pPr>
              <a:buClr>
                <a:srgbClr val="990033"/>
              </a:buClr>
            </a:pPr>
            <a:r>
              <a:rPr lang="ru-RU" sz="2000" dirty="0" smtClean="0">
                <a:latin typeface="Times New Roman" pitchFamily="18" charset="0"/>
              </a:rPr>
              <a:t>     взамен</a:t>
            </a:r>
            <a:endParaRPr lang="ru-RU" sz="2000" dirty="0">
              <a:latin typeface="Times New Roman" pitchFamily="18" charset="0"/>
            </a:endParaRPr>
          </a:p>
          <a:p>
            <a:pPr>
              <a:buClr>
                <a:srgbClr val="990033"/>
              </a:buClr>
            </a:pPr>
            <a:r>
              <a:rPr lang="ru-RU" sz="2000" dirty="0" smtClean="0">
                <a:latin typeface="Times New Roman" pitchFamily="18" charset="0"/>
              </a:rPr>
              <a:t>     ГОСТ </a:t>
            </a:r>
            <a:r>
              <a:rPr lang="ru-RU" sz="2000" dirty="0">
                <a:latin typeface="Times New Roman" pitchFamily="18" charset="0"/>
              </a:rPr>
              <a:t>32934-2014 (ISO </a:t>
            </a:r>
            <a:r>
              <a:rPr lang="ru-RU" sz="2000" dirty="0" err="1">
                <a:latin typeface="Times New Roman" pitchFamily="18" charset="0"/>
              </a:rPr>
              <a:t>Guide</a:t>
            </a:r>
            <a:r>
              <a:rPr lang="ru-RU" sz="2000" dirty="0">
                <a:latin typeface="Times New Roman" pitchFamily="18" charset="0"/>
              </a:rPr>
              <a:t> 30:1992) Стандартные образцы. Термины и </a:t>
            </a:r>
            <a:endParaRPr lang="ru-RU" sz="2000" dirty="0" smtClean="0">
              <a:latin typeface="Times New Roman" pitchFamily="18" charset="0"/>
            </a:endParaRPr>
          </a:p>
          <a:p>
            <a:pPr>
              <a:buClr>
                <a:srgbClr val="990033"/>
              </a:buClr>
            </a:pP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    определения</a:t>
            </a:r>
            <a:r>
              <a:rPr lang="ru-RU" sz="2000" dirty="0">
                <a:latin typeface="Times New Roman" pitchFamily="18" charset="0"/>
              </a:rPr>
              <a:t>, используемые в области стандартных образцов </a:t>
            </a:r>
            <a:endParaRPr lang="ru-RU" sz="2000" dirty="0" smtClean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</a:rPr>
              <a:t>Пересмотр ГОСТ </a:t>
            </a:r>
            <a:r>
              <a:rPr lang="ru-RU" sz="2000" dirty="0">
                <a:latin typeface="Times New Roman" pitchFamily="18" charset="0"/>
              </a:rPr>
              <a:t>ISO </a:t>
            </a:r>
            <a:r>
              <a:rPr lang="ru-RU" sz="2000" dirty="0" err="1">
                <a:latin typeface="Times New Roman" pitchFamily="18" charset="0"/>
              </a:rPr>
              <a:t>Guide</a:t>
            </a:r>
            <a:r>
              <a:rPr lang="ru-RU" sz="2000" dirty="0">
                <a:latin typeface="Times New Roman" pitchFamily="18" charset="0"/>
              </a:rPr>
              <a:t> 31-2014 Стандартные образцы. Содержание сертификатов (паспортов) и этикеток </a:t>
            </a:r>
            <a:endParaRPr lang="ru-RU" sz="2000" dirty="0" smtClean="0">
              <a:latin typeface="Times New Roman" pitchFamily="18" charset="0"/>
            </a:endParaRPr>
          </a:p>
          <a:p>
            <a:pPr>
              <a:buClr>
                <a:srgbClr val="990033"/>
              </a:buClr>
            </a:pP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    в связи с внедрением</a:t>
            </a:r>
          </a:p>
          <a:p>
            <a:pPr>
              <a:buClr>
                <a:srgbClr val="990033"/>
              </a:buClr>
            </a:pP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    </a:t>
            </a:r>
            <a:r>
              <a:rPr lang="en-US" sz="2000" dirty="0" smtClean="0">
                <a:latin typeface="Times New Roman" pitchFamily="18" charset="0"/>
              </a:rPr>
              <a:t>ISO Guide 31:2015 </a:t>
            </a:r>
            <a:r>
              <a:rPr lang="ru-RU" sz="2000" dirty="0" smtClean="0">
                <a:latin typeface="Times New Roman" pitchFamily="18" charset="0"/>
              </a:rPr>
              <a:t>Стандартные образцы. Содержание сертификатов, этикеток и сопроводительной документации</a:t>
            </a:r>
          </a:p>
          <a:p>
            <a:pPr marL="342900" indent="-342900">
              <a:buClr>
                <a:srgbClr val="990033"/>
              </a:buClr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Times New Roman" pitchFamily="18" charset="0"/>
              </a:rPr>
              <a:t>Разработка </a:t>
            </a:r>
            <a:r>
              <a:rPr lang="ru-RU" sz="2000" dirty="0">
                <a:latin typeface="Times New Roman" pitchFamily="18" charset="0"/>
              </a:rPr>
              <a:t>ГОСТ ISO </a:t>
            </a:r>
            <a:r>
              <a:rPr lang="ru-RU" sz="2000" dirty="0" err="1">
                <a:latin typeface="Times New Roman" pitchFamily="18" charset="0"/>
              </a:rPr>
              <a:t>Guide</a:t>
            </a: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33 </a:t>
            </a:r>
            <a:r>
              <a:rPr lang="ru-RU" sz="2000" dirty="0">
                <a:latin typeface="Times New Roman" pitchFamily="18" charset="0"/>
              </a:rPr>
              <a:t>Стандартные образцы. </a:t>
            </a:r>
            <a:r>
              <a:rPr lang="ru-RU" sz="2000" dirty="0" smtClean="0">
                <a:latin typeface="Times New Roman" pitchFamily="18" charset="0"/>
              </a:rPr>
              <a:t>Надлежащая практика применения стандартных образцов</a:t>
            </a:r>
            <a:endParaRPr lang="ru-RU" sz="2000" dirty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  <a:buFont typeface="Wingdings" panose="05000000000000000000" pitchFamily="2" charset="2"/>
              <a:buChar char="q"/>
            </a:pPr>
            <a:endParaRPr lang="ru-RU" sz="2000" dirty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</a:pPr>
            <a:endParaRPr lang="ru-RU" sz="23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24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733" y="2846100"/>
            <a:ext cx="10276386" cy="54836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A50021"/>
                </a:solidFill>
              </a:rPr>
              <a:t>МЕЖДУНАРОДНЫЕ ТЕНДЕНЦИИ </a:t>
            </a:r>
            <a:br>
              <a:rPr lang="ru-RU" sz="2500" b="1" dirty="0" smtClean="0">
                <a:solidFill>
                  <a:srgbClr val="A50021"/>
                </a:solidFill>
              </a:rPr>
            </a:br>
            <a:r>
              <a:rPr lang="ru-RU" sz="2500" b="1" dirty="0" smtClean="0">
                <a:solidFill>
                  <a:srgbClr val="A50021"/>
                </a:solidFill>
              </a:rPr>
              <a:t>В ОБЛАСТИ СТАНДАРТНЫХ ОБРАЗЦОВ</a:t>
            </a:r>
            <a:br>
              <a:rPr lang="ru-RU" sz="2500" b="1" dirty="0" smtClean="0">
                <a:solidFill>
                  <a:srgbClr val="A50021"/>
                </a:solidFill>
              </a:rPr>
            </a:br>
            <a:r>
              <a:rPr lang="ru-RU" sz="2500" b="1" dirty="0">
                <a:solidFill>
                  <a:srgbClr val="A50021"/>
                </a:solidFill>
              </a:rPr>
              <a:t/>
            </a:r>
            <a:br>
              <a:rPr lang="ru-RU" sz="2500" b="1" dirty="0">
                <a:solidFill>
                  <a:srgbClr val="A50021"/>
                </a:solidFill>
              </a:rPr>
            </a:br>
            <a:endParaRPr lang="ru-RU" sz="2500" b="1" dirty="0">
              <a:solidFill>
                <a:srgbClr val="A50021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0177" y="781601"/>
            <a:ext cx="11591499" cy="1655762"/>
          </a:xfrm>
        </p:spPr>
        <p:txBody>
          <a:bodyPr>
            <a:normAutofit fontScale="40000" lnSpcReduction="20000"/>
          </a:bodyPr>
          <a:lstStyle/>
          <a:p>
            <a:pPr algn="l">
              <a:lnSpc>
                <a:spcPct val="220000"/>
              </a:lnSpc>
              <a:spcBef>
                <a:spcPts val="0"/>
              </a:spcBef>
              <a:buClr>
                <a:srgbClr val="CC3300"/>
              </a:buClr>
              <a:defRPr/>
            </a:pPr>
            <a:r>
              <a:rPr lang="ru-RU" sz="8000" dirty="0" smtClean="0">
                <a:latin typeface="Times New Roman" pitchFamily="18" charset="0"/>
                <a:cs typeface="Times New Roman" panose="02020603050405020304" pitchFamily="18" charset="0"/>
              </a:rPr>
              <a:t>    </a:t>
            </a:r>
          </a:p>
          <a:p>
            <a:pPr algn="l">
              <a:lnSpc>
                <a:spcPct val="80000"/>
              </a:lnSpc>
              <a:buClr>
                <a:srgbClr val="CC3300"/>
              </a:buClr>
              <a:defRPr/>
            </a:pPr>
            <a:r>
              <a:rPr lang="ru-RU" sz="8000" dirty="0" smtClean="0">
                <a:latin typeface="Times New Roman" pitchFamily="18" charset="0"/>
                <a:cs typeface="Times New Roman" panose="02020603050405020304" pitchFamily="18" charset="0"/>
              </a:rPr>
              <a:t>     </a:t>
            </a:r>
            <a:endParaRPr lang="ru-RU" sz="8000" dirty="0">
              <a:latin typeface="Times New Roman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Clr>
                <a:srgbClr val="CC3300"/>
              </a:buClr>
              <a:defRPr/>
            </a:pPr>
            <a:endParaRPr lang="ru-RU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2985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1"/>
          <p:cNvSpPr>
            <a:spLocks noChangeShapeType="1"/>
          </p:cNvSpPr>
          <p:nvPr/>
        </p:nvSpPr>
        <p:spPr bwMode="auto">
          <a:xfrm>
            <a:off x="5664200" y="3500439"/>
            <a:ext cx="15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1272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1273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1274" name="Rectangle 38"/>
          <p:cNvSpPr>
            <a:spLocks noChangeArrowheads="1"/>
          </p:cNvSpPr>
          <p:nvPr/>
        </p:nvSpPr>
        <p:spPr bwMode="auto">
          <a:xfrm>
            <a:off x="1160462" y="187326"/>
            <a:ext cx="9820276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ru-RU" sz="2500" b="1" dirty="0" smtClean="0">
                <a:solidFill>
                  <a:srgbClr val="990033"/>
                </a:solidFill>
              </a:rPr>
              <a:t>ISO </a:t>
            </a:r>
            <a:r>
              <a:rPr lang="en-US" altLang="ru-RU" sz="2500" b="1" dirty="0">
                <a:solidFill>
                  <a:srgbClr val="990033"/>
                </a:solidFill>
              </a:rPr>
              <a:t>GUIDE </a:t>
            </a:r>
            <a:r>
              <a:rPr lang="en-US" altLang="ru-RU" sz="2500" b="1" dirty="0" smtClean="0">
                <a:solidFill>
                  <a:srgbClr val="990033"/>
                </a:solidFill>
              </a:rPr>
              <a:t>30:2015</a:t>
            </a:r>
            <a:endParaRPr lang="ru-RU" altLang="ru-RU" sz="2500" b="1" dirty="0">
              <a:solidFill>
                <a:srgbClr val="990033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ru-RU" altLang="ru-RU" sz="2000" b="1" dirty="0"/>
          </a:p>
        </p:txBody>
      </p:sp>
      <p:graphicFrame>
        <p:nvGraphicFramePr>
          <p:cNvPr id="202813" name="Group 61"/>
          <p:cNvGraphicFramePr>
            <a:graphicFrameLocks noGrp="1"/>
          </p:cNvGraphicFramePr>
          <p:nvPr>
            <p:extLst/>
          </p:nvPr>
        </p:nvGraphicFramePr>
        <p:xfrm>
          <a:off x="725714" y="908050"/>
          <a:ext cx="11074400" cy="5608638"/>
        </p:xfrm>
        <a:graphic>
          <a:graphicData uri="http://schemas.openxmlformats.org/drawingml/2006/table">
            <a:tbl>
              <a:tblPr/>
              <a:tblGrid>
                <a:gridCol w="2720172"/>
                <a:gridCol w="3542407"/>
                <a:gridCol w="4811821"/>
              </a:tblGrid>
              <a:tr h="24082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R</a:t>
                      </a:r>
                      <a:r>
                        <a:rPr kumimoji="0" lang="en-US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eference material</a:t>
                      </a: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RM</a:t>
                      </a: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Стандартный образец</a:t>
                      </a: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СО</a:t>
                      </a: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Cambria" pitchFamily="18" charset="0"/>
                        </a:rPr>
                        <a:t>М</a:t>
                      </a:r>
                      <a:r>
                        <a:rPr kumimoji="0" lang="en-US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Cambria" pitchFamily="18" charset="0"/>
                        </a:rPr>
                        <a:t>aterial, sufficiently homogeneous and stable with respect to one or more specified properties, which</a:t>
                      </a:r>
                      <a:endParaRPr kumimoji="0" lang="ru-RU" alt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Cambria" pitchFamily="18" charset="0"/>
                        </a:rPr>
                        <a:t>has been established to be fit for its intended use in a measurement process</a:t>
                      </a:r>
                      <a:endParaRPr kumimoji="0" lang="ru-RU" alt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Материал достаточно однородный и стабильный в отношении одного или нескольких определенных свойств, которые были установлены для использования по назначению в процессе измерения</a:t>
                      </a:r>
                      <a:endParaRPr kumimoji="0" lang="ru-RU" altLang="ru-RU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en-US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ertified reference material</a:t>
                      </a: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Cambria-Bold"/>
                        </a:rPr>
                        <a:t>CRM</a:t>
                      </a:r>
                      <a:endParaRPr kumimoji="0" lang="ru-RU" altLang="ru-RU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Cambria-Bold"/>
                        </a:rPr>
                        <a:t>Аттестованный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Cambria-Bold"/>
                        </a:rPr>
                        <a:t>стандартный</a:t>
                      </a:r>
                      <a:r>
                        <a:rPr kumimoji="0" lang="en-US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Cambria-Bold"/>
                        </a:rPr>
                        <a:t> </a:t>
                      </a:r>
                      <a:r>
                        <a:rPr kumimoji="0" lang="en-US" alt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Cambria-Bold"/>
                        </a:rPr>
                        <a:t>образец</a:t>
                      </a: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Cambria-Bold"/>
                        </a:rPr>
                        <a:t> </a:t>
                      </a: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en-US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eference material (RM) characterized by a metrologically valid procedure for one or more specified</a:t>
                      </a:r>
                      <a:endParaRPr kumimoji="0" lang="ru-RU" alt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mbria-Bold"/>
                          <a:cs typeface="Cambria-Bold"/>
                        </a:rPr>
                        <a:t>properties, accompanied by an RM certificate that provides the value of the specified property, its</a:t>
                      </a:r>
                      <a:endParaRPr kumimoji="0" lang="ru-RU" alt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mbria-Bold"/>
                          <a:cs typeface="Cambria-Bold"/>
                        </a:rPr>
                        <a:t>associated uncertainty, and a statement of metrological traceability</a:t>
                      </a:r>
                      <a:endParaRPr kumimoji="0" lang="ru-RU" alt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Стандартный образец, охарактеризованный </a:t>
                      </a:r>
                      <a:r>
                        <a:rPr kumimoji="0" lang="ru-RU" altLang="ru-RU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метрологически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обоснованной процедурой в отношении одного или нескольких определенных свойств с </a:t>
                      </a: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неопределенностью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установленной метрологической </a:t>
                      </a:r>
                      <a:r>
                        <a:rPr kumimoji="0" lang="ru-RU" altLang="ru-RU" sz="1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прослеживаемостью</a:t>
                      </a: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altLang="ru-RU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06687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1"/>
          <p:cNvSpPr>
            <a:spLocks noChangeShapeType="1"/>
          </p:cNvSpPr>
          <p:nvPr/>
        </p:nvSpPr>
        <p:spPr bwMode="auto">
          <a:xfrm>
            <a:off x="5664200" y="3500439"/>
            <a:ext cx="15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2295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2296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2297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2298" name="Rectangle 38"/>
          <p:cNvSpPr>
            <a:spLocks noChangeArrowheads="1"/>
          </p:cNvSpPr>
          <p:nvPr/>
        </p:nvSpPr>
        <p:spPr bwMode="auto">
          <a:xfrm>
            <a:off x="1160462" y="187326"/>
            <a:ext cx="98202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ru-RU" sz="2000" b="1" dirty="0" smtClean="0">
                <a:solidFill>
                  <a:srgbClr val="990033"/>
                </a:solidFill>
              </a:rPr>
              <a:t>ISO </a:t>
            </a:r>
            <a:r>
              <a:rPr lang="en-US" altLang="ru-RU" sz="2000" b="1" dirty="0">
                <a:solidFill>
                  <a:srgbClr val="990033"/>
                </a:solidFill>
              </a:rPr>
              <a:t>GUIDE </a:t>
            </a:r>
            <a:r>
              <a:rPr lang="en-US" altLang="ru-RU" sz="2000" b="1" dirty="0" smtClean="0">
                <a:solidFill>
                  <a:srgbClr val="990033"/>
                </a:solidFill>
              </a:rPr>
              <a:t>30:</a:t>
            </a:r>
            <a:r>
              <a:rPr lang="ru-RU" altLang="ru-RU" sz="2000" b="1" dirty="0" smtClean="0">
                <a:solidFill>
                  <a:srgbClr val="990033"/>
                </a:solidFill>
              </a:rPr>
              <a:t>2015</a:t>
            </a:r>
            <a:endParaRPr lang="ru-RU" altLang="ru-RU" sz="2000" b="1" dirty="0">
              <a:solidFill>
                <a:srgbClr val="990033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ru-RU" altLang="ru-RU" sz="2000" b="1" dirty="0"/>
          </a:p>
        </p:txBody>
      </p:sp>
      <p:graphicFrame>
        <p:nvGraphicFramePr>
          <p:cNvPr id="15386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991032"/>
              </p:ext>
            </p:extLst>
          </p:nvPr>
        </p:nvGraphicFramePr>
        <p:xfrm>
          <a:off x="478971" y="859064"/>
          <a:ext cx="11016343" cy="4516438"/>
        </p:xfrm>
        <a:graphic>
          <a:graphicData uri="http://schemas.openxmlformats.org/drawingml/2006/table">
            <a:tbl>
              <a:tblPr/>
              <a:tblGrid>
                <a:gridCol w="2705913"/>
                <a:gridCol w="8310430"/>
              </a:tblGrid>
              <a:tr h="2560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Сертификация (аттестация) СО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mbria-Bold"/>
                          <a:cs typeface="Arial" pitchFamily="34" charset="0"/>
                        </a:rPr>
                        <a:t>(</a:t>
                      </a:r>
                      <a:r>
                        <a:rPr kumimoji="0" lang="en-US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mbria-Bold"/>
                          <a:cs typeface="Arial" pitchFamily="34" charset="0"/>
                        </a:rPr>
                        <a:t>reference material certification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mbria-Bold"/>
                          <a:cs typeface="Arial" pitchFamily="34" charset="0"/>
                        </a:rPr>
                        <a:t>)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500" b="1" dirty="0" smtClean="0">
                        <a:solidFill>
                          <a:srgbClr val="990033"/>
                        </a:solidFill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500" b="1" dirty="0" smtClean="0">
                          <a:solidFill>
                            <a:srgbClr val="990033"/>
                          </a:solidFill>
                        </a:rPr>
                        <a:t>ISO GUIDE 30:2015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Действие изготовителя стандартного образца (СО) по официальному установлению аттестованных значений АСО и указанию их в сертификате СО.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Примечание – 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«</a:t>
                      </a: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Сертификация СО» - это сертификация первой стороной в соответствии с определением термина «декларация» (</a:t>
                      </a:r>
                      <a:r>
                        <a:rPr kumimoji="0" lang="en-US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ISO</a:t>
                      </a: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en-US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IEC</a:t>
                      </a: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17000:2004, 5.4 [11]), 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то время как «сертификация» – это подтверждение третьей стороной в соответствии с определением термина «сертификация»  (</a:t>
                      </a:r>
                      <a:r>
                        <a:rPr kumimoji="0" lang="en-US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ISO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en-US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IEC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17000:2004, 5.5 [11]).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5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Сертификация (аттестация) СО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mbria-Bold"/>
                          <a:cs typeface="Arial" pitchFamily="34" charset="0"/>
                        </a:rPr>
                        <a:t>(</a:t>
                      </a:r>
                      <a:r>
                        <a:rPr kumimoji="0" lang="en-US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mbria-Bold"/>
                          <a:cs typeface="Arial" pitchFamily="34" charset="0"/>
                        </a:rPr>
                        <a:t>reference material certification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mbria-Bold"/>
                          <a:cs typeface="Arial" pitchFamily="34" charset="0"/>
                        </a:rPr>
                        <a:t>)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ГОСТ 32934-2014 </a:t>
                      </a:r>
                      <a:endParaRPr kumimoji="0" lang="en-US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(ISO </a:t>
                      </a:r>
                      <a:r>
                        <a:rPr kumimoji="0" lang="ru-RU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Guide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30:1992)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Процедура установления значения(</a:t>
                      </a: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ий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 одного или нескольких свойств материала или вещества, обеспечивающая метрологическую </a:t>
                      </a: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прослеживаемость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и ведущая к выдаче сертификата стандартного образца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3274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1"/>
          <p:cNvSpPr>
            <a:spLocks noChangeShapeType="1"/>
          </p:cNvSpPr>
          <p:nvPr/>
        </p:nvSpPr>
        <p:spPr bwMode="auto">
          <a:xfrm>
            <a:off x="5664200" y="3500439"/>
            <a:ext cx="15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4344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4345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4346" name="Rectangle 38"/>
          <p:cNvSpPr>
            <a:spLocks noChangeArrowheads="1"/>
          </p:cNvSpPr>
          <p:nvPr/>
        </p:nvSpPr>
        <p:spPr bwMode="auto">
          <a:xfrm>
            <a:off x="1160462" y="187326"/>
            <a:ext cx="98202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ru-RU" sz="2000" b="1" dirty="0" smtClean="0">
                <a:solidFill>
                  <a:srgbClr val="990033"/>
                </a:solidFill>
              </a:rPr>
              <a:t>ISO </a:t>
            </a:r>
            <a:r>
              <a:rPr lang="en-US" altLang="ru-RU" sz="2000" b="1" dirty="0">
                <a:solidFill>
                  <a:srgbClr val="990033"/>
                </a:solidFill>
              </a:rPr>
              <a:t>GUIDE </a:t>
            </a:r>
            <a:r>
              <a:rPr lang="en-US" altLang="ru-RU" sz="2000" b="1" dirty="0" smtClean="0">
                <a:solidFill>
                  <a:srgbClr val="990033"/>
                </a:solidFill>
              </a:rPr>
              <a:t>30:</a:t>
            </a:r>
            <a:r>
              <a:rPr lang="ru-RU" altLang="ru-RU" sz="2000" b="1" dirty="0" smtClean="0">
                <a:solidFill>
                  <a:srgbClr val="990033"/>
                </a:solidFill>
              </a:rPr>
              <a:t>2015</a:t>
            </a:r>
            <a:endParaRPr lang="ru-RU" altLang="ru-RU" sz="2000" b="1" dirty="0">
              <a:solidFill>
                <a:srgbClr val="990033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ru-RU" altLang="ru-RU" sz="2000" b="1" dirty="0"/>
          </a:p>
        </p:txBody>
      </p:sp>
      <p:graphicFrame>
        <p:nvGraphicFramePr>
          <p:cNvPr id="23580" name="Group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506084"/>
              </p:ext>
            </p:extLst>
          </p:nvPr>
        </p:nvGraphicFramePr>
        <p:xfrm>
          <a:off x="1838326" y="1352550"/>
          <a:ext cx="8531225" cy="3092765"/>
        </p:xfrm>
        <a:graphic>
          <a:graphicData uri="http://schemas.openxmlformats.org/drawingml/2006/table">
            <a:tbl>
              <a:tblPr/>
              <a:tblGrid>
                <a:gridCol w="2169443"/>
                <a:gridCol w="6361782"/>
              </a:tblGrid>
              <a:tr h="8220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ISO </a:t>
                      </a:r>
                      <a:r>
                        <a:rPr kumimoji="0" lang="ru-RU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Guide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30</a:t>
                      </a:r>
                      <a:r>
                        <a:rPr kumimoji="0" lang="en-US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:2015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4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орган по сертификации (аттестующий орган)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kumimoji="0" lang="ru-RU" alt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certifying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alt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body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ГОСТ 32934-2014 (ISO </a:t>
                      </a:r>
                      <a:r>
                        <a:rPr kumimoji="0" lang="ru-RU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Guide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30:1992)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Технически компетентная организация (любой формы собственности), выдающая сертификат (паспорт) стандартного образца, в котором содержится информация в соответствии с ISO </a:t>
                      </a:r>
                      <a:r>
                        <a:rPr kumimoji="0" lang="ru-RU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Guide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31.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60240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1"/>
          <p:cNvSpPr>
            <a:spLocks noChangeShapeType="1"/>
          </p:cNvSpPr>
          <p:nvPr/>
        </p:nvSpPr>
        <p:spPr bwMode="auto">
          <a:xfrm>
            <a:off x="5664200" y="3500439"/>
            <a:ext cx="15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3319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3320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3321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3322" name="Rectangle 38"/>
          <p:cNvSpPr>
            <a:spLocks noChangeArrowheads="1"/>
          </p:cNvSpPr>
          <p:nvPr/>
        </p:nvSpPr>
        <p:spPr bwMode="auto">
          <a:xfrm>
            <a:off x="1160462" y="187326"/>
            <a:ext cx="9820276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500" b="1" dirty="0"/>
              <a:t>   </a:t>
            </a:r>
            <a:r>
              <a:rPr lang="en-US" altLang="ru-RU" sz="2000" b="1" dirty="0" smtClean="0">
                <a:solidFill>
                  <a:srgbClr val="990033"/>
                </a:solidFill>
              </a:rPr>
              <a:t>ISO </a:t>
            </a:r>
            <a:r>
              <a:rPr lang="en-US" altLang="ru-RU" sz="2000" b="1" dirty="0">
                <a:solidFill>
                  <a:srgbClr val="990033"/>
                </a:solidFill>
              </a:rPr>
              <a:t>GUIDE </a:t>
            </a:r>
            <a:r>
              <a:rPr lang="en-US" altLang="ru-RU" sz="2000" b="1" dirty="0" smtClean="0">
                <a:solidFill>
                  <a:srgbClr val="990033"/>
                </a:solidFill>
              </a:rPr>
              <a:t>30:</a:t>
            </a:r>
            <a:r>
              <a:rPr lang="ru-RU" altLang="ru-RU" sz="2000" b="1" dirty="0" smtClean="0">
                <a:solidFill>
                  <a:srgbClr val="990033"/>
                </a:solidFill>
              </a:rPr>
              <a:t>2015</a:t>
            </a:r>
            <a:endParaRPr lang="ru-RU" altLang="ru-RU" sz="2000" b="1" dirty="0">
              <a:solidFill>
                <a:srgbClr val="990033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ru-RU" altLang="ru-RU" sz="2000" b="1" dirty="0"/>
          </a:p>
        </p:txBody>
      </p:sp>
      <p:graphicFrame>
        <p:nvGraphicFramePr>
          <p:cNvPr id="21536" name="Group 32"/>
          <p:cNvGraphicFramePr>
            <a:graphicFrameLocks noGrp="1"/>
          </p:cNvGraphicFramePr>
          <p:nvPr>
            <p:extLst/>
          </p:nvPr>
        </p:nvGraphicFramePr>
        <p:xfrm>
          <a:off x="1838326" y="1352551"/>
          <a:ext cx="8531225" cy="4632912"/>
        </p:xfrm>
        <a:graphic>
          <a:graphicData uri="http://schemas.openxmlformats.org/drawingml/2006/table">
            <a:tbl>
              <a:tblPr/>
              <a:tblGrid>
                <a:gridCol w="2095500"/>
                <a:gridCol w="6435725"/>
              </a:tblGrid>
              <a:tr h="25599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Изготовитель СО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kumimoji="0" lang="ru-RU" alt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reference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alt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material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producer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500" b="1" dirty="0" smtClean="0">
                          <a:solidFill>
                            <a:srgbClr val="99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 30:</a:t>
                      </a:r>
                      <a:r>
                        <a:rPr lang="ru-RU" altLang="ru-RU" sz="1500" b="1" dirty="0" smtClean="0">
                          <a:solidFill>
                            <a:srgbClr val="99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Орган (организация или компания, государственная или частная) полностью отвечающий за планирование и менеджмент проектов, приписывание значений свойств и относящихся к ним неопределённостей и принятие по ним решения, утверждение значений свойств и выдачу сертификата стандартного образца или других документов на стандартные образцы, которые он производит.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23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Изготовитель СО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kumimoji="0" lang="ru-RU" alt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reference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alt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material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alt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producer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ГОСТ 32934-2014 (ISO </a:t>
                      </a:r>
                      <a:r>
                        <a:rPr kumimoji="0" lang="ru-RU" alt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Guide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30:1992)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Технически компетентная организация (любой формы собственности), полностью отвечающая за планирование и менеджмент проектов, приписывание значений свойств и относящихся к ним неопределенностей и принятие по ним решения, утверждение значений свойств и выдачу сертификата (паспорта) СО или других документов на стандартные образцы, которые она производит.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41020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Line 1"/>
          <p:cNvSpPr>
            <a:spLocks noChangeShapeType="1"/>
          </p:cNvSpPr>
          <p:nvPr/>
        </p:nvSpPr>
        <p:spPr bwMode="auto">
          <a:xfrm>
            <a:off x="5664200" y="3500439"/>
            <a:ext cx="15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6391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6392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6393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6394" name="Rectangle 38"/>
          <p:cNvSpPr>
            <a:spLocks noChangeArrowheads="1"/>
          </p:cNvSpPr>
          <p:nvPr/>
        </p:nvSpPr>
        <p:spPr bwMode="auto">
          <a:xfrm>
            <a:off x="1160462" y="187326"/>
            <a:ext cx="9820276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500" b="1" dirty="0"/>
              <a:t>   </a:t>
            </a:r>
            <a:r>
              <a:rPr lang="en-US" altLang="ru-RU" sz="1800" b="1" dirty="0" smtClean="0">
                <a:solidFill>
                  <a:srgbClr val="990033"/>
                </a:solidFill>
              </a:rPr>
              <a:t>ISO </a:t>
            </a:r>
            <a:r>
              <a:rPr lang="en-US" altLang="ru-RU" sz="1800" b="1" dirty="0">
                <a:solidFill>
                  <a:srgbClr val="990033"/>
                </a:solidFill>
              </a:rPr>
              <a:t>GUIDE </a:t>
            </a:r>
            <a:r>
              <a:rPr lang="en-US" altLang="ru-RU" sz="1800" b="1" dirty="0" smtClean="0">
                <a:solidFill>
                  <a:srgbClr val="990033"/>
                </a:solidFill>
              </a:rPr>
              <a:t>30:</a:t>
            </a:r>
            <a:r>
              <a:rPr lang="ru-RU" altLang="ru-RU" sz="1800" b="1" dirty="0" smtClean="0">
                <a:solidFill>
                  <a:srgbClr val="990033"/>
                </a:solidFill>
              </a:rPr>
              <a:t>2015</a:t>
            </a:r>
            <a:endParaRPr lang="ru-RU" altLang="ru-RU" sz="1800" b="1" dirty="0">
              <a:solidFill>
                <a:srgbClr val="990033"/>
              </a:solidFill>
            </a:endParaRPr>
          </a:p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endParaRPr lang="ru-RU" altLang="ru-RU" sz="2000" b="1" dirty="0"/>
          </a:p>
          <a:p>
            <a:pPr eaLnBrk="1" hangingPunct="1">
              <a:spcBef>
                <a:spcPct val="0"/>
              </a:spcBef>
            </a:pPr>
            <a:endParaRPr lang="ru-RU" altLang="ru-RU" sz="2000" b="1" dirty="0"/>
          </a:p>
        </p:txBody>
      </p:sp>
      <p:graphicFrame>
        <p:nvGraphicFramePr>
          <p:cNvPr id="19478" name="Group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496635"/>
              </p:ext>
            </p:extLst>
          </p:nvPr>
        </p:nvGraphicFramePr>
        <p:xfrm>
          <a:off x="1847851" y="981076"/>
          <a:ext cx="8531225" cy="4511675"/>
        </p:xfrm>
        <a:graphic>
          <a:graphicData uri="http://schemas.openxmlformats.org/drawingml/2006/table">
            <a:tbl>
              <a:tblPr/>
              <a:tblGrid>
                <a:gridCol w="2095500"/>
                <a:gridCol w="6435725"/>
              </a:tblGrid>
              <a:tr h="228632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Сертификат СО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(</a:t>
                      </a:r>
                      <a:r>
                        <a:rPr kumimoji="0" lang="ru-RU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reference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material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certificate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Документ, 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содержащий основную информацию по применению </a:t>
                      </a: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ССО, 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подтверждающий, что для обеспечения достоверности и метрологической </a:t>
                      </a: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прослеживаемости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установленных значений свойств были проведены все необходимые процедуры.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Примечание – Необходимое и рекомендованное содержание сертификата стандартного образца изложено в </a:t>
                      </a:r>
                      <a:r>
                        <a:rPr kumimoji="0" lang="en-US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ISO Guide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31 [4].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53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информационный лист на продукт</a:t>
                      </a: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(product information sheet)</a:t>
                      </a:r>
                      <a:endParaRPr kumimoji="0" lang="ru-RU" alt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Документ, содержащий всю информацию, необходимую для применения СО, </a:t>
                      </a: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 являющегося ССО.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00288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1"/>
          <p:cNvSpPr>
            <a:spLocks noChangeShapeType="1"/>
          </p:cNvSpPr>
          <p:nvPr/>
        </p:nvSpPr>
        <p:spPr bwMode="auto">
          <a:xfrm>
            <a:off x="5664200" y="3500439"/>
            <a:ext cx="15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5367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5368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5369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5370" name="Rectangle 38"/>
          <p:cNvSpPr>
            <a:spLocks noChangeArrowheads="1"/>
          </p:cNvSpPr>
          <p:nvPr/>
        </p:nvSpPr>
        <p:spPr bwMode="auto">
          <a:xfrm>
            <a:off x="1160462" y="187326"/>
            <a:ext cx="9820276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ru-RU" sz="1800" b="1" dirty="0" smtClean="0">
                <a:solidFill>
                  <a:srgbClr val="990033"/>
                </a:solidFill>
              </a:rPr>
              <a:t>ISO </a:t>
            </a:r>
            <a:r>
              <a:rPr lang="en-US" altLang="ru-RU" sz="1800" b="1" dirty="0">
                <a:solidFill>
                  <a:srgbClr val="990033"/>
                </a:solidFill>
              </a:rPr>
              <a:t>GUIDE </a:t>
            </a:r>
            <a:r>
              <a:rPr lang="en-US" altLang="ru-RU" sz="1800" b="1" dirty="0" smtClean="0">
                <a:solidFill>
                  <a:srgbClr val="990033"/>
                </a:solidFill>
              </a:rPr>
              <a:t>30:</a:t>
            </a:r>
            <a:r>
              <a:rPr lang="ru-RU" altLang="ru-RU" sz="1800" b="1" dirty="0" smtClean="0">
                <a:solidFill>
                  <a:srgbClr val="990033"/>
                </a:solidFill>
              </a:rPr>
              <a:t>2015</a:t>
            </a:r>
            <a:endParaRPr lang="ru-RU" altLang="ru-RU" sz="1800" b="1" dirty="0">
              <a:solidFill>
                <a:srgbClr val="990033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/>
          </a:p>
          <a:p>
            <a:pPr eaLnBrk="1" hangingPunct="1">
              <a:spcBef>
                <a:spcPct val="0"/>
              </a:spcBef>
            </a:pPr>
            <a:endParaRPr lang="ru-RU" altLang="ru-RU" sz="2000" b="1" dirty="0"/>
          </a:p>
        </p:txBody>
      </p:sp>
      <p:graphicFrame>
        <p:nvGraphicFramePr>
          <p:cNvPr id="202813" name="Group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32828"/>
              </p:ext>
            </p:extLst>
          </p:nvPr>
        </p:nvGraphicFramePr>
        <p:xfrm>
          <a:off x="1838326" y="1352551"/>
          <a:ext cx="8531225" cy="4089137"/>
        </p:xfrm>
        <a:graphic>
          <a:graphicData uri="http://schemas.openxmlformats.org/drawingml/2006/table">
            <a:tbl>
              <a:tblPr/>
              <a:tblGrid>
                <a:gridCol w="2095500"/>
                <a:gridCol w="6435725"/>
              </a:tblGrid>
              <a:tr h="155441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Сертифицированное (аттестованное)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значение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(</a:t>
                      </a:r>
                      <a:r>
                        <a:rPr kumimoji="0" lang="ru-RU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certified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value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mbria-Bold"/>
                          <a:cs typeface="Times New Roman" pitchFamily="18" charset="0"/>
                        </a:rPr>
                        <a:t>)</a:t>
                      </a: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mbria-Bold"/>
                        <a:cs typeface="Times New Roman" pitchFamily="18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Значение, приписанное свойству стандартного образца (СО), сопровождаемое установленной неопределённостью и установленной метрологической </a:t>
                      </a: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прослеживаемостью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 указанное в сертификате СО.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55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свойства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(property value) </a:t>
                      </a:r>
                      <a:endParaRPr kumimoji="0" lang="ru-RU" alt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Значение, соответствующее величине, представляющей  физическое, химическое или биологическое свойство СО. 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67267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Line 1"/>
          <p:cNvSpPr>
            <a:spLocks noChangeShapeType="1"/>
          </p:cNvSpPr>
          <p:nvPr/>
        </p:nvSpPr>
        <p:spPr bwMode="auto">
          <a:xfrm>
            <a:off x="5664200" y="3500439"/>
            <a:ext cx="15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2536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2537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2538" name="Rectangle 38"/>
          <p:cNvSpPr>
            <a:spLocks noChangeArrowheads="1"/>
          </p:cNvSpPr>
          <p:nvPr/>
        </p:nvSpPr>
        <p:spPr bwMode="auto">
          <a:xfrm>
            <a:off x="1160462" y="187326"/>
            <a:ext cx="9820276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ru-RU" sz="2500" b="1" dirty="0" smtClean="0">
                <a:solidFill>
                  <a:srgbClr val="990033"/>
                </a:solidFill>
              </a:rPr>
              <a:t>ISO </a:t>
            </a:r>
            <a:r>
              <a:rPr lang="en-US" altLang="ru-RU" sz="2500" b="1" dirty="0">
                <a:solidFill>
                  <a:srgbClr val="990033"/>
                </a:solidFill>
              </a:rPr>
              <a:t>GUIDE 3</a:t>
            </a:r>
            <a:r>
              <a:rPr lang="ru-RU" altLang="ru-RU" sz="2500" b="1" dirty="0" smtClean="0">
                <a:solidFill>
                  <a:srgbClr val="990033"/>
                </a:solidFill>
              </a:rPr>
              <a:t>1</a:t>
            </a:r>
            <a:r>
              <a:rPr lang="en-US" altLang="ru-RU" sz="2500" b="1" dirty="0" smtClean="0">
                <a:solidFill>
                  <a:srgbClr val="990033"/>
                </a:solidFill>
              </a:rPr>
              <a:t>:</a:t>
            </a:r>
            <a:r>
              <a:rPr lang="ru-RU" altLang="ru-RU" sz="2500" b="1" dirty="0" smtClean="0">
                <a:solidFill>
                  <a:srgbClr val="990033"/>
                </a:solidFill>
              </a:rPr>
              <a:t>2015</a:t>
            </a:r>
            <a:endParaRPr lang="ru-RU" altLang="ru-RU" sz="2500" b="1" dirty="0">
              <a:solidFill>
                <a:srgbClr val="990033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/>
          </a:p>
          <a:p>
            <a:pPr eaLnBrk="1" hangingPunct="1">
              <a:spcBef>
                <a:spcPct val="0"/>
              </a:spcBef>
            </a:pPr>
            <a:endParaRPr lang="ru-RU" altLang="ru-RU" sz="2000" b="1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2640013" y="404813"/>
            <a:ext cx="569912" cy="3667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altLang="ru-RU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СО</a:t>
            </a:r>
            <a:endParaRPr lang="ru-RU" alt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9767889" y="404813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altLang="ru-RU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ССО</a:t>
            </a:r>
            <a:endParaRPr lang="ru-RU" altLang="ru-RU" dirty="0"/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3143251" y="620713"/>
            <a:ext cx="2232025" cy="863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7319964" y="728663"/>
            <a:ext cx="2447925" cy="6842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160462" y="1546225"/>
          <a:ext cx="8985023" cy="48255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18911"/>
                <a:gridCol w="2030235"/>
                <a:gridCol w="1905642"/>
                <a:gridCol w="2030235"/>
              </a:tblGrid>
              <a:tr h="8515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Содержание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Информационный лист на продукт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Сертификат СО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Раздел в этом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документе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677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Наименование документа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Обязательное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Обязательное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5.2.1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77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Индивидуальный 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идентификатор СО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Обязательное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Обязательное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5.2.2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38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Наименование СО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Обязательное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Обязательное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5.2.3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15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Наименование и контактные реквизиты изготовителя СО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Обязательное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Обязательное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5.2.4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38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Назначение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Обязательное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Обязательное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5.2.5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15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Наименьшая представительная проба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Обязательное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в необходимых случаях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Обязательное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 необходимых случаях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5.2.6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77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Срок годности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Обязательное 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Обязательное 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5.2.7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811413" y="937264"/>
            <a:ext cx="737657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ea typeface="Times New Roman" panose="02020603050405020304" pitchFamily="18" charset="0"/>
              </a:rPr>
              <a:t>Таблица 1 – Содержание информационного листа на продукт или сертификат СО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7785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Line 1"/>
          <p:cNvSpPr>
            <a:spLocks noChangeShapeType="1"/>
          </p:cNvSpPr>
          <p:nvPr/>
        </p:nvSpPr>
        <p:spPr bwMode="auto">
          <a:xfrm>
            <a:off x="5664200" y="3500439"/>
            <a:ext cx="15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3559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3560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3561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24001" y="9514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altLang="ru-RU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СО</a:t>
            </a:r>
            <a:endParaRPr lang="ru-RU" alt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959976" y="9514"/>
            <a:ext cx="686150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altLang="ru-RU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АСО</a:t>
            </a:r>
            <a:endParaRPr lang="ru-RU" altLang="ru-RU" dirty="0"/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2207568" y="9515"/>
            <a:ext cx="4968552" cy="197135"/>
          </a:xfrm>
          <a:prstGeom prst="straightConnector1">
            <a:avLst/>
          </a:prstGeom>
          <a:ln>
            <a:solidFill>
              <a:srgbClr val="99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8688289" y="108081"/>
            <a:ext cx="1368153" cy="268146"/>
          </a:xfrm>
          <a:prstGeom prst="straightConnector1">
            <a:avLst/>
          </a:prstGeom>
          <a:ln>
            <a:solidFill>
              <a:srgbClr val="99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Таблица 17"/>
          <p:cNvGraphicFramePr>
            <a:graphicFrameLocks noGrp="1"/>
          </p:cNvGraphicFramePr>
          <p:nvPr>
            <p:extLst/>
          </p:nvPr>
        </p:nvGraphicFramePr>
        <p:xfrm>
          <a:off x="1" y="376227"/>
          <a:ext cx="12017829" cy="6218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16223"/>
                <a:gridCol w="1942704"/>
                <a:gridCol w="1994347"/>
                <a:gridCol w="1364555"/>
              </a:tblGrid>
              <a:tr h="377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Коммутативность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 в необходимых случаях</a:t>
                      </a:r>
                      <a:endParaRPr lang="ru-RU" sz="1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 в необходимых случаях</a:t>
                      </a:r>
                      <a:endParaRPr lang="ru-RU" sz="1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5.2.8</a:t>
                      </a:r>
                      <a:endParaRPr lang="ru-RU" sz="1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87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Информация о хранении</a:t>
                      </a:r>
                      <a:endParaRPr lang="ru-RU" sz="15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5.2.9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4174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Инструкции по обращению и применению</a:t>
                      </a:r>
                      <a:endParaRPr lang="ru-RU" sz="15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5.2.10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4174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страницы и общее число страниц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5.2.11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2087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Версия документа</a:t>
                      </a:r>
                      <a:endParaRPr lang="ru-RU" sz="15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5.2.12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2087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 материала</a:t>
                      </a:r>
                      <a:endParaRPr lang="ru-RU" sz="15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Рекомендуемое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5.3.1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4174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Исследуемое свойство, значение свойства и его неопределённость</a:t>
                      </a:r>
                      <a:endParaRPr lang="ru-RU" sz="15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Необязательное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5.3.2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4174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Метрологическая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прослеживаемость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Необязательное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5.3.3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3638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 измерений для величин, зависящих от метода</a:t>
                      </a:r>
                      <a:endParaRPr lang="ru-RU" sz="15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Рекомендуемое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 </a:t>
                      </a: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5.3.4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6262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Имя и функции должностного лица изготовителя СО, утверждающего документ 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Необязательное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5.3.5 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4174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 измерений для величин, независящих от метода</a:t>
                      </a:r>
                      <a:endParaRPr lang="ru-RU" sz="15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Рекомендуемое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Рекомендуемое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5.4.1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4174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Информация по охране труда и технике безопасности</a:t>
                      </a:r>
                      <a:endParaRPr lang="ru-RU" sz="15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Рекомендуемое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Рекомендуемое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5.4.2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2087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Субподрядные организации</a:t>
                      </a:r>
                      <a:endParaRPr lang="ru-RU" sz="15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Необязательное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Необязательное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5.4.3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2087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Справочные значения</a:t>
                      </a:r>
                      <a:endParaRPr lang="ru-RU" sz="15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Необязательное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Необязательное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5.4.4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6262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Информация, соответствующая требованиям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законодательства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Необязательное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Необязательное</a:t>
                      </a:r>
                      <a:endParaRPr lang="ru-RU" sz="15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5.4.5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  <a:tr h="4174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Ссылка на отчет о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сертификации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Необязательное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Необязательное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5.4.6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84" marR="38284" marT="0" marB="0"/>
                </a:tc>
              </a:tr>
            </a:tbl>
          </a:graphicData>
        </a:graphic>
      </p:graphicFrame>
      <p:sp>
        <p:nvSpPr>
          <p:cNvPr id="4" name="Овал 3"/>
          <p:cNvSpPr/>
          <p:nvPr/>
        </p:nvSpPr>
        <p:spPr>
          <a:xfrm>
            <a:off x="8607481" y="2663371"/>
            <a:ext cx="1529768" cy="551543"/>
          </a:xfrm>
          <a:prstGeom prst="ellips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607481" y="2300514"/>
            <a:ext cx="1529768" cy="551543"/>
          </a:xfrm>
          <a:prstGeom prst="ellips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5611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25172" y="372261"/>
            <a:ext cx="10639425" cy="6135462"/>
          </a:xfrm>
        </p:spPr>
        <p:txBody>
          <a:bodyPr>
            <a:normAutofit/>
          </a:bodyPr>
          <a:lstStyle/>
          <a:p>
            <a:pPr indent="19050" algn="ctr">
              <a:lnSpc>
                <a:spcPct val="80000"/>
              </a:lnSpc>
              <a:buClr>
                <a:srgbClr val="CC3300"/>
              </a:buClr>
              <a:buNone/>
            </a:pPr>
            <a:r>
              <a:rPr lang="ru-RU" sz="2000" b="1" dirty="0" smtClean="0">
                <a:solidFill>
                  <a:srgbClr val="A50021"/>
                </a:solidFill>
              </a:rPr>
              <a:t>ПЛАН </a:t>
            </a:r>
            <a:r>
              <a:rPr lang="ru-RU" sz="2000" b="1" dirty="0">
                <a:solidFill>
                  <a:srgbClr val="A50021"/>
                </a:solidFill>
              </a:rPr>
              <a:t>ПЕРЕСМОТРА ДЕЙСТВУЮЩИХ НОРМАТИВНЫХ ДОКУМЕНТОВ   МГС </a:t>
            </a:r>
            <a:br>
              <a:rPr lang="ru-RU" sz="2000" b="1" dirty="0">
                <a:solidFill>
                  <a:srgbClr val="A50021"/>
                </a:solidFill>
              </a:rPr>
            </a:br>
            <a:r>
              <a:rPr lang="ru-RU" sz="2000" b="1" dirty="0">
                <a:solidFill>
                  <a:srgbClr val="A50021"/>
                </a:solidFill>
              </a:rPr>
              <a:t>ПО СТАНДАРТНЫМ </a:t>
            </a:r>
            <a:r>
              <a:rPr lang="ru-RU" sz="2000" b="1" dirty="0" smtClean="0">
                <a:solidFill>
                  <a:srgbClr val="A50021"/>
                </a:solidFill>
              </a:rPr>
              <a:t>ОБРАЗЦАМ (на 2016 г.)</a:t>
            </a:r>
            <a:endParaRPr lang="ru-RU" altLang="ru-RU" sz="2000" b="1" dirty="0">
              <a:solidFill>
                <a:srgbClr val="800000"/>
              </a:solidFill>
            </a:endParaRPr>
          </a:p>
          <a:p>
            <a:pPr indent="19050" algn="ctr">
              <a:lnSpc>
                <a:spcPct val="80000"/>
              </a:lnSpc>
              <a:buClr>
                <a:srgbClr val="CC3300"/>
              </a:buClr>
              <a:buNone/>
            </a:pPr>
            <a:endParaRPr lang="ru-RU" altLang="ru-RU" sz="1900" dirty="0"/>
          </a:p>
          <a:p>
            <a:pPr indent="19050" algn="ctr">
              <a:lnSpc>
                <a:spcPct val="80000"/>
              </a:lnSpc>
              <a:buClr>
                <a:srgbClr val="CC3300"/>
              </a:buClr>
              <a:buNone/>
            </a:pPr>
            <a:endParaRPr lang="ru-RU" altLang="ru-RU" sz="1000" dirty="0"/>
          </a:p>
          <a:p>
            <a:pPr indent="19050" algn="ctr">
              <a:lnSpc>
                <a:spcPct val="80000"/>
              </a:lnSpc>
              <a:buClr>
                <a:srgbClr val="CC3300"/>
              </a:buClr>
              <a:buNone/>
            </a:pPr>
            <a:endParaRPr lang="ru-RU" altLang="ru-RU" sz="500" dirty="0"/>
          </a:p>
          <a:p>
            <a:pPr indent="19050">
              <a:lnSpc>
                <a:spcPct val="80000"/>
              </a:lnSpc>
              <a:buClr>
                <a:srgbClr val="CC3300"/>
              </a:buClr>
              <a:buNone/>
            </a:pPr>
            <a:endParaRPr lang="ru-RU" altLang="ru-RU" sz="1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16557" y="2990882"/>
          <a:ext cx="9358885" cy="202082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25678"/>
                <a:gridCol w="3612007"/>
                <a:gridCol w="2375447"/>
                <a:gridCol w="890792"/>
                <a:gridCol w="785304"/>
                <a:gridCol w="169657"/>
              </a:tblGrid>
              <a:tr h="278765">
                <a:tc row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№ п/п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Наименование</a:t>
                      </a:r>
                    </a:p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нормативных документов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Форма участия государств Содружества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Сроки выполнения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Разработчик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Заинтересованные государства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начало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оконча-ние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624434"/>
              </p:ext>
            </p:extLst>
          </p:nvPr>
        </p:nvGraphicFramePr>
        <p:xfrm>
          <a:off x="1416050" y="2387063"/>
          <a:ext cx="9358884" cy="29260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54046"/>
                <a:gridCol w="3460915"/>
                <a:gridCol w="1459986"/>
                <a:gridCol w="2276081"/>
                <a:gridCol w="853530"/>
                <a:gridCol w="75432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</a:rPr>
                        <a:t>1.</a:t>
                      </a:r>
                      <a:r>
                        <a:rPr lang="ru-RU" sz="1200" baseline="0" dirty="0" smtClean="0"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ПМГ 16-96  «Положение о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межгосударственном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стандартном образце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»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(с изменением  №1)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УНИИМ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Республика Армения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Республика Беларусь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Республика Казахстан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Республика Узбекистан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2016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2017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</a:rPr>
                        <a:t>2.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РМГ 17-96 «Порядок планирования  работ по сотрудничеству  в области создания и применения СО состава и свойств веществ и материалов» </a:t>
                      </a: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(с изменением  №1)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УНИИМ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Республика Армения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Республика Беларусь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Республика Казахстан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Республика Узбекистан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2016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2017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</a:rPr>
                        <a:t>3.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ПМГ 26-98  «Реестр межгосударственных СО состава и свойств веществ и материалов. Основные положения»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</a:rPr>
                        <a:t>УНИИМ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</a:rPr>
                        <a:t>Республика Армения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</a:rPr>
                        <a:t>Республика Беларусь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</a:rPr>
                        <a:t>Республика Казахстан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</a:rPr>
                        <a:t>Республика Узбекистан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2016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2017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416050" y="1898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362523"/>
              </p:ext>
            </p:extLst>
          </p:nvPr>
        </p:nvGraphicFramePr>
        <p:xfrm>
          <a:off x="1416050" y="955036"/>
          <a:ext cx="9358885" cy="140081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80175"/>
                <a:gridCol w="3464417"/>
                <a:gridCol w="1403797"/>
                <a:gridCol w="2318198"/>
                <a:gridCol w="772732"/>
                <a:gridCol w="819566"/>
              </a:tblGrid>
              <a:tr h="323431">
                <a:tc row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п/п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</a:t>
                      </a:r>
                    </a:p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нормативных документов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Форма участия государств Содружества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Сроки выполнения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773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Разработчик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Заинтересованные государства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начало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оконча-ние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292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Line 1"/>
          <p:cNvSpPr>
            <a:spLocks noChangeShapeType="1"/>
          </p:cNvSpPr>
          <p:nvPr/>
        </p:nvSpPr>
        <p:spPr bwMode="auto">
          <a:xfrm>
            <a:off x="5664200" y="3500439"/>
            <a:ext cx="15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4583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4584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4585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4586" name="Rectangle 38"/>
          <p:cNvSpPr>
            <a:spLocks noChangeArrowheads="1"/>
          </p:cNvSpPr>
          <p:nvPr/>
        </p:nvSpPr>
        <p:spPr bwMode="auto">
          <a:xfrm>
            <a:off x="1654176" y="0"/>
            <a:ext cx="9210675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ru-RU" sz="2500" b="1" dirty="0" smtClean="0">
                <a:solidFill>
                  <a:srgbClr val="990033"/>
                </a:solidFill>
              </a:rPr>
              <a:t>GUIDE </a:t>
            </a:r>
            <a:r>
              <a:rPr lang="en-US" altLang="ru-RU" sz="2500" b="1" dirty="0">
                <a:solidFill>
                  <a:srgbClr val="990033"/>
                </a:solidFill>
              </a:rPr>
              <a:t>3</a:t>
            </a:r>
            <a:r>
              <a:rPr lang="ru-RU" altLang="ru-RU" sz="2500" b="1" dirty="0" smtClean="0">
                <a:solidFill>
                  <a:srgbClr val="990033"/>
                </a:solidFill>
              </a:rPr>
              <a:t>1</a:t>
            </a:r>
            <a:r>
              <a:rPr lang="en-US" altLang="ru-RU" sz="2500" b="1" dirty="0" smtClean="0">
                <a:solidFill>
                  <a:srgbClr val="990033"/>
                </a:solidFill>
              </a:rPr>
              <a:t>:2015</a:t>
            </a:r>
            <a:endParaRPr lang="ru-RU" altLang="ru-RU" sz="2500" b="1" dirty="0">
              <a:solidFill>
                <a:srgbClr val="990033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        п. 5.2.5  Назначение</a:t>
            </a:r>
            <a:endParaRPr lang="ru-RU" altLang="ru-RU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1 - Примеры назначения СО, не являющегося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ССО:</a:t>
            </a:r>
            <a:endParaRPr lang="ru-RU" alt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Times New Roman" panose="02020603050405020304" pitchFamily="18" charset="0"/>
              </a:rPr>
              <a:t>- для демонстрации контроля измерительного процесса в лаборатории в течение определенного периода времени;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Times New Roman" panose="02020603050405020304" pitchFamily="18" charset="0"/>
              </a:rPr>
              <a:t>- для проверки работы средств измерений;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Times New Roman" panose="02020603050405020304" pitchFamily="18" charset="0"/>
              </a:rPr>
              <a:t>- для контроля повторяемости и </a:t>
            </a:r>
            <a:r>
              <a:rPr lang="ru-RU" altLang="ru-RU" sz="1500" dirty="0" err="1">
                <a:latin typeface="Times New Roman" panose="02020603050405020304" pitchFamily="18" charset="0"/>
              </a:rPr>
              <a:t>воспроизводимости</a:t>
            </a:r>
            <a:r>
              <a:rPr lang="ru-RU" altLang="ru-RU" sz="1500" dirty="0">
                <a:latin typeface="Times New Roman" panose="02020603050405020304" pitchFamily="18" charset="0"/>
              </a:rPr>
              <a:t> – повторных измерений в течение широкого интервала времени, различных средств измерений, операторов и т.д., для оценивания долговременной </a:t>
            </a:r>
            <a:r>
              <a:rPr lang="ru-RU" altLang="ru-RU" sz="1500" dirty="0" err="1">
                <a:latin typeface="Times New Roman" panose="02020603050405020304" pitchFamily="18" charset="0"/>
              </a:rPr>
              <a:t>воспроизводимости</a:t>
            </a:r>
            <a:r>
              <a:rPr lang="ru-RU" altLang="ru-RU" sz="1500" dirty="0">
                <a:latin typeface="Times New Roman" panose="02020603050405020304" pitchFamily="18" charset="0"/>
              </a:rPr>
              <a:t> или устойчивости измерительного процесса или лаборатории;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Times New Roman" panose="02020603050405020304" pitchFamily="18" charset="0"/>
              </a:rPr>
              <a:t>- для подтверждения степени эквивалентности результатов измерений двух или более лабораторий (например, провайдер и потребитель), в случаях, если материалы стабильны по своей природе;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Times New Roman" panose="02020603050405020304" pitchFamily="18" charset="0"/>
              </a:rPr>
              <a:t>- для проверки непостоянства работы оператора;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ru-RU" altLang="ru-RU" sz="1500" dirty="0">
                <a:latin typeface="Times New Roman" panose="02020603050405020304" pitchFamily="18" charset="0"/>
              </a:rPr>
              <a:t>для исследования влияния каких-либо изменений условий окружающей среды (например, температура, влажность).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ru-RU" altLang="ru-RU" sz="15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2 - Примеры назначения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ССО:</a:t>
            </a:r>
            <a:endParaRPr lang="ru-RU" alt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/>
              <a:t>- для реализации фиксированной точки (международной) шкалы величины;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/>
              <a:t>- для калибровки средств измерений или измерительных систем;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/>
              <a:t>- для передачи значений свойств различным материалам;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/>
              <a:t>- для </a:t>
            </a:r>
            <a:r>
              <a:rPr lang="ru-RU" altLang="ru-RU" sz="1500" dirty="0" err="1"/>
              <a:t>валидации</a:t>
            </a:r>
            <a:r>
              <a:rPr lang="ru-RU" altLang="ru-RU" sz="1500" dirty="0"/>
              <a:t> аналитических методов, в частности в отношении правильности;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/>
              <a:t>- для определения коэффициента извлечения при матричном разделении, например, экстракции.</a:t>
            </a:r>
          </a:p>
          <a:p>
            <a:pPr eaLnBrk="1" hangingPunct="1">
              <a:spcBef>
                <a:spcPct val="0"/>
              </a:spcBef>
            </a:pPr>
            <a:endParaRPr lang="ru-RU" alt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3371946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39862" y="1557339"/>
            <a:ext cx="9228138" cy="1944687"/>
          </a:xfrm>
        </p:spPr>
        <p:txBody>
          <a:bodyPr>
            <a:normAutofit fontScale="90000"/>
          </a:bodyPr>
          <a:lstStyle/>
          <a:p>
            <a:pPr marL="342900" indent="-342900" algn="ctr">
              <a:buClr>
                <a:srgbClr val="800000"/>
              </a:buClr>
              <a:defRPr/>
            </a:pPr>
            <a:r>
              <a:rPr lang="ru-RU" altLang="ru-RU" sz="2400" b="1" dirty="0">
                <a:solidFill>
                  <a:srgbClr val="800000"/>
                </a:solidFill>
                <a:cs typeface="Times New Roman" pitchFamily="18" charset="0"/>
              </a:rPr>
              <a:t>	</a:t>
            </a:r>
            <a:r>
              <a:rPr lang="ru-RU" altLang="ru-RU" sz="2500" b="1" dirty="0">
                <a:solidFill>
                  <a:srgbClr val="800000"/>
                </a:solidFill>
                <a:cs typeface="Times New Roman" pitchFamily="18" charset="0"/>
              </a:rPr>
              <a:t> </a:t>
            </a:r>
            <a:r>
              <a:rPr lang="en-US" altLang="ru-RU" sz="25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ISO </a:t>
            </a:r>
            <a:r>
              <a:rPr lang="en-US" altLang="ru-RU" sz="25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Guide</a:t>
            </a:r>
            <a:r>
              <a:rPr lang="ru-RU" altLang="ru-RU" sz="25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25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33</a:t>
            </a:r>
            <a:r>
              <a:rPr lang="en-US" altLang="ru-RU" sz="25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:2015</a:t>
            </a:r>
            <a:r>
              <a:rPr lang="ru-RU" altLang="ru-RU" sz="25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ru-RU" sz="25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ru-RU" sz="25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5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</a:t>
            </a:r>
            <a:r>
              <a:rPr lang="ru-RU" altLang="ru-RU" sz="25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Стандартные образцы. Надлежащая практика применения стандартных образцов»</a:t>
            </a:r>
            <a:br>
              <a:rPr lang="ru-RU" altLang="ru-RU" sz="25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000" dirty="0">
                <a:solidFill>
                  <a:srgbClr val="800000"/>
                </a:solidFill>
              </a:rPr>
              <a:t/>
            </a:r>
            <a:br>
              <a:rPr lang="ru-RU" altLang="ru-RU" sz="2000" dirty="0">
                <a:solidFill>
                  <a:srgbClr val="800000"/>
                </a:solidFill>
              </a:rPr>
            </a:br>
            <a:r>
              <a:rPr lang="en-US" altLang="ru-RU" sz="2000" b="1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ru-RU" sz="2000" b="1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000" dirty="0"/>
              <a:t> </a:t>
            </a:r>
            <a:r>
              <a:rPr lang="en-US" altLang="ru-RU" sz="2000" dirty="0"/>
              <a:t/>
            </a:r>
            <a:br>
              <a:rPr lang="en-US" altLang="ru-RU" sz="2000" dirty="0"/>
            </a:b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1795568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74"/>
          <p:cNvSpPr>
            <a:spLocks noChangeArrowheads="1"/>
          </p:cNvSpPr>
          <p:nvPr/>
        </p:nvSpPr>
        <p:spPr bwMode="auto">
          <a:xfrm>
            <a:off x="1608139" y="-76410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pSp>
        <p:nvGrpSpPr>
          <p:cNvPr id="32771" name="Группа 290"/>
          <p:cNvGrpSpPr>
            <a:grpSpLocks/>
          </p:cNvGrpSpPr>
          <p:nvPr/>
        </p:nvGrpSpPr>
        <p:grpSpPr bwMode="auto">
          <a:xfrm>
            <a:off x="1524001" y="1"/>
            <a:ext cx="8748713" cy="6742113"/>
            <a:chOff x="0" y="0"/>
            <a:chExt cx="63150" cy="82581"/>
          </a:xfrm>
        </p:grpSpPr>
        <p:grpSp>
          <p:nvGrpSpPr>
            <p:cNvPr id="32773" name="Группа 291"/>
            <p:cNvGrpSpPr>
              <a:grpSpLocks/>
            </p:cNvGrpSpPr>
            <p:nvPr/>
          </p:nvGrpSpPr>
          <p:grpSpPr bwMode="auto">
            <a:xfrm>
              <a:off x="0" y="0"/>
              <a:ext cx="63150" cy="82581"/>
              <a:chOff x="0" y="0"/>
              <a:chExt cx="63150" cy="82581"/>
            </a:xfrm>
          </p:grpSpPr>
          <p:grpSp>
            <p:nvGrpSpPr>
              <p:cNvPr id="32777" name="Группа 292"/>
              <p:cNvGrpSpPr>
                <a:grpSpLocks/>
              </p:cNvGrpSpPr>
              <p:nvPr/>
            </p:nvGrpSpPr>
            <p:grpSpPr bwMode="auto">
              <a:xfrm>
                <a:off x="24384" y="0"/>
                <a:ext cx="20288" cy="82581"/>
                <a:chOff x="0" y="0"/>
                <a:chExt cx="20288" cy="82581"/>
              </a:xfrm>
            </p:grpSpPr>
            <p:grpSp>
              <p:nvGrpSpPr>
                <p:cNvPr id="32792" name="Группа 293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0288" cy="82581"/>
                  <a:chOff x="0" y="0"/>
                  <a:chExt cx="20288" cy="82581"/>
                </a:xfrm>
              </p:grpSpPr>
              <p:grpSp>
                <p:nvGrpSpPr>
                  <p:cNvPr id="32805" name="Группа 294"/>
                  <p:cNvGrpSpPr>
                    <a:grpSpLocks/>
                  </p:cNvGrpSpPr>
                  <p:nvPr/>
                </p:nvGrpSpPr>
                <p:grpSpPr bwMode="auto">
                  <a:xfrm>
                    <a:off x="2381" y="0"/>
                    <a:ext cx="15335" cy="5238"/>
                    <a:chOff x="0" y="0"/>
                    <a:chExt cx="15335" cy="5238"/>
                  </a:xfrm>
                </p:grpSpPr>
                <p:sp>
                  <p:nvSpPr>
                    <p:cNvPr id="32839" name="AutoShape 6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5335" cy="5238"/>
                    </a:xfrm>
                    <a:prstGeom prst="flowChartConnector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2840" name="Поле 29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429" y="1238"/>
                      <a:ext cx="8763" cy="295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Начало</a:t>
                      </a:r>
                      <a:endParaRPr lang="ru-RU" altLang="ru-RU" sz="1800"/>
                    </a:p>
                  </p:txBody>
                </p:sp>
              </p:grpSp>
              <p:grpSp>
                <p:nvGrpSpPr>
                  <p:cNvPr id="32806" name="Группа 297"/>
                  <p:cNvGrpSpPr>
                    <a:grpSpLocks/>
                  </p:cNvGrpSpPr>
                  <p:nvPr/>
                </p:nvGrpSpPr>
                <p:grpSpPr bwMode="auto">
                  <a:xfrm>
                    <a:off x="952" y="6286"/>
                    <a:ext cx="18288" cy="5906"/>
                    <a:chOff x="0" y="0"/>
                    <a:chExt cx="18288" cy="5905"/>
                  </a:xfrm>
                </p:grpSpPr>
                <p:sp>
                  <p:nvSpPr>
                    <p:cNvPr id="32837" name="AutoShape 6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81"/>
                      <a:ext cx="18288" cy="5524"/>
                    </a:xfrm>
                    <a:prstGeom prst="flowChartProcess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2838" name="Поле 29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000" y="0"/>
                      <a:ext cx="14764" cy="53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Определение</a:t>
                      </a:r>
                      <a:endParaRPr lang="ru-RU" altLang="ru-RU" sz="700"/>
                    </a:p>
                    <a:p>
                      <a:pPr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измерения</a:t>
                      </a:r>
                      <a:endParaRPr lang="ru-RU" altLang="ru-RU" sz="1800"/>
                    </a:p>
                  </p:txBody>
                </p:sp>
              </p:grpSp>
              <p:grpSp>
                <p:nvGrpSpPr>
                  <p:cNvPr id="32807" name="Группа 300"/>
                  <p:cNvGrpSpPr>
                    <a:grpSpLocks/>
                  </p:cNvGrpSpPr>
                  <p:nvPr/>
                </p:nvGrpSpPr>
                <p:grpSpPr bwMode="auto">
                  <a:xfrm>
                    <a:off x="952" y="13620"/>
                    <a:ext cx="18288" cy="4668"/>
                    <a:chOff x="0" y="0"/>
                    <a:chExt cx="18288" cy="4667"/>
                  </a:xfrm>
                </p:grpSpPr>
                <p:sp>
                  <p:nvSpPr>
                    <p:cNvPr id="32835" name="AutoShape 6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88" cy="4381"/>
                    </a:xfrm>
                    <a:prstGeom prst="flowChartProcess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2836" name="Поле 30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429" y="666"/>
                      <a:ext cx="11525" cy="400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Отбор проб</a:t>
                      </a:r>
                      <a:endParaRPr lang="ru-RU" altLang="ru-RU" sz="1800"/>
                    </a:p>
                  </p:txBody>
                </p:sp>
              </p:grpSp>
              <p:grpSp>
                <p:nvGrpSpPr>
                  <p:cNvPr id="32808" name="Группа 303"/>
                  <p:cNvGrpSpPr>
                    <a:grpSpLocks/>
                  </p:cNvGrpSpPr>
                  <p:nvPr/>
                </p:nvGrpSpPr>
                <p:grpSpPr bwMode="auto">
                  <a:xfrm>
                    <a:off x="1047" y="19526"/>
                    <a:ext cx="18288" cy="5524"/>
                    <a:chOff x="0" y="0"/>
                    <a:chExt cx="18288" cy="5524"/>
                  </a:xfrm>
                </p:grpSpPr>
                <p:sp>
                  <p:nvSpPr>
                    <p:cNvPr id="32833" name="AutoShape 6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88" cy="5524"/>
                    </a:xfrm>
                    <a:prstGeom prst="flowChartProcess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2834" name="Поле 3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905" y="476"/>
                      <a:ext cx="14287" cy="504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Пробоподготовка</a:t>
                      </a:r>
                      <a:endParaRPr lang="ru-RU" altLang="ru-RU" sz="1800"/>
                    </a:p>
                  </p:txBody>
                </p:sp>
              </p:grpSp>
              <p:grpSp>
                <p:nvGrpSpPr>
                  <p:cNvPr id="32809" name="Группа 306"/>
                  <p:cNvGrpSpPr>
                    <a:grpSpLocks/>
                  </p:cNvGrpSpPr>
                  <p:nvPr/>
                </p:nvGrpSpPr>
                <p:grpSpPr bwMode="auto">
                  <a:xfrm>
                    <a:off x="952" y="26384"/>
                    <a:ext cx="18288" cy="5048"/>
                    <a:chOff x="0" y="0"/>
                    <a:chExt cx="18288" cy="5048"/>
                  </a:xfrm>
                </p:grpSpPr>
                <p:sp>
                  <p:nvSpPr>
                    <p:cNvPr id="32831" name="AutoShape 6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88" cy="5048"/>
                    </a:xfrm>
                    <a:prstGeom prst="flowChartProcess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2832" name="Поле 30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000" y="0"/>
                      <a:ext cx="14287" cy="504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300">
                          <a:cs typeface="Times New Roman" panose="02020603050405020304" pitchFamily="18" charset="0"/>
                        </a:rPr>
                        <a:t>Калибровка средства измерений</a:t>
                      </a:r>
                      <a:endParaRPr lang="ru-RU" altLang="ru-RU" sz="1800"/>
                    </a:p>
                  </p:txBody>
                </p:sp>
              </p:grpSp>
              <p:grpSp>
                <p:nvGrpSpPr>
                  <p:cNvPr id="32810" name="Группа 310"/>
                  <p:cNvGrpSpPr>
                    <a:grpSpLocks/>
                  </p:cNvGrpSpPr>
                  <p:nvPr/>
                </p:nvGrpSpPr>
                <p:grpSpPr bwMode="auto">
                  <a:xfrm>
                    <a:off x="952" y="32766"/>
                    <a:ext cx="18288" cy="5143"/>
                    <a:chOff x="0" y="0"/>
                    <a:chExt cx="18288" cy="5143"/>
                  </a:xfrm>
                </p:grpSpPr>
                <p:sp>
                  <p:nvSpPr>
                    <p:cNvPr id="32829" name="AutoShape 6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88" cy="5143"/>
                    </a:xfrm>
                    <a:prstGeom prst="flowChartProcess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2830" name="Поле 31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000" y="95"/>
                      <a:ext cx="14287" cy="504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Измерение</a:t>
                      </a:r>
                      <a:r>
                        <a:rPr lang="ru-RU" altLang="ru-RU" sz="1400"/>
                        <a:t> </a:t>
                      </a: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пробы(ы)</a:t>
                      </a:r>
                      <a:endParaRPr lang="ru-RU" altLang="ru-RU" sz="1800"/>
                    </a:p>
                  </p:txBody>
                </p:sp>
              </p:grpSp>
              <p:grpSp>
                <p:nvGrpSpPr>
                  <p:cNvPr id="32811" name="Группа 313"/>
                  <p:cNvGrpSpPr>
                    <a:grpSpLocks/>
                  </p:cNvGrpSpPr>
                  <p:nvPr/>
                </p:nvGrpSpPr>
                <p:grpSpPr bwMode="auto">
                  <a:xfrm>
                    <a:off x="952" y="39052"/>
                    <a:ext cx="18288" cy="5048"/>
                    <a:chOff x="0" y="0"/>
                    <a:chExt cx="18288" cy="5048"/>
                  </a:xfrm>
                </p:grpSpPr>
                <p:sp>
                  <p:nvSpPr>
                    <p:cNvPr id="32827" name="AutoShape 6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285"/>
                      <a:ext cx="18288" cy="4763"/>
                    </a:xfrm>
                    <a:prstGeom prst="flowChartProcess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2828" name="Поле 31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000" y="0"/>
                      <a:ext cx="14287" cy="504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Оценивание</a:t>
                      </a:r>
                      <a:endParaRPr lang="ru-RU" altLang="ru-RU" sz="700"/>
                    </a:p>
                    <a:p>
                      <a:pPr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 данных</a:t>
                      </a:r>
                      <a:endParaRPr lang="ru-RU" altLang="ru-RU" sz="1800"/>
                    </a:p>
                  </p:txBody>
                </p:sp>
              </p:grpSp>
              <p:grpSp>
                <p:nvGrpSpPr>
                  <p:cNvPr id="32812" name="Группа 316"/>
                  <p:cNvGrpSpPr>
                    <a:grpSpLocks/>
                  </p:cNvGrpSpPr>
                  <p:nvPr/>
                </p:nvGrpSpPr>
                <p:grpSpPr bwMode="auto">
                  <a:xfrm>
                    <a:off x="1047" y="45148"/>
                    <a:ext cx="18288" cy="5525"/>
                    <a:chOff x="0" y="0"/>
                    <a:chExt cx="18288" cy="5524"/>
                  </a:xfrm>
                </p:grpSpPr>
                <p:sp>
                  <p:nvSpPr>
                    <p:cNvPr id="32825" name="AutoShape 6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476"/>
                      <a:ext cx="18288" cy="5048"/>
                    </a:xfrm>
                    <a:prstGeom prst="flowChartProcess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2826" name="Поле 31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381" y="0"/>
                      <a:ext cx="14287" cy="504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Обработка</a:t>
                      </a:r>
                      <a:endParaRPr lang="ru-RU" altLang="ru-RU" sz="700"/>
                    </a:p>
                    <a:p>
                      <a:pPr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результата(ов)</a:t>
                      </a:r>
                      <a:endParaRPr lang="ru-RU" altLang="ru-RU" sz="1800"/>
                    </a:p>
                  </p:txBody>
                </p:sp>
              </p:grpSp>
              <p:grpSp>
                <p:nvGrpSpPr>
                  <p:cNvPr id="32813" name="Группа 319"/>
                  <p:cNvGrpSpPr>
                    <a:grpSpLocks/>
                  </p:cNvGrpSpPr>
                  <p:nvPr/>
                </p:nvGrpSpPr>
                <p:grpSpPr bwMode="auto">
                  <a:xfrm>
                    <a:off x="952" y="51530"/>
                    <a:ext cx="18288" cy="7048"/>
                    <a:chOff x="0" y="0"/>
                    <a:chExt cx="18288" cy="7048"/>
                  </a:xfrm>
                </p:grpSpPr>
                <p:sp>
                  <p:nvSpPr>
                    <p:cNvPr id="32823" name="AutoShape 6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571"/>
                      <a:ext cx="18288" cy="6477"/>
                    </a:xfrm>
                    <a:prstGeom prst="flowChartProcess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2824" name="Поле 67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7907" cy="704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Оценивание</a:t>
                      </a:r>
                      <a:endParaRPr lang="ru-RU" altLang="ru-RU" sz="700"/>
                    </a:p>
                    <a:p>
                      <a:pPr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неопределенности</a:t>
                      </a:r>
                      <a:endParaRPr lang="ru-RU" altLang="ru-RU" sz="700"/>
                    </a:p>
                    <a:p>
                      <a:pPr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 измерений</a:t>
                      </a:r>
                      <a:endParaRPr lang="ru-RU" altLang="ru-RU" sz="1800"/>
                    </a:p>
                  </p:txBody>
                </p:sp>
              </p:grpSp>
              <p:grpSp>
                <p:nvGrpSpPr>
                  <p:cNvPr id="32814" name="Группа 674"/>
                  <p:cNvGrpSpPr>
                    <a:grpSpLocks/>
                  </p:cNvGrpSpPr>
                  <p:nvPr/>
                </p:nvGrpSpPr>
                <p:grpSpPr bwMode="auto">
                  <a:xfrm>
                    <a:off x="0" y="59817"/>
                    <a:ext cx="20288" cy="10382"/>
                    <a:chOff x="0" y="0"/>
                    <a:chExt cx="20288" cy="10382"/>
                  </a:xfrm>
                </p:grpSpPr>
                <p:sp>
                  <p:nvSpPr>
                    <p:cNvPr id="32821" name="Блок-схема: решение 6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0288" cy="10382"/>
                    </a:xfrm>
                    <a:prstGeom prst="flowChartDecision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anchor="ctr"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2822" name="Поле 67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143" y="2095"/>
                      <a:ext cx="18288" cy="504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Критерий КК</a:t>
                      </a:r>
                      <a:endParaRPr lang="ru-RU" altLang="ru-RU" sz="700"/>
                    </a:p>
                    <a:p>
                      <a:pPr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 удовлетворен?</a:t>
                      </a:r>
                      <a:endParaRPr lang="ru-RU" altLang="ru-RU" sz="1800"/>
                    </a:p>
                  </p:txBody>
                </p:sp>
              </p:grpSp>
              <p:grpSp>
                <p:nvGrpSpPr>
                  <p:cNvPr id="32815" name="Группа 677"/>
                  <p:cNvGrpSpPr>
                    <a:grpSpLocks/>
                  </p:cNvGrpSpPr>
                  <p:nvPr/>
                </p:nvGrpSpPr>
                <p:grpSpPr bwMode="auto">
                  <a:xfrm>
                    <a:off x="1143" y="70961"/>
                    <a:ext cx="18288" cy="5048"/>
                    <a:chOff x="0" y="0"/>
                    <a:chExt cx="18288" cy="5048"/>
                  </a:xfrm>
                </p:grpSpPr>
                <p:sp>
                  <p:nvSpPr>
                    <p:cNvPr id="32819" name="AutoShape 6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571"/>
                      <a:ext cx="18288" cy="4477"/>
                    </a:xfrm>
                    <a:prstGeom prst="flowChartProcess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2820" name="Поле 67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286" y="0"/>
                      <a:ext cx="14287" cy="504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Представление</a:t>
                      </a:r>
                      <a:endParaRPr lang="ru-RU" altLang="ru-RU" sz="700"/>
                    </a:p>
                    <a:p>
                      <a:pPr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результатов</a:t>
                      </a:r>
                      <a:endParaRPr lang="ru-RU" altLang="ru-RU" sz="1800"/>
                    </a:p>
                  </p:txBody>
                </p:sp>
              </p:grpSp>
              <p:grpSp>
                <p:nvGrpSpPr>
                  <p:cNvPr id="32816" name="Группа 680"/>
                  <p:cNvGrpSpPr>
                    <a:grpSpLocks/>
                  </p:cNvGrpSpPr>
                  <p:nvPr/>
                </p:nvGrpSpPr>
                <p:grpSpPr bwMode="auto">
                  <a:xfrm>
                    <a:off x="2762" y="77343"/>
                    <a:ext cx="15335" cy="5238"/>
                    <a:chOff x="0" y="0"/>
                    <a:chExt cx="15335" cy="5238"/>
                  </a:xfrm>
                </p:grpSpPr>
                <p:sp>
                  <p:nvSpPr>
                    <p:cNvPr id="32817" name="AutoShape 6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5335" cy="5238"/>
                    </a:xfrm>
                    <a:prstGeom prst="flowChartConnector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2818" name="Поле 68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048" y="857"/>
                      <a:ext cx="9239" cy="295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400">
                          <a:cs typeface="Times New Roman" panose="02020603050405020304" pitchFamily="18" charset="0"/>
                        </a:rPr>
                        <a:t>Стоп</a:t>
                      </a:r>
                      <a:endParaRPr lang="ru-RU" altLang="ru-RU" sz="1800"/>
                    </a:p>
                  </p:txBody>
                </p:sp>
              </p:grpSp>
            </p:grpSp>
            <p:grpSp>
              <p:nvGrpSpPr>
                <p:cNvPr id="32793" name="Группа 683"/>
                <p:cNvGrpSpPr>
                  <a:grpSpLocks/>
                </p:cNvGrpSpPr>
                <p:nvPr/>
              </p:nvGrpSpPr>
              <p:grpSpPr bwMode="auto">
                <a:xfrm>
                  <a:off x="10001" y="5238"/>
                  <a:ext cx="476" cy="72200"/>
                  <a:chOff x="0" y="0"/>
                  <a:chExt cx="476" cy="72199"/>
                </a:xfrm>
              </p:grpSpPr>
              <p:sp>
                <p:nvSpPr>
                  <p:cNvPr id="32794" name="Прямая соединительная линия 684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142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795" name="Прямая соединительная линия 685"/>
                  <p:cNvSpPr>
                    <a:spLocks noChangeShapeType="1"/>
                  </p:cNvSpPr>
                  <p:nvPr/>
                </p:nvSpPr>
                <p:spPr bwMode="auto">
                  <a:xfrm>
                    <a:off x="0" y="6953"/>
                    <a:ext cx="0" cy="142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796" name="Прямая соединительная линия 686"/>
                  <p:cNvSpPr>
                    <a:spLocks noChangeShapeType="1"/>
                  </p:cNvSpPr>
                  <p:nvPr/>
                </p:nvSpPr>
                <p:spPr bwMode="auto">
                  <a:xfrm>
                    <a:off x="0" y="12763"/>
                    <a:ext cx="0" cy="142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797" name="Прямая соединительная линия 687"/>
                  <p:cNvSpPr>
                    <a:spLocks noChangeShapeType="1"/>
                  </p:cNvSpPr>
                  <p:nvPr/>
                </p:nvSpPr>
                <p:spPr bwMode="auto">
                  <a:xfrm>
                    <a:off x="95" y="19812"/>
                    <a:ext cx="0" cy="142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798" name="Прямая соединительная линия 688"/>
                  <p:cNvSpPr>
                    <a:spLocks noChangeShapeType="1"/>
                  </p:cNvSpPr>
                  <p:nvPr/>
                </p:nvSpPr>
                <p:spPr bwMode="auto">
                  <a:xfrm>
                    <a:off x="95" y="26193"/>
                    <a:ext cx="0" cy="142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799" name="Прямая соединительная линия 689"/>
                  <p:cNvSpPr>
                    <a:spLocks noChangeShapeType="1"/>
                  </p:cNvSpPr>
                  <p:nvPr/>
                </p:nvSpPr>
                <p:spPr bwMode="auto">
                  <a:xfrm>
                    <a:off x="95" y="32670"/>
                    <a:ext cx="0" cy="142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800" name="Прямая соединительная линия 691"/>
                  <p:cNvSpPr>
                    <a:spLocks noChangeShapeType="1"/>
                  </p:cNvSpPr>
                  <p:nvPr/>
                </p:nvSpPr>
                <p:spPr bwMode="auto">
                  <a:xfrm>
                    <a:off x="285" y="38957"/>
                    <a:ext cx="0" cy="142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801" name="Прямая соединительная линия 692"/>
                  <p:cNvSpPr>
                    <a:spLocks noChangeShapeType="1"/>
                  </p:cNvSpPr>
                  <p:nvPr/>
                </p:nvSpPr>
                <p:spPr bwMode="auto">
                  <a:xfrm>
                    <a:off x="285" y="45434"/>
                    <a:ext cx="0" cy="142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802" name="Прямая соединительная линия 693"/>
                  <p:cNvSpPr>
                    <a:spLocks noChangeShapeType="1"/>
                  </p:cNvSpPr>
                  <p:nvPr/>
                </p:nvSpPr>
                <p:spPr bwMode="auto">
                  <a:xfrm>
                    <a:off x="95" y="53340"/>
                    <a:ext cx="0" cy="142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803" name="Прямая соединительная линия 694"/>
                  <p:cNvSpPr>
                    <a:spLocks noChangeShapeType="1"/>
                  </p:cNvSpPr>
                  <p:nvPr/>
                </p:nvSpPr>
                <p:spPr bwMode="auto">
                  <a:xfrm>
                    <a:off x="95" y="64960"/>
                    <a:ext cx="0" cy="142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804" name="Прямая соединительная линия 695"/>
                  <p:cNvSpPr>
                    <a:spLocks noChangeShapeType="1"/>
                  </p:cNvSpPr>
                  <p:nvPr/>
                </p:nvSpPr>
                <p:spPr bwMode="auto">
                  <a:xfrm>
                    <a:off x="476" y="70770"/>
                    <a:ext cx="0" cy="142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2778" name="Группа 696"/>
              <p:cNvGrpSpPr>
                <a:grpSpLocks/>
              </p:cNvGrpSpPr>
              <p:nvPr/>
            </p:nvGrpSpPr>
            <p:grpSpPr bwMode="auto">
              <a:xfrm>
                <a:off x="0" y="15621"/>
                <a:ext cx="63150" cy="49434"/>
                <a:chOff x="0" y="0"/>
                <a:chExt cx="63150" cy="49434"/>
              </a:xfrm>
            </p:grpSpPr>
            <p:grpSp>
              <p:nvGrpSpPr>
                <p:cNvPr id="32779" name="Группа 697"/>
                <p:cNvGrpSpPr>
                  <a:grpSpLocks/>
                </p:cNvGrpSpPr>
                <p:nvPr/>
              </p:nvGrpSpPr>
              <p:grpSpPr bwMode="auto">
                <a:xfrm>
                  <a:off x="47529" y="3810"/>
                  <a:ext cx="15621" cy="5524"/>
                  <a:chOff x="0" y="0"/>
                  <a:chExt cx="15621" cy="5524"/>
                </a:xfrm>
              </p:grpSpPr>
              <p:sp>
                <p:nvSpPr>
                  <p:cNvPr id="32790" name="Блок-схема: данные 69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5621" cy="5429"/>
                  </a:xfrm>
                  <a:prstGeom prst="flowChartInputOutput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ru-RU" altLang="ru-RU" sz="1800"/>
                  </a:p>
                </p:txBody>
              </p:sp>
              <p:sp>
                <p:nvSpPr>
                  <p:cNvPr id="32791" name="Надпись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33" y="476"/>
                    <a:ext cx="13049" cy="50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ru-RU" sz="1200" dirty="0" smtClean="0">
                        <a:cs typeface="Times New Roman" panose="02020603050405020304" pitchFamily="18" charset="0"/>
                      </a:rPr>
                      <a:t>      </a:t>
                    </a:r>
                    <a:r>
                      <a:rPr lang="ru-RU" altLang="ru-RU" sz="1200" dirty="0" smtClean="0">
                        <a:cs typeface="Times New Roman" panose="02020603050405020304" pitchFamily="18" charset="0"/>
                      </a:rPr>
                      <a:t>Матричные ССО</a:t>
                    </a:r>
                    <a:endParaRPr lang="ru-RU" altLang="ru-RU" sz="1800" dirty="0"/>
                  </a:p>
                </p:txBody>
              </p:sp>
            </p:grpSp>
            <p:grpSp>
              <p:nvGrpSpPr>
                <p:cNvPr id="32780" name="Группа 700"/>
                <p:cNvGrpSpPr>
                  <a:grpSpLocks/>
                </p:cNvGrpSpPr>
                <p:nvPr/>
              </p:nvGrpSpPr>
              <p:grpSpPr bwMode="auto">
                <a:xfrm>
                  <a:off x="0" y="10953"/>
                  <a:ext cx="15621" cy="5430"/>
                  <a:chOff x="0" y="0"/>
                  <a:chExt cx="15621" cy="5429"/>
                </a:xfrm>
              </p:grpSpPr>
              <p:sp>
                <p:nvSpPr>
                  <p:cNvPr id="32788" name="Блок-схема: данные 70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5621" cy="5429"/>
                  </a:xfrm>
                  <a:prstGeom prst="flowChartInputOutput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ru-RU" altLang="ru-RU" sz="1800"/>
                  </a:p>
                </p:txBody>
              </p:sp>
              <p:sp>
                <p:nvSpPr>
                  <p:cNvPr id="32789" name="Надпись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28" y="190"/>
                    <a:ext cx="13050" cy="523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ru-RU" altLang="ru-RU" sz="1400" dirty="0" smtClean="0">
                        <a:cs typeface="Times New Roman" panose="02020603050405020304" pitchFamily="18" charset="0"/>
                      </a:rPr>
                      <a:t>ССО </a:t>
                    </a:r>
                    <a:r>
                      <a:rPr lang="ru-RU" altLang="ru-RU" sz="1400" dirty="0">
                        <a:cs typeface="Times New Roman" panose="02020603050405020304" pitchFamily="18" charset="0"/>
                      </a:rPr>
                      <a:t>для </a:t>
                    </a:r>
                    <a:endParaRPr lang="ru-RU" altLang="ru-RU" sz="700" dirty="0"/>
                  </a:p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ru-RU" altLang="ru-RU" sz="1400" dirty="0">
                        <a:cs typeface="Times New Roman" panose="02020603050405020304" pitchFamily="18" charset="0"/>
                      </a:rPr>
                      <a:t>калибровки</a:t>
                    </a:r>
                    <a:endParaRPr lang="ru-RU" altLang="ru-RU" sz="1800" dirty="0"/>
                  </a:p>
                </p:txBody>
              </p:sp>
            </p:grpSp>
            <p:cxnSp>
              <p:nvCxnSpPr>
                <p:cNvPr id="32781" name="Соединительная линия уступом 703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43815" y="0"/>
                  <a:ext cx="857" cy="49434"/>
                </a:xfrm>
                <a:prstGeom prst="bentConnector3">
                  <a:avLst>
                    <a:gd name="adj1" fmla="val -2461111"/>
                  </a:avLst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2782" name="Соединительная линия уступом 704"/>
                <p:cNvCxnSpPr>
                  <a:cxnSpLocks noChangeShapeType="1"/>
                </p:cNvCxnSpPr>
                <p:nvPr/>
              </p:nvCxnSpPr>
              <p:spPr bwMode="auto">
                <a:xfrm flipH="1">
                  <a:off x="43719" y="6572"/>
                  <a:ext cx="5144" cy="19526"/>
                </a:xfrm>
                <a:prstGeom prst="bentConnector3">
                  <a:avLst>
                    <a:gd name="adj1" fmla="val 53704"/>
                  </a:avLst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32783" name="Прямая соединительная линия 705"/>
                <p:cNvSpPr>
                  <a:spLocks noChangeShapeType="1"/>
                </p:cNvSpPr>
                <p:nvPr/>
              </p:nvSpPr>
              <p:spPr bwMode="auto">
                <a:xfrm flipH="1">
                  <a:off x="43815" y="6572"/>
                  <a:ext cx="2381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cxnSp>
              <p:nvCxnSpPr>
                <p:cNvPr id="32784" name="Соединительная линия уступом 706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14001" y="13811"/>
                  <a:ext cx="11430" cy="26098"/>
                </a:xfrm>
                <a:prstGeom prst="bentConnector3">
                  <a:avLst>
                    <a:gd name="adj1" fmla="val 80000"/>
                  </a:avLst>
                </a:prstGeom>
                <a:noFill/>
                <a:ln w="9525">
                  <a:solidFill>
                    <a:srgbClr val="000000"/>
                  </a:solidFill>
                  <a:miter lim="800000"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32785" name="Прямая соединительная линия 707"/>
                <p:cNvSpPr>
                  <a:spLocks noChangeShapeType="1"/>
                </p:cNvSpPr>
                <p:nvPr/>
              </p:nvSpPr>
              <p:spPr bwMode="auto">
                <a:xfrm>
                  <a:off x="16287" y="13811"/>
                  <a:ext cx="914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786" name="Прямая соединительная линия 708"/>
                <p:cNvSpPr>
                  <a:spLocks noChangeShapeType="1"/>
                </p:cNvSpPr>
                <p:nvPr/>
              </p:nvSpPr>
              <p:spPr bwMode="auto">
                <a:xfrm>
                  <a:off x="16287" y="26098"/>
                  <a:ext cx="914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787" name="Прямая соединительная линия 709"/>
                <p:cNvSpPr>
                  <a:spLocks noChangeShapeType="1"/>
                </p:cNvSpPr>
                <p:nvPr/>
              </p:nvSpPr>
              <p:spPr bwMode="auto">
                <a:xfrm>
                  <a:off x="16383" y="32385"/>
                  <a:ext cx="914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2774" name="Группа 710"/>
            <p:cNvGrpSpPr>
              <a:grpSpLocks/>
            </p:cNvGrpSpPr>
            <p:nvPr/>
          </p:nvGrpSpPr>
          <p:grpSpPr bwMode="auto">
            <a:xfrm>
              <a:off x="37433" y="61912"/>
              <a:ext cx="11906" cy="9638"/>
              <a:chOff x="0" y="0"/>
              <a:chExt cx="11906" cy="9638"/>
            </a:xfrm>
          </p:grpSpPr>
          <p:sp>
            <p:nvSpPr>
              <p:cNvPr id="32775" name="Надпись 2"/>
              <p:cNvSpPr txBox="1">
                <a:spLocks noChangeArrowheads="1"/>
              </p:cNvSpPr>
              <p:nvPr/>
            </p:nvSpPr>
            <p:spPr bwMode="auto">
              <a:xfrm>
                <a:off x="7239" y="0"/>
                <a:ext cx="4667" cy="2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>
                    <a:cs typeface="Times New Roman" panose="02020603050405020304" pitchFamily="18" charset="0"/>
                  </a:rPr>
                  <a:t>Нет</a:t>
                </a:r>
                <a:endParaRPr lang="ru-RU" altLang="ru-RU" sz="1800"/>
              </a:p>
            </p:txBody>
          </p:sp>
          <p:sp>
            <p:nvSpPr>
              <p:cNvPr id="32776" name="Надпись 2"/>
              <p:cNvSpPr txBox="1">
                <a:spLocks noChangeArrowheads="1"/>
              </p:cNvSpPr>
              <p:nvPr/>
            </p:nvSpPr>
            <p:spPr bwMode="auto">
              <a:xfrm>
                <a:off x="0" y="6856"/>
                <a:ext cx="4667" cy="2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>
                    <a:cs typeface="Times New Roman" panose="02020603050405020304" pitchFamily="18" charset="0"/>
                  </a:rPr>
                  <a:t>Да</a:t>
                </a:r>
                <a:endParaRPr lang="ru-RU" altLang="ru-RU" sz="1800"/>
              </a:p>
            </p:txBody>
          </p:sp>
        </p:grpSp>
      </p:grpSp>
      <p:sp>
        <p:nvSpPr>
          <p:cNvPr id="32772" name="Rectangle 191"/>
          <p:cNvSpPr>
            <a:spLocks noChangeArrowheads="1"/>
          </p:cNvSpPr>
          <p:nvPr/>
        </p:nvSpPr>
        <p:spPr bwMode="auto">
          <a:xfrm>
            <a:off x="1703388" y="333375"/>
            <a:ext cx="2665412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056" bIns="0" anchor="ctr">
            <a:spAutoFit/>
          </a:bodyPr>
          <a:lstStyle>
            <a:lvl1pPr indent="4508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Схематическое изображение измерения и роль в н</a:t>
            </a:r>
            <a:r>
              <a:rPr lang="ru-RU" altLang="ru-RU" sz="1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е</a:t>
            </a:r>
            <a:r>
              <a:rPr lang="ru-RU" alt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</a:t>
            </a:r>
            <a:r>
              <a:rPr lang="ru-RU" altLang="ru-RU" sz="1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ССО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8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624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Line 1"/>
          <p:cNvSpPr>
            <a:spLocks noChangeShapeType="1"/>
          </p:cNvSpPr>
          <p:nvPr/>
        </p:nvSpPr>
        <p:spPr bwMode="auto">
          <a:xfrm>
            <a:off x="5664200" y="3500439"/>
            <a:ext cx="15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37893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37895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37896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37897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pic>
        <p:nvPicPr>
          <p:cNvPr id="37898" name="Рисунок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8" t="17963" r="50977" b="6517"/>
          <a:stretch>
            <a:fillRect/>
          </a:stretch>
        </p:blipFill>
        <p:spPr bwMode="auto">
          <a:xfrm>
            <a:off x="2206625" y="11114"/>
            <a:ext cx="8026400" cy="698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11538" y="657226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altLang="ru-RU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СО</a:t>
            </a:r>
            <a:endParaRPr lang="ru-RU" alt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864725" y="317501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altLang="ru-RU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ССО</a:t>
            </a:r>
            <a:endParaRPr lang="ru-RU" altLang="ru-RU" dirty="0"/>
          </a:p>
        </p:txBody>
      </p:sp>
      <p:cxnSp>
        <p:nvCxnSpPr>
          <p:cNvPr id="5" name="Прямая со стрелкой 4"/>
          <p:cNvCxnSpPr>
            <a:stCxn id="2" idx="2"/>
          </p:cNvCxnSpPr>
          <p:nvPr/>
        </p:nvCxnSpPr>
        <p:spPr>
          <a:xfrm>
            <a:off x="3676996" y="1026558"/>
            <a:ext cx="1395067" cy="392668"/>
          </a:xfrm>
          <a:prstGeom prst="straightConnector1">
            <a:avLst/>
          </a:prstGeom>
          <a:ln>
            <a:solidFill>
              <a:srgbClr val="99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6604001" y="792163"/>
            <a:ext cx="3560763" cy="811212"/>
          </a:xfrm>
          <a:prstGeom prst="straightConnector1">
            <a:avLst/>
          </a:prstGeom>
          <a:ln>
            <a:solidFill>
              <a:srgbClr val="99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7721601" y="771525"/>
            <a:ext cx="2443163" cy="831850"/>
          </a:xfrm>
          <a:prstGeom prst="straightConnector1">
            <a:avLst/>
          </a:prstGeom>
          <a:ln>
            <a:solidFill>
              <a:srgbClr val="99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9304339" y="728663"/>
            <a:ext cx="860425" cy="874712"/>
          </a:xfrm>
          <a:prstGeom prst="straightConnector1">
            <a:avLst/>
          </a:prstGeom>
          <a:ln>
            <a:solidFill>
              <a:srgbClr val="99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16284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Группа 750"/>
          <p:cNvGrpSpPr>
            <a:grpSpLocks/>
          </p:cNvGrpSpPr>
          <p:nvPr/>
        </p:nvGrpSpPr>
        <p:grpSpPr bwMode="auto">
          <a:xfrm>
            <a:off x="1631950" y="0"/>
            <a:ext cx="9036050" cy="6858000"/>
            <a:chOff x="0" y="0"/>
            <a:chExt cx="67876" cy="95912"/>
          </a:xfrm>
        </p:grpSpPr>
        <p:grpSp>
          <p:nvGrpSpPr>
            <p:cNvPr id="33796" name="Группа 751"/>
            <p:cNvGrpSpPr>
              <a:grpSpLocks/>
            </p:cNvGrpSpPr>
            <p:nvPr/>
          </p:nvGrpSpPr>
          <p:grpSpPr bwMode="auto">
            <a:xfrm>
              <a:off x="0" y="0"/>
              <a:ext cx="67876" cy="95912"/>
              <a:chOff x="0" y="0"/>
              <a:chExt cx="67876" cy="95912"/>
            </a:xfrm>
          </p:grpSpPr>
          <p:grpSp>
            <p:nvGrpSpPr>
              <p:cNvPr id="33812" name="Группа 752"/>
              <p:cNvGrpSpPr>
                <a:grpSpLocks/>
              </p:cNvGrpSpPr>
              <p:nvPr/>
            </p:nvGrpSpPr>
            <p:grpSpPr bwMode="auto">
              <a:xfrm>
                <a:off x="0" y="0"/>
                <a:ext cx="67876" cy="95912"/>
                <a:chOff x="0" y="0"/>
                <a:chExt cx="67876" cy="95912"/>
              </a:xfrm>
            </p:grpSpPr>
            <p:grpSp>
              <p:nvGrpSpPr>
                <p:cNvPr id="33828" name="Группа 753"/>
                <p:cNvGrpSpPr>
                  <a:grpSpLocks/>
                </p:cNvGrpSpPr>
                <p:nvPr/>
              </p:nvGrpSpPr>
              <p:grpSpPr bwMode="auto">
                <a:xfrm>
                  <a:off x="50610" y="87931"/>
                  <a:ext cx="14478" cy="5429"/>
                  <a:chOff x="0" y="0"/>
                  <a:chExt cx="14478" cy="5429"/>
                </a:xfrm>
              </p:grpSpPr>
              <p:sp>
                <p:nvSpPr>
                  <p:cNvPr id="33865" name="Блок-схема: узел 75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4478" cy="5429"/>
                  </a:xfrm>
                  <a:prstGeom prst="flowChartConnector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ru-RU" altLang="ru-RU" sz="1800"/>
                  </a:p>
                </p:txBody>
              </p:sp>
              <p:sp>
                <p:nvSpPr>
                  <p:cNvPr id="33866" name="Надпись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44" y="1602"/>
                    <a:ext cx="10178" cy="381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ru-RU" altLang="ru-RU" sz="1200">
                        <a:latin typeface="Times New Roman" panose="02020603050405020304" pitchFamily="18" charset="0"/>
                      </a:rPr>
                      <a:t>КОНЕЦ</a:t>
                    </a:r>
                    <a:endParaRPr lang="ru-RU" altLang="ru-RU" sz="1400">
                      <a:latin typeface="Times New Roman" panose="02020603050405020304" pitchFamily="18" charset="0"/>
                    </a:endParaRPr>
                  </a:p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ru-RU" altLang="ru-RU" sz="1800"/>
                  </a:p>
                </p:txBody>
              </p:sp>
            </p:grpSp>
            <p:grpSp>
              <p:nvGrpSpPr>
                <p:cNvPr id="33829" name="Группа 75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67876" cy="88781"/>
                  <a:chOff x="0" y="0"/>
                  <a:chExt cx="67876" cy="88781"/>
                </a:xfrm>
              </p:grpSpPr>
              <p:grpSp>
                <p:nvGrpSpPr>
                  <p:cNvPr id="33833" name="Группа 757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55719" cy="72691"/>
                    <a:chOff x="0" y="0"/>
                    <a:chExt cx="55719" cy="72691"/>
                  </a:xfrm>
                </p:grpSpPr>
                <p:grpSp>
                  <p:nvGrpSpPr>
                    <p:cNvPr id="33843" name="Группа 7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27" y="0"/>
                      <a:ext cx="18014" cy="27939"/>
                      <a:chOff x="0" y="0"/>
                      <a:chExt cx="18013" cy="27939"/>
                    </a:xfrm>
                  </p:grpSpPr>
                  <p:grpSp>
                    <p:nvGrpSpPr>
                      <p:cNvPr id="33853" name="Группа 75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382" y="0"/>
                        <a:ext cx="14478" cy="5429"/>
                        <a:chOff x="0" y="0"/>
                        <a:chExt cx="14478" cy="5429"/>
                      </a:xfrm>
                    </p:grpSpPr>
                    <p:sp>
                      <p:nvSpPr>
                        <p:cNvPr id="33863" name="Блок-схема: узел 76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14478" cy="5429"/>
                        </a:xfrm>
                        <a:prstGeom prst="flowChartConnector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 anchor="ctr"/>
                        <a:lstStyle>
                          <a:lvl1pPr eaLnBrk="0" hangingPunct="0">
                            <a:spcBef>
                              <a:spcPct val="20000"/>
                            </a:spcBef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9pPr>
                        </a:lstStyle>
                        <a:p>
                          <a:pPr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ru-RU" altLang="ru-RU" sz="1800"/>
                        </a:p>
                      </p:txBody>
                    </p:sp>
                    <p:sp>
                      <p:nvSpPr>
                        <p:cNvPr id="33864" name="Надпись 2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857" y="1619"/>
                          <a:ext cx="10089" cy="26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9pPr>
                        </a:lstStyle>
                        <a:p>
                          <a:pPr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r>
                            <a:rPr lang="ru-RU" altLang="ru-RU" sz="1200">
                              <a:latin typeface="Times New Roman" panose="02020603050405020304" pitchFamily="18" charset="0"/>
                            </a:rPr>
                            <a:t>НАЧАЛО</a:t>
                          </a:r>
                          <a:endParaRPr lang="ru-RU" altLang="ru-RU" sz="1800"/>
                        </a:p>
                      </p:txBody>
                    </p:sp>
                  </p:grpSp>
                  <p:grpSp>
                    <p:nvGrpSpPr>
                      <p:cNvPr id="33854" name="Группа 7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6485"/>
                        <a:ext cx="17907" cy="5620"/>
                        <a:chOff x="0" y="0"/>
                        <a:chExt cx="17907" cy="5619"/>
                      </a:xfrm>
                    </p:grpSpPr>
                    <p:sp>
                      <p:nvSpPr>
                        <p:cNvPr id="33861" name="Блок-схема: процесс 76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17907" cy="5619"/>
                        </a:xfrm>
                        <a:prstGeom prst="flowChartProcess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 anchor="ctr"/>
                        <a:lstStyle>
                          <a:lvl1pPr eaLnBrk="0" hangingPunct="0">
                            <a:spcBef>
                              <a:spcPct val="20000"/>
                            </a:spcBef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9pPr>
                        </a:lstStyle>
                        <a:p>
                          <a:pPr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ru-RU" altLang="ru-RU" sz="1800"/>
                        </a:p>
                      </p:txBody>
                    </p:sp>
                    <p:sp>
                      <p:nvSpPr>
                        <p:cNvPr id="33862" name="Надпись 2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66" y="571"/>
                          <a:ext cx="17241" cy="50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r>
                            <a:rPr lang="ru-RU" altLang="ru-RU" sz="1100">
                              <a:latin typeface="Times New Roman" panose="02020603050405020304" pitchFamily="18" charset="0"/>
                            </a:rPr>
                            <a:t>Определение требований к измерениям</a:t>
                          </a:r>
                          <a:endParaRPr lang="ru-RU" altLang="ru-RU" sz="1800"/>
                        </a:p>
                      </p:txBody>
                    </p:sp>
                  </p:grpSp>
                  <p:grpSp>
                    <p:nvGrpSpPr>
                      <p:cNvPr id="33855" name="Группа 76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13397"/>
                        <a:ext cx="17907" cy="5619"/>
                        <a:chOff x="0" y="0"/>
                        <a:chExt cx="17907" cy="5619"/>
                      </a:xfrm>
                    </p:grpSpPr>
                    <p:sp>
                      <p:nvSpPr>
                        <p:cNvPr id="33859" name="Блок-схема: процесс 76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17907" cy="5619"/>
                        </a:xfrm>
                        <a:prstGeom prst="flowChartProcess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 anchor="ctr"/>
                        <a:lstStyle>
                          <a:lvl1pPr eaLnBrk="0" hangingPunct="0">
                            <a:spcBef>
                              <a:spcPct val="20000"/>
                            </a:spcBef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9pPr>
                        </a:lstStyle>
                        <a:p>
                          <a:pPr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ru-RU" altLang="ru-RU" sz="1800"/>
                        </a:p>
                      </p:txBody>
                    </p:sp>
                    <p:sp>
                      <p:nvSpPr>
                        <p:cNvPr id="33860" name="Надпись 2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66" y="571"/>
                          <a:ext cx="17241" cy="50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r>
                            <a:rPr lang="ru-RU" altLang="ru-RU" sz="1200" dirty="0">
                              <a:latin typeface="Times New Roman" panose="02020603050405020304" pitchFamily="18" charset="0"/>
                            </a:rPr>
                            <a:t>Выбор исходного </a:t>
                          </a:r>
                          <a:r>
                            <a:rPr lang="ru-RU" altLang="ru-RU" sz="1200" dirty="0" smtClean="0">
                              <a:latin typeface="Times New Roman" panose="02020603050405020304" pitchFamily="18" charset="0"/>
                            </a:rPr>
                            <a:t>материала ССО</a:t>
                          </a:r>
                          <a:endParaRPr lang="ru-RU" altLang="ru-RU" sz="1800" dirty="0"/>
                        </a:p>
                      </p:txBody>
                    </p:sp>
                  </p:grpSp>
                  <p:grpSp>
                    <p:nvGrpSpPr>
                      <p:cNvPr id="33856" name="Группа 76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06" y="20414"/>
                        <a:ext cx="17907" cy="7525"/>
                        <a:chOff x="0" y="0"/>
                        <a:chExt cx="17907" cy="7524"/>
                      </a:xfrm>
                    </p:grpSpPr>
                    <p:sp>
                      <p:nvSpPr>
                        <p:cNvPr id="33857" name="Блок-схема: процесс 76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17907" cy="7524"/>
                        </a:xfrm>
                        <a:prstGeom prst="flowChartProcess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 anchor="ctr"/>
                        <a:lstStyle>
                          <a:lvl1pPr eaLnBrk="0" hangingPunct="0">
                            <a:spcBef>
                              <a:spcPct val="20000"/>
                            </a:spcBef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9pPr>
                        </a:lstStyle>
                        <a:p>
                          <a:pPr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ru-RU" altLang="ru-RU" sz="1800"/>
                        </a:p>
                      </p:txBody>
                    </p:sp>
                    <p:sp>
                      <p:nvSpPr>
                        <p:cNvPr id="33858" name="Надпись 2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66" y="381"/>
                          <a:ext cx="17241" cy="69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r>
                            <a:rPr lang="ru-RU" altLang="ru-RU" sz="1200">
                              <a:latin typeface="Times New Roman" panose="02020603050405020304" pitchFamily="18" charset="0"/>
                            </a:rPr>
                            <a:t>Сб</a:t>
                          </a:r>
                          <a:r>
                            <a:rPr lang="en-US" altLang="ru-RU" sz="1200">
                              <a:latin typeface="Times New Roman" panose="02020603050405020304" pitchFamily="18" charset="0"/>
                            </a:rPr>
                            <a:t>ор</a:t>
                          </a:r>
                          <a:r>
                            <a:rPr lang="ru-RU" altLang="ru-RU" sz="1200">
                              <a:latin typeface="Times New Roman" panose="02020603050405020304" pitchFamily="18" charset="0"/>
                            </a:rPr>
                            <a:t> сопроводительной </a:t>
                          </a:r>
                        </a:p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r>
                            <a:rPr lang="ru-RU" altLang="ru-RU" sz="1200">
                              <a:latin typeface="Times New Roman" panose="02020603050405020304" pitchFamily="18" charset="0"/>
                            </a:rPr>
                            <a:t>информации</a:t>
                          </a:r>
                          <a:endParaRPr lang="ru-RU" altLang="ru-RU" sz="1800"/>
                        </a:p>
                      </p:txBody>
                    </p:sp>
                  </p:grpSp>
                </p:grpSp>
                <p:grpSp>
                  <p:nvGrpSpPr>
                    <p:cNvPr id="33844" name="Группа 7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29133"/>
                      <a:ext cx="26479" cy="16764"/>
                      <a:chOff x="0" y="0"/>
                      <a:chExt cx="26479" cy="16764"/>
                    </a:xfrm>
                  </p:grpSpPr>
                  <p:sp>
                    <p:nvSpPr>
                      <p:cNvPr id="33851" name="Блок-схема: решение 7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6479" cy="16764"/>
                      </a:xfrm>
                      <a:prstGeom prst="flowChartDecision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anchor="ctr"/>
                      <a:lstStyle>
                        <a:lvl1pPr eaLnBrk="0" hangingPunct="0"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ru-RU" altLang="ru-RU" sz="1800"/>
                      </a:p>
                    </p:txBody>
                  </p:sp>
                  <p:sp>
                    <p:nvSpPr>
                      <p:cNvPr id="33852" name="Надпись 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286" y="4095"/>
                        <a:ext cx="17526" cy="92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r>
                          <a:rPr lang="ru-RU" altLang="ru-RU" sz="1200" dirty="0">
                            <a:latin typeface="Times New Roman" panose="02020603050405020304" pitchFamily="18" charset="0"/>
                          </a:rPr>
                          <a:t>Характеристики С</a:t>
                        </a:r>
                        <a:r>
                          <a:rPr lang="ru-RU" altLang="ru-RU" sz="1200" dirty="0" smtClean="0">
                            <a:latin typeface="Times New Roman" panose="02020603050405020304" pitchFamily="18" charset="0"/>
                          </a:rPr>
                          <a:t>СО </a:t>
                        </a:r>
                        <a:r>
                          <a:rPr lang="ru-RU" altLang="ru-RU" sz="1200" dirty="0">
                            <a:latin typeface="Times New Roman" panose="02020603050405020304" pitchFamily="18" charset="0"/>
                          </a:rPr>
                          <a:t>полностью удовлетворяют требованиям измерения</a:t>
                        </a:r>
                        <a:endParaRPr lang="ru-RU" altLang="ru-RU" sz="1800" dirty="0"/>
                      </a:p>
                    </p:txBody>
                  </p:sp>
                </p:grpSp>
                <p:grpSp>
                  <p:nvGrpSpPr>
                    <p:cNvPr id="33845" name="Группа 7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9239" y="38702"/>
                      <a:ext cx="26480" cy="16764"/>
                      <a:chOff x="110" y="0"/>
                      <a:chExt cx="26479" cy="16764"/>
                    </a:xfrm>
                  </p:grpSpPr>
                  <p:sp>
                    <p:nvSpPr>
                      <p:cNvPr id="33849" name="Блок-схема: решение 7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0" y="0"/>
                        <a:ext cx="26480" cy="16764"/>
                      </a:xfrm>
                      <a:prstGeom prst="flowChartDecision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anchor="ctr"/>
                      <a:lstStyle>
                        <a:lvl1pPr eaLnBrk="0" hangingPunct="0"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ru-RU" altLang="ru-RU" sz="1800"/>
                      </a:p>
                    </p:txBody>
                  </p:sp>
                  <p:sp>
                    <p:nvSpPr>
                      <p:cNvPr id="33850" name="Надпись 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286" y="3905"/>
                        <a:ext cx="17526" cy="110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r>
                          <a:rPr lang="ru-RU" altLang="ru-RU" sz="1100" dirty="0">
                            <a:latin typeface="Times New Roman" panose="02020603050405020304" pitchFamily="18" charset="0"/>
                          </a:rPr>
                          <a:t>Ограничения, но С</a:t>
                        </a:r>
                        <a:r>
                          <a:rPr lang="ru-RU" altLang="ru-RU" sz="1100" dirty="0" smtClean="0">
                            <a:latin typeface="Times New Roman" panose="02020603050405020304" pitchFamily="18" charset="0"/>
                          </a:rPr>
                          <a:t>СО </a:t>
                        </a:r>
                        <a:r>
                          <a:rPr lang="ru-RU" altLang="ru-RU" sz="1100" dirty="0">
                            <a:latin typeface="Times New Roman" panose="02020603050405020304" pitchFamily="18" charset="0"/>
                          </a:rPr>
                          <a:t>наиболее подходящий и удовлетворяет минимальным требованиям</a:t>
                        </a:r>
                        <a:endParaRPr lang="ru-RU" altLang="ru-RU" sz="1800" dirty="0"/>
                      </a:p>
                    </p:txBody>
                  </p:sp>
                </p:grpSp>
                <p:grpSp>
                  <p:nvGrpSpPr>
                    <p:cNvPr id="33846" name="Группа 77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55927"/>
                      <a:ext cx="26479" cy="16764"/>
                      <a:chOff x="0" y="0"/>
                      <a:chExt cx="26479" cy="16764"/>
                    </a:xfrm>
                  </p:grpSpPr>
                  <p:sp>
                    <p:nvSpPr>
                      <p:cNvPr id="33847" name="Блок-схема: решение 7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6479" cy="16764"/>
                      </a:xfrm>
                      <a:prstGeom prst="flowChartDecision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anchor="ctr"/>
                      <a:lstStyle>
                        <a:lvl1pPr eaLnBrk="0" hangingPunct="0"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ru-RU" altLang="ru-RU" sz="1800"/>
                      </a:p>
                    </p:txBody>
                  </p:sp>
                  <p:sp>
                    <p:nvSpPr>
                      <p:cNvPr id="33848" name="Надпись 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286" y="4095"/>
                        <a:ext cx="17526" cy="92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r>
                          <a:rPr lang="ru-RU" altLang="ru-RU" sz="1200" dirty="0">
                            <a:latin typeface="Times New Roman" panose="02020603050405020304" pitchFamily="18" charset="0"/>
                          </a:rPr>
                          <a:t>Подтверждающие данные, касающиеся качества С</a:t>
                        </a:r>
                        <a:r>
                          <a:rPr lang="ru-RU" altLang="ru-RU" sz="1200" dirty="0" smtClean="0">
                            <a:latin typeface="Times New Roman" panose="02020603050405020304" pitchFamily="18" charset="0"/>
                          </a:rPr>
                          <a:t>СО</a:t>
                        </a:r>
                        <a:r>
                          <a:rPr lang="ru-RU" altLang="ru-RU" sz="1200" dirty="0">
                            <a:latin typeface="Times New Roman" panose="02020603050405020304" pitchFamily="18" charset="0"/>
                          </a:rPr>
                          <a:t>, удовлетворительные</a:t>
                        </a:r>
                        <a:endParaRPr lang="ru-RU" altLang="ru-RU" sz="1800" dirty="0"/>
                      </a:p>
                    </p:txBody>
                  </p:sp>
                </p:grpSp>
              </p:grpSp>
              <p:grpSp>
                <p:nvGrpSpPr>
                  <p:cNvPr id="33834" name="Группа 780"/>
                  <p:cNvGrpSpPr>
                    <a:grpSpLocks/>
                  </p:cNvGrpSpPr>
                  <p:nvPr/>
                </p:nvGrpSpPr>
                <p:grpSpPr bwMode="auto">
                  <a:xfrm>
                    <a:off x="26475" y="64752"/>
                    <a:ext cx="26479" cy="16764"/>
                    <a:chOff x="0" y="0"/>
                    <a:chExt cx="26479" cy="16764"/>
                  </a:xfrm>
                </p:grpSpPr>
                <p:sp>
                  <p:nvSpPr>
                    <p:cNvPr id="33841" name="Блок-схема: решение 7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6479" cy="16764"/>
                    </a:xfrm>
                    <a:prstGeom prst="flowChartDecision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anchor="ctr"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3842" name="Надпись 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286" y="4000"/>
                      <a:ext cx="17526" cy="1085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100" dirty="0">
                          <a:latin typeface="Times New Roman" panose="02020603050405020304" pitchFamily="18" charset="0"/>
                        </a:rPr>
                        <a:t>Ограничения, но С</a:t>
                      </a:r>
                      <a:r>
                        <a:rPr lang="ru-RU" altLang="ru-RU" sz="1100" dirty="0" smtClean="0">
                          <a:latin typeface="Times New Roman" panose="02020603050405020304" pitchFamily="18" charset="0"/>
                        </a:rPr>
                        <a:t>СО </a:t>
                      </a:r>
                      <a:r>
                        <a:rPr lang="ru-RU" altLang="ru-RU" sz="1100" dirty="0">
                          <a:latin typeface="Times New Roman" panose="02020603050405020304" pitchFamily="18" charset="0"/>
                        </a:rPr>
                        <a:t>наиболее подходящий и удовлетворяет минимальным требованиям</a:t>
                      </a:r>
                      <a:endParaRPr lang="ru-RU" altLang="ru-RU" sz="1800" dirty="0"/>
                    </a:p>
                  </p:txBody>
                </p:sp>
              </p:grpSp>
              <p:grpSp>
                <p:nvGrpSpPr>
                  <p:cNvPr id="33835" name="Группа 783"/>
                  <p:cNvGrpSpPr>
                    <a:grpSpLocks/>
                  </p:cNvGrpSpPr>
                  <p:nvPr/>
                </p:nvGrpSpPr>
                <p:grpSpPr bwMode="auto">
                  <a:xfrm>
                    <a:off x="47740" y="77830"/>
                    <a:ext cx="20136" cy="8268"/>
                    <a:chOff x="0" y="0"/>
                    <a:chExt cx="17907" cy="7524"/>
                  </a:xfrm>
                </p:grpSpPr>
                <p:sp>
                  <p:nvSpPr>
                    <p:cNvPr id="33839" name="Блок-схема: процесс 7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7907" cy="7524"/>
                    </a:xfrm>
                    <a:prstGeom prst="flowChartProcess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anchor="ctr"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3840" name="Надпись 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66" y="381"/>
                      <a:ext cx="17241" cy="695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dirty="0">
                          <a:latin typeface="Times New Roman" panose="02020603050405020304" pitchFamily="18" charset="0"/>
                        </a:rPr>
                        <a:t>С</a:t>
                      </a:r>
                      <a:r>
                        <a:rPr lang="ru-RU" altLang="ru-RU" sz="1200" dirty="0" smtClean="0">
                          <a:latin typeface="Times New Roman" panose="02020603050405020304" pitchFamily="18" charset="0"/>
                        </a:rPr>
                        <a:t>СО </a:t>
                      </a:r>
                      <a:r>
                        <a:rPr lang="ru-RU" altLang="ru-RU" sz="1200" dirty="0">
                          <a:latin typeface="Times New Roman" panose="02020603050405020304" pitchFamily="18" charset="0"/>
                        </a:rPr>
                        <a:t>непригоден, снизить требования или искать альтернативу</a:t>
                      </a:r>
                      <a:endParaRPr lang="ru-RU" altLang="ru-RU" sz="1800" dirty="0"/>
                    </a:p>
                  </p:txBody>
                </p:sp>
              </p:grpSp>
              <p:grpSp>
                <p:nvGrpSpPr>
                  <p:cNvPr id="33836" name="Группа 786"/>
                  <p:cNvGrpSpPr>
                    <a:grpSpLocks/>
                  </p:cNvGrpSpPr>
                  <p:nvPr/>
                </p:nvGrpSpPr>
                <p:grpSpPr bwMode="auto">
                  <a:xfrm>
                    <a:off x="4359" y="84209"/>
                    <a:ext cx="17907" cy="4572"/>
                    <a:chOff x="0" y="0"/>
                    <a:chExt cx="17907" cy="7524"/>
                  </a:xfrm>
                </p:grpSpPr>
                <p:sp>
                  <p:nvSpPr>
                    <p:cNvPr id="33837" name="Блок-схема: процесс 7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7907" cy="7524"/>
                    </a:xfrm>
                    <a:prstGeom prst="flowChartProcess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anchor="ctr"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800"/>
                    </a:p>
                  </p:txBody>
                </p:sp>
                <p:sp>
                  <p:nvSpPr>
                    <p:cNvPr id="33838" name="Надпись 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66" y="381"/>
                      <a:ext cx="17241" cy="695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dirty="0">
                          <a:latin typeface="Times New Roman" panose="02020603050405020304" pitchFamily="18" charset="0"/>
                        </a:rPr>
                        <a:t>С</a:t>
                      </a:r>
                      <a:r>
                        <a:rPr lang="ru-RU" altLang="ru-RU" sz="1200" dirty="0" smtClean="0">
                          <a:latin typeface="Times New Roman" panose="02020603050405020304" pitchFamily="18" charset="0"/>
                        </a:rPr>
                        <a:t>СО </a:t>
                      </a:r>
                      <a:r>
                        <a:rPr lang="ru-RU" altLang="ru-RU" sz="1200" dirty="0">
                          <a:latin typeface="Times New Roman" panose="02020603050405020304" pitchFamily="18" charset="0"/>
                        </a:rPr>
                        <a:t>пригоден</a:t>
                      </a:r>
                      <a:endParaRPr lang="ru-RU" altLang="ru-RU" sz="1800" dirty="0"/>
                    </a:p>
                  </p:txBody>
                </p:sp>
              </p:grpSp>
            </p:grpSp>
            <p:grpSp>
              <p:nvGrpSpPr>
                <p:cNvPr id="33830" name="Группа 789"/>
                <p:cNvGrpSpPr>
                  <a:grpSpLocks/>
                </p:cNvGrpSpPr>
                <p:nvPr/>
              </p:nvGrpSpPr>
              <p:grpSpPr bwMode="auto">
                <a:xfrm>
                  <a:off x="6060" y="90483"/>
                  <a:ext cx="14478" cy="5429"/>
                  <a:chOff x="0" y="0"/>
                  <a:chExt cx="14478" cy="5429"/>
                </a:xfrm>
              </p:grpSpPr>
              <p:sp>
                <p:nvSpPr>
                  <p:cNvPr id="33831" name="Блок-схема: узел 79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4478" cy="5429"/>
                  </a:xfrm>
                  <a:prstGeom prst="flowChartConnector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ru-RU" altLang="ru-RU" sz="1800"/>
                  </a:p>
                </p:txBody>
              </p:sp>
              <p:sp>
                <p:nvSpPr>
                  <p:cNvPr id="33832" name="Надпись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54" y="1595"/>
                    <a:ext cx="9901" cy="324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ru-RU" altLang="ru-RU" sz="1200">
                        <a:latin typeface="Times New Roman" panose="02020603050405020304" pitchFamily="18" charset="0"/>
                      </a:rPr>
                      <a:t>КОНЕЦ</a:t>
                    </a:r>
                    <a:endParaRPr lang="ru-RU" altLang="ru-RU" sz="1800"/>
                  </a:p>
                </p:txBody>
              </p:sp>
            </p:grpSp>
          </p:grpSp>
          <p:grpSp>
            <p:nvGrpSpPr>
              <p:cNvPr id="33813" name="Группа 792"/>
              <p:cNvGrpSpPr>
                <a:grpSpLocks/>
              </p:cNvGrpSpPr>
              <p:nvPr/>
            </p:nvGrpSpPr>
            <p:grpSpPr bwMode="auto">
              <a:xfrm>
                <a:off x="12759" y="5422"/>
                <a:ext cx="45082" cy="85056"/>
                <a:chOff x="0" y="0"/>
                <a:chExt cx="45082" cy="85056"/>
              </a:xfrm>
            </p:grpSpPr>
            <p:sp>
              <p:nvSpPr>
                <p:cNvPr id="33814" name="Прямая соединительная линия 793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106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815" name="Прямая соединительная линия 794"/>
                <p:cNvSpPr>
                  <a:spLocks noChangeShapeType="1"/>
                </p:cNvSpPr>
                <p:nvPr/>
              </p:nvSpPr>
              <p:spPr bwMode="auto">
                <a:xfrm>
                  <a:off x="0" y="6698"/>
                  <a:ext cx="0" cy="137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816" name="Прямая соединительная линия 795"/>
                <p:cNvSpPr>
                  <a:spLocks noChangeShapeType="1"/>
                </p:cNvSpPr>
                <p:nvPr/>
              </p:nvSpPr>
              <p:spPr bwMode="auto">
                <a:xfrm>
                  <a:off x="0" y="13609"/>
                  <a:ext cx="0" cy="137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817" name="Прямая соединительная линия 796"/>
                <p:cNvSpPr>
                  <a:spLocks noChangeShapeType="1"/>
                </p:cNvSpPr>
                <p:nvPr/>
              </p:nvSpPr>
              <p:spPr bwMode="auto">
                <a:xfrm>
                  <a:off x="425" y="22541"/>
                  <a:ext cx="0" cy="13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cxnSp>
              <p:nvCxnSpPr>
                <p:cNvPr id="33818" name="Соединительная линия уступом 797"/>
                <p:cNvCxnSpPr>
                  <a:cxnSpLocks noChangeShapeType="1"/>
                </p:cNvCxnSpPr>
                <p:nvPr/>
              </p:nvCxnSpPr>
              <p:spPr bwMode="auto">
                <a:xfrm>
                  <a:off x="13716" y="32110"/>
                  <a:ext cx="16050" cy="1169"/>
                </a:xfrm>
                <a:prstGeom prst="bentConnector3">
                  <a:avLst>
                    <a:gd name="adj1" fmla="val 99671"/>
                  </a:avLst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33819" name="Прямая соединительная линия 798"/>
                <p:cNvSpPr>
                  <a:spLocks noChangeShapeType="1"/>
                </p:cNvSpPr>
                <p:nvPr/>
              </p:nvSpPr>
              <p:spPr bwMode="auto">
                <a:xfrm>
                  <a:off x="531" y="40510"/>
                  <a:ext cx="0" cy="998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cxnSp>
              <p:nvCxnSpPr>
                <p:cNvPr id="33820" name="Соединительная линия уступом 799"/>
                <p:cNvCxnSpPr>
                  <a:cxnSpLocks noChangeShapeType="1"/>
                </p:cNvCxnSpPr>
                <p:nvPr/>
              </p:nvCxnSpPr>
              <p:spPr bwMode="auto">
                <a:xfrm flipH="1">
                  <a:off x="318" y="50079"/>
                  <a:ext cx="29231" cy="461"/>
                </a:xfrm>
                <a:prstGeom prst="bentConnector3">
                  <a:avLst>
                    <a:gd name="adj1" fmla="val -565"/>
                  </a:avLst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3821" name="Соединительная линия уступом 800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13716" y="58904"/>
                  <a:ext cx="13290" cy="532"/>
                </a:xfrm>
                <a:prstGeom prst="bentConnector3">
                  <a:avLst>
                    <a:gd name="adj1" fmla="val -2801"/>
                  </a:avLst>
                </a:prstGeom>
                <a:noFill/>
                <a:ln w="9525">
                  <a:solidFill>
                    <a:srgbClr val="000000"/>
                  </a:solidFill>
                  <a:miter lim="800000"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33822" name="Прямая соединительная линия 801"/>
                <p:cNvSpPr>
                  <a:spLocks noChangeShapeType="1"/>
                </p:cNvSpPr>
                <p:nvPr/>
              </p:nvSpPr>
              <p:spPr bwMode="auto">
                <a:xfrm>
                  <a:off x="531" y="67304"/>
                  <a:ext cx="0" cy="1151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cxnSp>
              <p:nvCxnSpPr>
                <p:cNvPr id="33823" name="Соединительная линия уступом 802"/>
                <p:cNvCxnSpPr>
                  <a:cxnSpLocks noChangeShapeType="1"/>
                </p:cNvCxnSpPr>
                <p:nvPr/>
              </p:nvCxnSpPr>
              <p:spPr bwMode="auto">
                <a:xfrm flipH="1">
                  <a:off x="531" y="76129"/>
                  <a:ext cx="26475" cy="1098"/>
                </a:xfrm>
                <a:prstGeom prst="bentConnector3">
                  <a:avLst>
                    <a:gd name="adj1" fmla="val 199"/>
                  </a:avLst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3824" name="Соединительная линия уступом 803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42955" y="41679"/>
                  <a:ext cx="2016" cy="30728"/>
                </a:xfrm>
                <a:prstGeom prst="bentConnector3">
                  <a:avLst>
                    <a:gd name="adj1" fmla="val 7731"/>
                  </a:avLst>
                </a:prstGeom>
                <a:noFill/>
                <a:ln w="9525">
                  <a:solidFill>
                    <a:srgbClr val="000000"/>
                  </a:solidFill>
                  <a:miter lim="800000"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33825" name="Прямая соединительная линия 804"/>
                <p:cNvSpPr>
                  <a:spLocks noChangeShapeType="1"/>
                </p:cNvSpPr>
                <p:nvPr/>
              </p:nvSpPr>
              <p:spPr bwMode="auto">
                <a:xfrm>
                  <a:off x="40191" y="67729"/>
                  <a:ext cx="4773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826" name="Прямая соединительная линия 805"/>
                <p:cNvSpPr>
                  <a:spLocks noChangeShapeType="1"/>
                </p:cNvSpPr>
                <p:nvPr/>
              </p:nvSpPr>
              <p:spPr bwMode="auto">
                <a:xfrm>
                  <a:off x="425" y="83252"/>
                  <a:ext cx="0" cy="180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827" name="Прямая соединительная линия 806"/>
                <p:cNvSpPr>
                  <a:spLocks noChangeShapeType="1"/>
                </p:cNvSpPr>
                <p:nvPr/>
              </p:nvSpPr>
              <p:spPr bwMode="auto">
                <a:xfrm>
                  <a:off x="45082" y="80701"/>
                  <a:ext cx="0" cy="180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3797" name="Группа 807"/>
            <p:cNvGrpSpPr>
              <a:grpSpLocks/>
            </p:cNvGrpSpPr>
            <p:nvPr/>
          </p:nvGrpSpPr>
          <p:grpSpPr bwMode="auto">
            <a:xfrm>
              <a:off x="13928" y="34236"/>
              <a:ext cx="46677" cy="50007"/>
              <a:chOff x="0" y="0"/>
              <a:chExt cx="46676" cy="50006"/>
            </a:xfrm>
          </p:grpSpPr>
          <p:grpSp>
            <p:nvGrpSpPr>
              <p:cNvPr id="33798" name="Группа 808"/>
              <p:cNvGrpSpPr>
                <a:grpSpLocks/>
              </p:cNvGrpSpPr>
              <p:nvPr/>
            </p:nvGrpSpPr>
            <p:grpSpPr bwMode="auto">
              <a:xfrm>
                <a:off x="0" y="0"/>
                <a:ext cx="46676" cy="41500"/>
                <a:chOff x="0" y="0"/>
                <a:chExt cx="46676" cy="41500"/>
              </a:xfrm>
            </p:grpSpPr>
            <p:grpSp>
              <p:nvGrpSpPr>
                <p:cNvPr id="33800" name="Группа 80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46676" cy="38523"/>
                  <a:chOff x="0" y="0"/>
                  <a:chExt cx="46676" cy="38523"/>
                </a:xfrm>
              </p:grpSpPr>
              <p:sp>
                <p:nvSpPr>
                  <p:cNvPr id="33802" name="Надпись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702" y="35512"/>
                    <a:ext cx="4891" cy="30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ru-RU" altLang="ru-RU" sz="1200">
                        <a:latin typeface="Times New Roman" panose="02020603050405020304" pitchFamily="18" charset="0"/>
                      </a:rPr>
                      <a:t>Нет</a:t>
                    </a:r>
                    <a:endParaRPr lang="ru-RU" altLang="ru-RU" sz="1800"/>
                  </a:p>
                </p:txBody>
              </p:sp>
              <p:grpSp>
                <p:nvGrpSpPr>
                  <p:cNvPr id="33803" name="Группа 811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46676" cy="29166"/>
                    <a:chOff x="0" y="0"/>
                    <a:chExt cx="46676" cy="29166"/>
                  </a:xfrm>
                </p:grpSpPr>
                <p:sp>
                  <p:nvSpPr>
                    <p:cNvPr id="33804" name="Надпись 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333" y="26156"/>
                      <a:ext cx="4891" cy="30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>
                          <a:latin typeface="Times New Roman" panose="02020603050405020304" pitchFamily="18" charset="0"/>
                        </a:rPr>
                        <a:t>Нет</a:t>
                      </a:r>
                      <a:endParaRPr lang="ru-RU" altLang="ru-RU" sz="1800"/>
                    </a:p>
                  </p:txBody>
                </p:sp>
                <p:grpSp>
                  <p:nvGrpSpPr>
                    <p:cNvPr id="33805" name="Группа 8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46676" cy="21298"/>
                      <a:chOff x="0" y="0"/>
                      <a:chExt cx="46676" cy="21298"/>
                    </a:xfrm>
                  </p:grpSpPr>
                  <p:grpSp>
                    <p:nvGrpSpPr>
                      <p:cNvPr id="33806" name="Группа 8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0"/>
                        <a:ext cx="46676" cy="14706"/>
                        <a:chOff x="0" y="0"/>
                        <a:chExt cx="46676" cy="14706"/>
                      </a:xfrm>
                    </p:grpSpPr>
                    <p:grpSp>
                      <p:nvGrpSpPr>
                        <p:cNvPr id="33808" name="Группа 81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2546" y="0"/>
                          <a:ext cx="34130" cy="11835"/>
                          <a:chOff x="0" y="0"/>
                          <a:chExt cx="34130" cy="11835"/>
                        </a:xfrm>
                      </p:grpSpPr>
                      <p:sp>
                        <p:nvSpPr>
                          <p:cNvPr id="33810" name="Надпись 2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890" cy="301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/>
                          <a:lstStyle>
                            <a:lvl1pPr eaLnBrk="0" hangingPunct="0">
                              <a:spcBef>
                                <a:spcPct val="20000"/>
                              </a:spcBef>
                              <a:buChar char="•"/>
                              <a:defRPr sz="32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1pPr>
                            <a:lvl2pPr marL="742950" indent="-285750" eaLnBrk="0" hangingPunct="0">
                              <a:spcBef>
                                <a:spcPct val="20000"/>
                              </a:spcBef>
                              <a:buChar char="–"/>
                              <a:defRPr sz="28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2pPr>
                            <a:lvl3pPr marL="1143000" indent="-228600" eaLnBrk="0" hangingPunct="0">
                              <a:spcBef>
                                <a:spcPct val="20000"/>
                              </a:spcBef>
                              <a:buChar char="•"/>
                              <a:defRPr sz="24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3pPr>
                            <a:lvl4pPr marL="1600200" indent="-228600" eaLnBrk="0" hangingPunct="0">
                              <a:spcBef>
                                <a:spcPct val="20000"/>
                              </a:spcBef>
                              <a:buChar char="–"/>
                              <a:defRPr sz="20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4pPr>
                            <a:lvl5pPr marL="2057400" indent="-228600" eaLnBrk="0" hangingPunct="0">
                              <a:spcBef>
                                <a:spcPct val="20000"/>
                              </a:spcBef>
                              <a:buChar char="»"/>
                              <a:defRPr sz="20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20000"/>
                              </a:spcBef>
                              <a:spcAft>
                                <a:spcPct val="0"/>
                              </a:spcAft>
                              <a:buChar char="»"/>
                              <a:defRPr sz="20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20000"/>
                              </a:spcBef>
                              <a:spcAft>
                                <a:spcPct val="0"/>
                              </a:spcAft>
                              <a:buChar char="»"/>
                              <a:defRPr sz="20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20000"/>
                              </a:spcBef>
                              <a:spcAft>
                                <a:spcPct val="0"/>
                              </a:spcAft>
                              <a:buChar char="»"/>
                              <a:defRPr sz="20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20000"/>
                              </a:spcBef>
                              <a:spcAft>
                                <a:spcPct val="0"/>
                              </a:spcAft>
                              <a:buChar char="»"/>
                              <a:defRPr sz="20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9pPr>
                          </a:lstStyle>
                          <a:p>
                            <a:pPr eaLnBrk="1" hangingPunct="1">
                              <a:spcBef>
                                <a:spcPct val="0"/>
                              </a:spcBef>
                              <a:buFontTx/>
                              <a:buNone/>
                            </a:pPr>
                            <a:r>
                              <a:rPr lang="ru-RU" altLang="ru-RU" sz="1200">
                                <a:latin typeface="Times New Roman" panose="02020603050405020304" pitchFamily="18" charset="0"/>
                              </a:rPr>
                              <a:t>Нет</a:t>
                            </a:r>
                            <a:endParaRPr lang="ru-RU" altLang="ru-RU" sz="1800"/>
                          </a:p>
                        </p:txBody>
                      </p:sp>
                      <p:sp>
                        <p:nvSpPr>
                          <p:cNvPr id="33811" name="Надпись 2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9239" y="8825"/>
                            <a:ext cx="4891" cy="301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/>
                          <a:lstStyle>
                            <a:lvl1pPr eaLnBrk="0" hangingPunct="0">
                              <a:spcBef>
                                <a:spcPct val="20000"/>
                              </a:spcBef>
                              <a:buChar char="•"/>
                              <a:defRPr sz="32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1pPr>
                            <a:lvl2pPr marL="742950" indent="-285750" eaLnBrk="0" hangingPunct="0">
                              <a:spcBef>
                                <a:spcPct val="20000"/>
                              </a:spcBef>
                              <a:buChar char="–"/>
                              <a:defRPr sz="28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2pPr>
                            <a:lvl3pPr marL="1143000" indent="-228600" eaLnBrk="0" hangingPunct="0">
                              <a:spcBef>
                                <a:spcPct val="20000"/>
                              </a:spcBef>
                              <a:buChar char="•"/>
                              <a:defRPr sz="24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3pPr>
                            <a:lvl4pPr marL="1600200" indent="-228600" eaLnBrk="0" hangingPunct="0">
                              <a:spcBef>
                                <a:spcPct val="20000"/>
                              </a:spcBef>
                              <a:buChar char="–"/>
                              <a:defRPr sz="20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4pPr>
                            <a:lvl5pPr marL="2057400" indent="-228600" eaLnBrk="0" hangingPunct="0">
                              <a:spcBef>
                                <a:spcPct val="20000"/>
                              </a:spcBef>
                              <a:buChar char="»"/>
                              <a:defRPr sz="20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20000"/>
                              </a:spcBef>
                              <a:spcAft>
                                <a:spcPct val="0"/>
                              </a:spcAft>
                              <a:buChar char="»"/>
                              <a:defRPr sz="20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20000"/>
                              </a:spcBef>
                              <a:spcAft>
                                <a:spcPct val="0"/>
                              </a:spcAft>
                              <a:buChar char="»"/>
                              <a:defRPr sz="20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20000"/>
                              </a:spcBef>
                              <a:spcAft>
                                <a:spcPct val="0"/>
                              </a:spcAft>
                              <a:buChar char="»"/>
                              <a:defRPr sz="20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20000"/>
                              </a:spcBef>
                              <a:spcAft>
                                <a:spcPct val="0"/>
                              </a:spcAft>
                              <a:buChar char="»"/>
                              <a:defRPr sz="200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defRPr>
                            </a:lvl9pPr>
                          </a:lstStyle>
                          <a:p>
                            <a:pPr eaLnBrk="1" hangingPunct="1">
                              <a:spcBef>
                                <a:spcPct val="0"/>
                              </a:spcBef>
                              <a:buFontTx/>
                              <a:buNone/>
                            </a:pPr>
                            <a:r>
                              <a:rPr lang="ru-RU" altLang="ru-RU" sz="1200">
                                <a:latin typeface="Times New Roman" panose="02020603050405020304" pitchFamily="18" charset="0"/>
                              </a:rPr>
                              <a:t>Нет</a:t>
                            </a:r>
                            <a:endParaRPr lang="ru-RU" altLang="ru-RU" sz="1800"/>
                          </a:p>
                        </p:txBody>
                      </p:sp>
                    </p:grpSp>
                    <p:sp>
                      <p:nvSpPr>
                        <p:cNvPr id="33809" name="Надпись 2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11695"/>
                          <a:ext cx="4890" cy="301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defRPr>
                          </a:lvl9pPr>
                        </a:lstStyle>
                        <a:p>
                          <a:pPr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r>
                            <a:rPr lang="ru-RU" altLang="ru-RU" sz="1200">
                              <a:latin typeface="Times New Roman" panose="02020603050405020304" pitchFamily="18" charset="0"/>
                            </a:rPr>
                            <a:t>Да</a:t>
                          </a:r>
                          <a:endParaRPr lang="ru-RU" altLang="ru-RU" sz="1800"/>
                        </a:p>
                      </p:txBody>
                    </p:sp>
                  </p:grpSp>
                  <p:sp>
                    <p:nvSpPr>
                      <p:cNvPr id="33807" name="Надпись 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9776" y="18288"/>
                        <a:ext cx="5015" cy="30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 eaLnBrk="0" hangingPunct="0"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r>
                          <a:rPr lang="ru-RU" altLang="ru-RU" sz="1200">
                            <a:latin typeface="Times New Roman" panose="02020603050405020304" pitchFamily="18" charset="0"/>
                          </a:rPr>
                          <a:t>Да</a:t>
                        </a:r>
                        <a:endParaRPr lang="ru-RU" altLang="ru-RU" sz="1800"/>
                      </a:p>
                    </p:txBody>
                  </p:sp>
                </p:grpSp>
              </p:grpSp>
            </p:grpSp>
            <p:sp>
              <p:nvSpPr>
                <p:cNvPr id="33801" name="Надпись 2"/>
                <p:cNvSpPr txBox="1">
                  <a:spLocks noChangeArrowheads="1"/>
                </p:cNvSpPr>
                <p:nvPr/>
              </p:nvSpPr>
              <p:spPr bwMode="auto">
                <a:xfrm>
                  <a:off x="0" y="38489"/>
                  <a:ext cx="4890" cy="30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ru-RU" altLang="ru-RU" sz="1200">
                      <a:latin typeface="Times New Roman" panose="02020603050405020304" pitchFamily="18" charset="0"/>
                    </a:rPr>
                    <a:t>Да</a:t>
                  </a:r>
                  <a:endParaRPr lang="ru-RU" altLang="ru-RU" sz="1800"/>
                </a:p>
              </p:txBody>
            </p:sp>
          </p:grpSp>
          <p:sp>
            <p:nvSpPr>
              <p:cNvPr id="33799" name="Надпись 2"/>
              <p:cNvSpPr txBox="1">
                <a:spLocks noChangeArrowheads="1"/>
              </p:cNvSpPr>
              <p:nvPr/>
            </p:nvSpPr>
            <p:spPr bwMode="auto">
              <a:xfrm>
                <a:off x="27006" y="46995"/>
                <a:ext cx="4891" cy="3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>
                    <a:latin typeface="Times New Roman" panose="02020603050405020304" pitchFamily="18" charset="0"/>
                  </a:rPr>
                  <a:t>Да</a:t>
                </a:r>
                <a:endParaRPr lang="ru-RU" altLang="ru-RU" sz="1800"/>
              </a:p>
            </p:txBody>
          </p:sp>
        </p:grpSp>
      </p:grpSp>
      <p:sp>
        <p:nvSpPr>
          <p:cNvPr id="33795" name="Rectangle 177"/>
          <p:cNvSpPr>
            <a:spLocks noChangeArrowheads="1"/>
          </p:cNvSpPr>
          <p:nvPr/>
        </p:nvSpPr>
        <p:spPr bwMode="auto">
          <a:xfrm>
            <a:off x="6024564" y="60325"/>
            <a:ext cx="4319587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990033"/>
                </a:solidFill>
              </a:rPr>
              <a:t>Оценка пригодности </a:t>
            </a:r>
            <a:r>
              <a:rPr lang="ru-RU" altLang="ru-RU" sz="1800" b="1" dirty="0" smtClean="0">
                <a:solidFill>
                  <a:srgbClr val="990033"/>
                </a:solidFill>
              </a:rPr>
              <a:t>АСО </a:t>
            </a:r>
            <a:endParaRPr lang="ru-RU" altLang="ru-RU" sz="1800" b="1" dirty="0">
              <a:solidFill>
                <a:srgbClr val="990033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990033"/>
                </a:solidFill>
              </a:rPr>
              <a:t>(в модифицированном виде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990033"/>
                </a:solidFill>
              </a:rPr>
              <a:t>ILAC G</a:t>
            </a:r>
            <a:r>
              <a:rPr lang="ru-RU" altLang="ru-RU" sz="1800" b="1" dirty="0">
                <a:solidFill>
                  <a:srgbClr val="990033"/>
                </a:solidFill>
              </a:rPr>
              <a:t>9: 2005)</a:t>
            </a:r>
          </a:p>
        </p:txBody>
      </p:sp>
    </p:spTree>
    <p:extLst>
      <p:ext uri="{BB962C8B-B14F-4D97-AF65-F5344CB8AC3E}">
        <p14:creationId xmlns:p14="http://schemas.microsoft.com/office/powerpoint/2010/main" val="2122601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6439" y="158751"/>
            <a:ext cx="8212137" cy="1185863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sz="3000" b="1" dirty="0">
                <a:solidFill>
                  <a:srgbClr val="A50021"/>
                </a:solidFill>
              </a:rPr>
              <a:t>ТЕНДЕНЦИЯ В ОБЛАСТИ </a:t>
            </a:r>
            <a:r>
              <a:rPr lang="en-US" sz="3000" b="1" dirty="0">
                <a:solidFill>
                  <a:srgbClr val="A50021"/>
                </a:solidFill>
              </a:rPr>
              <a:t/>
            </a:r>
            <a:br>
              <a:rPr lang="en-US" sz="3000" b="1" dirty="0">
                <a:solidFill>
                  <a:srgbClr val="A50021"/>
                </a:solidFill>
              </a:rPr>
            </a:br>
            <a:r>
              <a:rPr lang="ru-RU" sz="3000" b="1" dirty="0">
                <a:solidFill>
                  <a:srgbClr val="A50021"/>
                </a:solidFill>
              </a:rPr>
              <a:t>СТАНДАРТНЫХ ОБРАЗЦОВ</a:t>
            </a:r>
            <a:br>
              <a:rPr lang="ru-RU" sz="3000" b="1" dirty="0">
                <a:solidFill>
                  <a:srgbClr val="A50021"/>
                </a:solidFill>
              </a:rPr>
            </a:br>
            <a:endParaRPr lang="ru-RU" sz="3000" b="1" dirty="0">
              <a:solidFill>
                <a:srgbClr val="A5002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2819400" y="1651000"/>
            <a:ext cx="6553200" cy="35956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843" name="Заголовок 1"/>
          <p:cNvSpPr txBox="1">
            <a:spLocks/>
          </p:cNvSpPr>
          <p:nvPr/>
        </p:nvSpPr>
        <p:spPr bwMode="auto">
          <a:xfrm>
            <a:off x="2241550" y="3775076"/>
            <a:ext cx="24130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2000" b="1"/>
              <a:t>Оценивание </a:t>
            </a:r>
          </a:p>
          <a:p>
            <a:pPr>
              <a:lnSpc>
                <a:spcPct val="90000"/>
              </a:lnSpc>
            </a:pPr>
            <a:r>
              <a:rPr lang="ru-RU" sz="2000" b="1"/>
              <a:t>однородности</a:t>
            </a:r>
          </a:p>
        </p:txBody>
      </p:sp>
      <p:sp>
        <p:nvSpPr>
          <p:cNvPr id="35844" name="Заголовок 1"/>
          <p:cNvSpPr txBox="1">
            <a:spLocks/>
          </p:cNvSpPr>
          <p:nvPr/>
        </p:nvSpPr>
        <p:spPr bwMode="auto">
          <a:xfrm>
            <a:off x="8148639" y="509588"/>
            <a:ext cx="25304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2500" b="1" dirty="0" err="1"/>
              <a:t>Сертифици-рованный</a:t>
            </a:r>
            <a:r>
              <a:rPr lang="ru-RU" sz="2500" b="1" dirty="0"/>
              <a:t> СО </a:t>
            </a:r>
          </a:p>
          <a:p>
            <a:pPr algn="ctr">
              <a:lnSpc>
                <a:spcPct val="90000"/>
              </a:lnSpc>
            </a:pPr>
            <a:r>
              <a:rPr lang="ru-RU" sz="2500" b="1" dirty="0"/>
              <a:t>(С</a:t>
            </a:r>
            <a:r>
              <a:rPr lang="en-US" sz="2500" b="1" dirty="0"/>
              <a:t>RM</a:t>
            </a:r>
            <a:r>
              <a:rPr lang="ru-RU" sz="2500" b="1" dirty="0"/>
              <a:t>)</a:t>
            </a:r>
          </a:p>
        </p:txBody>
      </p:sp>
      <p:sp>
        <p:nvSpPr>
          <p:cNvPr id="35845" name="Заголовок 1"/>
          <p:cNvSpPr txBox="1">
            <a:spLocks/>
          </p:cNvSpPr>
          <p:nvPr/>
        </p:nvSpPr>
        <p:spPr bwMode="auto">
          <a:xfrm>
            <a:off x="3549651" y="4745038"/>
            <a:ext cx="14636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</a:pPr>
            <a:endParaRPr lang="ru-RU" sz="3000" b="1"/>
          </a:p>
        </p:txBody>
      </p:sp>
      <p:sp>
        <p:nvSpPr>
          <p:cNvPr id="35846" name="Заголовок 1"/>
          <p:cNvSpPr txBox="1">
            <a:spLocks/>
          </p:cNvSpPr>
          <p:nvPr/>
        </p:nvSpPr>
        <p:spPr bwMode="auto">
          <a:xfrm>
            <a:off x="2403476" y="5057776"/>
            <a:ext cx="1463675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3000" b="1"/>
              <a:t>СО</a:t>
            </a:r>
          </a:p>
        </p:txBody>
      </p:sp>
      <p:sp>
        <p:nvSpPr>
          <p:cNvPr id="35847" name="Заголовок 1"/>
          <p:cNvSpPr txBox="1">
            <a:spLocks/>
          </p:cNvSpPr>
          <p:nvPr/>
        </p:nvSpPr>
        <p:spPr bwMode="auto">
          <a:xfrm>
            <a:off x="4391025" y="4160838"/>
            <a:ext cx="241300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2000" b="1"/>
              <a:t>Оценивание </a:t>
            </a:r>
          </a:p>
          <a:p>
            <a:pPr>
              <a:lnSpc>
                <a:spcPct val="90000"/>
              </a:lnSpc>
            </a:pPr>
            <a:r>
              <a:rPr lang="ru-RU" sz="2000" b="1"/>
              <a:t>стабильности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391025" y="2244726"/>
            <a:ext cx="2389188" cy="862013"/>
          </a:xfrm>
          <a:prstGeom prst="rect">
            <a:avLst/>
          </a:prstGeom>
          <a:noFill/>
        </p:spPr>
        <p:txBody>
          <a:bodyPr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/>
              <a:t>Установление метрологической </a:t>
            </a:r>
            <a:r>
              <a:rPr lang="ru-RU" sz="2000" b="1" dirty="0" err="1"/>
              <a:t>прослеживаемости</a:t>
            </a:r>
            <a:endParaRPr lang="ru-RU" sz="2000" b="1" dirty="0"/>
          </a:p>
        </p:txBody>
      </p:sp>
      <p:sp>
        <p:nvSpPr>
          <p:cNvPr id="35849" name="Заголовок 1"/>
          <p:cNvSpPr txBox="1">
            <a:spLocks/>
          </p:cNvSpPr>
          <p:nvPr/>
        </p:nvSpPr>
        <p:spPr bwMode="auto">
          <a:xfrm>
            <a:off x="7585076" y="2281238"/>
            <a:ext cx="2894013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1700" b="1"/>
              <a:t>Расчет </a:t>
            </a:r>
          </a:p>
          <a:p>
            <a:pPr algn="ctr">
              <a:lnSpc>
                <a:spcPct val="90000"/>
              </a:lnSpc>
            </a:pPr>
            <a:r>
              <a:rPr lang="ru-RU" sz="1700" b="1"/>
              <a:t>аттестованного значения и неопределенности </a:t>
            </a:r>
          </a:p>
        </p:txBody>
      </p:sp>
      <p:sp>
        <p:nvSpPr>
          <p:cNvPr id="35850" name="Заголовок 1"/>
          <p:cNvSpPr txBox="1">
            <a:spLocks/>
          </p:cNvSpPr>
          <p:nvPr/>
        </p:nvSpPr>
        <p:spPr bwMode="auto">
          <a:xfrm>
            <a:off x="6621463" y="1108076"/>
            <a:ext cx="2595562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2000" b="1"/>
              <a:t>Выдача </a:t>
            </a:r>
          </a:p>
          <a:p>
            <a:pPr>
              <a:lnSpc>
                <a:spcPct val="90000"/>
              </a:lnSpc>
            </a:pPr>
            <a:r>
              <a:rPr lang="ru-RU" sz="2000" b="1"/>
              <a:t>сертификата СО</a:t>
            </a:r>
          </a:p>
        </p:txBody>
      </p:sp>
      <p:sp>
        <p:nvSpPr>
          <p:cNvPr id="8" name="Ромб 7"/>
          <p:cNvSpPr/>
          <p:nvPr/>
        </p:nvSpPr>
        <p:spPr>
          <a:xfrm>
            <a:off x="3206750" y="4776789"/>
            <a:ext cx="247650" cy="403225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Ромб 17"/>
          <p:cNvSpPr/>
          <p:nvPr/>
        </p:nvSpPr>
        <p:spPr>
          <a:xfrm>
            <a:off x="4984751" y="3756026"/>
            <a:ext cx="246063" cy="404813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Ромб 18"/>
          <p:cNvSpPr/>
          <p:nvPr/>
        </p:nvSpPr>
        <p:spPr>
          <a:xfrm>
            <a:off x="6623050" y="2855914"/>
            <a:ext cx="247650" cy="403225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Ромб 19"/>
          <p:cNvSpPr/>
          <p:nvPr/>
        </p:nvSpPr>
        <p:spPr>
          <a:xfrm>
            <a:off x="7745413" y="2289176"/>
            <a:ext cx="247650" cy="404813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8909051" y="1651001"/>
            <a:ext cx="246063" cy="404813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802064" y="2281239"/>
            <a:ext cx="3455987" cy="89852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585076" y="2281239"/>
            <a:ext cx="3025775" cy="113982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6275388" y="3543300"/>
            <a:ext cx="2305050" cy="10175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59" name="Прямоугольник 31"/>
          <p:cNvSpPr>
            <a:spLocks noChangeArrowheads="1"/>
          </p:cNvSpPr>
          <p:nvPr/>
        </p:nvSpPr>
        <p:spPr bwMode="auto">
          <a:xfrm>
            <a:off x="6617635" y="3768726"/>
            <a:ext cx="16189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/>
              <a:t>КАЛИБРОВКА,</a:t>
            </a:r>
          </a:p>
          <a:p>
            <a:pPr algn="ctr"/>
            <a:r>
              <a:rPr lang="ru-RU" b="1"/>
              <a:t>ПОВЕРКА СИ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6275389" y="3154363"/>
            <a:ext cx="528637" cy="4191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7239001" y="3154363"/>
            <a:ext cx="506413" cy="4048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2074864" y="5246689"/>
            <a:ext cx="1379537" cy="79057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8148638" y="114300"/>
            <a:ext cx="2462212" cy="12573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1798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6439" y="158751"/>
            <a:ext cx="8212137" cy="11858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000" b="1" dirty="0">
                <a:solidFill>
                  <a:srgbClr val="A50021"/>
                </a:solidFill>
              </a:rPr>
              <a:t>ТЕНДЕНЦИЯ В ОБЛАСТИ </a:t>
            </a:r>
            <a:r>
              <a:rPr lang="en-US" sz="3000" b="1" dirty="0">
                <a:solidFill>
                  <a:srgbClr val="A50021"/>
                </a:solidFill>
              </a:rPr>
              <a:t/>
            </a:r>
            <a:br>
              <a:rPr lang="en-US" sz="3000" b="1" dirty="0">
                <a:solidFill>
                  <a:srgbClr val="A50021"/>
                </a:solidFill>
              </a:rPr>
            </a:br>
            <a:r>
              <a:rPr lang="ru-RU" sz="3000" b="1" dirty="0">
                <a:solidFill>
                  <a:srgbClr val="A50021"/>
                </a:solidFill>
              </a:rPr>
              <a:t>СТАНДАРТНЫХ ОБРАЗЦОВ</a:t>
            </a:r>
            <a:br>
              <a:rPr lang="ru-RU" sz="3000" b="1" dirty="0">
                <a:solidFill>
                  <a:srgbClr val="A50021"/>
                </a:solidFill>
              </a:rPr>
            </a:br>
            <a:endParaRPr lang="ru-RU" sz="3000" b="1" dirty="0">
              <a:solidFill>
                <a:srgbClr val="A5002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2819400" y="1619250"/>
            <a:ext cx="6542088" cy="36274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915" name="Заголовок 1"/>
          <p:cNvSpPr txBox="1">
            <a:spLocks/>
          </p:cNvSpPr>
          <p:nvPr/>
        </p:nvSpPr>
        <p:spPr bwMode="auto">
          <a:xfrm>
            <a:off x="8832852" y="627064"/>
            <a:ext cx="3568698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2000" b="1" dirty="0" smtClean="0"/>
              <a:t>Сертифицированный стандартный образец (С</a:t>
            </a:r>
            <a:r>
              <a:rPr lang="en-US" sz="2000" b="1" dirty="0" smtClean="0"/>
              <a:t>RM</a:t>
            </a:r>
            <a:r>
              <a:rPr lang="ru-RU" sz="2000" b="1" dirty="0" smtClean="0"/>
              <a:t>)</a:t>
            </a:r>
            <a:endParaRPr lang="ru-RU" sz="2000" b="1" dirty="0"/>
          </a:p>
        </p:txBody>
      </p:sp>
      <p:sp>
        <p:nvSpPr>
          <p:cNvPr id="38916" name="Заголовок 1"/>
          <p:cNvSpPr txBox="1">
            <a:spLocks/>
          </p:cNvSpPr>
          <p:nvPr/>
        </p:nvSpPr>
        <p:spPr bwMode="auto">
          <a:xfrm>
            <a:off x="3549651" y="4745038"/>
            <a:ext cx="14636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</a:pPr>
            <a:endParaRPr lang="ru-RU" sz="3000" b="1"/>
          </a:p>
        </p:txBody>
      </p:sp>
      <p:sp>
        <p:nvSpPr>
          <p:cNvPr id="38917" name="Заголовок 1"/>
          <p:cNvSpPr txBox="1">
            <a:spLocks/>
          </p:cNvSpPr>
          <p:nvPr/>
        </p:nvSpPr>
        <p:spPr bwMode="auto">
          <a:xfrm>
            <a:off x="1698625" y="5087938"/>
            <a:ext cx="3887788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2500" b="1"/>
              <a:t>Изготовитель СО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391025" y="2293938"/>
            <a:ext cx="2389188" cy="862012"/>
          </a:xfrm>
          <a:prstGeom prst="rect">
            <a:avLst/>
          </a:prstGeom>
          <a:noFill/>
        </p:spPr>
        <p:txBody>
          <a:bodyPr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000" b="1" dirty="0"/>
              <a:t>Установление метрологической </a:t>
            </a:r>
            <a:r>
              <a:rPr lang="ru-RU" sz="2000" b="1" dirty="0" err="1"/>
              <a:t>прослеживаемости</a:t>
            </a:r>
            <a:endParaRPr lang="ru-RU" sz="2000" b="1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7121526" y="2651126"/>
            <a:ext cx="2894013" cy="862013"/>
          </a:xfrm>
          <a:prstGeom prst="rect">
            <a:avLst/>
          </a:prstGeom>
          <a:noFill/>
        </p:spPr>
        <p:txBody>
          <a:bodyPr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/>
              <a:t>Расчет неопределенности аттестованного значения СО</a:t>
            </a:r>
          </a:p>
        </p:txBody>
      </p:sp>
      <p:sp>
        <p:nvSpPr>
          <p:cNvPr id="38921" name="Заголовок 1"/>
          <p:cNvSpPr txBox="1">
            <a:spLocks/>
          </p:cNvSpPr>
          <p:nvPr/>
        </p:nvSpPr>
        <p:spPr bwMode="auto">
          <a:xfrm>
            <a:off x="6421438" y="1112838"/>
            <a:ext cx="241300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2000" b="1"/>
              <a:t>Выдача документа на СО</a:t>
            </a:r>
          </a:p>
        </p:txBody>
      </p:sp>
      <p:sp>
        <p:nvSpPr>
          <p:cNvPr id="8" name="Ромб 7"/>
          <p:cNvSpPr/>
          <p:nvPr/>
        </p:nvSpPr>
        <p:spPr>
          <a:xfrm>
            <a:off x="2984500" y="4924426"/>
            <a:ext cx="247650" cy="404813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Ромб 18"/>
          <p:cNvSpPr/>
          <p:nvPr/>
        </p:nvSpPr>
        <p:spPr>
          <a:xfrm>
            <a:off x="5835651" y="3311526"/>
            <a:ext cx="246063" cy="403225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Ромб 19"/>
          <p:cNvSpPr/>
          <p:nvPr/>
        </p:nvSpPr>
        <p:spPr>
          <a:xfrm>
            <a:off x="7707313" y="2260601"/>
            <a:ext cx="247650" cy="403225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8858251" y="1684338"/>
            <a:ext cx="246063" cy="404812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936" name="Прямоугольник 55"/>
          <p:cNvSpPr>
            <a:spLocks noChangeArrowheads="1"/>
          </p:cNvSpPr>
          <p:nvPr/>
        </p:nvSpPr>
        <p:spPr bwMode="auto">
          <a:xfrm>
            <a:off x="2505075" y="984251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ISO Guide 34:2009</a:t>
            </a:r>
          </a:p>
          <a:p>
            <a:r>
              <a:rPr lang="en-US" b="1"/>
              <a:t>(ISO 17034)</a:t>
            </a:r>
            <a:endParaRPr lang="ru-RU" b="1"/>
          </a:p>
        </p:txBody>
      </p:sp>
      <p:sp>
        <p:nvSpPr>
          <p:cNvPr id="38937" name="Rectangle 22"/>
          <p:cNvSpPr>
            <a:spLocks noChangeArrowheads="1"/>
          </p:cNvSpPr>
          <p:nvPr/>
        </p:nvSpPr>
        <p:spPr bwMode="auto">
          <a:xfrm>
            <a:off x="2505076" y="984250"/>
            <a:ext cx="2214563" cy="700088"/>
          </a:xfrm>
          <a:prstGeom prst="rect">
            <a:avLst/>
          </a:prstGeom>
          <a:solidFill>
            <a:srgbClr val="F29000">
              <a:alpha val="9804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8938" name="Picture 17" descr="%D0%BE%D1%81%D1%82%D0%BE%D1%80%D0%BE%D0%B6%D0%BD%D0%BE-%D0%B2%D0%BE%D1%81%D0%B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4" y="541338"/>
            <a:ext cx="847725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Стрелка вверх 58"/>
          <p:cNvSpPr/>
          <p:nvPr/>
        </p:nvSpPr>
        <p:spPr>
          <a:xfrm>
            <a:off x="2682876" y="1974850"/>
            <a:ext cx="155575" cy="3632200"/>
          </a:xfrm>
          <a:prstGeom prst="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115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1393825" y="109538"/>
            <a:ext cx="9144000" cy="696912"/>
          </a:xfrm>
        </p:spPr>
        <p:txBody>
          <a:bodyPr>
            <a:normAutofit fontScale="90000"/>
          </a:bodyPr>
          <a:lstStyle/>
          <a:p>
            <a:r>
              <a:rPr lang="ru-RU" sz="2000" b="1">
                <a:solidFill>
                  <a:srgbClr val="990033"/>
                </a:solidFill>
              </a:rPr>
              <a:t/>
            </a:r>
            <a:br>
              <a:rPr lang="ru-RU" sz="2000" b="1">
                <a:solidFill>
                  <a:srgbClr val="990033"/>
                </a:solidFill>
              </a:rPr>
            </a:br>
            <a:r>
              <a:rPr lang="ru-RU" sz="2500" b="1" u="sng">
                <a:solidFill>
                  <a:srgbClr val="990033"/>
                </a:solidFill>
              </a:rPr>
              <a:t>СЕРТИФИЦИРОВАННЫЕ</a:t>
            </a:r>
            <a:r>
              <a:rPr lang="en-US" sz="2500" b="1">
                <a:solidFill>
                  <a:srgbClr val="990033"/>
                </a:solidFill>
              </a:rPr>
              <a:t> </a:t>
            </a:r>
            <a:r>
              <a:rPr lang="ru-RU" sz="2500" b="1">
                <a:solidFill>
                  <a:srgbClr val="990033"/>
                </a:solidFill>
              </a:rPr>
              <a:t>СТАНДАРТНЫЕ ОБРАЗЦЫ </a:t>
            </a:r>
            <a:r>
              <a:rPr lang="en-US" sz="2500" b="1">
                <a:solidFill>
                  <a:srgbClr val="990033"/>
                </a:solidFill>
              </a:rPr>
              <a:t/>
            </a:r>
            <a:br>
              <a:rPr lang="en-US" sz="2500" b="1">
                <a:solidFill>
                  <a:srgbClr val="990033"/>
                </a:solidFill>
              </a:rPr>
            </a:br>
            <a:r>
              <a:rPr lang="ru-RU" sz="2500" b="1">
                <a:solidFill>
                  <a:srgbClr val="990033"/>
                </a:solidFill>
              </a:rPr>
              <a:t>(</a:t>
            </a:r>
            <a:r>
              <a:rPr lang="en-US" sz="2500" b="1">
                <a:solidFill>
                  <a:srgbClr val="990033"/>
                </a:solidFill>
              </a:rPr>
              <a:t>ISO Guide 33:2015)</a:t>
            </a:r>
            <a:r>
              <a:rPr lang="ru-RU" sz="2500" b="1">
                <a:solidFill>
                  <a:srgbClr val="990033"/>
                </a:solidFill>
              </a:rPr>
              <a:t> </a:t>
            </a:r>
            <a:r>
              <a:rPr lang="ru-RU" sz="3000" b="1">
                <a:solidFill>
                  <a:srgbClr val="990033"/>
                </a:solidFill>
              </a:rPr>
              <a:t/>
            </a:r>
            <a:br>
              <a:rPr lang="ru-RU" sz="3000" b="1">
                <a:solidFill>
                  <a:srgbClr val="990033"/>
                </a:solidFill>
              </a:rPr>
            </a:br>
            <a:endParaRPr lang="ru-RU" sz="3000" b="1">
              <a:solidFill>
                <a:srgbClr val="990033"/>
              </a:solidFill>
            </a:endParaRPr>
          </a:p>
        </p:txBody>
      </p:sp>
      <p:sp>
        <p:nvSpPr>
          <p:cNvPr id="4" name="Прямоугольник 56"/>
          <p:cNvSpPr/>
          <p:nvPr/>
        </p:nvSpPr>
        <p:spPr>
          <a:xfrm>
            <a:off x="2032000" y="3811588"/>
            <a:ext cx="6604000" cy="5572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b="1" dirty="0">
                <a:solidFill>
                  <a:schemeClr val="tx1"/>
                </a:solidFill>
                <a:cs typeface="Arial" charset="0"/>
              </a:rPr>
              <a:t>контроля правильности, </a:t>
            </a:r>
            <a:r>
              <a:rPr lang="ru-RU" b="1" dirty="0" err="1">
                <a:solidFill>
                  <a:schemeClr val="tx1"/>
                </a:solidFill>
                <a:cs typeface="Arial" charset="0"/>
              </a:rPr>
              <a:t>прецизионности</a:t>
            </a:r>
            <a:r>
              <a:rPr lang="ru-RU" b="1" dirty="0">
                <a:solidFill>
                  <a:schemeClr val="tx1"/>
                </a:solidFill>
                <a:cs typeface="Arial" charset="0"/>
              </a:rPr>
              <a:t> измерений</a:t>
            </a:r>
          </a:p>
        </p:txBody>
      </p:sp>
      <p:sp>
        <p:nvSpPr>
          <p:cNvPr id="5" name="Прямоугольник 56"/>
          <p:cNvSpPr/>
          <p:nvPr/>
        </p:nvSpPr>
        <p:spPr>
          <a:xfrm>
            <a:off x="2032000" y="3186114"/>
            <a:ext cx="6604000" cy="492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  <a:cs typeface="Arial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b="1" dirty="0">
                <a:solidFill>
                  <a:schemeClr val="tx1"/>
                </a:solidFill>
                <a:cs typeface="Arial" charset="0"/>
              </a:rPr>
              <a:t>испытаний, градуировки, калибровки, поверки СИ</a:t>
            </a:r>
          </a:p>
          <a:p>
            <a:pPr algn="ctr">
              <a:defRPr/>
            </a:pPr>
            <a:endParaRPr lang="ru-RU" b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6" name="Прямоугольник 56"/>
          <p:cNvSpPr/>
          <p:nvPr/>
        </p:nvSpPr>
        <p:spPr>
          <a:xfrm>
            <a:off x="2017713" y="2432051"/>
            <a:ext cx="8272462" cy="5746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b="1" dirty="0">
                <a:solidFill>
                  <a:schemeClr val="tx1"/>
                </a:solidFill>
                <a:cs typeface="Arial" charset="0"/>
              </a:rPr>
              <a:t>обеспечения и демонстрации метрологической </a:t>
            </a:r>
            <a:r>
              <a:rPr lang="ru-RU" b="1" dirty="0" err="1">
                <a:solidFill>
                  <a:schemeClr val="tx1"/>
                </a:solidFill>
                <a:cs typeface="Arial" charset="0"/>
              </a:rPr>
              <a:t>прослеживаемости</a:t>
            </a:r>
            <a:endParaRPr lang="ru-RU" b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7893" name="Line 27"/>
          <p:cNvSpPr>
            <a:spLocks noChangeShapeType="1"/>
          </p:cNvSpPr>
          <p:nvPr/>
        </p:nvSpPr>
        <p:spPr bwMode="auto">
          <a:xfrm flipH="1">
            <a:off x="1755775" y="1195388"/>
            <a:ext cx="30924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" name="Прямоугольник 56"/>
          <p:cNvSpPr/>
          <p:nvPr/>
        </p:nvSpPr>
        <p:spPr>
          <a:xfrm>
            <a:off x="2017714" y="1657350"/>
            <a:ext cx="6618287" cy="5349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  <a:cs typeface="Arial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b="1" dirty="0">
                <a:solidFill>
                  <a:schemeClr val="tx1"/>
                </a:solidFill>
                <a:cs typeface="Arial" charset="0"/>
              </a:rPr>
              <a:t>передачи измерительной возможности</a:t>
            </a:r>
          </a:p>
          <a:p>
            <a:pPr algn="ctr">
              <a:defRPr/>
            </a:pPr>
            <a:endParaRPr lang="ru-RU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7" name="Прямоугольник 56"/>
          <p:cNvSpPr/>
          <p:nvPr/>
        </p:nvSpPr>
        <p:spPr>
          <a:xfrm>
            <a:off x="2032000" y="4467226"/>
            <a:ext cx="6604000" cy="4873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  <a:cs typeface="Arial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b="1" dirty="0" err="1">
                <a:solidFill>
                  <a:schemeClr val="tx1"/>
                </a:solidFill>
                <a:cs typeface="Arial" charset="0"/>
              </a:rPr>
              <a:t>валидации</a:t>
            </a:r>
            <a:r>
              <a:rPr lang="ru-RU" b="1" dirty="0">
                <a:solidFill>
                  <a:schemeClr val="tx1"/>
                </a:solidFill>
                <a:cs typeface="Arial" charset="0"/>
              </a:rPr>
              <a:t>, аттестации методик измерений</a:t>
            </a:r>
          </a:p>
          <a:p>
            <a:pPr algn="ctr">
              <a:defRPr/>
            </a:pPr>
            <a:endParaRPr lang="ru-RU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8" name="Прямоугольник 56"/>
          <p:cNvSpPr/>
          <p:nvPr/>
        </p:nvSpPr>
        <p:spPr>
          <a:xfrm>
            <a:off x="2052638" y="5110164"/>
            <a:ext cx="6583362" cy="4540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b="1" dirty="0">
                <a:solidFill>
                  <a:schemeClr val="tx1"/>
                </a:solidFill>
                <a:cs typeface="Arial" charset="0"/>
              </a:rPr>
              <a:t>проверки квалификации лабораторий</a:t>
            </a:r>
          </a:p>
        </p:txBody>
      </p:sp>
      <p:sp>
        <p:nvSpPr>
          <p:cNvPr id="29" name="Line 13"/>
          <p:cNvSpPr>
            <a:spLocks noChangeShapeType="1"/>
          </p:cNvSpPr>
          <p:nvPr/>
        </p:nvSpPr>
        <p:spPr bwMode="auto">
          <a:xfrm>
            <a:off x="1787526" y="1173163"/>
            <a:ext cx="3175" cy="41640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n w="6350">
                <a:solidFill>
                  <a:schemeClr val="tx1"/>
                </a:solidFill>
              </a:ln>
            </a:endParaRPr>
          </a:p>
        </p:txBody>
      </p:sp>
      <p:sp>
        <p:nvSpPr>
          <p:cNvPr id="37898" name="Line 17"/>
          <p:cNvSpPr>
            <a:spLocks noChangeShapeType="1"/>
          </p:cNvSpPr>
          <p:nvPr/>
        </p:nvSpPr>
        <p:spPr bwMode="auto">
          <a:xfrm>
            <a:off x="1770064" y="2054225"/>
            <a:ext cx="2619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9" name="Прямоугольник 7"/>
          <p:cNvSpPr>
            <a:spLocks noChangeArrowheads="1"/>
          </p:cNvSpPr>
          <p:nvPr/>
        </p:nvSpPr>
        <p:spPr bwMode="auto">
          <a:xfrm>
            <a:off x="4332289" y="973138"/>
            <a:ext cx="3265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i="1"/>
              <a:t>средство</a:t>
            </a:r>
            <a:r>
              <a:rPr lang="ru-RU"/>
              <a:t> </a:t>
            </a:r>
          </a:p>
        </p:txBody>
      </p:sp>
      <p:sp>
        <p:nvSpPr>
          <p:cNvPr id="37900" name="Line 27"/>
          <p:cNvSpPr>
            <a:spLocks noChangeShapeType="1"/>
          </p:cNvSpPr>
          <p:nvPr/>
        </p:nvSpPr>
        <p:spPr bwMode="auto">
          <a:xfrm flipH="1">
            <a:off x="9705975" y="704850"/>
            <a:ext cx="584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1" name="Line 13"/>
          <p:cNvSpPr>
            <a:spLocks noChangeShapeType="1"/>
          </p:cNvSpPr>
          <p:nvPr/>
        </p:nvSpPr>
        <p:spPr bwMode="auto">
          <a:xfrm flipH="1">
            <a:off x="10290175" y="696913"/>
            <a:ext cx="0" cy="4762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2" name="Line 27"/>
          <p:cNvSpPr>
            <a:spLocks noChangeShapeType="1"/>
          </p:cNvSpPr>
          <p:nvPr/>
        </p:nvSpPr>
        <p:spPr bwMode="auto">
          <a:xfrm flipH="1" flipV="1">
            <a:off x="7199313" y="1173164"/>
            <a:ext cx="3090862" cy="222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3" name="Line 17"/>
          <p:cNvSpPr>
            <a:spLocks noChangeShapeType="1"/>
          </p:cNvSpPr>
          <p:nvPr/>
        </p:nvSpPr>
        <p:spPr bwMode="auto">
          <a:xfrm>
            <a:off x="1755775" y="2719388"/>
            <a:ext cx="2619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4" name="Line 17"/>
          <p:cNvSpPr>
            <a:spLocks noChangeShapeType="1"/>
          </p:cNvSpPr>
          <p:nvPr/>
        </p:nvSpPr>
        <p:spPr bwMode="auto">
          <a:xfrm>
            <a:off x="1755775" y="3432175"/>
            <a:ext cx="2619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5" name="Line 17"/>
          <p:cNvSpPr>
            <a:spLocks noChangeShapeType="1"/>
          </p:cNvSpPr>
          <p:nvPr/>
        </p:nvSpPr>
        <p:spPr bwMode="auto">
          <a:xfrm>
            <a:off x="1790700" y="4089400"/>
            <a:ext cx="2619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6" name="Line 17"/>
          <p:cNvSpPr>
            <a:spLocks noChangeShapeType="1"/>
          </p:cNvSpPr>
          <p:nvPr/>
        </p:nvSpPr>
        <p:spPr bwMode="auto">
          <a:xfrm>
            <a:off x="1770064" y="4710113"/>
            <a:ext cx="2619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7" name="Line 17"/>
          <p:cNvSpPr>
            <a:spLocks noChangeShapeType="1"/>
          </p:cNvSpPr>
          <p:nvPr/>
        </p:nvSpPr>
        <p:spPr bwMode="auto">
          <a:xfrm>
            <a:off x="1755775" y="5308600"/>
            <a:ext cx="2619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9209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619" y="3601687"/>
            <a:ext cx="10276386" cy="54836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A50021"/>
                </a:solidFill>
              </a:rPr>
              <a:t>ПРОБЛЕМА</a:t>
            </a:r>
            <a:r>
              <a:rPr lang="en-US" sz="2500" b="1" dirty="0" smtClean="0">
                <a:solidFill>
                  <a:srgbClr val="A50021"/>
                </a:solidFill>
              </a:rPr>
              <a:t>:</a:t>
            </a:r>
            <a:r>
              <a:rPr lang="ru-RU" sz="2500" b="1" dirty="0" smtClean="0">
                <a:solidFill>
                  <a:srgbClr val="A50021"/>
                </a:solidFill>
              </a:rPr>
              <a:t/>
            </a:r>
            <a:br>
              <a:rPr lang="ru-RU" sz="2500" b="1" dirty="0" smtClean="0">
                <a:solidFill>
                  <a:srgbClr val="A50021"/>
                </a:solidFill>
              </a:rPr>
            </a:br>
            <a:r>
              <a:rPr lang="ru-RU" sz="2500" b="1" dirty="0" smtClean="0">
                <a:solidFill>
                  <a:srgbClr val="A50021"/>
                </a:solidFill>
              </a:rPr>
              <a:t>большая часть используемых в РФ методик измерений имеют установленную характеристику погрешности и, как следствие, для таких методик измерений следует применять СО с установленной погрешностью, а не неопределенностью.</a:t>
            </a:r>
            <a:br>
              <a:rPr lang="ru-RU" sz="2500" b="1" dirty="0" smtClean="0">
                <a:solidFill>
                  <a:srgbClr val="A50021"/>
                </a:solidFill>
              </a:rPr>
            </a:br>
            <a:r>
              <a:rPr lang="ru-RU" sz="2500" b="1" dirty="0">
                <a:solidFill>
                  <a:srgbClr val="A50021"/>
                </a:solidFill>
              </a:rPr>
              <a:t/>
            </a:r>
            <a:br>
              <a:rPr lang="ru-RU" sz="2500" b="1" dirty="0">
                <a:solidFill>
                  <a:srgbClr val="A50021"/>
                </a:solidFill>
              </a:rPr>
            </a:br>
            <a:endParaRPr lang="ru-RU" sz="2500" b="1" dirty="0">
              <a:solidFill>
                <a:srgbClr val="A50021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68920" y="1333144"/>
            <a:ext cx="11591499" cy="1655762"/>
          </a:xfrm>
        </p:spPr>
        <p:txBody>
          <a:bodyPr>
            <a:normAutofit fontScale="40000" lnSpcReduction="20000"/>
          </a:bodyPr>
          <a:lstStyle/>
          <a:p>
            <a:pPr algn="l">
              <a:lnSpc>
                <a:spcPct val="220000"/>
              </a:lnSpc>
              <a:spcBef>
                <a:spcPts val="0"/>
              </a:spcBef>
              <a:buClr>
                <a:srgbClr val="CC3300"/>
              </a:buClr>
              <a:defRPr/>
            </a:pPr>
            <a:endParaRPr lang="ru-RU" sz="8000" dirty="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  <a:buClr>
                <a:srgbClr val="CC3300"/>
              </a:buClr>
              <a:defRPr/>
            </a:pPr>
            <a:r>
              <a:rPr lang="ru-RU" sz="8000" dirty="0" smtClean="0">
                <a:latin typeface="Times New Roman" pitchFamily="18" charset="0"/>
                <a:cs typeface="Times New Roman" panose="02020603050405020304" pitchFamily="18" charset="0"/>
              </a:rPr>
              <a:t>     </a:t>
            </a:r>
            <a:endParaRPr lang="ru-RU" sz="8000" dirty="0">
              <a:latin typeface="Times New Roman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Clr>
                <a:srgbClr val="CC3300"/>
              </a:buClr>
              <a:defRPr/>
            </a:pPr>
            <a:endParaRPr lang="ru-RU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49277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684339" y="103189"/>
            <a:ext cx="881062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Проблемные вопросы</a:t>
            </a:r>
          </a:p>
          <a:p>
            <a:pPr>
              <a:buClr>
                <a:srgbClr val="990033"/>
              </a:buClr>
              <a:buFont typeface="Wingdings" pitchFamily="2" charset="2"/>
              <a:buChar char="q"/>
            </a:pPr>
            <a:endParaRPr lang="ru-RU" sz="5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814513" y="1017588"/>
            <a:ext cx="857885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</a:rPr>
              <a:t>Введение в ГОСТ 8.315 понятий</a:t>
            </a:r>
          </a:p>
          <a:p>
            <a:pPr>
              <a:buClr>
                <a:srgbClr val="990033"/>
              </a:buClr>
            </a:pPr>
            <a:r>
              <a:rPr lang="ru-RU" sz="2000" dirty="0" smtClean="0">
                <a:latin typeface="Times New Roman" pitchFamily="18" charset="0"/>
              </a:rPr>
              <a:t>«стандартный </a:t>
            </a:r>
            <a:r>
              <a:rPr lang="ru-RU" sz="2000" dirty="0">
                <a:latin typeface="Times New Roman" pitchFamily="18" charset="0"/>
              </a:rPr>
              <a:t>образец» </a:t>
            </a:r>
            <a:r>
              <a:rPr lang="ru-RU" sz="2000" dirty="0" smtClean="0">
                <a:latin typeface="Times New Roman" pitchFamily="18" charset="0"/>
              </a:rPr>
              <a:t>и «сертифицированный </a:t>
            </a:r>
            <a:r>
              <a:rPr lang="ru-RU" sz="2000" dirty="0">
                <a:latin typeface="Times New Roman" pitchFamily="18" charset="0"/>
              </a:rPr>
              <a:t>стандартный образец</a:t>
            </a:r>
            <a:r>
              <a:rPr lang="ru-RU" sz="2000" dirty="0" smtClean="0">
                <a:latin typeface="Times New Roman" pitchFamily="18" charset="0"/>
              </a:rPr>
              <a:t>».</a:t>
            </a:r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</a:rPr>
              <a:t>Наличие в ГОСТ 8.315 положений, касающихся законодательный требований в области СО</a:t>
            </a:r>
            <a:r>
              <a:rPr lang="en-US" sz="2000" dirty="0" smtClean="0">
                <a:latin typeface="Times New Roman" pitchFamily="18" charset="0"/>
              </a:rPr>
              <a:t>:</a:t>
            </a:r>
            <a:endParaRPr lang="ru-RU" sz="2000" dirty="0" smtClean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  <a:buFontTx/>
              <a:buChar char="-"/>
            </a:pPr>
            <a:r>
              <a:rPr lang="ru-RU" sz="2000" dirty="0" smtClean="0">
                <a:latin typeface="Times New Roman" pitchFamily="18" charset="0"/>
              </a:rPr>
              <a:t>вопросы утверждения типа СО, описание типа СО, сертификат об утверждении типа СО</a:t>
            </a:r>
            <a:r>
              <a:rPr lang="en-US" sz="2000" dirty="0" smtClean="0">
                <a:latin typeface="Times New Roman" pitchFamily="18" charset="0"/>
              </a:rPr>
              <a:t>;</a:t>
            </a:r>
            <a:endParaRPr lang="ru-RU" sz="2000" dirty="0" smtClean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  <a:buFontTx/>
              <a:buChar char="-"/>
            </a:pPr>
            <a:r>
              <a:rPr lang="ru-RU" sz="2000" dirty="0">
                <a:latin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</a:rPr>
              <a:t>роблема </a:t>
            </a:r>
            <a:r>
              <a:rPr lang="ru-RU" sz="2000" dirty="0" err="1" smtClean="0">
                <a:latin typeface="Times New Roman" pitchFamily="18" charset="0"/>
              </a:rPr>
              <a:t>негармонизированного</a:t>
            </a:r>
            <a:r>
              <a:rPr lang="ru-RU" sz="2000" dirty="0" smtClean="0">
                <a:latin typeface="Times New Roman" pitchFamily="18" charset="0"/>
              </a:rPr>
              <a:t> подхода к утверждению типа СО в России со странами СНГ</a:t>
            </a:r>
            <a:r>
              <a:rPr lang="en-US" sz="2000" dirty="0" smtClean="0">
                <a:latin typeface="Times New Roman" pitchFamily="18" charset="0"/>
              </a:rPr>
              <a:t>:</a:t>
            </a:r>
            <a:endParaRPr lang="ru-RU" sz="2000" dirty="0" smtClean="0">
              <a:latin typeface="Times New Roman" pitchFamily="18" charset="0"/>
            </a:endParaRPr>
          </a:p>
          <a:p>
            <a:pPr>
              <a:buClr>
                <a:srgbClr val="990033"/>
              </a:buClr>
            </a:pPr>
            <a:r>
              <a:rPr lang="ru-RU" sz="2000" dirty="0" smtClean="0">
                <a:latin typeface="Times New Roman" pitchFamily="18" charset="0"/>
              </a:rPr>
              <a:t>Все государства-члены МГС следуют в области законодательной метрологии в части СО принципам </a:t>
            </a:r>
            <a:r>
              <a:rPr lang="en-US" sz="2000" dirty="0" smtClean="0">
                <a:latin typeface="Times New Roman" pitchFamily="18" charset="0"/>
              </a:rPr>
              <a:t>OIML D18</a:t>
            </a:r>
            <a:r>
              <a:rPr lang="ru-RU" sz="2000" dirty="0" smtClean="0">
                <a:latin typeface="Times New Roman" pitchFamily="18" charset="0"/>
              </a:rPr>
              <a:t> (полное соответствие). </a:t>
            </a:r>
          </a:p>
          <a:p>
            <a:pPr>
              <a:buClr>
                <a:srgbClr val="990033"/>
              </a:buClr>
            </a:pPr>
            <a:r>
              <a:rPr lang="ru-RU" sz="2000" dirty="0" smtClean="0">
                <a:latin typeface="Times New Roman" pitchFamily="18" charset="0"/>
              </a:rPr>
              <a:t>Россия с введением № 102-ФЗ отошла от </a:t>
            </a:r>
            <a:r>
              <a:rPr lang="en-US" sz="2000" dirty="0">
                <a:latin typeface="Times New Roman" pitchFamily="18" charset="0"/>
              </a:rPr>
              <a:t>OIML </a:t>
            </a:r>
            <a:r>
              <a:rPr lang="en-US" sz="2000" dirty="0" smtClean="0">
                <a:latin typeface="Times New Roman" pitchFamily="18" charset="0"/>
              </a:rPr>
              <a:t>D18</a:t>
            </a:r>
            <a:r>
              <a:rPr lang="ru-RU" sz="2000" dirty="0" smtClean="0">
                <a:latin typeface="Times New Roman" pitchFamily="18" charset="0"/>
              </a:rPr>
              <a:t> (сложности с гармонизацией).</a:t>
            </a:r>
            <a:endParaRPr lang="ru-RU" sz="23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62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25172" y="372261"/>
            <a:ext cx="10639425" cy="6135462"/>
          </a:xfrm>
        </p:spPr>
        <p:txBody>
          <a:bodyPr>
            <a:normAutofit/>
          </a:bodyPr>
          <a:lstStyle/>
          <a:p>
            <a:pPr indent="19050" algn="ctr">
              <a:lnSpc>
                <a:spcPct val="80000"/>
              </a:lnSpc>
              <a:buClr>
                <a:srgbClr val="CC3300"/>
              </a:buClr>
              <a:buNone/>
            </a:pPr>
            <a:r>
              <a:rPr lang="ru-RU" sz="2000" b="1" dirty="0" smtClean="0">
                <a:solidFill>
                  <a:srgbClr val="A50021"/>
                </a:solidFill>
              </a:rPr>
              <a:t>ПЛАН </a:t>
            </a:r>
            <a:r>
              <a:rPr lang="ru-RU" sz="2000" b="1" dirty="0">
                <a:solidFill>
                  <a:srgbClr val="A50021"/>
                </a:solidFill>
              </a:rPr>
              <a:t>ПЕРЕСМОТРА ДЕЙСТВУЮЩИХ НОРМАТИВНЫХ ДОКУМЕНТОВ   МГС </a:t>
            </a:r>
            <a:br>
              <a:rPr lang="ru-RU" sz="2000" b="1" dirty="0">
                <a:solidFill>
                  <a:srgbClr val="A50021"/>
                </a:solidFill>
              </a:rPr>
            </a:br>
            <a:r>
              <a:rPr lang="ru-RU" sz="2000" b="1" dirty="0">
                <a:solidFill>
                  <a:srgbClr val="A50021"/>
                </a:solidFill>
              </a:rPr>
              <a:t>ПО СТАНДАРТНЫМ </a:t>
            </a:r>
            <a:r>
              <a:rPr lang="ru-RU" sz="2000" b="1" dirty="0" smtClean="0">
                <a:solidFill>
                  <a:srgbClr val="A50021"/>
                </a:solidFill>
              </a:rPr>
              <a:t>ОБРАЗЦАМ (на 2016 г.)</a:t>
            </a:r>
            <a:endParaRPr lang="ru-RU" altLang="ru-RU" sz="2000" b="1" dirty="0">
              <a:solidFill>
                <a:srgbClr val="800000"/>
              </a:solidFill>
            </a:endParaRPr>
          </a:p>
          <a:p>
            <a:pPr indent="19050" algn="ctr">
              <a:lnSpc>
                <a:spcPct val="80000"/>
              </a:lnSpc>
              <a:buClr>
                <a:srgbClr val="CC3300"/>
              </a:buClr>
              <a:buNone/>
            </a:pPr>
            <a:endParaRPr lang="ru-RU" altLang="ru-RU" sz="1900" dirty="0"/>
          </a:p>
          <a:p>
            <a:pPr indent="19050" algn="ctr">
              <a:lnSpc>
                <a:spcPct val="80000"/>
              </a:lnSpc>
              <a:buClr>
                <a:srgbClr val="CC3300"/>
              </a:buClr>
              <a:buNone/>
            </a:pPr>
            <a:endParaRPr lang="ru-RU" altLang="ru-RU" sz="1000" dirty="0"/>
          </a:p>
          <a:p>
            <a:pPr indent="19050" algn="ctr">
              <a:lnSpc>
                <a:spcPct val="80000"/>
              </a:lnSpc>
              <a:buClr>
                <a:srgbClr val="CC3300"/>
              </a:buClr>
              <a:buNone/>
            </a:pPr>
            <a:endParaRPr lang="ru-RU" altLang="ru-RU" sz="500" dirty="0"/>
          </a:p>
          <a:p>
            <a:pPr indent="19050">
              <a:lnSpc>
                <a:spcPct val="80000"/>
              </a:lnSpc>
              <a:buClr>
                <a:srgbClr val="CC3300"/>
              </a:buClr>
              <a:buNone/>
            </a:pPr>
            <a:endParaRPr lang="ru-RU" altLang="ru-RU" sz="1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416050" y="1898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682485"/>
              </p:ext>
            </p:extLst>
          </p:nvPr>
        </p:nvGraphicFramePr>
        <p:xfrm>
          <a:off x="243062" y="968776"/>
          <a:ext cx="10517865" cy="480791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22658"/>
                <a:gridCol w="3889506"/>
                <a:gridCol w="1640787"/>
                <a:gridCol w="2557945"/>
                <a:gridCol w="959229"/>
                <a:gridCol w="847740"/>
              </a:tblGrid>
              <a:tr h="1092707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РМГ 34-2001 «Порядок актуализации  реестра межгосударственных стандартных образцов»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УНИИМ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Республика Армения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Республика Беларусь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Республика Казахстан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Республика Узбекистан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</a:rPr>
                        <a:t>2016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</a:rPr>
                        <a:t>2017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1311248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5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ГОСТ 8.315-97 «ГСИ. Стандартные образцы состава и свойств веществ и материалов.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Основные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положения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»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УНИИМ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Республика Армения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Республика Беларусь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Республика Казахстан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Республика Узбекистан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Украина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2016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2017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1092707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ГОСТ 8.531-2002 «ГСИ. Стандартные образцы состава монолитных и дисперсных материалов.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Способы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оценивания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однородности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»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 УНИИМ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Республика Армения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Республика Беларусь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Республика Казахстан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Республика Узбекистан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2016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2017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1311248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7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ГОСТ 8.532-2002   «ГСИ. Стандартные образцы состава   веществ и материалов. 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Межлабораторная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метрологическая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аттестация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. 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Содержание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 и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порядок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проведения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работ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»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 УНИИМ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</a:rPr>
                        <a:t>Республика Армения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</a:rPr>
                        <a:t>Республика Беларусь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</a:rPr>
                        <a:t>Республика Казахстан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</a:rPr>
                        <a:t>Республика Узбекистан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</a:rPr>
                        <a:t>Украина 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2016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2017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02698"/>
              </p:ext>
            </p:extLst>
          </p:nvPr>
        </p:nvGraphicFramePr>
        <p:xfrm>
          <a:off x="269929" y="5779294"/>
          <a:ext cx="10441613" cy="9144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09790"/>
                <a:gridCol w="3871750"/>
                <a:gridCol w="1628892"/>
                <a:gridCol w="2539401"/>
                <a:gridCol w="952275"/>
                <a:gridCol w="839505"/>
              </a:tblGrid>
              <a:tr h="0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8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ГОСТ 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ISO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Guide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33 Стандартные образцы. Надлежащая практика применения стандартных образцов. (разработка ГОСТ на основе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ISO Guide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 33-2015)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 УНИИМ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Российская Федерация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Республика Беларусь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Республика Казахстан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2016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2018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886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title"/>
          </p:nvPr>
        </p:nvSpPr>
        <p:spPr>
          <a:xfrm>
            <a:off x="1886822" y="681306"/>
            <a:ext cx="8229600" cy="792162"/>
          </a:xfrm>
        </p:spPr>
        <p:txBody>
          <a:bodyPr>
            <a:normAutofit/>
          </a:bodyPr>
          <a:lstStyle/>
          <a:p>
            <a:pPr algn="ctr"/>
            <a:r>
              <a:rPr lang="ru-RU" altLang="ru-RU" sz="2500" b="1" dirty="0" smtClean="0">
                <a:solidFill>
                  <a:srgbClr val="A50021"/>
                </a:solidFill>
              </a:rPr>
              <a:t>ОСНОВОПОЛАГАЮЩИ</a:t>
            </a:r>
            <a:r>
              <a:rPr lang="ru-RU" altLang="ru-RU" sz="2500" b="1" dirty="0">
                <a:solidFill>
                  <a:srgbClr val="A50021"/>
                </a:solidFill>
              </a:rPr>
              <a:t>Й</a:t>
            </a:r>
            <a:r>
              <a:rPr lang="ru-RU" altLang="ru-RU" sz="2500" b="1" dirty="0" smtClean="0">
                <a:solidFill>
                  <a:srgbClr val="A50021"/>
                </a:solidFill>
              </a:rPr>
              <a:t> ДОКУМЕНТ</a:t>
            </a:r>
            <a:endParaRPr lang="ru-RU" altLang="ru-RU" sz="2500" b="1" dirty="0">
              <a:solidFill>
                <a:srgbClr val="A50021"/>
              </a:solidFill>
            </a:endParaRPr>
          </a:p>
        </p:txBody>
      </p:sp>
      <p:sp>
        <p:nvSpPr>
          <p:cNvPr id="64515" name="Rectangle 5"/>
          <p:cNvSpPr>
            <a:spLocks noChangeArrowheads="1"/>
          </p:cNvSpPr>
          <p:nvPr/>
        </p:nvSpPr>
        <p:spPr bwMode="auto">
          <a:xfrm>
            <a:off x="1524001" y="2208671"/>
            <a:ext cx="18473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200" b="1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39376" y="6581776"/>
            <a:ext cx="428625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1500" b="1" dirty="0">
                <a:solidFill>
                  <a:srgbClr val="C00000"/>
                </a:solidFill>
                <a:latin typeface="Arial" charset="0"/>
              </a:rPr>
              <a:t>17</a:t>
            </a:r>
            <a:endParaRPr lang="en-US" sz="1500" dirty="0">
              <a:solidFill>
                <a:schemeClr val="accent4"/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19469" y="1288802"/>
            <a:ext cx="73352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/>
              <a:t>ПМГ 16-96  </a:t>
            </a:r>
            <a:r>
              <a:rPr lang="ru-RU" dirty="0" smtClean="0"/>
              <a:t>Положение </a:t>
            </a:r>
            <a:r>
              <a:rPr lang="ru-RU" dirty="0"/>
              <a:t>о </a:t>
            </a:r>
            <a:r>
              <a:rPr lang="ru-RU" dirty="0" smtClean="0"/>
              <a:t>межгосударственном стандартном образце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66968" y="2080964"/>
            <a:ext cx="102630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/>
              <a:t>Задача пересмотра</a:t>
            </a:r>
            <a:r>
              <a:rPr lang="en-US" b="1" dirty="0" smtClean="0"/>
              <a:t>:</a:t>
            </a:r>
            <a:endParaRPr lang="ru-RU" b="1" dirty="0" smtClean="0"/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dirty="0" smtClean="0"/>
              <a:t>гармонизация в области терминологии</a:t>
            </a:r>
            <a:r>
              <a:rPr lang="en-US" dirty="0" smtClean="0"/>
              <a:t>;</a:t>
            </a:r>
            <a:endParaRPr lang="ru-RU" dirty="0" smtClean="0"/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dirty="0"/>
              <a:t>а</a:t>
            </a:r>
            <a:r>
              <a:rPr lang="ru-RU" dirty="0" smtClean="0"/>
              <a:t>ктуализация ссылочных документов, указанных в документе.</a:t>
            </a:r>
          </a:p>
          <a:p>
            <a:pPr>
              <a:spcAft>
                <a:spcPts val="0"/>
              </a:spcAft>
            </a:pPr>
            <a:r>
              <a:rPr lang="ru-RU" b="1" dirty="0" smtClean="0"/>
              <a:t>Вопросы</a:t>
            </a:r>
            <a:r>
              <a:rPr lang="en-US" b="1" dirty="0" smtClean="0"/>
              <a:t>:</a:t>
            </a:r>
            <a:endParaRPr lang="ru-RU" b="1" dirty="0" smtClean="0"/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dirty="0"/>
              <a:t>с</a:t>
            </a:r>
            <a:r>
              <a:rPr lang="ru-RU" dirty="0" smtClean="0"/>
              <a:t>оглашение (межправительственное) о создании и применении стандартных образцов состава и свойств веществ и материалов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2873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title"/>
          </p:nvPr>
        </p:nvSpPr>
        <p:spPr>
          <a:xfrm>
            <a:off x="1886822" y="681306"/>
            <a:ext cx="8229600" cy="792162"/>
          </a:xfrm>
        </p:spPr>
        <p:txBody>
          <a:bodyPr/>
          <a:lstStyle/>
          <a:p>
            <a:pPr algn="ctr"/>
            <a:r>
              <a:rPr lang="ru-RU" altLang="ru-RU" sz="2000" b="1" dirty="0" smtClean="0">
                <a:solidFill>
                  <a:srgbClr val="A50021"/>
                </a:solidFill>
              </a:rPr>
              <a:t>ПОДГОТОВЛЕНО К РАССЫЛКЕ НА ОБСУЖДЕНИЕ</a:t>
            </a:r>
            <a:endParaRPr lang="ru-RU" altLang="ru-RU" sz="2000" b="1" dirty="0">
              <a:solidFill>
                <a:srgbClr val="A50021"/>
              </a:solidFill>
            </a:endParaRPr>
          </a:p>
        </p:txBody>
      </p:sp>
      <p:sp>
        <p:nvSpPr>
          <p:cNvPr id="64515" name="Rectangle 5"/>
          <p:cNvSpPr>
            <a:spLocks noChangeArrowheads="1"/>
          </p:cNvSpPr>
          <p:nvPr/>
        </p:nvSpPr>
        <p:spPr bwMode="auto">
          <a:xfrm>
            <a:off x="1524001" y="2208671"/>
            <a:ext cx="18473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200" b="1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39376" y="6581776"/>
            <a:ext cx="428625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1500" b="1" dirty="0">
                <a:solidFill>
                  <a:srgbClr val="C00000"/>
                </a:solidFill>
                <a:latin typeface="Arial" charset="0"/>
              </a:rPr>
              <a:t>17</a:t>
            </a:r>
            <a:endParaRPr lang="en-US" sz="1500" dirty="0">
              <a:solidFill>
                <a:schemeClr val="accent4"/>
              </a:solidFill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89000" y="1473468"/>
            <a:ext cx="10452100" cy="6130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</a:rPr>
              <a:t>ГОСТ </a:t>
            </a:r>
            <a:r>
              <a:rPr lang="ru-RU" dirty="0">
                <a:latin typeface="Times New Roman" pitchFamily="18" charset="0"/>
              </a:rPr>
              <a:t>ISO </a:t>
            </a:r>
            <a:r>
              <a:rPr lang="ru-RU" dirty="0" err="1">
                <a:latin typeface="Times New Roman" pitchFamily="18" charset="0"/>
              </a:rPr>
              <a:t>Guide</a:t>
            </a:r>
            <a:r>
              <a:rPr lang="ru-RU" dirty="0">
                <a:latin typeface="Times New Roman" pitchFamily="18" charset="0"/>
              </a:rPr>
              <a:t> 30 Стандартные образцы. Некоторые термины и определения</a:t>
            </a:r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</a:rPr>
              <a:t>ГОСТ </a:t>
            </a:r>
            <a:r>
              <a:rPr lang="ru-RU" dirty="0">
                <a:latin typeface="Times New Roman" pitchFamily="18" charset="0"/>
              </a:rPr>
              <a:t>ISO </a:t>
            </a:r>
            <a:r>
              <a:rPr lang="ru-RU" dirty="0" err="1">
                <a:latin typeface="Times New Roman" pitchFamily="18" charset="0"/>
              </a:rPr>
              <a:t>Guide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</a:rPr>
              <a:t>31 </a:t>
            </a:r>
            <a:r>
              <a:rPr lang="ru-RU" dirty="0">
                <a:latin typeface="Times New Roman" pitchFamily="18" charset="0"/>
              </a:rPr>
              <a:t>Стандартные образцы. Содержание </a:t>
            </a:r>
            <a:r>
              <a:rPr lang="ru-RU" dirty="0" smtClean="0">
                <a:latin typeface="Times New Roman" pitchFamily="18" charset="0"/>
              </a:rPr>
              <a:t>сертификатов, этикеток и </a:t>
            </a:r>
            <a:r>
              <a:rPr lang="ru-RU" dirty="0">
                <a:latin typeface="Times New Roman" pitchFamily="18" charset="0"/>
              </a:rPr>
              <a:t>сопроводительной документации</a:t>
            </a:r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</a:rPr>
              <a:t>ГОСТ </a:t>
            </a:r>
            <a:r>
              <a:rPr lang="ru-RU" dirty="0">
                <a:latin typeface="Times New Roman" pitchFamily="18" charset="0"/>
              </a:rPr>
              <a:t>ISO </a:t>
            </a:r>
            <a:r>
              <a:rPr lang="ru-RU" dirty="0" err="1">
                <a:latin typeface="Times New Roman" pitchFamily="18" charset="0"/>
              </a:rPr>
              <a:t>Guide</a:t>
            </a:r>
            <a:r>
              <a:rPr lang="ru-RU" dirty="0">
                <a:latin typeface="Times New Roman" pitchFamily="18" charset="0"/>
              </a:rPr>
              <a:t> 33 Стандартные образцы. Надлежащая практика применения стандартных </a:t>
            </a:r>
            <a:r>
              <a:rPr lang="ru-RU" dirty="0" smtClean="0">
                <a:latin typeface="Times New Roman" pitchFamily="18" charset="0"/>
              </a:rPr>
              <a:t>образцов</a:t>
            </a:r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</a:rPr>
              <a:t>ГОСТ 8.315 ГСИ. Стандартные  образцы состава и свойств веществ и материалов. Основные положения</a:t>
            </a:r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dirty="0"/>
              <a:t>ГОСТ 8.531-2002 «ГСИ. Стандартные образцы состава монолитных и дисперсных материалов. </a:t>
            </a:r>
            <a:r>
              <a:rPr lang="en-US" dirty="0" err="1"/>
              <a:t>Способы</a:t>
            </a:r>
            <a:r>
              <a:rPr lang="en-US" dirty="0"/>
              <a:t> </a:t>
            </a:r>
            <a:r>
              <a:rPr lang="en-US" dirty="0" err="1"/>
              <a:t>оценивания</a:t>
            </a:r>
            <a:r>
              <a:rPr lang="en-US" dirty="0"/>
              <a:t> </a:t>
            </a:r>
            <a:r>
              <a:rPr lang="en-US" dirty="0" err="1"/>
              <a:t>однородности</a:t>
            </a:r>
            <a:r>
              <a:rPr lang="en-US" dirty="0"/>
              <a:t>» </a:t>
            </a:r>
            <a:endParaRPr lang="ru-RU" dirty="0" smtClean="0"/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dirty="0"/>
              <a:t>ГОСТ 8.532-2002   «ГСИ. Стандартные образцы состава   веществ и материалов.  </a:t>
            </a:r>
            <a:r>
              <a:rPr lang="en-US" dirty="0" err="1"/>
              <a:t>Межлабораторная</a:t>
            </a:r>
            <a:r>
              <a:rPr lang="en-US" dirty="0"/>
              <a:t> </a:t>
            </a:r>
            <a:r>
              <a:rPr lang="en-US" dirty="0" err="1"/>
              <a:t>метрологическая</a:t>
            </a:r>
            <a:r>
              <a:rPr lang="en-US" dirty="0"/>
              <a:t>  </a:t>
            </a:r>
            <a:r>
              <a:rPr lang="en-US" dirty="0" err="1"/>
              <a:t>аттестация</a:t>
            </a:r>
            <a:r>
              <a:rPr lang="en-US" dirty="0"/>
              <a:t>.  </a:t>
            </a:r>
            <a:r>
              <a:rPr lang="en-US" dirty="0" err="1"/>
              <a:t>Содержание</a:t>
            </a:r>
            <a:r>
              <a:rPr lang="en-US" dirty="0"/>
              <a:t> и </a:t>
            </a:r>
            <a:r>
              <a:rPr lang="en-US" dirty="0" err="1"/>
              <a:t>порядок</a:t>
            </a:r>
            <a:r>
              <a:rPr lang="en-US" dirty="0"/>
              <a:t> </a:t>
            </a:r>
            <a:r>
              <a:rPr lang="en-US" dirty="0" err="1"/>
              <a:t>проведения</a:t>
            </a:r>
            <a:r>
              <a:rPr lang="en-US" dirty="0"/>
              <a:t> </a:t>
            </a:r>
            <a:r>
              <a:rPr lang="en-US" dirty="0" err="1"/>
              <a:t>работ</a:t>
            </a:r>
            <a:r>
              <a:rPr lang="en-US" dirty="0"/>
              <a:t>»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Clr>
                <a:srgbClr val="990033"/>
              </a:buClr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Clr>
                <a:srgbClr val="990033"/>
              </a:buClr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После 43 заседания </a:t>
            </a:r>
            <a:r>
              <a:rPr 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НТКМетр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МГС будет закончена разработка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Clr>
                <a:srgbClr val="A50021"/>
              </a:buClr>
              <a:buFont typeface="Wingdings" panose="05000000000000000000" pitchFamily="2" charset="2"/>
              <a:buChar char="q"/>
            </a:pPr>
            <a:r>
              <a:rPr lang="ru-RU" dirty="0"/>
              <a:t>ПМГ </a:t>
            </a:r>
            <a:r>
              <a:rPr lang="ru-RU" dirty="0" smtClean="0"/>
              <a:t>16  Положение </a:t>
            </a:r>
            <a:r>
              <a:rPr lang="ru-RU" dirty="0"/>
              <a:t>о </a:t>
            </a:r>
            <a:r>
              <a:rPr lang="ru-RU" dirty="0" smtClean="0"/>
              <a:t>межгосударственном стандартном образце</a:t>
            </a:r>
          </a:p>
          <a:p>
            <a:pPr marL="285750" indent="-285750">
              <a:lnSpc>
                <a:spcPct val="90000"/>
              </a:lnSpc>
              <a:spcAft>
                <a:spcPts val="0"/>
              </a:spcAft>
              <a:buClr>
                <a:srgbClr val="A50021"/>
              </a:buClr>
              <a:buFont typeface="Wingdings" panose="05000000000000000000" pitchFamily="2" charset="2"/>
              <a:buChar char="q"/>
            </a:pPr>
            <a:r>
              <a:rPr lang="ru-RU" dirty="0"/>
              <a:t>РМГ </a:t>
            </a:r>
            <a:r>
              <a:rPr lang="ru-RU" dirty="0" smtClean="0"/>
              <a:t>17 Порядок </a:t>
            </a:r>
            <a:r>
              <a:rPr lang="ru-RU" dirty="0"/>
              <a:t>планирования  работ по сотрудничеству  в области создания и применения СО состава и свойств веществ и </a:t>
            </a:r>
            <a:r>
              <a:rPr lang="ru-RU" dirty="0" smtClean="0"/>
              <a:t>материалов</a:t>
            </a:r>
            <a:endParaRPr lang="ru-RU" dirty="0"/>
          </a:p>
          <a:p>
            <a:pPr marL="285750" indent="-285750">
              <a:buClr>
                <a:srgbClr val="A50021"/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ПМГ 26  Реестр </a:t>
            </a:r>
            <a:r>
              <a:rPr lang="ru-RU" dirty="0"/>
              <a:t>межгосударственных СО состава и свойств веществ и материалов. Основные </a:t>
            </a:r>
            <a:r>
              <a:rPr lang="ru-RU" dirty="0" smtClean="0"/>
              <a:t>положения</a:t>
            </a:r>
          </a:p>
          <a:p>
            <a:pPr marL="285750" indent="-285750">
              <a:buClr>
                <a:srgbClr val="A50021"/>
              </a:buClr>
              <a:buFont typeface="Wingdings" panose="05000000000000000000" pitchFamily="2" charset="2"/>
              <a:buChar char="q"/>
            </a:pPr>
            <a:r>
              <a:rPr lang="ru-RU" dirty="0"/>
              <a:t>РМГ </a:t>
            </a:r>
            <a:r>
              <a:rPr lang="ru-RU" dirty="0" smtClean="0"/>
              <a:t>34 Порядок </a:t>
            </a:r>
            <a:r>
              <a:rPr lang="ru-RU" dirty="0"/>
              <a:t>актуализации  реестра межгосударственных стандартных </a:t>
            </a:r>
            <a:r>
              <a:rPr lang="ru-RU" dirty="0" smtClean="0"/>
              <a:t>образцов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dirty="0"/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endParaRPr lang="ru-RU" dirty="0" smtClean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endParaRPr lang="ru-RU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7067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2814" y="2365313"/>
            <a:ext cx="11292114" cy="54836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A50021"/>
                </a:solidFill>
              </a:rPr>
              <a:t>СПАСИБО ЗА ВНИМАНИЕ!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53359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title"/>
          </p:nvPr>
        </p:nvSpPr>
        <p:spPr>
          <a:xfrm>
            <a:off x="1886822" y="681306"/>
            <a:ext cx="8229600" cy="792162"/>
          </a:xfrm>
        </p:spPr>
        <p:txBody>
          <a:bodyPr/>
          <a:lstStyle/>
          <a:p>
            <a:pPr algn="ctr"/>
            <a:r>
              <a:rPr lang="ru-RU" altLang="ru-RU" sz="2000" b="1" dirty="0" smtClean="0">
                <a:solidFill>
                  <a:srgbClr val="A50021"/>
                </a:solidFill>
              </a:rPr>
              <a:t>ОСНОВОПОЛАГАЮЩИЕ ДОКУМЕНТЫ</a:t>
            </a:r>
            <a:endParaRPr lang="ru-RU" altLang="ru-RU" sz="2000" b="1" dirty="0">
              <a:solidFill>
                <a:srgbClr val="A50021"/>
              </a:solidFill>
            </a:endParaRPr>
          </a:p>
        </p:txBody>
      </p:sp>
      <p:sp>
        <p:nvSpPr>
          <p:cNvPr id="64515" name="Rectangle 5"/>
          <p:cNvSpPr>
            <a:spLocks noChangeArrowheads="1"/>
          </p:cNvSpPr>
          <p:nvPr/>
        </p:nvSpPr>
        <p:spPr bwMode="auto">
          <a:xfrm>
            <a:off x="1524001" y="2208671"/>
            <a:ext cx="18473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200" b="1">
              <a:solidFill>
                <a:srgbClr val="0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6169" y="1473468"/>
            <a:ext cx="107323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/>
              <a:t>ГОСТ 8.315-97 «ГСИ. Стандартные образцы состава и свойств веществ и материалов. </a:t>
            </a:r>
            <a:r>
              <a:rPr lang="en-US" dirty="0" err="1"/>
              <a:t>Основные</a:t>
            </a:r>
            <a:r>
              <a:rPr lang="en-US" dirty="0"/>
              <a:t> </a:t>
            </a:r>
            <a:r>
              <a:rPr lang="en-US" dirty="0" err="1"/>
              <a:t>положения</a:t>
            </a:r>
            <a:r>
              <a:rPr lang="en-US" dirty="0"/>
              <a:t>»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6169" y="2270226"/>
            <a:ext cx="73352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/>
              <a:t>ПМГ 16-96  </a:t>
            </a:r>
            <a:r>
              <a:rPr lang="ru-RU" dirty="0" smtClean="0"/>
              <a:t>Положение </a:t>
            </a:r>
            <a:r>
              <a:rPr lang="ru-RU" dirty="0"/>
              <a:t>о </a:t>
            </a:r>
            <a:r>
              <a:rPr lang="ru-RU" dirty="0" smtClean="0"/>
              <a:t>межгосударственном стандартном образце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67172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684339" y="103189"/>
            <a:ext cx="881062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Причины пересмотра ГОСТ 8.315-97</a:t>
            </a:r>
          </a:p>
          <a:p>
            <a:pPr>
              <a:buClr>
                <a:srgbClr val="990033"/>
              </a:buClr>
              <a:buFont typeface="Wingdings" pitchFamily="2" charset="2"/>
              <a:buChar char="q"/>
            </a:pPr>
            <a:endParaRPr lang="ru-RU" sz="5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857374" y="741364"/>
            <a:ext cx="9875279" cy="4139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sz="2000" dirty="0">
                <a:latin typeface="Times New Roman" pitchFamily="18" charset="0"/>
              </a:rPr>
              <a:t>ГОСТ действует без пересмотра 17 лет, требуется</a:t>
            </a:r>
          </a:p>
          <a:p>
            <a:pPr marL="342900" indent="-342900">
              <a:buClr>
                <a:srgbClr val="990033"/>
              </a:buClr>
            </a:pPr>
            <a:r>
              <a:rPr lang="ru-RU" sz="2000" dirty="0">
                <a:latin typeface="Times New Roman" pitchFamily="18" charset="0"/>
              </a:rPr>
              <a:t>     актуализация</a:t>
            </a:r>
            <a:r>
              <a:rPr lang="en-US" sz="2000" dirty="0">
                <a:latin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sz="2000" dirty="0">
                <a:latin typeface="Times New Roman" pitchFamily="18" charset="0"/>
              </a:rPr>
              <a:t>Внедрение новых </a:t>
            </a:r>
            <a:r>
              <a:rPr lang="ru-RU" sz="2000" dirty="0" smtClean="0">
                <a:latin typeface="Times New Roman" pitchFamily="18" charset="0"/>
              </a:rPr>
              <a:t>международных </a:t>
            </a:r>
            <a:r>
              <a:rPr lang="ru-RU" sz="2000" dirty="0">
                <a:latin typeface="Times New Roman" pitchFamily="18" charset="0"/>
              </a:rPr>
              <a:t>стандартов</a:t>
            </a:r>
            <a:r>
              <a:rPr lang="en-US" sz="2000" dirty="0">
                <a:latin typeface="Times New Roman" pitchFamily="18" charset="0"/>
              </a:rPr>
              <a:t>:</a:t>
            </a:r>
            <a:endParaRPr lang="ru-RU" sz="2000" dirty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</a:pPr>
            <a:r>
              <a:rPr lang="ru-RU" sz="2000" dirty="0">
                <a:latin typeface="Times New Roman" pitchFamily="18" charset="0"/>
              </a:rPr>
              <a:t>	- </a:t>
            </a:r>
            <a:r>
              <a:rPr lang="ru-RU" sz="2000" dirty="0" smtClean="0">
                <a:latin typeface="Times New Roman" pitchFamily="18" charset="0"/>
              </a:rPr>
              <a:t>ISO </a:t>
            </a:r>
            <a:r>
              <a:rPr lang="ru-RU" sz="2000" dirty="0" err="1">
                <a:latin typeface="Times New Roman" pitchFamily="18" charset="0"/>
              </a:rPr>
              <a:t>Guide</a:t>
            </a: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30:2015 </a:t>
            </a:r>
            <a:r>
              <a:rPr lang="ru-RU" sz="2000" dirty="0">
                <a:latin typeface="Times New Roman" pitchFamily="18" charset="0"/>
              </a:rPr>
              <a:t>Стандартные образцы. </a:t>
            </a:r>
            <a:r>
              <a:rPr lang="ru-RU" sz="2000" dirty="0" smtClean="0">
                <a:latin typeface="Times New Roman" pitchFamily="18" charset="0"/>
              </a:rPr>
              <a:t>Некоторые термины и определения</a:t>
            </a:r>
            <a:endParaRPr lang="ru-RU" sz="2000" dirty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</a:pPr>
            <a:r>
              <a:rPr lang="ru-RU" sz="2000" dirty="0">
                <a:latin typeface="Times New Roman" pitchFamily="18" charset="0"/>
              </a:rPr>
              <a:t>	- </a:t>
            </a:r>
            <a:r>
              <a:rPr lang="ru-RU" sz="2000" dirty="0" smtClean="0">
                <a:latin typeface="Times New Roman" pitchFamily="18" charset="0"/>
              </a:rPr>
              <a:t>ISO </a:t>
            </a:r>
            <a:r>
              <a:rPr lang="ru-RU" sz="2000" dirty="0" err="1">
                <a:latin typeface="Times New Roman" pitchFamily="18" charset="0"/>
              </a:rPr>
              <a:t>Guide</a:t>
            </a: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31-2015 </a:t>
            </a:r>
            <a:r>
              <a:rPr lang="ru-RU" sz="2000" dirty="0">
                <a:latin typeface="Times New Roman" pitchFamily="18" charset="0"/>
              </a:rPr>
              <a:t>Стандартные образцы. Содержание </a:t>
            </a:r>
            <a:r>
              <a:rPr lang="ru-RU" sz="2000" dirty="0" smtClean="0">
                <a:latin typeface="Times New Roman" pitchFamily="18" charset="0"/>
              </a:rPr>
              <a:t>сертификатов, этикеток и сопроводительной документации </a:t>
            </a:r>
            <a:endParaRPr lang="ru-RU" sz="2000" dirty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</a:pPr>
            <a:r>
              <a:rPr lang="ru-RU" sz="2000" dirty="0">
                <a:latin typeface="Times New Roman" pitchFamily="18" charset="0"/>
              </a:rPr>
              <a:t>	- </a:t>
            </a:r>
            <a:r>
              <a:rPr lang="ru-RU" sz="2000" dirty="0" smtClean="0">
                <a:latin typeface="Times New Roman" pitchFamily="18" charset="0"/>
              </a:rPr>
              <a:t>ISO </a:t>
            </a:r>
            <a:r>
              <a:rPr lang="ru-RU" sz="2000" dirty="0" err="1">
                <a:latin typeface="Times New Roman" pitchFamily="18" charset="0"/>
              </a:rPr>
              <a:t>Guide</a:t>
            </a: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34-2009 </a:t>
            </a:r>
            <a:r>
              <a:rPr lang="ru-RU" sz="2000" dirty="0">
                <a:latin typeface="Times New Roman" pitchFamily="18" charset="0"/>
              </a:rPr>
              <a:t>Общие требования к компетентности изготовителей стандартных образцов </a:t>
            </a:r>
            <a:r>
              <a:rPr lang="ru-RU" sz="2000" dirty="0" smtClean="0">
                <a:latin typeface="Times New Roman" pitchFamily="18" charset="0"/>
              </a:rPr>
              <a:t>(в 2017 г. </a:t>
            </a:r>
            <a:r>
              <a:rPr lang="ru-RU" sz="2000" dirty="0">
                <a:latin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</a:rPr>
              <a:t>ыйдет </a:t>
            </a:r>
            <a:r>
              <a:rPr lang="en-US" sz="2000" dirty="0" smtClean="0">
                <a:latin typeface="Times New Roman" pitchFamily="18" charset="0"/>
              </a:rPr>
              <a:t>ISO 17034)</a:t>
            </a:r>
            <a:endParaRPr lang="ru-RU" sz="2000" dirty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</a:pPr>
            <a:r>
              <a:rPr lang="ru-RU" sz="2000" dirty="0">
                <a:latin typeface="Times New Roman" pitchFamily="18" charset="0"/>
              </a:rPr>
              <a:t>	- </a:t>
            </a:r>
            <a:r>
              <a:rPr lang="en-US" sz="2000" dirty="0" smtClean="0">
                <a:latin typeface="Times New Roman" pitchFamily="18" charset="0"/>
              </a:rPr>
              <a:t>ISO </a:t>
            </a:r>
            <a:r>
              <a:rPr lang="en-US" sz="2000" dirty="0">
                <a:latin typeface="Times New Roman" pitchFamily="18" charset="0"/>
              </a:rPr>
              <a:t>Guide</a:t>
            </a: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35-20</a:t>
            </a:r>
            <a:r>
              <a:rPr lang="en-US" sz="2000" dirty="0" smtClean="0">
                <a:latin typeface="Times New Roman" pitchFamily="18" charset="0"/>
              </a:rPr>
              <a:t>06</a:t>
            </a:r>
            <a:r>
              <a:rPr lang="ru-RU" sz="2000" dirty="0" smtClean="0">
                <a:latin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</a:rPr>
              <a:t>Стандартные образцы - Общие и статистические принципы сертификации (аттестации) </a:t>
            </a:r>
            <a:r>
              <a:rPr lang="en-US" sz="2000" dirty="0" smtClean="0">
                <a:latin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</a:rPr>
              <a:t>в</a:t>
            </a:r>
            <a:r>
              <a:rPr lang="en-US" sz="2000" dirty="0" smtClean="0">
                <a:latin typeface="Times New Roman" pitchFamily="18" charset="0"/>
              </a:rPr>
              <a:t> 2017 </a:t>
            </a:r>
            <a:r>
              <a:rPr lang="ru-RU" sz="2000" dirty="0" smtClean="0">
                <a:latin typeface="Times New Roman" pitchFamily="18" charset="0"/>
              </a:rPr>
              <a:t>г. </a:t>
            </a:r>
            <a:r>
              <a:rPr lang="ru-RU" sz="2000" dirty="0">
                <a:latin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</a:rPr>
              <a:t>ыйдет новая редакция </a:t>
            </a:r>
            <a:r>
              <a:rPr lang="en-US" sz="2000" dirty="0">
                <a:latin typeface="Times New Roman" pitchFamily="18" charset="0"/>
              </a:rPr>
              <a:t>ISO Guide</a:t>
            </a: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35)</a:t>
            </a:r>
            <a:endParaRPr lang="ru-RU" sz="2000" dirty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sz="2000" dirty="0">
                <a:latin typeface="Times New Roman" pitchFamily="18" charset="0"/>
              </a:rPr>
              <a:t>Пересмотр ряда межгосударственных стандартов в 2016-2017 годах, ссылки на которые приведены в ГОСТ 8.315-97.</a:t>
            </a:r>
          </a:p>
          <a:p>
            <a:pPr marL="342900" indent="-342900">
              <a:buClr>
                <a:srgbClr val="990033"/>
              </a:buClr>
            </a:pPr>
            <a:endParaRPr lang="ru-RU" sz="23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87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Line 1"/>
          <p:cNvSpPr>
            <a:spLocks noChangeShapeType="1"/>
          </p:cNvSpPr>
          <p:nvPr/>
        </p:nvSpPr>
        <p:spPr bwMode="auto">
          <a:xfrm>
            <a:off x="5664200" y="3500439"/>
            <a:ext cx="15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724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726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727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728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729" name="Прямоугольник 1"/>
          <p:cNvSpPr>
            <a:spLocks noChangeArrowheads="1"/>
          </p:cNvSpPr>
          <p:nvPr/>
        </p:nvSpPr>
        <p:spPr bwMode="auto">
          <a:xfrm>
            <a:off x="1524000" y="14289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990033"/>
                </a:solidFill>
              </a:rPr>
              <a:t>ЗАДАЧА СОВЕРШЕНСТВОВАНИЯ - </a:t>
            </a:r>
            <a:endParaRPr lang="ru-RU" sz="1000" b="1">
              <a:solidFill>
                <a:srgbClr val="990033"/>
              </a:solidFill>
            </a:endParaRPr>
          </a:p>
          <a:p>
            <a:pPr algn="ctr"/>
            <a:r>
              <a:rPr lang="ru-RU" sz="2000" b="1">
                <a:solidFill>
                  <a:srgbClr val="990033"/>
                </a:solidFill>
              </a:rPr>
              <a:t>ГАРМОНИЗАЦИЯ С ПОЛОЖЕНИЯМИ </a:t>
            </a:r>
          </a:p>
          <a:p>
            <a:pPr algn="ctr"/>
            <a:r>
              <a:rPr lang="ru-RU" sz="2000" b="1">
                <a:solidFill>
                  <a:srgbClr val="990033"/>
                </a:solidFill>
              </a:rPr>
              <a:t>МЕЖДУНАРОДНЫХ ДОКУМЕНТОВ В ОБЛАСТИ   СО </a:t>
            </a:r>
            <a:endParaRPr lang="ru-RU" sz="2000" b="1">
              <a:solidFill>
                <a:srgbClr val="002060"/>
              </a:solidFill>
            </a:endParaRPr>
          </a:p>
        </p:txBody>
      </p:sp>
      <p:sp>
        <p:nvSpPr>
          <p:cNvPr id="30730" name="Rectangle 38"/>
          <p:cNvSpPr>
            <a:spLocks noChangeArrowheads="1"/>
          </p:cNvSpPr>
          <p:nvPr/>
        </p:nvSpPr>
        <p:spPr bwMode="auto">
          <a:xfrm>
            <a:off x="2120901" y="1206501"/>
            <a:ext cx="1254125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/>
            <a:endParaRPr lang="ru-RU" sz="2000"/>
          </a:p>
          <a:p>
            <a:pPr marL="285750" indent="-285750"/>
            <a:r>
              <a:rPr lang="ru-RU" sz="2500" b="1"/>
              <a:t>МОЗМ</a:t>
            </a:r>
          </a:p>
          <a:p>
            <a:pPr marL="285750" indent="-285750">
              <a:buFont typeface="Arial" charset="0"/>
              <a:buChar char="•"/>
            </a:pPr>
            <a:endParaRPr lang="ru-RU" sz="2000" b="1">
              <a:solidFill>
                <a:srgbClr val="990033"/>
              </a:solidFill>
            </a:endParaRPr>
          </a:p>
        </p:txBody>
      </p:sp>
      <p:sp>
        <p:nvSpPr>
          <p:cNvPr id="30731" name="Rectangle 38"/>
          <p:cNvSpPr>
            <a:spLocks noChangeArrowheads="1"/>
          </p:cNvSpPr>
          <p:nvPr/>
        </p:nvSpPr>
        <p:spPr bwMode="auto">
          <a:xfrm>
            <a:off x="1685926" y="2289176"/>
            <a:ext cx="36369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/>
            <a:endParaRPr lang="ru-RU" sz="2000"/>
          </a:p>
          <a:p>
            <a:pPr marL="285750" indent="-285750"/>
            <a:r>
              <a:rPr lang="ru-RU" sz="2000"/>
              <a:t>    Общие законодательные принципы в области СО</a:t>
            </a:r>
          </a:p>
          <a:p>
            <a:pPr marL="285750" indent="-285750">
              <a:buFont typeface="Arial" charset="0"/>
              <a:buChar char="•"/>
            </a:pPr>
            <a:endParaRPr lang="ru-RU" sz="2000" b="1">
              <a:solidFill>
                <a:srgbClr val="990033"/>
              </a:solidFill>
            </a:endParaRPr>
          </a:p>
        </p:txBody>
      </p:sp>
      <p:sp>
        <p:nvSpPr>
          <p:cNvPr id="32780" name="Rectangle 38"/>
          <p:cNvSpPr>
            <a:spLocks noChangeArrowheads="1"/>
          </p:cNvSpPr>
          <p:nvPr/>
        </p:nvSpPr>
        <p:spPr bwMode="auto">
          <a:xfrm>
            <a:off x="1981200" y="3732213"/>
            <a:ext cx="4713288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defRPr/>
            </a:pPr>
            <a:r>
              <a:rPr lang="en-US" sz="2500" b="1" dirty="0"/>
              <a:t>OIML D 1</a:t>
            </a:r>
            <a:endParaRPr lang="ru-RU" sz="2500" b="1" dirty="0"/>
          </a:p>
          <a:p>
            <a:pPr>
              <a:buFont typeface="Wingdings" pitchFamily="2" charset="2"/>
              <a:buNone/>
              <a:defRPr/>
            </a:pPr>
            <a:r>
              <a:rPr lang="ru-RU" sz="1500" dirty="0"/>
              <a:t>«Основные положения закона метрологии»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1500" dirty="0"/>
              <a:t>        </a:t>
            </a:r>
          </a:p>
          <a:p>
            <a:pPr marL="285750" indent="-285750">
              <a:defRPr/>
            </a:pPr>
            <a:r>
              <a:rPr lang="en-US" sz="2500" b="1" dirty="0"/>
              <a:t>OIML D 18 </a:t>
            </a:r>
            <a:endParaRPr lang="ru-RU" sz="2500" b="1" dirty="0"/>
          </a:p>
          <a:p>
            <a:pPr marL="285750" indent="-285750">
              <a:defRPr/>
            </a:pPr>
            <a:r>
              <a:rPr lang="ru-RU" sz="1500" dirty="0"/>
              <a:t>«Применение сертифицированных стандартных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1500" dirty="0"/>
              <a:t>образцов в сферах, на которые распространяется метрологический контроль, осуществляемый национальными службами законодательной метрологии. Основные положения» </a:t>
            </a:r>
          </a:p>
          <a:p>
            <a:pPr marL="285750" indent="-285750">
              <a:buFont typeface="Arial" charset="0"/>
              <a:buChar char="•"/>
              <a:defRPr/>
            </a:pPr>
            <a:endParaRPr lang="ru-RU" b="1" dirty="0">
              <a:solidFill>
                <a:srgbClr val="990033"/>
              </a:solidFill>
            </a:endParaRPr>
          </a:p>
        </p:txBody>
      </p:sp>
      <p:sp>
        <p:nvSpPr>
          <p:cNvPr id="30733" name="Rectangle 38"/>
          <p:cNvSpPr>
            <a:spLocks noChangeArrowheads="1"/>
          </p:cNvSpPr>
          <p:nvPr/>
        </p:nvSpPr>
        <p:spPr bwMode="auto">
          <a:xfrm>
            <a:off x="7038975" y="1246189"/>
            <a:ext cx="1277938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/>
            <a:endParaRPr lang="ru-RU" sz="2000"/>
          </a:p>
          <a:p>
            <a:pPr marL="285750" indent="-285750"/>
            <a:r>
              <a:rPr lang="ru-RU" sz="2500" b="1"/>
              <a:t>   ИСО</a:t>
            </a:r>
          </a:p>
          <a:p>
            <a:pPr marL="285750" indent="-285750">
              <a:buFont typeface="Arial" charset="0"/>
              <a:buChar char="•"/>
            </a:pPr>
            <a:endParaRPr lang="ru-RU" sz="2500" b="1">
              <a:solidFill>
                <a:srgbClr val="990033"/>
              </a:solidFill>
            </a:endParaRPr>
          </a:p>
        </p:txBody>
      </p:sp>
      <p:sp>
        <p:nvSpPr>
          <p:cNvPr id="30734" name="Rectangle 38"/>
          <p:cNvSpPr>
            <a:spLocks noChangeArrowheads="1"/>
          </p:cNvSpPr>
          <p:nvPr/>
        </p:nvSpPr>
        <p:spPr bwMode="auto">
          <a:xfrm>
            <a:off x="6808788" y="2338389"/>
            <a:ext cx="35941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/>
            <a:endParaRPr lang="ru-RU" sz="2000"/>
          </a:p>
          <a:p>
            <a:pPr marL="285750" indent="-285750"/>
            <a:r>
              <a:rPr lang="ru-RU" sz="2000"/>
              <a:t>    Общие принципы создания, применения СО</a:t>
            </a:r>
          </a:p>
          <a:p>
            <a:pPr marL="285750" indent="-285750">
              <a:buFont typeface="Arial" charset="0"/>
              <a:buChar char="•"/>
            </a:pPr>
            <a:endParaRPr lang="ru-RU" sz="2000" b="1">
              <a:solidFill>
                <a:srgbClr val="990033"/>
              </a:solidFill>
            </a:endParaRPr>
          </a:p>
        </p:txBody>
      </p:sp>
      <p:sp>
        <p:nvSpPr>
          <p:cNvPr id="30735" name="Rectangle 38"/>
          <p:cNvSpPr>
            <a:spLocks noChangeArrowheads="1"/>
          </p:cNvSpPr>
          <p:nvPr/>
        </p:nvSpPr>
        <p:spPr bwMode="auto">
          <a:xfrm>
            <a:off x="7331075" y="3748088"/>
            <a:ext cx="42354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/>
            <a:r>
              <a:rPr lang="en-US" sz="2500" b="1"/>
              <a:t>ISO Guide 30</a:t>
            </a:r>
            <a:endParaRPr lang="ru-RU" sz="2500" b="1"/>
          </a:p>
          <a:p>
            <a:pPr marL="285750" indent="-285750"/>
            <a:r>
              <a:rPr lang="en-US" sz="2500" b="1"/>
              <a:t>ISO Guide 31</a:t>
            </a:r>
          </a:p>
          <a:p>
            <a:pPr marL="285750" indent="-285750"/>
            <a:r>
              <a:rPr lang="en-US" sz="2500" b="1"/>
              <a:t>ISO Guide 33</a:t>
            </a:r>
          </a:p>
          <a:p>
            <a:pPr marL="285750" indent="-285750"/>
            <a:r>
              <a:rPr lang="en-US" sz="2500" b="1"/>
              <a:t>ISO Guide 34 </a:t>
            </a:r>
          </a:p>
          <a:p>
            <a:pPr marL="285750" indent="-285750"/>
            <a:r>
              <a:rPr lang="en-US" sz="2500" b="1"/>
              <a:t>(ISO 17034 </a:t>
            </a:r>
            <a:r>
              <a:rPr lang="ru-RU" sz="1500" b="1"/>
              <a:t>в разработке</a:t>
            </a:r>
            <a:r>
              <a:rPr lang="en-US" sz="2500" b="1"/>
              <a:t>)</a:t>
            </a:r>
          </a:p>
          <a:p>
            <a:pPr marL="285750" indent="-285750"/>
            <a:r>
              <a:rPr lang="en-US" sz="2500" b="1"/>
              <a:t>ISO Guide 35</a:t>
            </a:r>
            <a:endParaRPr lang="ru-RU" sz="2500" b="1"/>
          </a:p>
          <a:p>
            <a:pPr marL="285750" indent="-285750"/>
            <a:endParaRPr lang="en-US" sz="500" b="1"/>
          </a:p>
          <a:p>
            <a:pPr marL="285750" indent="-285750"/>
            <a:r>
              <a:rPr lang="ru-RU"/>
              <a:t>    </a:t>
            </a:r>
            <a:endParaRPr lang="ru-RU" sz="2500" b="1">
              <a:solidFill>
                <a:srgbClr val="990033"/>
              </a:solidFill>
            </a:endParaRPr>
          </a:p>
        </p:txBody>
      </p:sp>
      <p:sp>
        <p:nvSpPr>
          <p:cNvPr id="30736" name="Rectangle 17"/>
          <p:cNvSpPr>
            <a:spLocks noChangeArrowheads="1"/>
          </p:cNvSpPr>
          <p:nvPr/>
        </p:nvSpPr>
        <p:spPr bwMode="auto">
          <a:xfrm>
            <a:off x="1966913" y="1282701"/>
            <a:ext cx="1408112" cy="930275"/>
          </a:xfrm>
          <a:prstGeom prst="rect">
            <a:avLst/>
          </a:prstGeom>
          <a:solidFill>
            <a:srgbClr val="FF0000">
              <a:alpha val="1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7" name="Rectangle 18"/>
          <p:cNvSpPr>
            <a:spLocks noChangeArrowheads="1"/>
          </p:cNvSpPr>
          <p:nvPr/>
        </p:nvSpPr>
        <p:spPr bwMode="auto">
          <a:xfrm>
            <a:off x="1966914" y="2405064"/>
            <a:ext cx="3309937" cy="1131887"/>
          </a:xfrm>
          <a:prstGeom prst="rect">
            <a:avLst/>
          </a:prstGeom>
          <a:solidFill>
            <a:srgbClr val="FF0000">
              <a:alpha val="1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8" name="Rectangle 19"/>
          <p:cNvSpPr>
            <a:spLocks noChangeArrowheads="1"/>
          </p:cNvSpPr>
          <p:nvPr/>
        </p:nvSpPr>
        <p:spPr bwMode="auto">
          <a:xfrm>
            <a:off x="7038976" y="1282701"/>
            <a:ext cx="1408113" cy="930275"/>
          </a:xfrm>
          <a:prstGeom prst="rect">
            <a:avLst/>
          </a:prstGeom>
          <a:solidFill>
            <a:srgbClr val="000080">
              <a:alpha val="1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9" name="Rectangle 20"/>
          <p:cNvSpPr>
            <a:spLocks noChangeArrowheads="1"/>
          </p:cNvSpPr>
          <p:nvPr/>
        </p:nvSpPr>
        <p:spPr bwMode="auto">
          <a:xfrm>
            <a:off x="1931989" y="3690939"/>
            <a:ext cx="4613275" cy="2549525"/>
          </a:xfrm>
          <a:prstGeom prst="rect">
            <a:avLst/>
          </a:prstGeom>
          <a:solidFill>
            <a:srgbClr val="FF0000">
              <a:alpha val="1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40" name="Rectangle 21"/>
          <p:cNvSpPr>
            <a:spLocks noChangeArrowheads="1"/>
          </p:cNvSpPr>
          <p:nvPr/>
        </p:nvSpPr>
        <p:spPr bwMode="auto">
          <a:xfrm>
            <a:off x="6985001" y="2514600"/>
            <a:ext cx="3440113" cy="1042988"/>
          </a:xfrm>
          <a:prstGeom prst="rect">
            <a:avLst/>
          </a:prstGeom>
          <a:solidFill>
            <a:srgbClr val="000080">
              <a:alpha val="1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41" name="Rectangle 22"/>
          <p:cNvSpPr>
            <a:spLocks noChangeArrowheads="1"/>
          </p:cNvSpPr>
          <p:nvPr/>
        </p:nvSpPr>
        <p:spPr bwMode="auto">
          <a:xfrm>
            <a:off x="6989763" y="3722689"/>
            <a:ext cx="3548062" cy="2517775"/>
          </a:xfrm>
          <a:prstGeom prst="rect">
            <a:avLst/>
          </a:prstGeom>
          <a:solidFill>
            <a:srgbClr val="000080">
              <a:alpha val="1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42" name="Line 23"/>
          <p:cNvSpPr>
            <a:spLocks noChangeShapeType="1"/>
          </p:cNvSpPr>
          <p:nvPr/>
        </p:nvSpPr>
        <p:spPr bwMode="auto">
          <a:xfrm flipH="1">
            <a:off x="2670175" y="2216151"/>
            <a:ext cx="1588" cy="18891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43" name="Line 24"/>
          <p:cNvSpPr>
            <a:spLocks noChangeShapeType="1"/>
          </p:cNvSpPr>
          <p:nvPr/>
        </p:nvSpPr>
        <p:spPr bwMode="auto">
          <a:xfrm flipV="1">
            <a:off x="3375025" y="1747838"/>
            <a:ext cx="366395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44" name="Line 25"/>
          <p:cNvSpPr>
            <a:spLocks noChangeShapeType="1"/>
          </p:cNvSpPr>
          <p:nvPr/>
        </p:nvSpPr>
        <p:spPr bwMode="auto">
          <a:xfrm>
            <a:off x="7675564" y="2182814"/>
            <a:ext cx="1587" cy="331787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45" name="Line 26"/>
          <p:cNvSpPr>
            <a:spLocks noChangeShapeType="1"/>
          </p:cNvSpPr>
          <p:nvPr/>
        </p:nvSpPr>
        <p:spPr bwMode="auto">
          <a:xfrm>
            <a:off x="5276851" y="3013075"/>
            <a:ext cx="1712913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46" name="Line 27"/>
          <p:cNvSpPr>
            <a:spLocks noChangeShapeType="1"/>
          </p:cNvSpPr>
          <p:nvPr/>
        </p:nvSpPr>
        <p:spPr bwMode="auto">
          <a:xfrm>
            <a:off x="6545263" y="4700588"/>
            <a:ext cx="4445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47" name="Line 28"/>
          <p:cNvSpPr>
            <a:spLocks noChangeShapeType="1"/>
          </p:cNvSpPr>
          <p:nvPr/>
        </p:nvSpPr>
        <p:spPr bwMode="auto">
          <a:xfrm>
            <a:off x="2670175" y="3546476"/>
            <a:ext cx="0" cy="14446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48" name="Line 28"/>
          <p:cNvSpPr>
            <a:spLocks noChangeShapeType="1"/>
          </p:cNvSpPr>
          <p:nvPr/>
        </p:nvSpPr>
        <p:spPr bwMode="auto">
          <a:xfrm>
            <a:off x="7735888" y="3552826"/>
            <a:ext cx="0" cy="19526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7836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684339" y="103189"/>
            <a:ext cx="8810625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ГОСТ 8.315 «ГСИ. Стандартные образцы состава и свойств веществ и материалов. </a:t>
            </a:r>
          </a:p>
          <a:p>
            <a:pPr algn="ctr">
              <a:defRPr/>
            </a:pPr>
            <a:r>
              <a:rPr lang="ru-RU" sz="3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Основные положения»</a:t>
            </a:r>
            <a:endParaRPr lang="ru-RU" sz="3000" b="1" dirty="0">
              <a:solidFill>
                <a:srgbClr val="99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>
              <a:buClr>
                <a:srgbClr val="990033"/>
              </a:buClr>
              <a:buFont typeface="Wingdings" pitchFamily="2" charset="2"/>
              <a:buChar char="q"/>
              <a:defRPr/>
            </a:pPr>
            <a:endParaRPr lang="ru-RU" sz="5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978794" y="1836067"/>
            <a:ext cx="10882648" cy="506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</a:rPr>
              <a:t>Обобщающий документ, в </a:t>
            </a:r>
            <a:r>
              <a:rPr lang="ru-RU" sz="2000" dirty="0" err="1" smtClean="0">
                <a:latin typeface="Times New Roman" pitchFamily="18" charset="0"/>
              </a:rPr>
              <a:t>т.ч</a:t>
            </a:r>
            <a:r>
              <a:rPr lang="ru-RU" sz="2000" dirty="0" smtClean="0">
                <a:latin typeface="Times New Roman" pitchFamily="18" charset="0"/>
              </a:rPr>
              <a:t>. </a:t>
            </a:r>
            <a:r>
              <a:rPr lang="ru-RU" sz="2000" dirty="0">
                <a:latin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</a:rPr>
              <a:t> части межгосударственных документов, используемых в государствах-членах МГС.</a:t>
            </a:r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</a:rPr>
              <a:t>Должен учитывать современные международные требования в части СО</a:t>
            </a:r>
            <a:r>
              <a:rPr lang="en-US" sz="2000" dirty="0" smtClean="0">
                <a:latin typeface="Times New Roman" pitchFamily="18" charset="0"/>
              </a:rPr>
              <a:t>:</a:t>
            </a:r>
            <a:endParaRPr lang="ru-RU" sz="2000" dirty="0" smtClean="0">
              <a:latin typeface="Times New Roman" pitchFamily="18" charset="0"/>
            </a:endParaRPr>
          </a:p>
          <a:p>
            <a:pPr>
              <a:buClr>
                <a:srgbClr val="990033"/>
              </a:buClr>
            </a:pPr>
            <a:r>
              <a:rPr lang="ru-RU" sz="2000" dirty="0" smtClean="0">
                <a:latin typeface="Times New Roman" pitchFamily="18" charset="0"/>
              </a:rPr>
              <a:t>-    терминология</a:t>
            </a:r>
            <a:r>
              <a:rPr lang="en-US" sz="2000" dirty="0" smtClean="0">
                <a:latin typeface="Times New Roman" pitchFamily="18" charset="0"/>
              </a:rPr>
              <a:t>;</a:t>
            </a:r>
          </a:p>
          <a:p>
            <a:pPr marL="342900" indent="-342900">
              <a:buClr>
                <a:srgbClr val="990033"/>
              </a:buClr>
              <a:buFontTx/>
              <a:buChar char="-"/>
            </a:pPr>
            <a:r>
              <a:rPr lang="ru-RU" sz="2000" dirty="0" smtClean="0">
                <a:latin typeface="Times New Roman" pitchFamily="18" charset="0"/>
              </a:rPr>
              <a:t>метрологическая </a:t>
            </a:r>
            <a:r>
              <a:rPr lang="ru-RU" sz="2000" dirty="0" err="1" smtClean="0">
                <a:latin typeface="Times New Roman" pitchFamily="18" charset="0"/>
              </a:rPr>
              <a:t>прослеживаемость</a:t>
            </a:r>
            <a:r>
              <a:rPr lang="ru-RU" sz="2000" dirty="0" smtClean="0">
                <a:latin typeface="Times New Roman" pitchFamily="18" charset="0"/>
              </a:rPr>
              <a:t> СО</a:t>
            </a:r>
            <a:r>
              <a:rPr lang="en-US" sz="2000" dirty="0" smtClean="0">
                <a:latin typeface="Times New Roman" pitchFamily="18" charset="0"/>
              </a:rPr>
              <a:t>;</a:t>
            </a:r>
          </a:p>
          <a:p>
            <a:pPr marL="342900" indent="-342900">
              <a:buClr>
                <a:srgbClr val="990033"/>
              </a:buClr>
              <a:buFontTx/>
              <a:buChar char="-"/>
            </a:pPr>
            <a:r>
              <a:rPr lang="ru-RU" sz="2000" dirty="0">
                <a:latin typeface="Times New Roman" pitchFamily="18" charset="0"/>
              </a:rPr>
              <a:t>о</a:t>
            </a:r>
            <a:r>
              <a:rPr lang="ru-RU" sz="2000" dirty="0" smtClean="0">
                <a:latin typeface="Times New Roman" pitchFamily="18" charset="0"/>
              </a:rPr>
              <a:t>ценивание неопределенности аттестованного (сертифицированного) значения СО наряду с оцениванием характеристики погрешности</a:t>
            </a:r>
            <a:r>
              <a:rPr lang="en-US" sz="2000" dirty="0" smtClean="0">
                <a:latin typeface="Times New Roman" pitchFamily="18" charset="0"/>
              </a:rPr>
              <a:t>;</a:t>
            </a:r>
            <a:endParaRPr lang="ru-RU" sz="2000" dirty="0" smtClean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  <a:buFontTx/>
              <a:buChar char="-"/>
            </a:pPr>
            <a:r>
              <a:rPr lang="ru-RU" sz="2000" dirty="0">
                <a:latin typeface="Times New Roman" pitchFamily="18" charset="0"/>
              </a:rPr>
              <a:t>к</a:t>
            </a:r>
            <a:r>
              <a:rPr lang="ru-RU" sz="2000" dirty="0" smtClean="0">
                <a:latin typeface="Times New Roman" pitchFamily="18" charset="0"/>
              </a:rPr>
              <a:t>омпетентность изготовителей СО, СМК изготовителей СО</a:t>
            </a:r>
            <a:r>
              <a:rPr lang="en-US" sz="2000" dirty="0" smtClean="0">
                <a:latin typeface="Times New Roman" pitchFamily="18" charset="0"/>
              </a:rPr>
              <a:t>;</a:t>
            </a:r>
          </a:p>
          <a:p>
            <a:pPr marL="342900" indent="-342900">
              <a:buClr>
                <a:srgbClr val="990033"/>
              </a:buClr>
              <a:buFontTx/>
              <a:buChar char="-"/>
            </a:pPr>
            <a:r>
              <a:rPr lang="ru-RU" sz="2000" dirty="0">
                <a:latin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</a:rPr>
              <a:t>рименение СО с учетом современных требований</a:t>
            </a:r>
            <a:r>
              <a:rPr lang="en-US" sz="2000" dirty="0" smtClean="0">
                <a:latin typeface="Times New Roman" pitchFamily="18" charset="0"/>
              </a:rPr>
              <a:t>;</a:t>
            </a:r>
            <a:endParaRPr lang="ru-RU" sz="2000" dirty="0" smtClean="0">
              <a:latin typeface="Times New Roman" pitchFamily="18" charset="0"/>
            </a:endParaRPr>
          </a:p>
          <a:p>
            <a:pPr marL="342900" indent="-342900">
              <a:buClr>
                <a:srgbClr val="990033"/>
              </a:buClr>
              <a:buFontTx/>
              <a:buChar char="-"/>
            </a:pPr>
            <a:r>
              <a:rPr lang="ru-RU" sz="2000" dirty="0">
                <a:latin typeface="Times New Roman" pitchFamily="18" charset="0"/>
              </a:rPr>
              <a:t>у</a:t>
            </a:r>
            <a:r>
              <a:rPr lang="ru-RU" sz="2000" dirty="0" smtClean="0">
                <a:latin typeface="Times New Roman" pitchFamily="18" charset="0"/>
              </a:rPr>
              <a:t>читывать требования, заложенные в новую редакцию </a:t>
            </a:r>
            <a:r>
              <a:rPr lang="en-US" sz="2000" dirty="0" smtClean="0">
                <a:latin typeface="Times New Roman" pitchFamily="18" charset="0"/>
              </a:rPr>
              <a:t>ISO/IEC 17025 </a:t>
            </a:r>
            <a:r>
              <a:rPr lang="ru-RU" sz="2000" dirty="0" smtClean="0">
                <a:latin typeface="Times New Roman" pitchFamily="18" charset="0"/>
              </a:rPr>
              <a:t>и </a:t>
            </a:r>
            <a:r>
              <a:rPr lang="en-US" sz="2000" dirty="0" smtClean="0">
                <a:latin typeface="Times New Roman" pitchFamily="18" charset="0"/>
              </a:rPr>
              <a:t>ISO 17034</a:t>
            </a:r>
            <a:r>
              <a:rPr lang="ru-RU" sz="2000" dirty="0" smtClean="0">
                <a:latin typeface="Times New Roman" pitchFamily="18" charset="0"/>
              </a:rPr>
              <a:t> </a:t>
            </a:r>
          </a:p>
          <a:p>
            <a:pPr>
              <a:buClr>
                <a:srgbClr val="990033"/>
              </a:buClr>
            </a:pPr>
            <a:r>
              <a:rPr lang="ru-RU" sz="2000" dirty="0" smtClean="0">
                <a:latin typeface="Times New Roman" pitchFamily="18" charset="0"/>
              </a:rPr>
              <a:t>(перекрестные ссылки на новые документы </a:t>
            </a:r>
            <a:r>
              <a:rPr lang="en-US" sz="2000" dirty="0" smtClean="0">
                <a:latin typeface="Times New Roman" pitchFamily="18" charset="0"/>
              </a:rPr>
              <a:t>ISO </a:t>
            </a:r>
            <a:r>
              <a:rPr lang="ru-RU" sz="2000" dirty="0" smtClean="0">
                <a:latin typeface="Times New Roman" pitchFamily="18" charset="0"/>
              </a:rPr>
              <a:t>в области СО)</a:t>
            </a:r>
            <a:r>
              <a:rPr lang="en-US" sz="2000" dirty="0" smtClean="0">
                <a:latin typeface="Times New Roman" pitchFamily="18" charset="0"/>
              </a:rPr>
              <a:t>.</a:t>
            </a:r>
          </a:p>
          <a:p>
            <a:pPr>
              <a:buClr>
                <a:srgbClr val="990033"/>
              </a:buClr>
            </a:pPr>
            <a:endParaRPr lang="ru-RU" sz="2000" dirty="0" smtClean="0">
              <a:latin typeface="Times New Roman" pitchFamily="18" charset="0"/>
            </a:endParaRPr>
          </a:p>
          <a:p>
            <a:pPr>
              <a:buClr>
                <a:srgbClr val="990033"/>
              </a:buClr>
            </a:pPr>
            <a:endParaRPr lang="ru-RU" sz="2000" dirty="0"/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endParaRPr lang="ru-RU" sz="2000" dirty="0"/>
          </a:p>
          <a:p>
            <a:pPr marL="342900" indent="-342900">
              <a:buClr>
                <a:srgbClr val="990033"/>
              </a:buClr>
              <a:buFont typeface="Wingdings" pitchFamily="2" charset="2"/>
              <a:buChar char="q"/>
            </a:pPr>
            <a:endParaRPr lang="ru-RU" sz="2000" dirty="0"/>
          </a:p>
          <a:p>
            <a:pPr marL="342900" indent="-342900">
              <a:buClr>
                <a:srgbClr val="990033"/>
              </a:buClr>
            </a:pPr>
            <a:endParaRPr lang="ru-RU" sz="23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31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13000" y="317501"/>
            <a:ext cx="7772400" cy="468313"/>
          </a:xfrm>
        </p:spPr>
        <p:txBody>
          <a:bodyPr>
            <a:normAutofit fontScale="90000"/>
          </a:bodyPr>
          <a:lstStyle/>
          <a:p>
            <a:r>
              <a:rPr lang="ru-RU" sz="2000" b="1">
                <a:solidFill>
                  <a:srgbClr val="990033"/>
                </a:solidFill>
              </a:rPr>
              <a:t>НОВЫЕ ГАРМОНИЗИРОВАННЫЕ ДОКУМЕНТЫ </a:t>
            </a:r>
            <a:br>
              <a:rPr lang="ru-RU" sz="2000" b="1">
                <a:solidFill>
                  <a:srgbClr val="990033"/>
                </a:solidFill>
              </a:rPr>
            </a:br>
            <a:r>
              <a:rPr lang="ru-RU" sz="2000" b="1">
                <a:solidFill>
                  <a:srgbClr val="990033"/>
                </a:solidFill>
              </a:rPr>
              <a:t>ПО СТАНДАРТИЗАЦИИ В ОБЛАСТИ СТАНДАРТНЫХ ОБРАЗЦОВ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1313" y="1163638"/>
          <a:ext cx="9056686" cy="34128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18286"/>
                <a:gridCol w="2438400"/>
              </a:tblGrid>
              <a:tr h="4209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Документы по стандартизации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Документ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ISO</a:t>
                      </a:r>
                      <a:endParaRPr lang="ru-RU" sz="5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73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ГОСТ 32934-2014 (ISO </a:t>
                      </a:r>
                      <a:r>
                        <a:rPr lang="ru-RU" sz="15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</a:t>
                      </a: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30:1992) Стандартные образцы. Термины и определения, используемые в области стандартных образцов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30:1992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7298">
                <a:tc>
                  <a:txBody>
                    <a:bodyPr/>
                    <a:lstStyle/>
                    <a:p>
                      <a:pPr lvl="0"/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ГОСТ ISO </a:t>
                      </a:r>
                      <a:r>
                        <a:rPr lang="ru-RU" sz="15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</a:t>
                      </a: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31-2014 Стандартные образцы. Содержание сертификатов (паспортов) и этикеток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31:2000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7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ГОСТ ISO </a:t>
                      </a:r>
                      <a:r>
                        <a:rPr lang="ru-RU" sz="15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</a:t>
                      </a: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34-2014 Общие требования к компетентности изготовителей стандартных образцов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34:2009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73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ГОСТ </a:t>
                      </a:r>
                      <a:r>
                        <a:rPr lang="en-US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ISO Guide</a:t>
                      </a: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35-2015 Стандартные образцы - Общие и статистические принципы сертификации (аттестации)</a:t>
                      </a:r>
                      <a:endParaRPr lang="ru-RU" sz="1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35:2006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0220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Line 1"/>
          <p:cNvSpPr>
            <a:spLocks noChangeShapeType="1"/>
          </p:cNvSpPr>
          <p:nvPr/>
        </p:nvSpPr>
        <p:spPr bwMode="auto">
          <a:xfrm>
            <a:off x="5664200" y="3500439"/>
            <a:ext cx="15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3798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3799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3800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3801" name="Rectangle 3"/>
          <p:cNvSpPr>
            <a:spLocks noChangeArrowheads="1"/>
          </p:cNvSpPr>
          <p:nvPr/>
        </p:nvSpPr>
        <p:spPr bwMode="auto">
          <a:xfrm>
            <a:off x="1611314" y="0"/>
            <a:ext cx="8969375" cy="586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000" b="1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ДОКУМЕНТЫ</a:t>
            </a:r>
            <a:r>
              <a:rPr lang="en-US" sz="2000" b="1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  ISO</a:t>
            </a:r>
            <a:r>
              <a:rPr lang="ru-RU" sz="2000" b="1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В ОБЛАСТИ СТАНДАРТНЫХ ОБРАЗЦОВ</a:t>
            </a:r>
          </a:p>
          <a:p>
            <a:pPr algn="ctr"/>
            <a:endParaRPr lang="ru-RU" sz="1500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  <a:p>
            <a:pPr algn="ctr"/>
            <a:endParaRPr lang="ru-RU" sz="2000" b="1">
              <a:solidFill>
                <a:srgbClr val="00206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611313" y="873125"/>
          <a:ext cx="9056686" cy="5258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14881"/>
                <a:gridCol w="4741805"/>
              </a:tblGrid>
              <a:tr h="4209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Действовавшие и некоторые действующие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документы 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ISO REMCO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Новая линейка документов 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ISO REMCO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7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</a:t>
                      </a:r>
                      <a:r>
                        <a:rPr lang="ru-RU" sz="1600" b="1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30:1992 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Стандартные образцы – Термины и определения, используемые в области стандартных образцов</a:t>
                      </a:r>
                      <a:endParaRPr lang="ru-RU" sz="1600" b="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 </a:t>
                      </a:r>
                      <a:r>
                        <a:rPr lang="ru-RU" sz="1600" b="1" dirty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30:2015</a:t>
                      </a:r>
                      <a:r>
                        <a:rPr lang="ru-RU" sz="1600" b="0" dirty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Стандартные образцы – Избранные термины и определения</a:t>
                      </a:r>
                      <a:endParaRPr lang="ru-RU" sz="1600" b="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1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</a:t>
                      </a:r>
                      <a:r>
                        <a:rPr lang="ru-RU" sz="1600" b="1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31:2000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Стандартные образцы – Содержание сертификатов, этикеток</a:t>
                      </a:r>
                      <a:endParaRPr lang="ru-RU" sz="1600" b="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</a:t>
                      </a:r>
                      <a:r>
                        <a:rPr lang="ru-RU" sz="1600" b="1" dirty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31:2015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Стандартные образцы – Содержание сертификатов, этикеток и сопроводительных документов</a:t>
                      </a:r>
                      <a:endParaRPr lang="ru-RU" sz="1600" b="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7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33:2000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Применение аттестованных стандартных образцов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</a:t>
                      </a:r>
                      <a:r>
                        <a:rPr lang="ru-RU" sz="1600" b="1" dirty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33:2015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Стандартные образцы – Надлежащая практика применения стандартных образцов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7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</a:t>
                      </a:r>
                      <a:r>
                        <a:rPr lang="ru-RU" sz="1600" b="1" dirty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34:2009</a:t>
                      </a:r>
                      <a:r>
                        <a:rPr lang="ru-RU" sz="1600" b="0" dirty="0" smtClean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Общие требования к компетентности изготовителей стандартных образцов</a:t>
                      </a:r>
                      <a:endParaRPr lang="ru-RU" sz="1600" b="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</a:t>
                      </a:r>
                      <a:r>
                        <a:rPr lang="ru-RU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17034</a:t>
                      </a:r>
                      <a:r>
                        <a:rPr lang="ru-RU" sz="1600" b="1" dirty="0" smtClean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:___</a:t>
                      </a:r>
                      <a:r>
                        <a:rPr lang="en-US" sz="1600" b="1" dirty="0" smtClean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Общие </a:t>
                      </a:r>
                      <a:r>
                        <a:rPr lang="ru-RU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требования к компетентности изготовителей стандартных образцов</a:t>
                      </a:r>
                      <a:endParaRPr lang="ru-RU" sz="1600" b="1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7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</a:t>
                      </a:r>
                      <a:r>
                        <a:rPr lang="ru-RU" sz="1600" b="1" dirty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35:2006</a:t>
                      </a:r>
                      <a:r>
                        <a:rPr lang="ru-RU" sz="1600" b="0" dirty="0">
                          <a:solidFill>
                            <a:srgbClr val="9900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Стандартные образцы – Общие и статистические принципы аттестации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 Guide</a:t>
                      </a:r>
                      <a:r>
                        <a:rPr lang="ru-RU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35:___ Стандартные образцы – Руководство по </a:t>
                      </a:r>
                      <a:r>
                        <a:rPr lang="ru-RU" sz="1600" b="1" dirty="0" err="1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характеризации</a:t>
                      </a:r>
                      <a:r>
                        <a:rPr lang="ru-RU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оцениванию однородности и стабильности материалов</a:t>
                      </a:r>
                      <a:endParaRPr lang="ru-RU" sz="1600" b="1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38973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2417</Words>
  <Application>Microsoft Office PowerPoint</Application>
  <PresentationFormat>Произвольный</PresentationFormat>
  <Paragraphs>584</Paragraphs>
  <Slides>32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ОСНОВОПОЛАГАЮЩИЕ ДОКУМЕНТЫ</vt:lpstr>
      <vt:lpstr>Презентация PowerPoint</vt:lpstr>
      <vt:lpstr>Презентация PowerPoint</vt:lpstr>
      <vt:lpstr>Презентация PowerPoint</vt:lpstr>
      <vt:lpstr>НОВЫЕ ГАРМОНИЗИРОВАННЫЕ ДОКУМЕНТЫ  ПО СТАНДАРТИЗАЦИИ В ОБЛАСТИ СТАНДАРТНЫХ ОБРАЗЦОВ</vt:lpstr>
      <vt:lpstr>Презентация PowerPoint</vt:lpstr>
      <vt:lpstr>Презентация PowerPoint</vt:lpstr>
      <vt:lpstr>МЕЖДУНАРОДНЫЕ ТЕНДЕНЦИИ  В ОБЛАСТИ СТАНДАРТНЫХ ОБРАЗЦОВ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ISO Guide 33:2015  «Стандартные образцы. Надлежащая практика применения стандартных образцов»     </vt:lpstr>
      <vt:lpstr>Презентация PowerPoint</vt:lpstr>
      <vt:lpstr>Презентация PowerPoint</vt:lpstr>
      <vt:lpstr>Презентация PowerPoint</vt:lpstr>
      <vt:lpstr>ТЕНДЕНЦИЯ В ОБЛАСТИ  СТАНДАРТНЫХ ОБРАЗЦОВ </vt:lpstr>
      <vt:lpstr>ТЕНДЕНЦИЯ В ОБЛАСТИ  СТАНДАРТНЫХ ОБРАЗЦОВ </vt:lpstr>
      <vt:lpstr> СЕРТИФИЦИРОВАННЫЕ СТАНДАРТНЫЕ ОБРАЗЦЫ  (ISO Guide 33:2015)  </vt:lpstr>
      <vt:lpstr>ПРОБЛЕМА: большая часть используемых в РФ методик измерений имеют установленную характеристику погрешности и, как следствие, для таких методик измерений следует применять СО с установленной погрешностью, а не неопределенностью.  </vt:lpstr>
      <vt:lpstr>Презентация PowerPoint</vt:lpstr>
      <vt:lpstr>ОСНОВОПОЛАГАЮЩИЙ ДОКУМЕНТ</vt:lpstr>
      <vt:lpstr>ПОДГОТОВЛЕНО К РАССЫЛКЕ НА ОБСУЖДЕНИЕ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ТЕНДЕНЦИИ, ПРОБЛЕМЫ И ПЕРСПЕКТИВЫ В ОБЛАСТИ СТАНДАРТНЫХ ОБРАЗЦОВ В РОССИИ</dc:title>
  <dc:creator>User</dc:creator>
  <cp:lastModifiedBy>SRK пульт управления</cp:lastModifiedBy>
  <cp:revision>192</cp:revision>
  <dcterms:created xsi:type="dcterms:W3CDTF">2016-04-10T06:59:42Z</dcterms:created>
  <dcterms:modified xsi:type="dcterms:W3CDTF">2016-05-25T11:18:41Z</dcterms:modified>
</cp:coreProperties>
</file>