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Default Extension="gif" ContentType="image/gif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3.xml" ContentType="application/vnd.openxmlformats-officedocument.theme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charts/chart1.xml" ContentType="application/vnd.openxmlformats-officedocument.drawingml.chart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71" r:id="rId1"/>
    <p:sldMasterId id="2147483785" r:id="rId2"/>
    <p:sldMasterId id="2147483799" r:id="rId3"/>
    <p:sldMasterId id="2147483828" r:id="rId4"/>
  </p:sldMasterIdLst>
  <p:notesMasterIdLst>
    <p:notesMasterId r:id="rId26"/>
  </p:notesMasterIdLst>
  <p:handoutMasterIdLst>
    <p:handoutMasterId r:id="rId27"/>
  </p:handoutMasterIdLst>
  <p:sldIdLst>
    <p:sldId id="256" r:id="rId5"/>
    <p:sldId id="383" r:id="rId6"/>
    <p:sldId id="385" r:id="rId7"/>
    <p:sldId id="387" r:id="rId8"/>
    <p:sldId id="319" r:id="rId9"/>
    <p:sldId id="317" r:id="rId10"/>
    <p:sldId id="382" r:id="rId11"/>
    <p:sldId id="357" r:id="rId12"/>
    <p:sldId id="356" r:id="rId13"/>
    <p:sldId id="300" r:id="rId14"/>
    <p:sldId id="330" r:id="rId15"/>
    <p:sldId id="358" r:id="rId16"/>
    <p:sldId id="359" r:id="rId17"/>
    <p:sldId id="362" r:id="rId18"/>
    <p:sldId id="360" r:id="rId19"/>
    <p:sldId id="272" r:id="rId20"/>
    <p:sldId id="316" r:id="rId21"/>
    <p:sldId id="275" r:id="rId22"/>
    <p:sldId id="388" r:id="rId23"/>
    <p:sldId id="310" r:id="rId24"/>
    <p:sldId id="369" r:id="rId2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7EFFF"/>
    <a:srgbClr val="0000FF"/>
    <a:srgbClr val="E72713"/>
    <a:srgbClr val="FFFF8F"/>
    <a:srgbClr val="FFE579"/>
    <a:srgbClr val="FFDCB9"/>
    <a:srgbClr val="E5F2FF"/>
    <a:srgbClr val="008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18603FDC-E32A-4AB5-989C-0864C3EAD2B8}" styleName="Стиль из темы 2 - акцент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Стиль из темы 2 - акцент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CAF9ED-07DC-4A11-8D7F-57B35C25682E}" styleName="Средний стиль 1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327F97BB-C833-4FB7-BDE5-3F7075034690}" styleName="Стиль из темы 2 - акцент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72833802-FEF1-4C79-8D5D-14CF1EAF98D9}" styleName="Светлый стиль 2 - акцент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2807" autoAdjust="0"/>
  </p:normalViewPr>
  <p:slideViewPr>
    <p:cSldViewPr>
      <p:cViewPr varScale="1">
        <p:scale>
          <a:sx n="102" d="100"/>
          <a:sy n="102" d="100"/>
        </p:scale>
        <p:origin x="-26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8424"/>
    </p:cViewPr>
  </p:sorterViewPr>
  <p:notesViewPr>
    <p:cSldViewPr>
      <p:cViewPr varScale="1">
        <p:scale>
          <a:sx n="57" d="100"/>
          <a:sy n="57" d="100"/>
        </p:scale>
        <p:origin x="-1428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1.9444444444444445E-2"/>
          <c:y val="4.0654616530366686E-2"/>
          <c:w val="0.70063188976377955"/>
          <c:h val="0.41273210697869728"/>
        </c:manualLayout>
      </c:layout>
      <c:lineChart>
        <c:grouping val="standard"/>
        <c:varyColors val="0"/>
        <c:ser>
          <c:idx val="0"/>
          <c:order val="0"/>
          <c:tx>
            <c:strRef>
              <c:f>Лист1!$A$2</c:f>
              <c:strCache>
                <c:ptCount val="1"/>
                <c:pt idx="0">
                  <c:v>КАТЕТ (10÷66) </c:v>
                </c:pt>
              </c:strCache>
            </c:strRef>
          </c:tx>
          <c:spPr>
            <a:ln w="381000">
              <a:solidFill>
                <a:schemeClr val="accent5"/>
              </a:solidFill>
              <a:miter lim="800000"/>
              <a:headEnd type="none"/>
            </a:ln>
          </c:spPr>
          <c:marker>
            <c:symbol val="none"/>
          </c:marker>
          <c:cat>
            <c:strRef>
              <c:f>Лист1!$B$1:$N$1</c:f>
              <c:strCache>
                <c:ptCount val="13"/>
                <c:pt idx="0">
                  <c:v>3</c:v>
                </c:pt>
                <c:pt idx="1">
                  <c:v>10</c:v>
                </c:pt>
                <c:pt idx="2">
                  <c:v>      </c:v>
                </c:pt>
                <c:pt idx="3">
                  <c:v>25</c:v>
                </c:pt>
                <c:pt idx="4">
                  <c:v>         </c:v>
                </c:pt>
                <c:pt idx="5">
                  <c:v>35</c:v>
                </c:pt>
                <c:pt idx="6">
                  <c:v>           </c:v>
                </c:pt>
                <c:pt idx="7">
                  <c:v>50</c:v>
                </c:pt>
                <c:pt idx="8">
                  <c:v>  </c:v>
                </c:pt>
                <c:pt idx="9">
                  <c:v>66</c:v>
                </c:pt>
                <c:pt idx="10">
                  <c:v>    </c:v>
                </c:pt>
                <c:pt idx="11">
                  <c:v>             </c:v>
                </c:pt>
                <c:pt idx="12">
                  <c:v>90</c:v>
                </c:pt>
              </c:strCache>
            </c:strRef>
          </c:cat>
          <c:val>
            <c:numRef>
              <c:f>Лист1!$B$2:$N$2</c:f>
              <c:numCache>
                <c:formatCode>General</c:formatCode>
                <c:ptCount val="13"/>
                <c:pt idx="1">
                  <c:v>2</c:v>
                </c:pt>
                <c:pt idx="2">
                  <c:v>2</c:v>
                </c:pt>
                <c:pt idx="3">
                  <c:v>2</c:v>
                </c:pt>
                <c:pt idx="4">
                  <c:v>2</c:v>
                </c:pt>
                <c:pt idx="5">
                  <c:v>2</c:v>
                </c:pt>
                <c:pt idx="6">
                  <c:v>2</c:v>
                </c:pt>
                <c:pt idx="7">
                  <c:v>2</c:v>
                </c:pt>
                <c:pt idx="8">
                  <c:v>2</c:v>
                </c:pt>
                <c:pt idx="9">
                  <c:v>2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8CB5-4A61-9545-2F1EDA888ACF}"/>
            </c:ext>
          </c:extLst>
        </c:ser>
        <c:ser>
          <c:idx val="1"/>
          <c:order val="1"/>
          <c:tx>
            <c:strRef>
              <c:f>Лист1!$A$3</c:f>
              <c:strCache>
                <c:ptCount val="1"/>
                <c:pt idx="0">
                  <c:v>В-06АК (25÷50) </c:v>
                </c:pt>
              </c:strCache>
            </c:strRef>
          </c:tx>
          <c:spPr>
            <a:ln w="381000"/>
          </c:spPr>
          <c:marker>
            <c:symbol val="none"/>
          </c:marker>
          <c:cat>
            <c:strRef>
              <c:f>Лист1!$B$1:$N$1</c:f>
              <c:strCache>
                <c:ptCount val="13"/>
                <c:pt idx="0">
                  <c:v>3</c:v>
                </c:pt>
                <c:pt idx="1">
                  <c:v>10</c:v>
                </c:pt>
                <c:pt idx="2">
                  <c:v>      </c:v>
                </c:pt>
                <c:pt idx="3">
                  <c:v>25</c:v>
                </c:pt>
                <c:pt idx="4">
                  <c:v>         </c:v>
                </c:pt>
                <c:pt idx="5">
                  <c:v>35</c:v>
                </c:pt>
                <c:pt idx="6">
                  <c:v>           </c:v>
                </c:pt>
                <c:pt idx="7">
                  <c:v>50</c:v>
                </c:pt>
                <c:pt idx="8">
                  <c:v>  </c:v>
                </c:pt>
                <c:pt idx="9">
                  <c:v>66</c:v>
                </c:pt>
                <c:pt idx="10">
                  <c:v>    </c:v>
                </c:pt>
                <c:pt idx="11">
                  <c:v>             </c:v>
                </c:pt>
                <c:pt idx="12">
                  <c:v>90</c:v>
                </c:pt>
              </c:strCache>
            </c:strRef>
          </c:cat>
          <c:val>
            <c:numRef>
              <c:f>Лист1!$B$3:$N$3</c:f>
              <c:numCache>
                <c:formatCode>General</c:formatCode>
                <c:ptCount val="13"/>
                <c:pt idx="3">
                  <c:v>1.5</c:v>
                </c:pt>
                <c:pt idx="4">
                  <c:v>1.5</c:v>
                </c:pt>
                <c:pt idx="5">
                  <c:v>1.5</c:v>
                </c:pt>
                <c:pt idx="6">
                  <c:v>1.5</c:v>
                </c:pt>
                <c:pt idx="7">
                  <c:v>1.5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8CB5-4A61-9545-2F1EDA888ACF}"/>
            </c:ext>
          </c:extLst>
        </c:ser>
        <c:ser>
          <c:idx val="2"/>
          <c:order val="2"/>
          <c:tx>
            <c:strRef>
              <c:f>Лист1!$A$4</c:f>
              <c:strCache>
                <c:ptCount val="1"/>
                <c:pt idx="0">
                  <c:v>УСНГ (3÷35) </c:v>
                </c:pt>
              </c:strCache>
            </c:strRef>
          </c:tx>
          <c:spPr>
            <a:ln w="381000">
              <a:solidFill>
                <a:schemeClr val="bg1"/>
              </a:solidFill>
            </a:ln>
          </c:spPr>
          <c:marker>
            <c:symbol val="none"/>
          </c:marker>
          <c:cat>
            <c:strRef>
              <c:f>Лист1!$B$1:$N$1</c:f>
              <c:strCache>
                <c:ptCount val="13"/>
                <c:pt idx="0">
                  <c:v>3</c:v>
                </c:pt>
                <c:pt idx="1">
                  <c:v>10</c:v>
                </c:pt>
                <c:pt idx="2">
                  <c:v>      </c:v>
                </c:pt>
                <c:pt idx="3">
                  <c:v>25</c:v>
                </c:pt>
                <c:pt idx="4">
                  <c:v>         </c:v>
                </c:pt>
                <c:pt idx="5">
                  <c:v>35</c:v>
                </c:pt>
                <c:pt idx="6">
                  <c:v>           </c:v>
                </c:pt>
                <c:pt idx="7">
                  <c:v>50</c:v>
                </c:pt>
                <c:pt idx="8">
                  <c:v>  </c:v>
                </c:pt>
                <c:pt idx="9">
                  <c:v>66</c:v>
                </c:pt>
                <c:pt idx="10">
                  <c:v>    </c:v>
                </c:pt>
                <c:pt idx="11">
                  <c:v>             </c:v>
                </c:pt>
                <c:pt idx="12">
                  <c:v>90</c:v>
                </c:pt>
              </c:strCache>
            </c:strRef>
          </c:cat>
          <c:val>
            <c:numRef>
              <c:f>Лист1!$B$4:$N$4</c:f>
              <c:numCache>
                <c:formatCode>General</c:formatCode>
                <c:ptCount val="13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2-8CB5-4A61-9545-2F1EDA888ACF}"/>
            </c:ext>
          </c:extLst>
        </c:ser>
        <c:ser>
          <c:idx val="3"/>
          <c:order val="3"/>
          <c:tx>
            <c:strRef>
              <c:f>Лист1!$A$5</c:f>
              <c:strCache>
                <c:ptCount val="1"/>
                <c:pt idx="0">
                  <c:v>УСВГ (25÷90) </c:v>
                </c:pt>
              </c:strCache>
            </c:strRef>
          </c:tx>
          <c:spPr>
            <a:ln w="381000">
              <a:solidFill>
                <a:schemeClr val="accent1"/>
              </a:solidFill>
            </a:ln>
          </c:spPr>
          <c:marker>
            <c:symbol val="none"/>
          </c:marker>
          <c:cat>
            <c:strRef>
              <c:f>Лист1!$B$1:$N$1</c:f>
              <c:strCache>
                <c:ptCount val="13"/>
                <c:pt idx="0">
                  <c:v>3</c:v>
                </c:pt>
                <c:pt idx="1">
                  <c:v>10</c:v>
                </c:pt>
                <c:pt idx="2">
                  <c:v>      </c:v>
                </c:pt>
                <c:pt idx="3">
                  <c:v>25</c:v>
                </c:pt>
                <c:pt idx="4">
                  <c:v>         </c:v>
                </c:pt>
                <c:pt idx="5">
                  <c:v>35</c:v>
                </c:pt>
                <c:pt idx="6">
                  <c:v>           </c:v>
                </c:pt>
                <c:pt idx="7">
                  <c:v>50</c:v>
                </c:pt>
                <c:pt idx="8">
                  <c:v>  </c:v>
                </c:pt>
                <c:pt idx="9">
                  <c:v>66</c:v>
                </c:pt>
                <c:pt idx="10">
                  <c:v>    </c:v>
                </c:pt>
                <c:pt idx="11">
                  <c:v>             </c:v>
                </c:pt>
                <c:pt idx="12">
                  <c:v>90</c:v>
                </c:pt>
              </c:strCache>
            </c:strRef>
          </c:cat>
          <c:val>
            <c:numRef>
              <c:f>Лист1!$B$5:$N$5</c:f>
              <c:numCache>
                <c:formatCode>General</c:formatCode>
                <c:ptCount val="13"/>
                <c:pt idx="3">
                  <c:v>0.5</c:v>
                </c:pt>
                <c:pt idx="4">
                  <c:v>0.5</c:v>
                </c:pt>
                <c:pt idx="5">
                  <c:v>0.5</c:v>
                </c:pt>
                <c:pt idx="6">
                  <c:v>0.5</c:v>
                </c:pt>
                <c:pt idx="7">
                  <c:v>0.5</c:v>
                </c:pt>
                <c:pt idx="8">
                  <c:v>0.5</c:v>
                </c:pt>
                <c:pt idx="9">
                  <c:v>0.5</c:v>
                </c:pt>
                <c:pt idx="10">
                  <c:v>0.5</c:v>
                </c:pt>
                <c:pt idx="11">
                  <c:v>0.5</c:v>
                </c:pt>
                <c:pt idx="12">
                  <c:v>0.5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3-8CB5-4A61-9545-2F1EDA888AC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63188736"/>
        <c:axId val="163190656"/>
      </c:lineChart>
      <c:catAx>
        <c:axId val="163188736"/>
        <c:scaling>
          <c:orientation val="minMax"/>
        </c:scaling>
        <c:delete val="0"/>
        <c:axPos val="b"/>
        <c:majorGridlines/>
        <c:title>
          <c:tx>
            <c:rich>
              <a:bodyPr/>
              <a:lstStyle/>
              <a:p>
                <a:pPr>
                  <a:defRPr/>
                </a:pPr>
                <a:r>
                  <a:rPr lang="ru-RU" dirty="0" smtClean="0"/>
                  <a:t>Объемная</a:t>
                </a:r>
                <a:r>
                  <a:rPr lang="ru-RU" baseline="0" dirty="0" smtClean="0"/>
                  <a:t> теплота сгорания, МДж/м</a:t>
                </a:r>
                <a:r>
                  <a:rPr lang="ru-RU" baseline="30000" dirty="0" smtClean="0"/>
                  <a:t>3</a:t>
                </a:r>
                <a:endParaRPr lang="ru-RU" dirty="0"/>
              </a:p>
            </c:rich>
          </c:tx>
          <c:layout>
            <c:manualLayout>
              <c:xMode val="edge"/>
              <c:yMode val="edge"/>
              <c:x val="0.13085411198600175"/>
              <c:y val="0.51353164149369468"/>
            </c:manualLayout>
          </c:layout>
          <c:overlay val="0"/>
        </c:title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800"/>
            </a:pPr>
            <a:endParaRPr lang="ru-RU"/>
          </a:p>
        </c:txPr>
        <c:crossAx val="163190656"/>
        <c:crosses val="autoZero"/>
        <c:auto val="1"/>
        <c:lblAlgn val="ctr"/>
        <c:lblOffset val="100"/>
        <c:noMultiLvlLbl val="0"/>
      </c:catAx>
      <c:valAx>
        <c:axId val="163190656"/>
        <c:scaling>
          <c:orientation val="minMax"/>
        </c:scaling>
        <c:delete val="1"/>
        <c:axPos val="l"/>
        <c:majorGridlines/>
        <c:numFmt formatCode="General" sourceLinked="1"/>
        <c:majorTickMark val="out"/>
        <c:minorTickMark val="none"/>
        <c:tickLblPos val="nextTo"/>
        <c:crossAx val="163188736"/>
        <c:crosses val="autoZero"/>
        <c:crossBetween val="between"/>
      </c:valAx>
    </c:plotArea>
    <c:legend>
      <c:legendPos val="r"/>
      <c:legendEntry>
        <c:idx val="2"/>
        <c:txPr>
          <a:bodyPr/>
          <a:lstStyle/>
          <a:p>
            <a:pPr>
              <a:defRPr>
                <a:solidFill>
                  <a:schemeClr val="accent2"/>
                </a:solidFill>
              </a:defRPr>
            </a:pPr>
            <a:endParaRPr lang="ru-RU"/>
          </a:p>
        </c:txPr>
      </c:legendEntry>
      <c:legendEntry>
        <c:idx val="3"/>
        <c:txPr>
          <a:bodyPr/>
          <a:lstStyle/>
          <a:p>
            <a:pPr>
              <a:defRPr>
                <a:solidFill>
                  <a:schemeClr val="accent2"/>
                </a:solidFill>
              </a:defRPr>
            </a:pPr>
            <a:endParaRPr lang="ru-RU"/>
          </a:p>
        </c:txPr>
      </c:legendEntry>
      <c:layout>
        <c:manualLayout>
          <c:xMode val="edge"/>
          <c:yMode val="edge"/>
          <c:x val="0.72702077865266845"/>
          <c:y val="2.7910834766005282E-2"/>
          <c:w val="0.26047922134733159"/>
          <c:h val="0.45154003604119314"/>
        </c:manualLayout>
      </c:layout>
      <c:overlay val="0"/>
      <c:txPr>
        <a:bodyPr/>
        <a:lstStyle/>
        <a:p>
          <a:pPr>
            <a:defRPr>
              <a:solidFill>
                <a:schemeClr val="accent2"/>
              </a:solidFill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5_3">
  <dgm:title val=""/>
  <dgm:desc val=""/>
  <dgm:catLst>
    <dgm:cat type="accent5" pri="11300"/>
  </dgm:catLst>
  <dgm:styleLbl name="node0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>
        <a:shade val="80000"/>
      </a:schemeClr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>
        <a:shade val="80000"/>
      </a:schemeClr>
      <a:schemeClr val="accent5">
        <a:tint val="70000"/>
      </a:schemeClr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/>
    <dgm:txEffectClrLst/>
  </dgm:styleLbl>
  <dgm:styleLbl name="lnNode1">
    <dgm:fillClrLst>
      <a:schemeClr val="accent5">
        <a:shade val="80000"/>
      </a:schemeClr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shade val="80000"/>
        <a:alpha val="50000"/>
      </a:schemeClr>
      <a:schemeClr val="accent5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>
        <a:shade val="90000"/>
      </a:schemeClr>
      <a:schemeClr val="accent5">
        <a:tint val="70000"/>
      </a:schemeClr>
    </dgm:fillClrLst>
    <dgm:linClrLst>
      <a:schemeClr val="accent5">
        <a:shade val="90000"/>
      </a:schemeClr>
      <a:schemeClr val="accent5">
        <a:tint val="70000"/>
      </a:schemeClr>
    </dgm:linClrLst>
    <dgm:effectClrLst/>
    <dgm:txLinClrLst/>
    <dgm:txFillClrLst/>
    <dgm:txEffectClrLst/>
  </dgm:styleLbl>
  <dgm:styleLbl name="fgSibTrans2D1">
    <dgm:fillClrLst>
      <a:schemeClr val="accent5">
        <a:shade val="90000"/>
      </a:schemeClr>
      <a:schemeClr val="accent5">
        <a:tint val="70000"/>
      </a:schemeClr>
    </dgm:fillClrLst>
    <dgm:linClrLst>
      <a:schemeClr val="accent5">
        <a:shade val="90000"/>
      </a:schemeClr>
      <a:schemeClr val="accent5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>
        <a:shade val="90000"/>
      </a:schemeClr>
      <a:schemeClr val="accent5">
        <a:tint val="70000"/>
      </a:schemeClr>
    </dgm:fillClrLst>
    <dgm:linClrLst>
      <a:schemeClr val="accent5">
        <a:shade val="90000"/>
      </a:schemeClr>
      <a:schemeClr val="accent5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5">
        <a:shade val="90000"/>
      </a:schemeClr>
      <a:schemeClr val="accent5">
        <a:tint val="70000"/>
      </a:schemeClr>
    </dgm:fillClrLst>
    <dgm:linClrLst>
      <a:schemeClr val="accent5">
        <a:shade val="90000"/>
      </a:schemeClr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5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>
        <a:tint val="99000"/>
      </a:schemeClr>
    </dgm:fillClrLst>
    <dgm:linClrLst meth="repeat">
      <a:schemeClr val="accent5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>
        <a:tint val="80000"/>
      </a:schemeClr>
    </dgm:fillClrLst>
    <dgm:linClrLst meth="repeat">
      <a:schemeClr val="accent5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CDC9E98-2CA4-4754-B32A-D496853623D4}" type="doc">
      <dgm:prSet loTypeId="urn:microsoft.com/office/officeart/2005/8/layout/cycle1" loCatId="cycle" qsTypeId="urn:microsoft.com/office/officeart/2005/8/quickstyle/simple4" qsCatId="simple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E789EDAE-181A-4855-8782-CDFCEC55F1EB}">
      <dgm:prSet phldrT="[Текст]" custT="1"/>
      <dgm:spPr/>
      <dgm:t>
        <a:bodyPr/>
        <a:lstStyle/>
        <a:p>
          <a:r>
            <a:rPr lang="ru-RU" sz="1200" b="1" dirty="0" err="1" smtClean="0">
              <a:solidFill>
                <a:schemeClr val="accent1"/>
              </a:solidFill>
              <a:latin typeface="+mj-lt"/>
            </a:rPr>
            <a:t>ЭНЕРГО</a:t>
          </a:r>
          <a:r>
            <a:rPr lang="ru-RU" sz="1200" b="1" dirty="0" smtClean="0">
              <a:solidFill>
                <a:schemeClr val="accent1"/>
              </a:solidFill>
              <a:latin typeface="+mj-lt"/>
            </a:rPr>
            <a:t>- И</a:t>
          </a:r>
          <a:br>
            <a:rPr lang="ru-RU" sz="1200" b="1" dirty="0" smtClean="0">
              <a:solidFill>
                <a:schemeClr val="accent1"/>
              </a:solidFill>
              <a:latin typeface="+mj-lt"/>
            </a:rPr>
          </a:br>
          <a:r>
            <a:rPr lang="ru-RU" sz="1200" b="1" dirty="0" smtClean="0">
              <a:solidFill>
                <a:schemeClr val="accent1"/>
              </a:solidFill>
              <a:latin typeface="+mj-lt"/>
            </a:rPr>
            <a:t>РЕСУРСОСБЕРЕЖЕНИЕ</a:t>
          </a:r>
          <a:endParaRPr lang="ru-RU" sz="1200" dirty="0">
            <a:solidFill>
              <a:schemeClr val="accent1"/>
            </a:solidFill>
            <a:latin typeface="+mj-lt"/>
          </a:endParaRPr>
        </a:p>
      </dgm:t>
    </dgm:pt>
    <dgm:pt modelId="{4B09E2EE-A196-4098-9223-2B05A4ED880D}" type="parTrans" cxnId="{3F2ABA82-CF39-4D6B-A9E7-B5D7C9FC52A7}">
      <dgm:prSet/>
      <dgm:spPr/>
      <dgm:t>
        <a:bodyPr/>
        <a:lstStyle/>
        <a:p>
          <a:endParaRPr lang="ru-RU" sz="4000" dirty="0">
            <a:solidFill>
              <a:schemeClr val="accent1"/>
            </a:solidFill>
            <a:latin typeface="+mj-lt"/>
          </a:endParaRPr>
        </a:p>
      </dgm:t>
    </dgm:pt>
    <dgm:pt modelId="{30CBC0D5-D8FB-4B13-8EA0-F103BC370437}" type="sibTrans" cxnId="{3F2ABA82-CF39-4D6B-A9E7-B5D7C9FC52A7}">
      <dgm:prSet/>
      <dgm:spPr/>
      <dgm:t>
        <a:bodyPr/>
        <a:lstStyle/>
        <a:p>
          <a:endParaRPr lang="ru-RU" sz="4000" dirty="0">
            <a:solidFill>
              <a:schemeClr val="accent1"/>
            </a:solidFill>
            <a:latin typeface="+mj-lt"/>
          </a:endParaRPr>
        </a:p>
      </dgm:t>
    </dgm:pt>
    <dgm:pt modelId="{53B5857F-70F0-421D-BDBA-13947CA00FF6}">
      <dgm:prSet phldrT="[Текст]" custT="1"/>
      <dgm:spPr/>
      <dgm:t>
        <a:bodyPr/>
        <a:lstStyle/>
        <a:p>
          <a:r>
            <a:rPr lang="ru-RU" sz="1200" b="1" dirty="0" smtClean="0">
              <a:solidFill>
                <a:schemeClr val="accent1"/>
              </a:solidFill>
              <a:latin typeface="+mj-lt"/>
            </a:rPr>
            <a:t>ВОЗОБНОВЛЯЕМОЕ ТОПЛИВО И</a:t>
          </a:r>
          <a:br>
            <a:rPr lang="ru-RU" sz="1200" b="1" dirty="0" smtClean="0">
              <a:solidFill>
                <a:schemeClr val="accent1"/>
              </a:solidFill>
              <a:latin typeface="+mj-lt"/>
            </a:rPr>
          </a:br>
          <a:r>
            <a:rPr lang="ru-RU" sz="1200" b="1" dirty="0" smtClean="0">
              <a:solidFill>
                <a:schemeClr val="accent1"/>
              </a:solidFill>
              <a:latin typeface="+mj-lt"/>
            </a:rPr>
            <a:t>БИОТЕХНОЛОГИИ</a:t>
          </a:r>
          <a:endParaRPr lang="ru-RU" sz="1200" dirty="0">
            <a:solidFill>
              <a:schemeClr val="accent1"/>
            </a:solidFill>
            <a:latin typeface="+mj-lt"/>
          </a:endParaRPr>
        </a:p>
      </dgm:t>
    </dgm:pt>
    <dgm:pt modelId="{D29F9D8F-0C9F-4141-A130-B351E6353403}" type="parTrans" cxnId="{442F5CFF-D1C1-4D79-9FA0-8915051E49CE}">
      <dgm:prSet/>
      <dgm:spPr/>
      <dgm:t>
        <a:bodyPr/>
        <a:lstStyle/>
        <a:p>
          <a:endParaRPr lang="ru-RU" sz="4000" dirty="0">
            <a:solidFill>
              <a:schemeClr val="accent1"/>
            </a:solidFill>
            <a:latin typeface="+mj-lt"/>
          </a:endParaRPr>
        </a:p>
      </dgm:t>
    </dgm:pt>
    <dgm:pt modelId="{6F94C8B2-EA30-4949-80C1-A536DF2FD0DD}" type="sibTrans" cxnId="{442F5CFF-D1C1-4D79-9FA0-8915051E49CE}">
      <dgm:prSet/>
      <dgm:spPr/>
      <dgm:t>
        <a:bodyPr/>
        <a:lstStyle/>
        <a:p>
          <a:endParaRPr lang="ru-RU" sz="4000" dirty="0">
            <a:solidFill>
              <a:schemeClr val="accent1"/>
            </a:solidFill>
            <a:latin typeface="+mj-lt"/>
          </a:endParaRPr>
        </a:p>
      </dgm:t>
    </dgm:pt>
    <dgm:pt modelId="{11605FB4-C28E-4F72-825E-D6B3C19327F6}">
      <dgm:prSet phldrT="[Текст]" custT="1"/>
      <dgm:spPr/>
      <dgm:t>
        <a:bodyPr/>
        <a:lstStyle/>
        <a:p>
          <a:r>
            <a:rPr lang="ru-RU" sz="1200" b="1" dirty="0" smtClean="0">
              <a:solidFill>
                <a:schemeClr val="accent1"/>
              </a:solidFill>
              <a:latin typeface="+mj-lt"/>
            </a:rPr>
            <a:t>ЭКОНОМИЧЕСКАЯ ЭФФЕКТИВНОСТЬ</a:t>
          </a:r>
          <a:br>
            <a:rPr lang="ru-RU" sz="1200" b="1" dirty="0" smtClean="0">
              <a:solidFill>
                <a:schemeClr val="accent1"/>
              </a:solidFill>
              <a:latin typeface="+mj-lt"/>
            </a:rPr>
          </a:br>
          <a:r>
            <a:rPr lang="ru-RU" sz="1200" b="1" dirty="0" smtClean="0">
              <a:solidFill>
                <a:schemeClr val="accent1"/>
              </a:solidFill>
              <a:latin typeface="+mj-lt"/>
            </a:rPr>
            <a:t>ИСПОЛЬЗОВАНИЯ ТОПЛИВА</a:t>
          </a:r>
          <a:endParaRPr lang="ru-RU" sz="1200" dirty="0">
            <a:solidFill>
              <a:schemeClr val="accent1"/>
            </a:solidFill>
            <a:latin typeface="+mj-lt"/>
          </a:endParaRPr>
        </a:p>
      </dgm:t>
    </dgm:pt>
    <dgm:pt modelId="{A7C1D1D7-6098-4261-98E2-1F702350FDB5}" type="parTrans" cxnId="{B0EC04BE-DF67-4AB2-BC1A-BC71692EEFCA}">
      <dgm:prSet/>
      <dgm:spPr/>
      <dgm:t>
        <a:bodyPr/>
        <a:lstStyle/>
        <a:p>
          <a:endParaRPr lang="ru-RU" sz="4000" dirty="0">
            <a:solidFill>
              <a:schemeClr val="accent1"/>
            </a:solidFill>
            <a:latin typeface="+mj-lt"/>
          </a:endParaRPr>
        </a:p>
      </dgm:t>
    </dgm:pt>
    <dgm:pt modelId="{DD27FDEB-18B6-4373-AD94-AFE1FEB62B6C}" type="sibTrans" cxnId="{B0EC04BE-DF67-4AB2-BC1A-BC71692EEFCA}">
      <dgm:prSet/>
      <dgm:spPr/>
      <dgm:t>
        <a:bodyPr/>
        <a:lstStyle/>
        <a:p>
          <a:endParaRPr lang="ru-RU" sz="4000" dirty="0">
            <a:solidFill>
              <a:schemeClr val="accent1"/>
            </a:solidFill>
            <a:latin typeface="+mj-lt"/>
          </a:endParaRPr>
        </a:p>
      </dgm:t>
    </dgm:pt>
    <dgm:pt modelId="{F5F40E7F-9D3C-4820-8E63-29C5360B97E7}">
      <dgm:prSet phldrT="[Текст]" custT="1"/>
      <dgm:spPr/>
      <dgm:t>
        <a:bodyPr/>
        <a:lstStyle/>
        <a:p>
          <a:r>
            <a:rPr lang="ru-RU" sz="1200" b="1" dirty="0" smtClean="0">
              <a:solidFill>
                <a:schemeClr val="accent1"/>
              </a:solidFill>
              <a:latin typeface="+mj-lt"/>
            </a:rPr>
            <a:t>ТЭК</a:t>
          </a:r>
          <a:br>
            <a:rPr lang="ru-RU" sz="1200" b="1" dirty="0" smtClean="0">
              <a:solidFill>
                <a:schemeClr val="accent1"/>
              </a:solidFill>
              <a:latin typeface="+mj-lt"/>
            </a:rPr>
          </a:br>
          <a:r>
            <a:rPr lang="ru-RU" sz="1200" b="1" dirty="0" smtClean="0">
              <a:solidFill>
                <a:schemeClr val="accent1"/>
              </a:solidFill>
              <a:latin typeface="+mj-lt"/>
            </a:rPr>
            <a:t>РОССИИ</a:t>
          </a:r>
          <a:endParaRPr lang="ru-RU" sz="1200" dirty="0">
            <a:solidFill>
              <a:schemeClr val="accent1"/>
            </a:solidFill>
            <a:latin typeface="+mj-lt"/>
          </a:endParaRPr>
        </a:p>
      </dgm:t>
    </dgm:pt>
    <dgm:pt modelId="{85F0AD5B-FE59-4461-BB6C-5DC484FBA458}" type="parTrans" cxnId="{3E06DE94-0880-408E-99C0-DC783E90A39B}">
      <dgm:prSet/>
      <dgm:spPr/>
      <dgm:t>
        <a:bodyPr/>
        <a:lstStyle/>
        <a:p>
          <a:endParaRPr lang="ru-RU" sz="4000" dirty="0">
            <a:solidFill>
              <a:schemeClr val="accent1"/>
            </a:solidFill>
            <a:latin typeface="+mj-lt"/>
          </a:endParaRPr>
        </a:p>
      </dgm:t>
    </dgm:pt>
    <dgm:pt modelId="{75DDDEFC-F23A-4727-BF7C-27CC1347A368}" type="sibTrans" cxnId="{3E06DE94-0880-408E-99C0-DC783E90A39B}">
      <dgm:prSet/>
      <dgm:spPr/>
      <dgm:t>
        <a:bodyPr/>
        <a:lstStyle/>
        <a:p>
          <a:endParaRPr lang="ru-RU" sz="4000" dirty="0">
            <a:solidFill>
              <a:schemeClr val="accent1"/>
            </a:solidFill>
            <a:latin typeface="+mj-lt"/>
          </a:endParaRPr>
        </a:p>
      </dgm:t>
    </dgm:pt>
    <dgm:pt modelId="{3E6448C2-80B3-4F53-BA3A-D2B6AA45D9EB}">
      <dgm:prSet phldrT="[Текст]" custT="1"/>
      <dgm:spPr/>
      <dgm:t>
        <a:bodyPr/>
        <a:lstStyle/>
        <a:p>
          <a:r>
            <a:rPr lang="ru-RU" sz="1200" b="1" dirty="0" smtClean="0">
              <a:solidFill>
                <a:schemeClr val="accent1"/>
              </a:solidFill>
              <a:latin typeface="+mj-lt"/>
            </a:rPr>
            <a:t>РАСШИРЕНИЕ МО ИЗМЕРЕНИЙ</a:t>
          </a:r>
          <a:endParaRPr lang="ru-RU" sz="1200" dirty="0">
            <a:solidFill>
              <a:schemeClr val="accent1"/>
            </a:solidFill>
            <a:latin typeface="+mj-lt"/>
          </a:endParaRPr>
        </a:p>
      </dgm:t>
    </dgm:pt>
    <dgm:pt modelId="{8165705E-196F-460C-A2B4-40ACE3361ABB}" type="parTrans" cxnId="{D9C224C9-AC30-4C54-B936-4E4029E21A29}">
      <dgm:prSet/>
      <dgm:spPr/>
      <dgm:t>
        <a:bodyPr/>
        <a:lstStyle/>
        <a:p>
          <a:endParaRPr lang="ru-RU" sz="4000" dirty="0">
            <a:solidFill>
              <a:schemeClr val="accent1"/>
            </a:solidFill>
            <a:latin typeface="+mj-lt"/>
          </a:endParaRPr>
        </a:p>
      </dgm:t>
    </dgm:pt>
    <dgm:pt modelId="{E0C330C9-B12F-41C2-BFDB-1A53E0CE2E41}" type="sibTrans" cxnId="{D9C224C9-AC30-4C54-B936-4E4029E21A29}">
      <dgm:prSet/>
      <dgm:spPr/>
      <dgm:t>
        <a:bodyPr/>
        <a:lstStyle/>
        <a:p>
          <a:endParaRPr lang="ru-RU" sz="4000" dirty="0">
            <a:solidFill>
              <a:schemeClr val="accent1"/>
            </a:solidFill>
            <a:latin typeface="+mj-lt"/>
          </a:endParaRPr>
        </a:p>
      </dgm:t>
    </dgm:pt>
    <dgm:pt modelId="{1B25494C-FC58-48E5-AC7F-746CFD505BD5}">
      <dgm:prSet custT="1"/>
      <dgm:spPr/>
      <dgm:t>
        <a:bodyPr/>
        <a:lstStyle/>
        <a:p>
          <a:r>
            <a:rPr lang="ru-RU" sz="1200" b="1" dirty="0" smtClean="0">
              <a:solidFill>
                <a:schemeClr val="accent1"/>
              </a:solidFill>
              <a:latin typeface="+mj-lt"/>
            </a:rPr>
            <a:t>ЭКОНОМИЧЕСКАЯ </a:t>
          </a:r>
          <a:r>
            <a:rPr lang="ru-RU" sz="1200" b="1" dirty="0" err="1" smtClean="0">
              <a:solidFill>
                <a:schemeClr val="accent1"/>
              </a:solidFill>
              <a:latin typeface="+mj-lt"/>
            </a:rPr>
            <a:t>ЭНЕРГОНЕЗАВИСИМОСТЬ</a:t>
          </a:r>
          <a:r>
            <a:rPr lang="ru-RU" sz="1200" b="1" dirty="0" smtClean="0">
              <a:solidFill>
                <a:schemeClr val="accent1"/>
              </a:solidFill>
              <a:latin typeface="+mj-lt"/>
            </a:rPr>
            <a:t> РОССИИ </a:t>
          </a:r>
          <a:endParaRPr lang="ru-RU" sz="1200" dirty="0">
            <a:solidFill>
              <a:schemeClr val="accent1"/>
            </a:solidFill>
            <a:latin typeface="+mj-lt"/>
          </a:endParaRPr>
        </a:p>
      </dgm:t>
    </dgm:pt>
    <dgm:pt modelId="{65F30EA5-1998-4E0E-960F-63C9E1743870}" type="parTrans" cxnId="{623647B1-27C3-4855-8178-A97F11D72FE4}">
      <dgm:prSet/>
      <dgm:spPr/>
      <dgm:t>
        <a:bodyPr/>
        <a:lstStyle/>
        <a:p>
          <a:endParaRPr lang="ru-RU" sz="4000" dirty="0">
            <a:solidFill>
              <a:schemeClr val="accent1"/>
            </a:solidFill>
            <a:latin typeface="+mj-lt"/>
          </a:endParaRPr>
        </a:p>
      </dgm:t>
    </dgm:pt>
    <dgm:pt modelId="{0EFDF616-CDF7-46C7-9423-B79BA9ADA360}" type="sibTrans" cxnId="{623647B1-27C3-4855-8178-A97F11D72FE4}">
      <dgm:prSet/>
      <dgm:spPr/>
      <dgm:t>
        <a:bodyPr/>
        <a:lstStyle/>
        <a:p>
          <a:endParaRPr lang="ru-RU" sz="4000" dirty="0">
            <a:solidFill>
              <a:schemeClr val="accent1"/>
            </a:solidFill>
            <a:latin typeface="+mj-lt"/>
          </a:endParaRPr>
        </a:p>
      </dgm:t>
    </dgm:pt>
    <dgm:pt modelId="{9D95CDFD-67C1-4208-BE90-489D462460B3}">
      <dgm:prSet custT="1"/>
      <dgm:spPr/>
      <dgm:t>
        <a:bodyPr/>
        <a:lstStyle/>
        <a:p>
          <a:r>
            <a:rPr lang="ru-RU" sz="1200" b="1" dirty="0" smtClean="0">
              <a:solidFill>
                <a:schemeClr val="accent1"/>
              </a:solidFill>
              <a:latin typeface="+mj-lt"/>
            </a:rPr>
            <a:t>ИМПОРТ</a:t>
          </a:r>
          <a:br>
            <a:rPr lang="ru-RU" sz="1200" b="1" dirty="0" smtClean="0">
              <a:solidFill>
                <a:schemeClr val="accent1"/>
              </a:solidFill>
              <a:latin typeface="+mj-lt"/>
            </a:rPr>
          </a:br>
          <a:r>
            <a:rPr lang="ru-RU" sz="1200" b="1" dirty="0" smtClean="0">
              <a:solidFill>
                <a:schemeClr val="accent1"/>
              </a:solidFill>
              <a:latin typeface="+mj-lt"/>
            </a:rPr>
            <a:t>ЭНЕРГОРЕСУРСОВ</a:t>
          </a:r>
          <a:endParaRPr lang="ru-RU" sz="1200" dirty="0">
            <a:solidFill>
              <a:schemeClr val="accent1"/>
            </a:solidFill>
            <a:latin typeface="+mj-lt"/>
          </a:endParaRPr>
        </a:p>
      </dgm:t>
    </dgm:pt>
    <dgm:pt modelId="{27A4EFD3-83BB-47FF-95DF-52315F6E59F6}" type="parTrans" cxnId="{8E7BD1E3-5B20-464D-8806-E9026FBE9F0E}">
      <dgm:prSet/>
      <dgm:spPr/>
      <dgm:t>
        <a:bodyPr/>
        <a:lstStyle/>
        <a:p>
          <a:endParaRPr lang="ru-RU" sz="4000" dirty="0">
            <a:solidFill>
              <a:schemeClr val="accent1"/>
            </a:solidFill>
            <a:latin typeface="+mj-lt"/>
          </a:endParaRPr>
        </a:p>
      </dgm:t>
    </dgm:pt>
    <dgm:pt modelId="{FAFE655A-E4CE-4E6C-A143-7F787B309968}" type="sibTrans" cxnId="{8E7BD1E3-5B20-464D-8806-E9026FBE9F0E}">
      <dgm:prSet/>
      <dgm:spPr/>
      <dgm:t>
        <a:bodyPr/>
        <a:lstStyle/>
        <a:p>
          <a:endParaRPr lang="ru-RU" sz="4000" dirty="0">
            <a:solidFill>
              <a:schemeClr val="accent1"/>
            </a:solidFill>
            <a:latin typeface="+mj-lt"/>
          </a:endParaRPr>
        </a:p>
      </dgm:t>
    </dgm:pt>
    <dgm:pt modelId="{4223D127-B581-4EC6-9EF1-5D059587B426}" type="pres">
      <dgm:prSet presAssocID="{2CDC9E98-2CA4-4754-B32A-D496853623D4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EDF895C-43E8-48D9-8DA9-A15F6C623716}" type="pres">
      <dgm:prSet presAssocID="{E789EDAE-181A-4855-8782-CDFCEC55F1EB}" presName="dummy" presStyleCnt="0"/>
      <dgm:spPr/>
    </dgm:pt>
    <dgm:pt modelId="{009A92AB-0BC2-4D6A-A0BE-D5D3B17BC3EB}" type="pres">
      <dgm:prSet presAssocID="{E789EDAE-181A-4855-8782-CDFCEC55F1EB}" presName="node" presStyleLbl="revTx" presStyleIdx="0" presStyleCnt="7" custScaleX="195363" custRadScaleRad="107045" custRadScaleInc="4033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1561BCD-89DE-4898-B770-9B98A0FCF002}" type="pres">
      <dgm:prSet presAssocID="{30CBC0D5-D8FB-4B13-8EA0-F103BC370437}" presName="sibTrans" presStyleLbl="node1" presStyleIdx="0" presStyleCnt="7" custAng="1184677" custLinFactNeighborX="-9285" custLinFactNeighborY="-10694"/>
      <dgm:spPr/>
      <dgm:t>
        <a:bodyPr/>
        <a:lstStyle/>
        <a:p>
          <a:endParaRPr lang="ru-RU"/>
        </a:p>
      </dgm:t>
    </dgm:pt>
    <dgm:pt modelId="{B5CC17CF-816C-4D64-8EAE-CAA3AF51AA12}" type="pres">
      <dgm:prSet presAssocID="{53B5857F-70F0-421D-BDBA-13947CA00FF6}" presName="dummy" presStyleCnt="0"/>
      <dgm:spPr/>
    </dgm:pt>
    <dgm:pt modelId="{116CE73A-2956-4F8B-ABF8-2C83D97E84F9}" type="pres">
      <dgm:prSet presAssocID="{53B5857F-70F0-421D-BDBA-13947CA00FF6}" presName="node" presStyleLbl="revTx" presStyleIdx="1" presStyleCnt="7" custScaleX="172708" custRadScaleRad="134459" custRadScaleInc="2388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E2A20A0-ACA7-4F03-A933-DEA66BE783DC}" type="pres">
      <dgm:prSet presAssocID="{6F94C8B2-EA30-4949-80C1-A536DF2FD0DD}" presName="sibTrans" presStyleLbl="node1" presStyleIdx="1" presStyleCnt="7" custAng="21406405" custLinFactNeighborX="493" custLinFactNeighborY="1455" custRadScaleRad="218275" custRadScaleInc="-2147483648"/>
      <dgm:spPr/>
      <dgm:t>
        <a:bodyPr/>
        <a:lstStyle/>
        <a:p>
          <a:endParaRPr lang="ru-RU"/>
        </a:p>
      </dgm:t>
    </dgm:pt>
    <dgm:pt modelId="{D4888261-6EA4-46A9-B5EF-47A31EA8F1EB}" type="pres">
      <dgm:prSet presAssocID="{11605FB4-C28E-4F72-825E-D6B3C19327F6}" presName="dummy" presStyleCnt="0"/>
      <dgm:spPr/>
    </dgm:pt>
    <dgm:pt modelId="{55EEAA61-3084-4331-8D67-C3FF476490A5}" type="pres">
      <dgm:prSet presAssocID="{11605FB4-C28E-4F72-825E-D6B3C19327F6}" presName="node" presStyleLbl="revTx" presStyleIdx="2" presStyleCnt="7" custScaleX="253053" custRadScaleRad="129870" custRadScaleInc="-6054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4F2EAD5-8C96-4DAD-82E3-3B2BAE83DF65}" type="pres">
      <dgm:prSet presAssocID="{DD27FDEB-18B6-4373-AD94-AFE1FEB62B6C}" presName="sibTrans" presStyleLbl="node1" presStyleIdx="2" presStyleCnt="7" custAng="20878821" custLinFactNeighborX="-13162" custLinFactNeighborY="5449"/>
      <dgm:spPr/>
      <dgm:t>
        <a:bodyPr/>
        <a:lstStyle/>
        <a:p>
          <a:endParaRPr lang="ru-RU"/>
        </a:p>
      </dgm:t>
    </dgm:pt>
    <dgm:pt modelId="{0124E1F7-DCDE-4BE0-9064-ECF65E05593B}" type="pres">
      <dgm:prSet presAssocID="{F5F40E7F-9D3C-4820-8E63-29C5360B97E7}" presName="dummy" presStyleCnt="0"/>
      <dgm:spPr/>
    </dgm:pt>
    <dgm:pt modelId="{68575D6D-FC6A-4EBE-9C11-0A77334FEEB8}" type="pres">
      <dgm:prSet presAssocID="{F5F40E7F-9D3C-4820-8E63-29C5360B97E7}" presName="node" presStyleLbl="revTx" presStyleIdx="3" presStyleCnt="7" custScaleX="17270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5A47118-889C-424F-ADA7-2627FB8B1389}" type="pres">
      <dgm:prSet presAssocID="{75DDDEFC-F23A-4727-BF7C-27CC1347A368}" presName="sibTrans" presStyleLbl="node1" presStyleIdx="3" presStyleCnt="7" custAng="832862" custLinFactNeighborX="10511" custLinFactNeighborY="5286"/>
      <dgm:spPr/>
      <dgm:t>
        <a:bodyPr/>
        <a:lstStyle/>
        <a:p>
          <a:endParaRPr lang="ru-RU"/>
        </a:p>
      </dgm:t>
    </dgm:pt>
    <dgm:pt modelId="{59493E52-E4C3-4272-92A3-A616B0786D9E}" type="pres">
      <dgm:prSet presAssocID="{1B25494C-FC58-48E5-AC7F-746CFD505BD5}" presName="dummy" presStyleCnt="0"/>
      <dgm:spPr/>
    </dgm:pt>
    <dgm:pt modelId="{E7DC1778-EE0E-4E92-B2C9-6BEC513EA6B5}" type="pres">
      <dgm:prSet presAssocID="{1B25494C-FC58-48E5-AC7F-746CFD505BD5}" presName="node" presStyleLbl="revTx" presStyleIdx="4" presStyleCnt="7" custScaleX="172708" custRadScaleRad="131605" custRadScaleInc="6268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31BB138-1DB4-447C-9F9D-BBB9D6090C8E}" type="pres">
      <dgm:prSet presAssocID="{0EFDF616-CDF7-46C7-9423-B79BA9ADA360}" presName="sibTrans" presStyleLbl="node1" presStyleIdx="4" presStyleCnt="7" custAng="262085" custLinFactNeighborX="-2581" custLinFactNeighborY="2273"/>
      <dgm:spPr/>
      <dgm:t>
        <a:bodyPr/>
        <a:lstStyle/>
        <a:p>
          <a:endParaRPr lang="ru-RU"/>
        </a:p>
      </dgm:t>
    </dgm:pt>
    <dgm:pt modelId="{E9716858-1062-4453-8681-5A5ABC012B5F}" type="pres">
      <dgm:prSet presAssocID="{9D95CDFD-67C1-4208-BE90-489D462460B3}" presName="dummy" presStyleCnt="0"/>
      <dgm:spPr/>
    </dgm:pt>
    <dgm:pt modelId="{12B63CEE-31A0-4423-9C4A-1299531908A3}" type="pres">
      <dgm:prSet presAssocID="{9D95CDFD-67C1-4208-BE90-489D462460B3}" presName="node" presStyleLbl="revTx" presStyleIdx="5" presStyleCnt="7" custScaleX="172708" custRadScaleRad="137334" custRadScaleInc="-1756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5D31A70-7D20-4E2F-9631-19E80BEEF088}" type="pres">
      <dgm:prSet presAssocID="{FAFE655A-E4CE-4E6C-A143-7F787B309968}" presName="sibTrans" presStyleLbl="node1" presStyleIdx="5" presStyleCnt="7" custAng="20574712" custLinFactNeighborX="8186" custLinFactNeighborY="-10248"/>
      <dgm:spPr/>
      <dgm:t>
        <a:bodyPr/>
        <a:lstStyle/>
        <a:p>
          <a:endParaRPr lang="ru-RU"/>
        </a:p>
      </dgm:t>
    </dgm:pt>
    <dgm:pt modelId="{12187CBC-8DCD-4630-AF2E-A001EB2853A0}" type="pres">
      <dgm:prSet presAssocID="{3E6448C2-80B3-4F53-BA3A-D2B6AA45D9EB}" presName="dummy" presStyleCnt="0"/>
      <dgm:spPr/>
    </dgm:pt>
    <dgm:pt modelId="{16A8F95C-D173-4F04-9C2F-25FE21939B0E}" type="pres">
      <dgm:prSet presAssocID="{3E6448C2-80B3-4F53-BA3A-D2B6AA45D9EB}" presName="node" presStyleLbl="revTx" presStyleIdx="6" presStyleCnt="7" custScaleX="172708" custRadScaleRad="110188" custRadScaleInc="-6267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4DE07EC-686B-4C39-B3C2-0D414659BB12}" type="pres">
      <dgm:prSet presAssocID="{E0C330C9-B12F-41C2-BFDB-1A53E0CE2E41}" presName="sibTrans" presStyleLbl="node1" presStyleIdx="6" presStyleCnt="7" custAng="0" custLinFactNeighborX="-1547" custLinFactNeighborY="545"/>
      <dgm:spPr/>
      <dgm:t>
        <a:bodyPr/>
        <a:lstStyle/>
        <a:p>
          <a:endParaRPr lang="ru-RU"/>
        </a:p>
      </dgm:t>
    </dgm:pt>
  </dgm:ptLst>
  <dgm:cxnLst>
    <dgm:cxn modelId="{0740905B-A973-48FE-AA60-F506B02DBEE0}" type="presOf" srcId="{1B25494C-FC58-48E5-AC7F-746CFD505BD5}" destId="{E7DC1778-EE0E-4E92-B2C9-6BEC513EA6B5}" srcOrd="0" destOrd="0" presId="urn:microsoft.com/office/officeart/2005/8/layout/cycle1"/>
    <dgm:cxn modelId="{28308000-3D81-47BC-9CF7-9FF37156E348}" type="presOf" srcId="{9D95CDFD-67C1-4208-BE90-489D462460B3}" destId="{12B63CEE-31A0-4423-9C4A-1299531908A3}" srcOrd="0" destOrd="0" presId="urn:microsoft.com/office/officeart/2005/8/layout/cycle1"/>
    <dgm:cxn modelId="{9C444DE6-5AB2-4869-90DC-6EBB30F84203}" type="presOf" srcId="{75DDDEFC-F23A-4727-BF7C-27CC1347A368}" destId="{45A47118-889C-424F-ADA7-2627FB8B1389}" srcOrd="0" destOrd="0" presId="urn:microsoft.com/office/officeart/2005/8/layout/cycle1"/>
    <dgm:cxn modelId="{A88B61D5-5AE1-434C-8810-8AC325982A38}" type="presOf" srcId="{DD27FDEB-18B6-4373-AD94-AFE1FEB62B6C}" destId="{04F2EAD5-8C96-4DAD-82E3-3B2BAE83DF65}" srcOrd="0" destOrd="0" presId="urn:microsoft.com/office/officeart/2005/8/layout/cycle1"/>
    <dgm:cxn modelId="{3E06DE94-0880-408E-99C0-DC783E90A39B}" srcId="{2CDC9E98-2CA4-4754-B32A-D496853623D4}" destId="{F5F40E7F-9D3C-4820-8E63-29C5360B97E7}" srcOrd="3" destOrd="0" parTransId="{85F0AD5B-FE59-4461-BB6C-5DC484FBA458}" sibTransId="{75DDDEFC-F23A-4727-BF7C-27CC1347A368}"/>
    <dgm:cxn modelId="{755FE678-6D58-45F3-87FD-3087769353B5}" type="presOf" srcId="{FAFE655A-E4CE-4E6C-A143-7F787B309968}" destId="{05D31A70-7D20-4E2F-9631-19E80BEEF088}" srcOrd="0" destOrd="0" presId="urn:microsoft.com/office/officeart/2005/8/layout/cycle1"/>
    <dgm:cxn modelId="{59E18226-72FA-40C9-8B4A-CB8A6556A31F}" type="presOf" srcId="{E789EDAE-181A-4855-8782-CDFCEC55F1EB}" destId="{009A92AB-0BC2-4D6A-A0BE-D5D3B17BC3EB}" srcOrd="0" destOrd="0" presId="urn:microsoft.com/office/officeart/2005/8/layout/cycle1"/>
    <dgm:cxn modelId="{96C25D3D-7B45-4E9F-A2AB-FE891F746B39}" type="presOf" srcId="{F5F40E7F-9D3C-4820-8E63-29C5360B97E7}" destId="{68575D6D-FC6A-4EBE-9C11-0A77334FEEB8}" srcOrd="0" destOrd="0" presId="urn:microsoft.com/office/officeart/2005/8/layout/cycle1"/>
    <dgm:cxn modelId="{442F5CFF-D1C1-4D79-9FA0-8915051E49CE}" srcId="{2CDC9E98-2CA4-4754-B32A-D496853623D4}" destId="{53B5857F-70F0-421D-BDBA-13947CA00FF6}" srcOrd="1" destOrd="0" parTransId="{D29F9D8F-0C9F-4141-A130-B351E6353403}" sibTransId="{6F94C8B2-EA30-4949-80C1-A536DF2FD0DD}"/>
    <dgm:cxn modelId="{D5B16867-F390-4505-A5FA-EB3BBB95D9C0}" type="presOf" srcId="{2CDC9E98-2CA4-4754-B32A-D496853623D4}" destId="{4223D127-B581-4EC6-9EF1-5D059587B426}" srcOrd="0" destOrd="0" presId="urn:microsoft.com/office/officeart/2005/8/layout/cycle1"/>
    <dgm:cxn modelId="{6117D203-328C-4FAD-BA21-D767878C04AF}" type="presOf" srcId="{0EFDF616-CDF7-46C7-9423-B79BA9ADA360}" destId="{F31BB138-1DB4-447C-9F9D-BBB9D6090C8E}" srcOrd="0" destOrd="0" presId="urn:microsoft.com/office/officeart/2005/8/layout/cycle1"/>
    <dgm:cxn modelId="{B0EC04BE-DF67-4AB2-BC1A-BC71692EEFCA}" srcId="{2CDC9E98-2CA4-4754-B32A-D496853623D4}" destId="{11605FB4-C28E-4F72-825E-D6B3C19327F6}" srcOrd="2" destOrd="0" parTransId="{A7C1D1D7-6098-4261-98E2-1F702350FDB5}" sibTransId="{DD27FDEB-18B6-4373-AD94-AFE1FEB62B6C}"/>
    <dgm:cxn modelId="{44EB5C70-5845-48AE-A2D8-F7C2014C39A6}" type="presOf" srcId="{3E6448C2-80B3-4F53-BA3A-D2B6AA45D9EB}" destId="{16A8F95C-D173-4F04-9C2F-25FE21939B0E}" srcOrd="0" destOrd="0" presId="urn:microsoft.com/office/officeart/2005/8/layout/cycle1"/>
    <dgm:cxn modelId="{C8D9F72D-DF45-4F42-99F7-481303265616}" type="presOf" srcId="{53B5857F-70F0-421D-BDBA-13947CA00FF6}" destId="{116CE73A-2956-4F8B-ABF8-2C83D97E84F9}" srcOrd="0" destOrd="0" presId="urn:microsoft.com/office/officeart/2005/8/layout/cycle1"/>
    <dgm:cxn modelId="{3F2ABA82-CF39-4D6B-A9E7-B5D7C9FC52A7}" srcId="{2CDC9E98-2CA4-4754-B32A-D496853623D4}" destId="{E789EDAE-181A-4855-8782-CDFCEC55F1EB}" srcOrd="0" destOrd="0" parTransId="{4B09E2EE-A196-4098-9223-2B05A4ED880D}" sibTransId="{30CBC0D5-D8FB-4B13-8EA0-F103BC370437}"/>
    <dgm:cxn modelId="{605BA7A0-41C3-455D-8CE6-A85FB8F92B82}" type="presOf" srcId="{30CBC0D5-D8FB-4B13-8EA0-F103BC370437}" destId="{41561BCD-89DE-4898-B770-9B98A0FCF002}" srcOrd="0" destOrd="0" presId="urn:microsoft.com/office/officeart/2005/8/layout/cycle1"/>
    <dgm:cxn modelId="{980D28EC-346F-4874-823D-70B1A3761DE1}" type="presOf" srcId="{E0C330C9-B12F-41C2-BFDB-1A53E0CE2E41}" destId="{E4DE07EC-686B-4C39-B3C2-0D414659BB12}" srcOrd="0" destOrd="0" presId="urn:microsoft.com/office/officeart/2005/8/layout/cycle1"/>
    <dgm:cxn modelId="{8E7BD1E3-5B20-464D-8806-E9026FBE9F0E}" srcId="{2CDC9E98-2CA4-4754-B32A-D496853623D4}" destId="{9D95CDFD-67C1-4208-BE90-489D462460B3}" srcOrd="5" destOrd="0" parTransId="{27A4EFD3-83BB-47FF-95DF-52315F6E59F6}" sibTransId="{FAFE655A-E4CE-4E6C-A143-7F787B309968}"/>
    <dgm:cxn modelId="{623647B1-27C3-4855-8178-A97F11D72FE4}" srcId="{2CDC9E98-2CA4-4754-B32A-D496853623D4}" destId="{1B25494C-FC58-48E5-AC7F-746CFD505BD5}" srcOrd="4" destOrd="0" parTransId="{65F30EA5-1998-4E0E-960F-63C9E1743870}" sibTransId="{0EFDF616-CDF7-46C7-9423-B79BA9ADA360}"/>
    <dgm:cxn modelId="{D9C224C9-AC30-4C54-B936-4E4029E21A29}" srcId="{2CDC9E98-2CA4-4754-B32A-D496853623D4}" destId="{3E6448C2-80B3-4F53-BA3A-D2B6AA45D9EB}" srcOrd="6" destOrd="0" parTransId="{8165705E-196F-460C-A2B4-40ACE3361ABB}" sibTransId="{E0C330C9-B12F-41C2-BFDB-1A53E0CE2E41}"/>
    <dgm:cxn modelId="{A55DB80E-3AC8-4576-8A16-D23B632781E1}" type="presOf" srcId="{11605FB4-C28E-4F72-825E-D6B3C19327F6}" destId="{55EEAA61-3084-4331-8D67-C3FF476490A5}" srcOrd="0" destOrd="0" presId="urn:microsoft.com/office/officeart/2005/8/layout/cycle1"/>
    <dgm:cxn modelId="{BE158D1F-60F5-485B-97B9-9E0A559FB880}" type="presOf" srcId="{6F94C8B2-EA30-4949-80C1-A536DF2FD0DD}" destId="{3E2A20A0-ACA7-4F03-A933-DEA66BE783DC}" srcOrd="0" destOrd="0" presId="urn:microsoft.com/office/officeart/2005/8/layout/cycle1"/>
    <dgm:cxn modelId="{76D9C75B-6594-4538-8079-98522A68AAF5}" type="presParOf" srcId="{4223D127-B581-4EC6-9EF1-5D059587B426}" destId="{2EDF895C-43E8-48D9-8DA9-A15F6C623716}" srcOrd="0" destOrd="0" presId="urn:microsoft.com/office/officeart/2005/8/layout/cycle1"/>
    <dgm:cxn modelId="{CFF5ADF4-489D-4DE7-A7D1-AB3EE06E37E3}" type="presParOf" srcId="{4223D127-B581-4EC6-9EF1-5D059587B426}" destId="{009A92AB-0BC2-4D6A-A0BE-D5D3B17BC3EB}" srcOrd="1" destOrd="0" presId="urn:microsoft.com/office/officeart/2005/8/layout/cycle1"/>
    <dgm:cxn modelId="{E67F051D-E959-4D03-BAED-DB45D0D016DC}" type="presParOf" srcId="{4223D127-B581-4EC6-9EF1-5D059587B426}" destId="{41561BCD-89DE-4898-B770-9B98A0FCF002}" srcOrd="2" destOrd="0" presId="urn:microsoft.com/office/officeart/2005/8/layout/cycle1"/>
    <dgm:cxn modelId="{9D8D0B74-84AC-4B5F-A640-C39EC4936644}" type="presParOf" srcId="{4223D127-B581-4EC6-9EF1-5D059587B426}" destId="{B5CC17CF-816C-4D64-8EAE-CAA3AF51AA12}" srcOrd="3" destOrd="0" presId="urn:microsoft.com/office/officeart/2005/8/layout/cycle1"/>
    <dgm:cxn modelId="{B59626BD-9665-415B-9EFE-ADEB351CC65F}" type="presParOf" srcId="{4223D127-B581-4EC6-9EF1-5D059587B426}" destId="{116CE73A-2956-4F8B-ABF8-2C83D97E84F9}" srcOrd="4" destOrd="0" presId="urn:microsoft.com/office/officeart/2005/8/layout/cycle1"/>
    <dgm:cxn modelId="{A9BC336F-7181-4507-9F56-079155794FE2}" type="presParOf" srcId="{4223D127-B581-4EC6-9EF1-5D059587B426}" destId="{3E2A20A0-ACA7-4F03-A933-DEA66BE783DC}" srcOrd="5" destOrd="0" presId="urn:microsoft.com/office/officeart/2005/8/layout/cycle1"/>
    <dgm:cxn modelId="{CBF42F49-CA82-4734-B3FA-E89EE087BAF0}" type="presParOf" srcId="{4223D127-B581-4EC6-9EF1-5D059587B426}" destId="{D4888261-6EA4-46A9-B5EF-47A31EA8F1EB}" srcOrd="6" destOrd="0" presId="urn:microsoft.com/office/officeart/2005/8/layout/cycle1"/>
    <dgm:cxn modelId="{2B242577-C074-463A-BB89-7CEA504DFB30}" type="presParOf" srcId="{4223D127-B581-4EC6-9EF1-5D059587B426}" destId="{55EEAA61-3084-4331-8D67-C3FF476490A5}" srcOrd="7" destOrd="0" presId="urn:microsoft.com/office/officeart/2005/8/layout/cycle1"/>
    <dgm:cxn modelId="{F782AABC-1BF0-407F-8336-A7F14F293495}" type="presParOf" srcId="{4223D127-B581-4EC6-9EF1-5D059587B426}" destId="{04F2EAD5-8C96-4DAD-82E3-3B2BAE83DF65}" srcOrd="8" destOrd="0" presId="urn:microsoft.com/office/officeart/2005/8/layout/cycle1"/>
    <dgm:cxn modelId="{8DA241FB-011A-4606-8D8E-0466F6BD032E}" type="presParOf" srcId="{4223D127-B581-4EC6-9EF1-5D059587B426}" destId="{0124E1F7-DCDE-4BE0-9064-ECF65E05593B}" srcOrd="9" destOrd="0" presId="urn:microsoft.com/office/officeart/2005/8/layout/cycle1"/>
    <dgm:cxn modelId="{2DF34B29-6018-4321-AFD4-A80B893F4475}" type="presParOf" srcId="{4223D127-B581-4EC6-9EF1-5D059587B426}" destId="{68575D6D-FC6A-4EBE-9C11-0A77334FEEB8}" srcOrd="10" destOrd="0" presId="urn:microsoft.com/office/officeart/2005/8/layout/cycle1"/>
    <dgm:cxn modelId="{892F491C-CC98-498B-BF12-CDC204E70256}" type="presParOf" srcId="{4223D127-B581-4EC6-9EF1-5D059587B426}" destId="{45A47118-889C-424F-ADA7-2627FB8B1389}" srcOrd="11" destOrd="0" presId="urn:microsoft.com/office/officeart/2005/8/layout/cycle1"/>
    <dgm:cxn modelId="{6B4D922B-6FC7-4245-B933-87D04F3F4F8D}" type="presParOf" srcId="{4223D127-B581-4EC6-9EF1-5D059587B426}" destId="{59493E52-E4C3-4272-92A3-A616B0786D9E}" srcOrd="12" destOrd="0" presId="urn:microsoft.com/office/officeart/2005/8/layout/cycle1"/>
    <dgm:cxn modelId="{31892B10-E1AC-4038-9213-E4FF6884ED73}" type="presParOf" srcId="{4223D127-B581-4EC6-9EF1-5D059587B426}" destId="{E7DC1778-EE0E-4E92-B2C9-6BEC513EA6B5}" srcOrd="13" destOrd="0" presId="urn:microsoft.com/office/officeart/2005/8/layout/cycle1"/>
    <dgm:cxn modelId="{AF0BE3A0-216D-47A9-A0EF-9CEF32388A2D}" type="presParOf" srcId="{4223D127-B581-4EC6-9EF1-5D059587B426}" destId="{F31BB138-1DB4-447C-9F9D-BBB9D6090C8E}" srcOrd="14" destOrd="0" presId="urn:microsoft.com/office/officeart/2005/8/layout/cycle1"/>
    <dgm:cxn modelId="{3908D96A-4C54-4BDC-BC87-DEA11C97C1ED}" type="presParOf" srcId="{4223D127-B581-4EC6-9EF1-5D059587B426}" destId="{E9716858-1062-4453-8681-5A5ABC012B5F}" srcOrd="15" destOrd="0" presId="urn:microsoft.com/office/officeart/2005/8/layout/cycle1"/>
    <dgm:cxn modelId="{AF955460-2653-4E2B-9220-66EF6A7FEF52}" type="presParOf" srcId="{4223D127-B581-4EC6-9EF1-5D059587B426}" destId="{12B63CEE-31A0-4423-9C4A-1299531908A3}" srcOrd="16" destOrd="0" presId="urn:microsoft.com/office/officeart/2005/8/layout/cycle1"/>
    <dgm:cxn modelId="{0CC625ED-FA3F-442A-A5EF-9DDAA8CB3ED2}" type="presParOf" srcId="{4223D127-B581-4EC6-9EF1-5D059587B426}" destId="{05D31A70-7D20-4E2F-9631-19E80BEEF088}" srcOrd="17" destOrd="0" presId="urn:microsoft.com/office/officeart/2005/8/layout/cycle1"/>
    <dgm:cxn modelId="{C4E8D579-5488-4F77-9952-6333E2BF662D}" type="presParOf" srcId="{4223D127-B581-4EC6-9EF1-5D059587B426}" destId="{12187CBC-8DCD-4630-AF2E-A001EB2853A0}" srcOrd="18" destOrd="0" presId="urn:microsoft.com/office/officeart/2005/8/layout/cycle1"/>
    <dgm:cxn modelId="{685C8C91-F6CF-4017-A1AD-C158E867E8E8}" type="presParOf" srcId="{4223D127-B581-4EC6-9EF1-5D059587B426}" destId="{16A8F95C-D173-4F04-9C2F-25FE21939B0E}" srcOrd="19" destOrd="0" presId="urn:microsoft.com/office/officeart/2005/8/layout/cycle1"/>
    <dgm:cxn modelId="{EB411B2A-543A-4D5A-B7D7-5C4C122B50C3}" type="presParOf" srcId="{4223D127-B581-4EC6-9EF1-5D059587B426}" destId="{E4DE07EC-686B-4C39-B3C2-0D414659BB12}" srcOrd="20" destOrd="0" presId="urn:microsoft.com/office/officeart/2005/8/layout/cycle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C74C367-F196-4093-8543-AFC8ED57570A}" type="doc">
      <dgm:prSet loTypeId="urn:microsoft.com/office/officeart/2005/8/layout/radial3" loCatId="cycle" qsTypeId="urn:microsoft.com/office/officeart/2005/8/quickstyle/simple3" qsCatId="simple" csTypeId="urn:microsoft.com/office/officeart/2005/8/colors/accent5_3" csCatId="accent5" phldr="1"/>
      <dgm:spPr/>
      <dgm:t>
        <a:bodyPr/>
        <a:lstStyle/>
        <a:p>
          <a:endParaRPr lang="ru-RU"/>
        </a:p>
      </dgm:t>
    </dgm:pt>
    <dgm:pt modelId="{29329355-132A-40DE-894D-8A71EBB45516}">
      <dgm:prSet phldrT="[Текст]" custT="1"/>
      <dgm:spPr/>
      <dgm:t>
        <a:bodyPr anchor="ctr"/>
        <a:lstStyle/>
        <a:p>
          <a:r>
            <a:rPr lang="ru-RU" sz="1900" b="1" dirty="0" smtClean="0">
              <a:solidFill>
                <a:schemeClr val="accent1"/>
              </a:solidFill>
              <a:latin typeface="+mj-lt"/>
            </a:rPr>
            <a:t>СОВЕРШЕНСТВОВАНИЕ ГОСУДАРСТВЕННОГО ЭТАЛОНА</a:t>
          </a:r>
          <a:br>
            <a:rPr lang="ru-RU" sz="1900" b="1" dirty="0" smtClean="0">
              <a:solidFill>
                <a:schemeClr val="accent1"/>
              </a:solidFill>
              <a:latin typeface="+mj-lt"/>
            </a:rPr>
          </a:br>
          <a:r>
            <a:rPr lang="ru-RU" sz="1900" b="1" dirty="0" smtClean="0">
              <a:solidFill>
                <a:schemeClr val="accent1"/>
              </a:solidFill>
              <a:latin typeface="+mj-lt"/>
            </a:rPr>
            <a:t>ЕДИНИЦ ЭНЕРГИИ СГОРАНИЯ</a:t>
          </a:r>
          <a:endParaRPr lang="ru-RU" sz="1900" dirty="0">
            <a:solidFill>
              <a:schemeClr val="accent1"/>
            </a:solidFill>
            <a:latin typeface="+mj-lt"/>
          </a:endParaRPr>
        </a:p>
      </dgm:t>
    </dgm:pt>
    <dgm:pt modelId="{9E9EDA8A-8861-49FD-8A7E-3D5D6229EA24}" type="parTrans" cxnId="{BD41A563-0027-4363-9E04-29294D886D19}">
      <dgm:prSet/>
      <dgm:spPr/>
      <dgm:t>
        <a:bodyPr/>
        <a:lstStyle/>
        <a:p>
          <a:endParaRPr lang="ru-RU" sz="4400" dirty="0">
            <a:solidFill>
              <a:schemeClr val="accent1"/>
            </a:solidFill>
            <a:latin typeface="+mj-lt"/>
          </a:endParaRPr>
        </a:p>
      </dgm:t>
    </dgm:pt>
    <dgm:pt modelId="{3D261A9E-9394-4AD7-BA7C-0F8A0DC9E5A2}" type="sibTrans" cxnId="{BD41A563-0027-4363-9E04-29294D886D19}">
      <dgm:prSet/>
      <dgm:spPr/>
      <dgm:t>
        <a:bodyPr/>
        <a:lstStyle/>
        <a:p>
          <a:endParaRPr lang="ru-RU" sz="4400" dirty="0">
            <a:solidFill>
              <a:schemeClr val="accent1"/>
            </a:solidFill>
            <a:latin typeface="+mj-lt"/>
          </a:endParaRPr>
        </a:p>
      </dgm:t>
    </dgm:pt>
    <dgm:pt modelId="{5D5F1D40-8CDB-42E1-9C6B-CF123DBCFB3D}">
      <dgm:prSet phldrT="[Текст]"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400" b="1" dirty="0" smtClean="0">
              <a:solidFill>
                <a:schemeClr val="accent1"/>
              </a:solidFill>
              <a:latin typeface="+mj-lt"/>
            </a:rPr>
            <a:t>РАСШИРЕНИЕ ДИАПАЗОНА</a:t>
          </a:r>
        </a:p>
        <a:p>
          <a:r>
            <a:rPr lang="ru-RU" sz="1400" b="1" dirty="0" smtClean="0">
              <a:solidFill>
                <a:schemeClr val="accent1"/>
              </a:solidFill>
              <a:latin typeface="+mj-lt"/>
            </a:rPr>
            <a:t>3 – 90 МДж/м</a:t>
          </a:r>
          <a:r>
            <a:rPr lang="ru-RU" sz="1400" b="1" baseline="30000" dirty="0" smtClean="0">
              <a:solidFill>
                <a:schemeClr val="accent1"/>
              </a:solidFill>
              <a:latin typeface="+mj-lt"/>
            </a:rPr>
            <a:t>3</a:t>
          </a:r>
          <a:endParaRPr lang="ru-RU" sz="1400" baseline="30000" dirty="0">
            <a:solidFill>
              <a:schemeClr val="accent1"/>
            </a:solidFill>
            <a:latin typeface="+mj-lt"/>
          </a:endParaRPr>
        </a:p>
      </dgm:t>
    </dgm:pt>
    <dgm:pt modelId="{05E5F413-A39A-47DC-907F-9593CE216C5E}" type="parTrans" cxnId="{76019195-71A1-44BF-9B65-984573DD89ED}">
      <dgm:prSet/>
      <dgm:spPr/>
      <dgm:t>
        <a:bodyPr/>
        <a:lstStyle/>
        <a:p>
          <a:endParaRPr lang="ru-RU" sz="4400" dirty="0">
            <a:solidFill>
              <a:schemeClr val="accent1"/>
            </a:solidFill>
            <a:latin typeface="+mj-lt"/>
          </a:endParaRPr>
        </a:p>
      </dgm:t>
    </dgm:pt>
    <dgm:pt modelId="{9CB18594-6CA6-46B6-BECF-BD9D29FE2AA1}" type="sibTrans" cxnId="{76019195-71A1-44BF-9B65-984573DD89ED}">
      <dgm:prSet/>
      <dgm:spPr/>
      <dgm:t>
        <a:bodyPr/>
        <a:lstStyle/>
        <a:p>
          <a:endParaRPr lang="ru-RU" sz="4400" dirty="0">
            <a:solidFill>
              <a:schemeClr val="accent1"/>
            </a:solidFill>
            <a:latin typeface="+mj-lt"/>
          </a:endParaRPr>
        </a:p>
      </dgm:t>
    </dgm:pt>
    <dgm:pt modelId="{2D292633-5CED-4ADB-97D2-F69F0EC78E93}">
      <dgm:prSet phldrT="[Текст]"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400" b="1" dirty="0" smtClean="0">
              <a:solidFill>
                <a:schemeClr val="accent1"/>
              </a:solidFill>
              <a:latin typeface="+mj-lt"/>
            </a:rPr>
            <a:t>УВЕЛИЧЕНИЕ ПРОИЗВОДИ-</a:t>
          </a:r>
          <a:r>
            <a:rPr lang="ru-RU" sz="1400" b="1" dirty="0" err="1" smtClean="0">
              <a:solidFill>
                <a:schemeClr val="accent1"/>
              </a:solidFill>
              <a:latin typeface="+mj-lt"/>
            </a:rPr>
            <a:t>ТЕЛЬНОСТИ</a:t>
          </a:r>
          <a:endParaRPr lang="ru-RU" sz="1400" dirty="0">
            <a:solidFill>
              <a:schemeClr val="accent1"/>
            </a:solidFill>
            <a:latin typeface="+mj-lt"/>
          </a:endParaRPr>
        </a:p>
      </dgm:t>
    </dgm:pt>
    <dgm:pt modelId="{9E0E3D50-23C6-4B55-A7CB-E634F4006D31}" type="parTrans" cxnId="{0FA3F4E4-0A7F-44B3-A72C-1AE55007F1C8}">
      <dgm:prSet/>
      <dgm:spPr/>
      <dgm:t>
        <a:bodyPr/>
        <a:lstStyle/>
        <a:p>
          <a:endParaRPr lang="ru-RU" sz="4400" dirty="0">
            <a:solidFill>
              <a:schemeClr val="accent1"/>
            </a:solidFill>
            <a:latin typeface="+mj-lt"/>
          </a:endParaRPr>
        </a:p>
      </dgm:t>
    </dgm:pt>
    <dgm:pt modelId="{586AE772-3965-458A-AB15-93F8A776C16D}" type="sibTrans" cxnId="{0FA3F4E4-0A7F-44B3-A72C-1AE55007F1C8}">
      <dgm:prSet/>
      <dgm:spPr/>
      <dgm:t>
        <a:bodyPr/>
        <a:lstStyle/>
        <a:p>
          <a:endParaRPr lang="ru-RU" sz="4400" dirty="0">
            <a:solidFill>
              <a:schemeClr val="accent1"/>
            </a:solidFill>
            <a:latin typeface="+mj-lt"/>
          </a:endParaRPr>
        </a:p>
      </dgm:t>
    </dgm:pt>
    <dgm:pt modelId="{66DDCAA3-E745-4D2B-A8B5-A73CBDDA632D}" type="pres">
      <dgm:prSet presAssocID="{3C74C367-F196-4093-8543-AFC8ED57570A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67A21F6-5B9C-44B7-83E0-B8522535981F}" type="pres">
      <dgm:prSet presAssocID="{3C74C367-F196-4093-8543-AFC8ED57570A}" presName="radial" presStyleCnt="0">
        <dgm:presLayoutVars>
          <dgm:animLvl val="ctr"/>
        </dgm:presLayoutVars>
      </dgm:prSet>
      <dgm:spPr/>
    </dgm:pt>
    <dgm:pt modelId="{D3A3C231-66BA-4C61-8193-672D133C1FF4}" type="pres">
      <dgm:prSet presAssocID="{29329355-132A-40DE-894D-8A71EBB45516}" presName="centerShape" presStyleLbl="vennNode1" presStyleIdx="0" presStyleCnt="3" custScaleX="266444" custScaleY="140889" custLinFactNeighborX="384" custLinFactNeighborY="-13475"/>
      <dgm:spPr/>
      <dgm:t>
        <a:bodyPr/>
        <a:lstStyle/>
        <a:p>
          <a:endParaRPr lang="ru-RU"/>
        </a:p>
      </dgm:t>
    </dgm:pt>
    <dgm:pt modelId="{7228935E-A88B-4402-8D97-CDD948C90372}" type="pres">
      <dgm:prSet presAssocID="{5D5F1D40-8CDB-42E1-9C6B-CF123DBCFB3D}" presName="node" presStyleLbl="vennNode1" presStyleIdx="1" presStyleCnt="3" custScaleX="239618" custScaleY="121406" custRadScaleRad="82967" custRadScaleInc="-6553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A665D26-C6C7-4A4F-877D-CCE4671BA6C1}" type="pres">
      <dgm:prSet presAssocID="{2D292633-5CED-4ADB-97D2-F69F0EC78E93}" presName="node" presStyleLbl="vennNode1" presStyleIdx="2" presStyleCnt="3" custScaleX="239618" custScaleY="121406" custRadScaleRad="84736" custRadScaleInc="-3481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56E389C-7642-47FE-99A9-1F6DCE0BE6B5}" type="presOf" srcId="{29329355-132A-40DE-894D-8A71EBB45516}" destId="{D3A3C231-66BA-4C61-8193-672D133C1FF4}" srcOrd="0" destOrd="0" presId="urn:microsoft.com/office/officeart/2005/8/layout/radial3"/>
    <dgm:cxn modelId="{BD41A563-0027-4363-9E04-29294D886D19}" srcId="{3C74C367-F196-4093-8543-AFC8ED57570A}" destId="{29329355-132A-40DE-894D-8A71EBB45516}" srcOrd="0" destOrd="0" parTransId="{9E9EDA8A-8861-49FD-8A7E-3D5D6229EA24}" sibTransId="{3D261A9E-9394-4AD7-BA7C-0F8A0DC9E5A2}"/>
    <dgm:cxn modelId="{76019195-71A1-44BF-9B65-984573DD89ED}" srcId="{29329355-132A-40DE-894D-8A71EBB45516}" destId="{5D5F1D40-8CDB-42E1-9C6B-CF123DBCFB3D}" srcOrd="0" destOrd="0" parTransId="{05E5F413-A39A-47DC-907F-9593CE216C5E}" sibTransId="{9CB18594-6CA6-46B6-BECF-BD9D29FE2AA1}"/>
    <dgm:cxn modelId="{2C24142D-8DE0-4453-BCE7-435402BFD8B2}" type="presOf" srcId="{2D292633-5CED-4ADB-97D2-F69F0EC78E93}" destId="{8A665D26-C6C7-4A4F-877D-CCE4671BA6C1}" srcOrd="0" destOrd="0" presId="urn:microsoft.com/office/officeart/2005/8/layout/radial3"/>
    <dgm:cxn modelId="{F006C124-D195-4F30-8D05-81A8982C929E}" type="presOf" srcId="{3C74C367-F196-4093-8543-AFC8ED57570A}" destId="{66DDCAA3-E745-4D2B-A8B5-A73CBDDA632D}" srcOrd="0" destOrd="0" presId="urn:microsoft.com/office/officeart/2005/8/layout/radial3"/>
    <dgm:cxn modelId="{74F6BFDD-A955-435B-947E-51069032EC6F}" type="presOf" srcId="{5D5F1D40-8CDB-42E1-9C6B-CF123DBCFB3D}" destId="{7228935E-A88B-4402-8D97-CDD948C90372}" srcOrd="0" destOrd="0" presId="urn:microsoft.com/office/officeart/2005/8/layout/radial3"/>
    <dgm:cxn modelId="{0FA3F4E4-0A7F-44B3-A72C-1AE55007F1C8}" srcId="{29329355-132A-40DE-894D-8A71EBB45516}" destId="{2D292633-5CED-4ADB-97D2-F69F0EC78E93}" srcOrd="1" destOrd="0" parTransId="{9E0E3D50-23C6-4B55-A7CB-E634F4006D31}" sibTransId="{586AE772-3965-458A-AB15-93F8A776C16D}"/>
    <dgm:cxn modelId="{B62203C1-4B86-4848-A40B-C0A19B2DC838}" type="presParOf" srcId="{66DDCAA3-E745-4D2B-A8B5-A73CBDDA632D}" destId="{167A21F6-5B9C-44B7-83E0-B8522535981F}" srcOrd="0" destOrd="0" presId="urn:microsoft.com/office/officeart/2005/8/layout/radial3"/>
    <dgm:cxn modelId="{E333791D-742A-40D6-86BC-611344ACC86E}" type="presParOf" srcId="{167A21F6-5B9C-44B7-83E0-B8522535981F}" destId="{D3A3C231-66BA-4C61-8193-672D133C1FF4}" srcOrd="0" destOrd="0" presId="urn:microsoft.com/office/officeart/2005/8/layout/radial3"/>
    <dgm:cxn modelId="{F8CE7090-E439-455C-AA58-CD20C30A1382}" type="presParOf" srcId="{167A21F6-5B9C-44B7-83E0-B8522535981F}" destId="{7228935E-A88B-4402-8D97-CDD948C90372}" srcOrd="1" destOrd="0" presId="urn:microsoft.com/office/officeart/2005/8/layout/radial3"/>
    <dgm:cxn modelId="{40B50D47-44CD-42D9-AA5A-BD0E956F53BA}" type="presParOf" srcId="{167A21F6-5B9C-44B7-83E0-B8522535981F}" destId="{8A665D26-C6C7-4A4F-877D-CCE4671BA6C1}" srcOrd="2" destOrd="0" presId="urn:microsoft.com/office/officeart/2005/8/layout/radial3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3B136BEE-5161-48FB-AC53-1C30E19DD1C8}" type="doc">
      <dgm:prSet loTypeId="urn:microsoft.com/office/officeart/2005/8/layout/hierarchy3" loCatId="hierarchy" qsTypeId="urn:microsoft.com/office/officeart/2005/8/quickstyle/simple4" qsCatId="simple" csTypeId="urn:microsoft.com/office/officeart/2005/8/colors/accent2_2" csCatId="accent2" phldr="1"/>
      <dgm:spPr/>
      <dgm:t>
        <a:bodyPr/>
        <a:lstStyle/>
        <a:p>
          <a:endParaRPr lang="ru-RU"/>
        </a:p>
      </dgm:t>
    </dgm:pt>
    <dgm:pt modelId="{FB8141C0-C640-4459-8572-C7B8E2F65230}">
      <dgm:prSet phldrT="[Текст]"/>
      <dgm:spPr/>
      <dgm:t>
        <a:bodyPr/>
        <a:lstStyle/>
        <a:p>
          <a:r>
            <a:rPr lang="ru-RU" b="1" smtClean="0"/>
            <a:t>3 – 35 </a:t>
          </a:r>
          <a:r>
            <a:rPr lang="ru-RU" b="1" smtClean="0">
              <a:effectLst/>
            </a:rPr>
            <a:t>МДж/м</a:t>
          </a:r>
          <a:r>
            <a:rPr lang="ru-RU" b="1" baseline="30000" smtClean="0">
              <a:effectLst/>
            </a:rPr>
            <a:t>3</a:t>
          </a:r>
          <a:endParaRPr lang="ru-RU" b="1" dirty="0"/>
        </a:p>
      </dgm:t>
    </dgm:pt>
    <dgm:pt modelId="{AB99F6B0-06FA-49AC-ADD4-EF073FE4AA68}" type="parTrans" cxnId="{7A7471FD-A6A1-442F-8E9D-F4CD0FFE63A6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999C5D9A-E5B3-4B7D-A7D4-ED2834314D97}" type="sibTrans" cxnId="{7A7471FD-A6A1-442F-8E9D-F4CD0FFE63A6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503AFF09-3F7C-482A-8149-6DD1C8F7FCD1}">
      <dgm:prSet phldrT="[Текст]"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400" b="1" smtClean="0">
              <a:solidFill>
                <a:schemeClr val="accent2"/>
              </a:solidFill>
              <a:effectLst/>
            </a:rPr>
            <a:t>Высокочистый водород </a:t>
          </a:r>
        </a:p>
        <a:p>
          <a:r>
            <a:rPr lang="ru-RU" sz="1400" b="1" smtClean="0">
              <a:solidFill>
                <a:schemeClr val="accent2"/>
              </a:solidFill>
              <a:effectLst/>
            </a:rPr>
            <a:t>(10,05 МДж/м</a:t>
          </a:r>
          <a:r>
            <a:rPr lang="ru-RU" sz="1400" b="1" baseline="30000" smtClean="0">
              <a:solidFill>
                <a:schemeClr val="accent2"/>
              </a:solidFill>
              <a:effectLst/>
            </a:rPr>
            <a:t>3</a:t>
          </a:r>
          <a:r>
            <a:rPr lang="ru-RU" sz="1400" b="1" smtClean="0">
              <a:solidFill>
                <a:schemeClr val="accent2"/>
              </a:solidFill>
              <a:effectLst/>
            </a:rPr>
            <a:t>)</a:t>
          </a:r>
          <a:endParaRPr lang="ru-RU" sz="1400" dirty="0">
            <a:solidFill>
              <a:schemeClr val="accent2"/>
            </a:solidFill>
          </a:endParaRPr>
        </a:p>
      </dgm:t>
    </dgm:pt>
    <dgm:pt modelId="{583DBD10-635B-4A81-80D8-7143CF9C9FF5}" type="parTrans" cxnId="{74B74565-B49B-4087-9C71-E396338F98E9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AC9149CD-DE31-45C1-A5D4-FD83DE7F502A}" type="sibTrans" cxnId="{74B74565-B49B-4087-9C71-E396338F98E9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283072BE-7B58-4F33-9EF6-72741AF96512}">
      <dgm:prSet phldrT="[Текст]"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spcAft>
              <a:spcPts val="0"/>
            </a:spcAft>
          </a:pPr>
          <a:r>
            <a:rPr lang="ru-RU" sz="1400" b="1" dirty="0" smtClean="0">
              <a:solidFill>
                <a:schemeClr val="accent2"/>
              </a:solidFill>
              <a:effectLst/>
            </a:rPr>
            <a:t>Смесь </a:t>
          </a:r>
        </a:p>
        <a:p>
          <a:pPr>
            <a:spcAft>
              <a:spcPct val="35000"/>
            </a:spcAft>
          </a:pPr>
          <a:r>
            <a:rPr lang="ru-RU" sz="1400" b="1" dirty="0" smtClean="0">
              <a:solidFill>
                <a:schemeClr val="accent2"/>
              </a:solidFill>
              <a:effectLst/>
            </a:rPr>
            <a:t>«метан (30 %) – </a:t>
          </a:r>
          <a:r>
            <a:rPr lang="ru-RU" sz="1400" b="1" dirty="0" err="1" smtClean="0">
              <a:solidFill>
                <a:schemeClr val="accent2"/>
              </a:solidFill>
              <a:effectLst/>
            </a:rPr>
            <a:t>монооксид</a:t>
          </a:r>
          <a:r>
            <a:rPr lang="ru-RU" sz="1400" b="1" dirty="0" smtClean="0">
              <a:solidFill>
                <a:schemeClr val="accent2"/>
              </a:solidFill>
              <a:effectLst/>
            </a:rPr>
            <a:t> углерода (70 %) (18,35 МДж/м</a:t>
          </a:r>
          <a:r>
            <a:rPr lang="ru-RU" sz="1400" b="1" baseline="30000" dirty="0" smtClean="0">
              <a:solidFill>
                <a:schemeClr val="accent2"/>
              </a:solidFill>
              <a:effectLst/>
            </a:rPr>
            <a:t>3</a:t>
          </a:r>
          <a:r>
            <a:rPr lang="ru-RU" sz="1400" b="1" dirty="0" smtClean="0">
              <a:solidFill>
                <a:schemeClr val="accent2"/>
              </a:solidFill>
              <a:effectLst/>
            </a:rPr>
            <a:t>)</a:t>
          </a:r>
          <a:endParaRPr lang="ru-RU" sz="1400" dirty="0">
            <a:solidFill>
              <a:schemeClr val="accent2"/>
            </a:solidFill>
          </a:endParaRPr>
        </a:p>
      </dgm:t>
    </dgm:pt>
    <dgm:pt modelId="{26400B13-22C2-4968-8A68-2A3C08257335}" type="parTrans" cxnId="{76EC50D3-3511-4EED-98A7-D9DBC790C050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587CA7B5-2B8D-4A37-8711-855B5134EBE4}" type="sibTrans" cxnId="{76EC50D3-3511-4EED-98A7-D9DBC790C050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E2679623-D6FF-4DB1-B717-381E2F847A33}">
      <dgm:prSet phldrT="[Текст]"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400" b="1" smtClean="0">
              <a:solidFill>
                <a:schemeClr val="accent2"/>
              </a:solidFill>
              <a:effectLst/>
            </a:rPr>
            <a:t>Высокочистый метан</a:t>
          </a:r>
        </a:p>
        <a:p>
          <a:r>
            <a:rPr lang="ru-RU" sz="1400" b="1" smtClean="0">
              <a:solidFill>
                <a:schemeClr val="accent2"/>
              </a:solidFill>
              <a:effectLst/>
            </a:rPr>
            <a:t>(33,43 МДж/м</a:t>
          </a:r>
          <a:r>
            <a:rPr lang="ru-RU" sz="1400" b="1" baseline="30000" smtClean="0">
              <a:solidFill>
                <a:schemeClr val="accent2"/>
              </a:solidFill>
              <a:effectLst/>
            </a:rPr>
            <a:t>3</a:t>
          </a:r>
          <a:r>
            <a:rPr lang="ru-RU" sz="1400" b="1" smtClean="0">
              <a:solidFill>
                <a:schemeClr val="accent2"/>
              </a:solidFill>
              <a:effectLst/>
            </a:rPr>
            <a:t>)</a:t>
          </a:r>
          <a:endParaRPr lang="ru-RU" sz="1400" dirty="0">
            <a:solidFill>
              <a:schemeClr val="accent2"/>
            </a:solidFill>
          </a:endParaRPr>
        </a:p>
      </dgm:t>
    </dgm:pt>
    <dgm:pt modelId="{83E0C9FB-6FC7-4B4C-9A8D-6F93403E73F2}" type="parTrans" cxnId="{B8D31C63-0EF6-469F-8EE0-65EA1644ABD9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58416CF3-623D-4D7F-ACF2-959781CD2116}" type="sibTrans" cxnId="{B8D31C63-0EF6-469F-8EE0-65EA1644ABD9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5228988A-80E5-4437-A874-410D557D3453}" type="pres">
      <dgm:prSet presAssocID="{3B136BEE-5161-48FB-AC53-1C30E19DD1C8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ED7642AF-11EB-4388-97C3-E8D532FA0275}" type="pres">
      <dgm:prSet presAssocID="{FB8141C0-C640-4459-8572-C7B8E2F65230}" presName="root" presStyleCnt="0"/>
      <dgm:spPr/>
      <dgm:t>
        <a:bodyPr/>
        <a:lstStyle/>
        <a:p>
          <a:endParaRPr lang="ru-RU"/>
        </a:p>
      </dgm:t>
    </dgm:pt>
    <dgm:pt modelId="{EF40869C-3456-429D-9914-B894F1A56D92}" type="pres">
      <dgm:prSet presAssocID="{FB8141C0-C640-4459-8572-C7B8E2F65230}" presName="rootComposite" presStyleCnt="0"/>
      <dgm:spPr/>
      <dgm:t>
        <a:bodyPr/>
        <a:lstStyle/>
        <a:p>
          <a:endParaRPr lang="ru-RU"/>
        </a:p>
      </dgm:t>
    </dgm:pt>
    <dgm:pt modelId="{0179D5D8-479A-4E6D-BB2A-F589077E0164}" type="pres">
      <dgm:prSet presAssocID="{FB8141C0-C640-4459-8572-C7B8E2F65230}" presName="rootText" presStyleLbl="node1" presStyleIdx="0" presStyleCnt="1"/>
      <dgm:spPr/>
      <dgm:t>
        <a:bodyPr/>
        <a:lstStyle/>
        <a:p>
          <a:endParaRPr lang="ru-RU"/>
        </a:p>
      </dgm:t>
    </dgm:pt>
    <dgm:pt modelId="{EDA52FDC-5AE3-459A-8086-9386B3246BD9}" type="pres">
      <dgm:prSet presAssocID="{FB8141C0-C640-4459-8572-C7B8E2F65230}" presName="rootConnector" presStyleLbl="node1" presStyleIdx="0" presStyleCnt="1"/>
      <dgm:spPr/>
      <dgm:t>
        <a:bodyPr/>
        <a:lstStyle/>
        <a:p>
          <a:endParaRPr lang="ru-RU"/>
        </a:p>
      </dgm:t>
    </dgm:pt>
    <dgm:pt modelId="{AD14F127-0262-4E25-B1B2-2D208EF7E06D}" type="pres">
      <dgm:prSet presAssocID="{FB8141C0-C640-4459-8572-C7B8E2F65230}" presName="childShape" presStyleCnt="0"/>
      <dgm:spPr/>
      <dgm:t>
        <a:bodyPr/>
        <a:lstStyle/>
        <a:p>
          <a:endParaRPr lang="ru-RU"/>
        </a:p>
      </dgm:t>
    </dgm:pt>
    <dgm:pt modelId="{DEAA3849-8BAE-434E-8C05-8EA6FC2A1C60}" type="pres">
      <dgm:prSet presAssocID="{583DBD10-635B-4A81-80D8-7143CF9C9FF5}" presName="Name13" presStyleLbl="parChTrans1D2" presStyleIdx="0" presStyleCnt="3"/>
      <dgm:spPr/>
      <dgm:t>
        <a:bodyPr/>
        <a:lstStyle/>
        <a:p>
          <a:endParaRPr lang="ru-RU"/>
        </a:p>
      </dgm:t>
    </dgm:pt>
    <dgm:pt modelId="{AE063049-4774-4733-B1F9-2DCC2B4F5154}" type="pres">
      <dgm:prSet presAssocID="{503AFF09-3F7C-482A-8149-6DD1C8F7FCD1}" presName="childText" presStyleLbl="bgAcc1" presStyleIdx="0" presStyleCnt="3" custLinFactNeighborY="-118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B43B181-1D54-41E5-BC97-DB88755858F1}" type="pres">
      <dgm:prSet presAssocID="{26400B13-22C2-4968-8A68-2A3C08257335}" presName="Name13" presStyleLbl="parChTrans1D2" presStyleIdx="1" presStyleCnt="3"/>
      <dgm:spPr/>
      <dgm:t>
        <a:bodyPr/>
        <a:lstStyle/>
        <a:p>
          <a:endParaRPr lang="ru-RU"/>
        </a:p>
      </dgm:t>
    </dgm:pt>
    <dgm:pt modelId="{CB116F07-2CDB-4E99-9353-65C61311538C}" type="pres">
      <dgm:prSet presAssocID="{283072BE-7B58-4F33-9EF6-72741AF96512}" presName="childText" presStyleLbl="bgAcc1" presStyleIdx="1" presStyleCnt="3" custLinFactNeighborY="-118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7078FB9-C077-4EB6-A265-F4E630636E0D}" type="pres">
      <dgm:prSet presAssocID="{83E0C9FB-6FC7-4B4C-9A8D-6F93403E73F2}" presName="Name13" presStyleLbl="parChTrans1D2" presStyleIdx="2" presStyleCnt="3"/>
      <dgm:spPr/>
      <dgm:t>
        <a:bodyPr/>
        <a:lstStyle/>
        <a:p>
          <a:endParaRPr lang="ru-RU"/>
        </a:p>
      </dgm:t>
    </dgm:pt>
    <dgm:pt modelId="{64DAB399-54B8-4245-A65E-07C66AFFBB9B}" type="pres">
      <dgm:prSet presAssocID="{E2679623-D6FF-4DB1-B717-381E2F847A33}" presName="childText" presStyleLbl="bgAcc1" presStyleIdx="2" presStyleCnt="3" custLinFactNeighborY="536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51A2D71-B1CB-4703-BEEC-8AC39C4DD3EB}" type="presOf" srcId="{83E0C9FB-6FC7-4B4C-9A8D-6F93403E73F2}" destId="{87078FB9-C077-4EB6-A265-F4E630636E0D}" srcOrd="0" destOrd="0" presId="urn:microsoft.com/office/officeart/2005/8/layout/hierarchy3"/>
    <dgm:cxn modelId="{36695F7A-B102-4BEB-B8E1-BE0FAF774BCA}" type="presOf" srcId="{283072BE-7B58-4F33-9EF6-72741AF96512}" destId="{CB116F07-2CDB-4E99-9353-65C61311538C}" srcOrd="0" destOrd="0" presId="urn:microsoft.com/office/officeart/2005/8/layout/hierarchy3"/>
    <dgm:cxn modelId="{76EC50D3-3511-4EED-98A7-D9DBC790C050}" srcId="{FB8141C0-C640-4459-8572-C7B8E2F65230}" destId="{283072BE-7B58-4F33-9EF6-72741AF96512}" srcOrd="1" destOrd="0" parTransId="{26400B13-22C2-4968-8A68-2A3C08257335}" sibTransId="{587CA7B5-2B8D-4A37-8711-855B5134EBE4}"/>
    <dgm:cxn modelId="{7D1FB129-5DDA-4606-9BD6-0DEC420A280B}" type="presOf" srcId="{E2679623-D6FF-4DB1-B717-381E2F847A33}" destId="{64DAB399-54B8-4245-A65E-07C66AFFBB9B}" srcOrd="0" destOrd="0" presId="urn:microsoft.com/office/officeart/2005/8/layout/hierarchy3"/>
    <dgm:cxn modelId="{F67C092C-5F97-4080-A898-92B14E78FBF6}" type="presOf" srcId="{503AFF09-3F7C-482A-8149-6DD1C8F7FCD1}" destId="{AE063049-4774-4733-B1F9-2DCC2B4F5154}" srcOrd="0" destOrd="0" presId="urn:microsoft.com/office/officeart/2005/8/layout/hierarchy3"/>
    <dgm:cxn modelId="{B8D31C63-0EF6-469F-8EE0-65EA1644ABD9}" srcId="{FB8141C0-C640-4459-8572-C7B8E2F65230}" destId="{E2679623-D6FF-4DB1-B717-381E2F847A33}" srcOrd="2" destOrd="0" parTransId="{83E0C9FB-6FC7-4B4C-9A8D-6F93403E73F2}" sibTransId="{58416CF3-623D-4D7F-ACF2-959781CD2116}"/>
    <dgm:cxn modelId="{73A54E5B-56D2-4480-86FF-9957C8532B8B}" type="presOf" srcId="{3B136BEE-5161-48FB-AC53-1C30E19DD1C8}" destId="{5228988A-80E5-4437-A874-410D557D3453}" srcOrd="0" destOrd="0" presId="urn:microsoft.com/office/officeart/2005/8/layout/hierarchy3"/>
    <dgm:cxn modelId="{BB72D498-0CD4-4CF6-9CC4-CE28F62AAD20}" type="presOf" srcId="{583DBD10-635B-4A81-80D8-7143CF9C9FF5}" destId="{DEAA3849-8BAE-434E-8C05-8EA6FC2A1C60}" srcOrd="0" destOrd="0" presId="urn:microsoft.com/office/officeart/2005/8/layout/hierarchy3"/>
    <dgm:cxn modelId="{912FAE0B-AD2C-4C0A-BAFE-61B34F31D490}" type="presOf" srcId="{FB8141C0-C640-4459-8572-C7B8E2F65230}" destId="{0179D5D8-479A-4E6D-BB2A-F589077E0164}" srcOrd="0" destOrd="0" presId="urn:microsoft.com/office/officeart/2005/8/layout/hierarchy3"/>
    <dgm:cxn modelId="{74B74565-B49B-4087-9C71-E396338F98E9}" srcId="{FB8141C0-C640-4459-8572-C7B8E2F65230}" destId="{503AFF09-3F7C-482A-8149-6DD1C8F7FCD1}" srcOrd="0" destOrd="0" parTransId="{583DBD10-635B-4A81-80D8-7143CF9C9FF5}" sibTransId="{AC9149CD-DE31-45C1-A5D4-FD83DE7F502A}"/>
    <dgm:cxn modelId="{7A7471FD-A6A1-442F-8E9D-F4CD0FFE63A6}" srcId="{3B136BEE-5161-48FB-AC53-1C30E19DD1C8}" destId="{FB8141C0-C640-4459-8572-C7B8E2F65230}" srcOrd="0" destOrd="0" parTransId="{AB99F6B0-06FA-49AC-ADD4-EF073FE4AA68}" sibTransId="{999C5D9A-E5B3-4B7D-A7D4-ED2834314D97}"/>
    <dgm:cxn modelId="{60840D53-F7A3-4CDA-8E2A-CFB51702E8D2}" type="presOf" srcId="{26400B13-22C2-4968-8A68-2A3C08257335}" destId="{8B43B181-1D54-41E5-BC97-DB88755858F1}" srcOrd="0" destOrd="0" presId="urn:microsoft.com/office/officeart/2005/8/layout/hierarchy3"/>
    <dgm:cxn modelId="{F8150635-25A8-487B-AE3A-126C8CBF4C2E}" type="presOf" srcId="{FB8141C0-C640-4459-8572-C7B8E2F65230}" destId="{EDA52FDC-5AE3-459A-8086-9386B3246BD9}" srcOrd="1" destOrd="0" presId="urn:microsoft.com/office/officeart/2005/8/layout/hierarchy3"/>
    <dgm:cxn modelId="{0FF8BCBB-98DF-42D6-8D27-FB714D32A567}" type="presParOf" srcId="{5228988A-80E5-4437-A874-410D557D3453}" destId="{ED7642AF-11EB-4388-97C3-E8D532FA0275}" srcOrd="0" destOrd="0" presId="urn:microsoft.com/office/officeart/2005/8/layout/hierarchy3"/>
    <dgm:cxn modelId="{1CFE6D7F-5839-44AA-9452-7EB0E8C254A9}" type="presParOf" srcId="{ED7642AF-11EB-4388-97C3-E8D532FA0275}" destId="{EF40869C-3456-429D-9914-B894F1A56D92}" srcOrd="0" destOrd="0" presId="urn:microsoft.com/office/officeart/2005/8/layout/hierarchy3"/>
    <dgm:cxn modelId="{79074527-F082-49E9-8FD2-521F774AE8E0}" type="presParOf" srcId="{EF40869C-3456-429D-9914-B894F1A56D92}" destId="{0179D5D8-479A-4E6D-BB2A-F589077E0164}" srcOrd="0" destOrd="0" presId="urn:microsoft.com/office/officeart/2005/8/layout/hierarchy3"/>
    <dgm:cxn modelId="{0643DC35-F900-4FB9-AE0A-9363510E22E9}" type="presParOf" srcId="{EF40869C-3456-429D-9914-B894F1A56D92}" destId="{EDA52FDC-5AE3-459A-8086-9386B3246BD9}" srcOrd="1" destOrd="0" presId="urn:microsoft.com/office/officeart/2005/8/layout/hierarchy3"/>
    <dgm:cxn modelId="{D8DADE88-68A3-4FD9-B27A-32C1CA201E57}" type="presParOf" srcId="{ED7642AF-11EB-4388-97C3-E8D532FA0275}" destId="{AD14F127-0262-4E25-B1B2-2D208EF7E06D}" srcOrd="1" destOrd="0" presId="urn:microsoft.com/office/officeart/2005/8/layout/hierarchy3"/>
    <dgm:cxn modelId="{BED00637-7BAE-49FB-9191-B2A628422F52}" type="presParOf" srcId="{AD14F127-0262-4E25-B1B2-2D208EF7E06D}" destId="{DEAA3849-8BAE-434E-8C05-8EA6FC2A1C60}" srcOrd="0" destOrd="0" presId="urn:microsoft.com/office/officeart/2005/8/layout/hierarchy3"/>
    <dgm:cxn modelId="{68EB17FC-261F-4EC1-A990-5B898232EF8A}" type="presParOf" srcId="{AD14F127-0262-4E25-B1B2-2D208EF7E06D}" destId="{AE063049-4774-4733-B1F9-2DCC2B4F5154}" srcOrd="1" destOrd="0" presId="urn:microsoft.com/office/officeart/2005/8/layout/hierarchy3"/>
    <dgm:cxn modelId="{A0B923A4-24AD-4C38-B207-F344A39D4372}" type="presParOf" srcId="{AD14F127-0262-4E25-B1B2-2D208EF7E06D}" destId="{8B43B181-1D54-41E5-BC97-DB88755858F1}" srcOrd="2" destOrd="0" presId="urn:microsoft.com/office/officeart/2005/8/layout/hierarchy3"/>
    <dgm:cxn modelId="{F2B6056E-A089-47A4-98A3-9C3AE10D8AA8}" type="presParOf" srcId="{AD14F127-0262-4E25-B1B2-2D208EF7E06D}" destId="{CB116F07-2CDB-4E99-9353-65C61311538C}" srcOrd="3" destOrd="0" presId="urn:microsoft.com/office/officeart/2005/8/layout/hierarchy3"/>
    <dgm:cxn modelId="{E664B178-91D6-4100-A66C-3BA67783C416}" type="presParOf" srcId="{AD14F127-0262-4E25-B1B2-2D208EF7E06D}" destId="{87078FB9-C077-4EB6-A265-F4E630636E0D}" srcOrd="4" destOrd="0" presId="urn:microsoft.com/office/officeart/2005/8/layout/hierarchy3"/>
    <dgm:cxn modelId="{6BCE69AD-64E8-4C34-86F0-1A3F77576FD4}" type="presParOf" srcId="{AD14F127-0262-4E25-B1B2-2D208EF7E06D}" destId="{64DAB399-54B8-4245-A65E-07C66AFFBB9B}" srcOrd="5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3B136BEE-5161-48FB-AC53-1C30E19DD1C8}" type="doc">
      <dgm:prSet loTypeId="urn:microsoft.com/office/officeart/2005/8/layout/hierarchy3" loCatId="hierarchy" qsTypeId="urn:microsoft.com/office/officeart/2005/8/quickstyle/simple3" qsCatId="simple" csTypeId="urn:microsoft.com/office/officeart/2005/8/colors/accent0_2" csCatId="mainScheme" phldr="1"/>
      <dgm:spPr/>
      <dgm:t>
        <a:bodyPr/>
        <a:lstStyle/>
        <a:p>
          <a:endParaRPr lang="ru-RU"/>
        </a:p>
      </dgm:t>
    </dgm:pt>
    <dgm:pt modelId="{FB8141C0-C640-4459-8572-C7B8E2F65230}">
      <dgm:prSet phldrT="[Текст]"/>
      <dgm:spPr/>
      <dgm:t>
        <a:bodyPr/>
        <a:lstStyle/>
        <a:p>
          <a:r>
            <a:rPr lang="ru-RU" b="1" dirty="0" smtClean="0">
              <a:solidFill>
                <a:schemeClr val="accent2"/>
              </a:solidFill>
            </a:rPr>
            <a:t>25 – 90 </a:t>
          </a:r>
          <a:r>
            <a:rPr lang="ru-RU" b="1" dirty="0" smtClean="0">
              <a:solidFill>
                <a:schemeClr val="accent2"/>
              </a:solidFill>
              <a:effectLst/>
            </a:rPr>
            <a:t>МДж/м</a:t>
          </a:r>
          <a:r>
            <a:rPr lang="ru-RU" b="1" baseline="30000" dirty="0" smtClean="0">
              <a:solidFill>
                <a:schemeClr val="accent2"/>
              </a:solidFill>
              <a:effectLst/>
            </a:rPr>
            <a:t>3</a:t>
          </a:r>
          <a:endParaRPr lang="ru-RU" b="1" dirty="0">
            <a:solidFill>
              <a:schemeClr val="accent2"/>
            </a:solidFill>
          </a:endParaRPr>
        </a:p>
      </dgm:t>
    </dgm:pt>
    <dgm:pt modelId="{AB99F6B0-06FA-49AC-ADD4-EF073FE4AA68}" type="parTrans" cxnId="{7A7471FD-A6A1-442F-8E9D-F4CD0FFE63A6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999C5D9A-E5B3-4B7D-A7D4-ED2834314D97}" type="sibTrans" cxnId="{7A7471FD-A6A1-442F-8E9D-F4CD0FFE63A6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503AFF09-3F7C-482A-8149-6DD1C8F7FCD1}">
      <dgm:prSet phldrT="[Текст]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b="1" dirty="0" smtClean="0">
              <a:solidFill>
                <a:schemeClr val="accent2"/>
              </a:solidFill>
              <a:effectLst/>
            </a:rPr>
            <a:t>Высокочистый метан</a:t>
          </a:r>
        </a:p>
        <a:p>
          <a:r>
            <a:rPr lang="ru-RU" b="1" dirty="0" smtClean="0">
              <a:solidFill>
                <a:schemeClr val="accent2"/>
              </a:solidFill>
              <a:effectLst/>
            </a:rPr>
            <a:t>(33,43 МДж/м</a:t>
          </a:r>
          <a:r>
            <a:rPr lang="ru-RU" b="1" baseline="30000" dirty="0" smtClean="0">
              <a:solidFill>
                <a:schemeClr val="accent2"/>
              </a:solidFill>
              <a:effectLst/>
            </a:rPr>
            <a:t>3</a:t>
          </a:r>
          <a:r>
            <a:rPr lang="ru-RU" b="1" dirty="0" smtClean="0">
              <a:solidFill>
                <a:schemeClr val="accent2"/>
              </a:solidFill>
              <a:effectLst/>
            </a:rPr>
            <a:t>)</a:t>
          </a:r>
          <a:endParaRPr lang="ru-RU" dirty="0">
            <a:solidFill>
              <a:schemeClr val="accent2"/>
            </a:solidFill>
          </a:endParaRPr>
        </a:p>
      </dgm:t>
    </dgm:pt>
    <dgm:pt modelId="{583DBD10-635B-4A81-80D8-7143CF9C9FF5}" type="parTrans" cxnId="{74B74565-B49B-4087-9C71-E396338F98E9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AC9149CD-DE31-45C1-A5D4-FD83DE7F502A}" type="sibTrans" cxnId="{74B74565-B49B-4087-9C71-E396338F98E9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283072BE-7B58-4F33-9EF6-72741AF96512}">
      <dgm:prSet phldrT="[Текст]"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400" b="1" dirty="0" smtClean="0">
              <a:solidFill>
                <a:schemeClr val="accent2"/>
              </a:solidFill>
              <a:effectLst/>
            </a:rPr>
            <a:t>Высокочистый этан</a:t>
          </a:r>
        </a:p>
        <a:p>
          <a:r>
            <a:rPr lang="ru-RU" sz="1400" b="1" dirty="0" smtClean="0">
              <a:solidFill>
                <a:schemeClr val="accent2"/>
              </a:solidFill>
              <a:effectLst/>
            </a:rPr>
            <a:t>(59,87 МДж/м</a:t>
          </a:r>
          <a:r>
            <a:rPr lang="ru-RU" sz="1400" b="1" baseline="30000" dirty="0" smtClean="0">
              <a:solidFill>
                <a:schemeClr val="accent2"/>
              </a:solidFill>
              <a:effectLst/>
            </a:rPr>
            <a:t>3</a:t>
          </a:r>
          <a:r>
            <a:rPr lang="ru-RU" sz="1400" b="1" dirty="0" smtClean="0">
              <a:solidFill>
                <a:schemeClr val="accent2"/>
              </a:solidFill>
              <a:effectLst/>
            </a:rPr>
            <a:t>)</a:t>
          </a:r>
          <a:endParaRPr lang="ru-RU" sz="1400" dirty="0">
            <a:solidFill>
              <a:schemeClr val="accent2"/>
            </a:solidFill>
          </a:endParaRPr>
        </a:p>
      </dgm:t>
    </dgm:pt>
    <dgm:pt modelId="{26400B13-22C2-4968-8A68-2A3C08257335}" type="parTrans" cxnId="{76EC50D3-3511-4EED-98A7-D9DBC790C050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587CA7B5-2B8D-4A37-8711-855B5134EBE4}" type="sibTrans" cxnId="{76EC50D3-3511-4EED-98A7-D9DBC790C050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E2679623-D6FF-4DB1-B717-381E2F847A33}">
      <dgm:prSet phldrT="[Текст]"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400" b="1" dirty="0" smtClean="0">
              <a:solidFill>
                <a:schemeClr val="accent2"/>
              </a:solidFill>
              <a:effectLst/>
            </a:rPr>
            <a:t>Высокочистый пропан</a:t>
          </a:r>
        </a:p>
        <a:p>
          <a:r>
            <a:rPr lang="ru-RU" sz="1400" b="1" dirty="0" smtClean="0">
              <a:solidFill>
                <a:schemeClr val="accent2"/>
              </a:solidFill>
              <a:effectLst/>
            </a:rPr>
            <a:t>(86,37 МДж/м</a:t>
          </a:r>
          <a:r>
            <a:rPr lang="ru-RU" sz="1400" b="1" baseline="30000" dirty="0" smtClean="0">
              <a:solidFill>
                <a:schemeClr val="accent2"/>
              </a:solidFill>
              <a:effectLst/>
            </a:rPr>
            <a:t>3</a:t>
          </a:r>
          <a:r>
            <a:rPr lang="ru-RU" sz="1400" b="1" dirty="0" smtClean="0">
              <a:solidFill>
                <a:schemeClr val="accent2"/>
              </a:solidFill>
              <a:effectLst/>
            </a:rPr>
            <a:t>)</a:t>
          </a:r>
          <a:endParaRPr lang="ru-RU" sz="1400" dirty="0">
            <a:solidFill>
              <a:schemeClr val="accent2"/>
            </a:solidFill>
          </a:endParaRPr>
        </a:p>
      </dgm:t>
    </dgm:pt>
    <dgm:pt modelId="{83E0C9FB-6FC7-4B4C-9A8D-6F93403E73F2}" type="parTrans" cxnId="{B8D31C63-0EF6-469F-8EE0-65EA1644ABD9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58416CF3-623D-4D7F-ACF2-959781CD2116}" type="sibTrans" cxnId="{B8D31C63-0EF6-469F-8EE0-65EA1644ABD9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5228988A-80E5-4437-A874-410D557D3453}" type="pres">
      <dgm:prSet presAssocID="{3B136BEE-5161-48FB-AC53-1C30E19DD1C8}" presName="diagram" presStyleCnt="0">
        <dgm:presLayoutVars>
          <dgm:chPref val="1"/>
          <dgm:dir val="rev"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ED7642AF-11EB-4388-97C3-E8D532FA0275}" type="pres">
      <dgm:prSet presAssocID="{FB8141C0-C640-4459-8572-C7B8E2F65230}" presName="root" presStyleCnt="0"/>
      <dgm:spPr/>
    </dgm:pt>
    <dgm:pt modelId="{EF40869C-3456-429D-9914-B894F1A56D92}" type="pres">
      <dgm:prSet presAssocID="{FB8141C0-C640-4459-8572-C7B8E2F65230}" presName="rootComposite" presStyleCnt="0"/>
      <dgm:spPr/>
    </dgm:pt>
    <dgm:pt modelId="{0179D5D8-479A-4E6D-BB2A-F589077E0164}" type="pres">
      <dgm:prSet presAssocID="{FB8141C0-C640-4459-8572-C7B8E2F65230}" presName="rootText" presStyleLbl="node1" presStyleIdx="0" presStyleCnt="1"/>
      <dgm:spPr/>
      <dgm:t>
        <a:bodyPr/>
        <a:lstStyle/>
        <a:p>
          <a:endParaRPr lang="ru-RU"/>
        </a:p>
      </dgm:t>
    </dgm:pt>
    <dgm:pt modelId="{EDA52FDC-5AE3-459A-8086-9386B3246BD9}" type="pres">
      <dgm:prSet presAssocID="{FB8141C0-C640-4459-8572-C7B8E2F65230}" presName="rootConnector" presStyleLbl="node1" presStyleIdx="0" presStyleCnt="1"/>
      <dgm:spPr/>
      <dgm:t>
        <a:bodyPr/>
        <a:lstStyle/>
        <a:p>
          <a:endParaRPr lang="ru-RU"/>
        </a:p>
      </dgm:t>
    </dgm:pt>
    <dgm:pt modelId="{AD14F127-0262-4E25-B1B2-2D208EF7E06D}" type="pres">
      <dgm:prSet presAssocID="{FB8141C0-C640-4459-8572-C7B8E2F65230}" presName="childShape" presStyleCnt="0"/>
      <dgm:spPr/>
    </dgm:pt>
    <dgm:pt modelId="{DEAA3849-8BAE-434E-8C05-8EA6FC2A1C60}" type="pres">
      <dgm:prSet presAssocID="{583DBD10-635B-4A81-80D8-7143CF9C9FF5}" presName="Name13" presStyleLbl="parChTrans1D2" presStyleIdx="0" presStyleCnt="3"/>
      <dgm:spPr/>
      <dgm:t>
        <a:bodyPr/>
        <a:lstStyle/>
        <a:p>
          <a:endParaRPr lang="ru-RU"/>
        </a:p>
      </dgm:t>
    </dgm:pt>
    <dgm:pt modelId="{AE063049-4774-4733-B1F9-2DCC2B4F5154}" type="pres">
      <dgm:prSet presAssocID="{503AFF09-3F7C-482A-8149-6DD1C8F7FCD1}" presName="childText" presStyleLbl="bgAcc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B43B181-1D54-41E5-BC97-DB88755858F1}" type="pres">
      <dgm:prSet presAssocID="{26400B13-22C2-4968-8A68-2A3C08257335}" presName="Name13" presStyleLbl="parChTrans1D2" presStyleIdx="1" presStyleCnt="3"/>
      <dgm:spPr/>
      <dgm:t>
        <a:bodyPr/>
        <a:lstStyle/>
        <a:p>
          <a:endParaRPr lang="ru-RU"/>
        </a:p>
      </dgm:t>
    </dgm:pt>
    <dgm:pt modelId="{CB116F07-2CDB-4E99-9353-65C61311538C}" type="pres">
      <dgm:prSet presAssocID="{283072BE-7B58-4F33-9EF6-72741AF96512}" presName="childText" presStyleLbl="bgAcc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7078FB9-C077-4EB6-A265-F4E630636E0D}" type="pres">
      <dgm:prSet presAssocID="{83E0C9FB-6FC7-4B4C-9A8D-6F93403E73F2}" presName="Name13" presStyleLbl="parChTrans1D2" presStyleIdx="2" presStyleCnt="3"/>
      <dgm:spPr/>
      <dgm:t>
        <a:bodyPr/>
        <a:lstStyle/>
        <a:p>
          <a:endParaRPr lang="ru-RU"/>
        </a:p>
      </dgm:t>
    </dgm:pt>
    <dgm:pt modelId="{64DAB399-54B8-4245-A65E-07C66AFFBB9B}" type="pres">
      <dgm:prSet presAssocID="{E2679623-D6FF-4DB1-B717-381E2F847A33}" presName="childText" presStyleLbl="bg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84A86C8-4162-43D9-930C-AE3BCEF55526}" type="presOf" srcId="{283072BE-7B58-4F33-9EF6-72741AF96512}" destId="{CB116F07-2CDB-4E99-9353-65C61311538C}" srcOrd="0" destOrd="0" presId="urn:microsoft.com/office/officeart/2005/8/layout/hierarchy3"/>
    <dgm:cxn modelId="{81563672-C0D6-4BD1-A387-E4A67BC4B141}" type="presOf" srcId="{83E0C9FB-6FC7-4B4C-9A8D-6F93403E73F2}" destId="{87078FB9-C077-4EB6-A265-F4E630636E0D}" srcOrd="0" destOrd="0" presId="urn:microsoft.com/office/officeart/2005/8/layout/hierarchy3"/>
    <dgm:cxn modelId="{76EC50D3-3511-4EED-98A7-D9DBC790C050}" srcId="{FB8141C0-C640-4459-8572-C7B8E2F65230}" destId="{283072BE-7B58-4F33-9EF6-72741AF96512}" srcOrd="1" destOrd="0" parTransId="{26400B13-22C2-4968-8A68-2A3C08257335}" sibTransId="{587CA7B5-2B8D-4A37-8711-855B5134EBE4}"/>
    <dgm:cxn modelId="{37DCFF25-7C18-4BC2-9ADC-23E4F0FE6647}" type="presOf" srcId="{FB8141C0-C640-4459-8572-C7B8E2F65230}" destId="{0179D5D8-479A-4E6D-BB2A-F589077E0164}" srcOrd="0" destOrd="0" presId="urn:microsoft.com/office/officeart/2005/8/layout/hierarchy3"/>
    <dgm:cxn modelId="{6750C75F-129B-494B-8847-D37BD0E57AC3}" type="presOf" srcId="{26400B13-22C2-4968-8A68-2A3C08257335}" destId="{8B43B181-1D54-41E5-BC97-DB88755858F1}" srcOrd="0" destOrd="0" presId="urn:microsoft.com/office/officeart/2005/8/layout/hierarchy3"/>
    <dgm:cxn modelId="{C0A256AD-9833-45F1-AEE6-D9625B634A41}" type="presOf" srcId="{3B136BEE-5161-48FB-AC53-1C30E19DD1C8}" destId="{5228988A-80E5-4437-A874-410D557D3453}" srcOrd="0" destOrd="0" presId="urn:microsoft.com/office/officeart/2005/8/layout/hierarchy3"/>
    <dgm:cxn modelId="{B8D31C63-0EF6-469F-8EE0-65EA1644ABD9}" srcId="{FB8141C0-C640-4459-8572-C7B8E2F65230}" destId="{E2679623-D6FF-4DB1-B717-381E2F847A33}" srcOrd="2" destOrd="0" parTransId="{83E0C9FB-6FC7-4B4C-9A8D-6F93403E73F2}" sibTransId="{58416CF3-623D-4D7F-ACF2-959781CD2116}"/>
    <dgm:cxn modelId="{F343F97F-CF29-4E2B-B29C-94F58279639D}" type="presOf" srcId="{503AFF09-3F7C-482A-8149-6DD1C8F7FCD1}" destId="{AE063049-4774-4733-B1F9-2DCC2B4F5154}" srcOrd="0" destOrd="0" presId="urn:microsoft.com/office/officeart/2005/8/layout/hierarchy3"/>
    <dgm:cxn modelId="{74B74565-B49B-4087-9C71-E396338F98E9}" srcId="{FB8141C0-C640-4459-8572-C7B8E2F65230}" destId="{503AFF09-3F7C-482A-8149-6DD1C8F7FCD1}" srcOrd="0" destOrd="0" parTransId="{583DBD10-635B-4A81-80D8-7143CF9C9FF5}" sibTransId="{AC9149CD-DE31-45C1-A5D4-FD83DE7F502A}"/>
    <dgm:cxn modelId="{692FAB4A-1B8B-49B2-AED9-950D9A9A6A5A}" type="presOf" srcId="{583DBD10-635B-4A81-80D8-7143CF9C9FF5}" destId="{DEAA3849-8BAE-434E-8C05-8EA6FC2A1C60}" srcOrd="0" destOrd="0" presId="urn:microsoft.com/office/officeart/2005/8/layout/hierarchy3"/>
    <dgm:cxn modelId="{25271172-7576-42CF-A897-940046DBD1AD}" type="presOf" srcId="{E2679623-D6FF-4DB1-B717-381E2F847A33}" destId="{64DAB399-54B8-4245-A65E-07C66AFFBB9B}" srcOrd="0" destOrd="0" presId="urn:microsoft.com/office/officeart/2005/8/layout/hierarchy3"/>
    <dgm:cxn modelId="{7A7471FD-A6A1-442F-8E9D-F4CD0FFE63A6}" srcId="{3B136BEE-5161-48FB-AC53-1C30E19DD1C8}" destId="{FB8141C0-C640-4459-8572-C7B8E2F65230}" srcOrd="0" destOrd="0" parTransId="{AB99F6B0-06FA-49AC-ADD4-EF073FE4AA68}" sibTransId="{999C5D9A-E5B3-4B7D-A7D4-ED2834314D97}"/>
    <dgm:cxn modelId="{07F6948C-01B5-44D9-9826-63487F5F89E3}" type="presOf" srcId="{FB8141C0-C640-4459-8572-C7B8E2F65230}" destId="{EDA52FDC-5AE3-459A-8086-9386B3246BD9}" srcOrd="1" destOrd="0" presId="urn:microsoft.com/office/officeart/2005/8/layout/hierarchy3"/>
    <dgm:cxn modelId="{8C5A3DB9-4D76-4EB9-8074-61C17DFB1F20}" type="presParOf" srcId="{5228988A-80E5-4437-A874-410D557D3453}" destId="{ED7642AF-11EB-4388-97C3-E8D532FA0275}" srcOrd="0" destOrd="0" presId="urn:microsoft.com/office/officeart/2005/8/layout/hierarchy3"/>
    <dgm:cxn modelId="{4EA99E0C-E78A-4E95-94EC-234F1739DD9F}" type="presParOf" srcId="{ED7642AF-11EB-4388-97C3-E8D532FA0275}" destId="{EF40869C-3456-429D-9914-B894F1A56D92}" srcOrd="0" destOrd="0" presId="urn:microsoft.com/office/officeart/2005/8/layout/hierarchy3"/>
    <dgm:cxn modelId="{B1C4A2BC-2AE1-4447-B485-BB6DE5E99C39}" type="presParOf" srcId="{EF40869C-3456-429D-9914-B894F1A56D92}" destId="{0179D5D8-479A-4E6D-BB2A-F589077E0164}" srcOrd="0" destOrd="0" presId="urn:microsoft.com/office/officeart/2005/8/layout/hierarchy3"/>
    <dgm:cxn modelId="{F93A9FA1-1D99-44D9-BB97-D255879722FE}" type="presParOf" srcId="{EF40869C-3456-429D-9914-B894F1A56D92}" destId="{EDA52FDC-5AE3-459A-8086-9386B3246BD9}" srcOrd="1" destOrd="0" presId="urn:microsoft.com/office/officeart/2005/8/layout/hierarchy3"/>
    <dgm:cxn modelId="{85A7D1EA-4294-4E8F-8C95-E21B509BAE44}" type="presParOf" srcId="{ED7642AF-11EB-4388-97C3-E8D532FA0275}" destId="{AD14F127-0262-4E25-B1B2-2D208EF7E06D}" srcOrd="1" destOrd="0" presId="urn:microsoft.com/office/officeart/2005/8/layout/hierarchy3"/>
    <dgm:cxn modelId="{BC2EB479-D59A-44F1-8041-5C8683678FA6}" type="presParOf" srcId="{AD14F127-0262-4E25-B1B2-2D208EF7E06D}" destId="{DEAA3849-8BAE-434E-8C05-8EA6FC2A1C60}" srcOrd="0" destOrd="0" presId="urn:microsoft.com/office/officeart/2005/8/layout/hierarchy3"/>
    <dgm:cxn modelId="{CCBA1B0A-0A3F-407F-BF2C-9363F1307DF3}" type="presParOf" srcId="{AD14F127-0262-4E25-B1B2-2D208EF7E06D}" destId="{AE063049-4774-4733-B1F9-2DCC2B4F5154}" srcOrd="1" destOrd="0" presId="urn:microsoft.com/office/officeart/2005/8/layout/hierarchy3"/>
    <dgm:cxn modelId="{BFAE11BB-88A2-4E9C-B292-0FE20E1531CD}" type="presParOf" srcId="{AD14F127-0262-4E25-B1B2-2D208EF7E06D}" destId="{8B43B181-1D54-41E5-BC97-DB88755858F1}" srcOrd="2" destOrd="0" presId="urn:microsoft.com/office/officeart/2005/8/layout/hierarchy3"/>
    <dgm:cxn modelId="{FB4D925F-AE2F-41A7-9DA7-B5F92A452EB4}" type="presParOf" srcId="{AD14F127-0262-4E25-B1B2-2D208EF7E06D}" destId="{CB116F07-2CDB-4E99-9353-65C61311538C}" srcOrd="3" destOrd="0" presId="urn:microsoft.com/office/officeart/2005/8/layout/hierarchy3"/>
    <dgm:cxn modelId="{8D95B51F-A4D4-440E-AC5A-A1CCED91B2FD}" type="presParOf" srcId="{AD14F127-0262-4E25-B1B2-2D208EF7E06D}" destId="{87078FB9-C077-4EB6-A265-F4E630636E0D}" srcOrd="4" destOrd="0" presId="urn:microsoft.com/office/officeart/2005/8/layout/hierarchy3"/>
    <dgm:cxn modelId="{15F923F9-BF04-421C-91A3-D41BBB149DFF}" type="presParOf" srcId="{AD14F127-0262-4E25-B1B2-2D208EF7E06D}" destId="{64DAB399-54B8-4245-A65E-07C66AFFBB9B}" srcOrd="5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09A92AB-0BC2-4D6A-A0BE-D5D3B17BC3EB}">
      <dsp:nvSpPr>
        <dsp:cNvPr id="0" name=""/>
        <dsp:cNvSpPr/>
      </dsp:nvSpPr>
      <dsp:spPr>
        <a:xfrm>
          <a:off x="5004049" y="0"/>
          <a:ext cx="2036114" cy="104222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err="1" smtClean="0">
              <a:solidFill>
                <a:schemeClr val="accent1"/>
              </a:solidFill>
              <a:latin typeface="+mj-lt"/>
            </a:rPr>
            <a:t>ЭНЕРГО</a:t>
          </a:r>
          <a:r>
            <a:rPr lang="ru-RU" sz="1200" b="1" kern="1200" dirty="0" smtClean="0">
              <a:solidFill>
                <a:schemeClr val="accent1"/>
              </a:solidFill>
              <a:latin typeface="+mj-lt"/>
            </a:rPr>
            <a:t>- И</a:t>
          </a:r>
          <a:br>
            <a:rPr lang="ru-RU" sz="1200" b="1" kern="1200" dirty="0" smtClean="0">
              <a:solidFill>
                <a:schemeClr val="accent1"/>
              </a:solidFill>
              <a:latin typeface="+mj-lt"/>
            </a:rPr>
          </a:br>
          <a:r>
            <a:rPr lang="ru-RU" sz="1200" b="1" kern="1200" dirty="0" smtClean="0">
              <a:solidFill>
                <a:schemeClr val="accent1"/>
              </a:solidFill>
              <a:latin typeface="+mj-lt"/>
            </a:rPr>
            <a:t>РЕСУРСОСБЕРЕЖЕНИЕ</a:t>
          </a:r>
          <a:endParaRPr lang="ru-RU" sz="1200" kern="1200" dirty="0">
            <a:solidFill>
              <a:schemeClr val="accent1"/>
            </a:solidFill>
            <a:latin typeface="+mj-lt"/>
          </a:endParaRPr>
        </a:p>
      </dsp:txBody>
      <dsp:txXfrm>
        <a:off x="5004049" y="0"/>
        <a:ext cx="2036114" cy="1042221"/>
      </dsp:txXfrm>
    </dsp:sp>
    <dsp:sp modelId="{41561BCD-89DE-4898-B770-9B98A0FCF002}">
      <dsp:nvSpPr>
        <dsp:cNvPr id="0" name=""/>
        <dsp:cNvSpPr/>
      </dsp:nvSpPr>
      <dsp:spPr>
        <a:xfrm rot="1184677">
          <a:off x="2760372" y="156457"/>
          <a:ext cx="5401773" cy="5401773"/>
        </a:xfrm>
        <a:prstGeom prst="circularArrow">
          <a:avLst>
            <a:gd name="adj1" fmla="val 3762"/>
            <a:gd name="adj2" fmla="val 234744"/>
            <a:gd name="adj3" fmla="val 18756786"/>
            <a:gd name="adj4" fmla="val 17118032"/>
            <a:gd name="adj5" fmla="val 4389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116CE73A-2956-4F8B-ABF8-2C83D97E84F9}">
      <dsp:nvSpPr>
        <dsp:cNvPr id="0" name=""/>
        <dsp:cNvSpPr/>
      </dsp:nvSpPr>
      <dsp:spPr>
        <a:xfrm>
          <a:off x="6986865" y="1728197"/>
          <a:ext cx="1799999" cy="104222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solidFill>
                <a:schemeClr val="accent1"/>
              </a:solidFill>
              <a:latin typeface="+mj-lt"/>
            </a:rPr>
            <a:t>ВОЗОБНОВЛЯЕМОЕ ТОПЛИВО И</a:t>
          </a:r>
          <a:br>
            <a:rPr lang="ru-RU" sz="1200" b="1" kern="1200" dirty="0" smtClean="0">
              <a:solidFill>
                <a:schemeClr val="accent1"/>
              </a:solidFill>
              <a:latin typeface="+mj-lt"/>
            </a:rPr>
          </a:br>
          <a:r>
            <a:rPr lang="ru-RU" sz="1200" b="1" kern="1200" dirty="0" smtClean="0">
              <a:solidFill>
                <a:schemeClr val="accent1"/>
              </a:solidFill>
              <a:latin typeface="+mj-lt"/>
            </a:rPr>
            <a:t>БИОТЕХНОЛОГИИ</a:t>
          </a:r>
          <a:endParaRPr lang="ru-RU" sz="1200" kern="1200" dirty="0">
            <a:solidFill>
              <a:schemeClr val="accent1"/>
            </a:solidFill>
            <a:latin typeface="+mj-lt"/>
          </a:endParaRPr>
        </a:p>
      </dsp:txBody>
      <dsp:txXfrm>
        <a:off x="6986865" y="1728197"/>
        <a:ext cx="1799999" cy="1042221"/>
      </dsp:txXfrm>
    </dsp:sp>
    <dsp:sp modelId="{3E2A20A0-ACA7-4F03-A933-DEA66BE783DC}">
      <dsp:nvSpPr>
        <dsp:cNvPr id="0" name=""/>
        <dsp:cNvSpPr/>
      </dsp:nvSpPr>
      <dsp:spPr>
        <a:xfrm rot="21406405">
          <a:off x="2775528" y="-4878"/>
          <a:ext cx="5401773" cy="5401773"/>
        </a:xfrm>
        <a:prstGeom prst="circularArrow">
          <a:avLst>
            <a:gd name="adj1" fmla="val 3762"/>
            <a:gd name="adj2" fmla="val 234744"/>
            <a:gd name="adj3" fmla="val 1408228"/>
            <a:gd name="adj4" fmla="val 212169"/>
            <a:gd name="adj5" fmla="val 4389"/>
          </a:avLst>
        </a:prstGeom>
        <a:gradFill rotWithShape="0">
          <a:gsLst>
            <a:gs pos="0">
              <a:schemeClr val="accent2">
                <a:hueOff val="-588138"/>
                <a:satOff val="-3852"/>
                <a:lumOff val="5229"/>
                <a:alphaOff val="0"/>
                <a:shade val="51000"/>
                <a:satMod val="130000"/>
              </a:schemeClr>
            </a:gs>
            <a:gs pos="80000">
              <a:schemeClr val="accent2">
                <a:hueOff val="-588138"/>
                <a:satOff val="-3852"/>
                <a:lumOff val="5229"/>
                <a:alphaOff val="0"/>
                <a:shade val="93000"/>
                <a:satMod val="130000"/>
              </a:schemeClr>
            </a:gs>
            <a:gs pos="100000">
              <a:schemeClr val="accent2">
                <a:hueOff val="-588138"/>
                <a:satOff val="-3852"/>
                <a:lumOff val="5229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55EEAA61-3084-4331-8D67-C3FF476490A5}">
      <dsp:nvSpPr>
        <dsp:cNvPr id="0" name=""/>
        <dsp:cNvSpPr/>
      </dsp:nvSpPr>
      <dsp:spPr>
        <a:xfrm>
          <a:off x="6111095" y="3758378"/>
          <a:ext cx="2637372" cy="104222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solidFill>
                <a:schemeClr val="accent1"/>
              </a:solidFill>
              <a:latin typeface="+mj-lt"/>
            </a:rPr>
            <a:t>ЭКОНОМИЧЕСКАЯ ЭФФЕКТИВНОСТЬ</a:t>
          </a:r>
          <a:br>
            <a:rPr lang="ru-RU" sz="1200" b="1" kern="1200" dirty="0" smtClean="0">
              <a:solidFill>
                <a:schemeClr val="accent1"/>
              </a:solidFill>
              <a:latin typeface="+mj-lt"/>
            </a:rPr>
          </a:br>
          <a:r>
            <a:rPr lang="ru-RU" sz="1200" b="1" kern="1200" dirty="0" smtClean="0">
              <a:solidFill>
                <a:schemeClr val="accent1"/>
              </a:solidFill>
              <a:latin typeface="+mj-lt"/>
            </a:rPr>
            <a:t>ИСПОЛЬЗОВАНИЯ ТОПЛИВА</a:t>
          </a:r>
          <a:endParaRPr lang="ru-RU" sz="1200" kern="1200" dirty="0">
            <a:solidFill>
              <a:schemeClr val="accent1"/>
            </a:solidFill>
            <a:latin typeface="+mj-lt"/>
          </a:endParaRPr>
        </a:p>
      </dsp:txBody>
      <dsp:txXfrm>
        <a:off x="6111095" y="3758378"/>
        <a:ext cx="2637372" cy="1042221"/>
      </dsp:txXfrm>
    </dsp:sp>
    <dsp:sp modelId="{04F2EAD5-8C96-4DAD-82E3-3B2BAE83DF65}">
      <dsp:nvSpPr>
        <dsp:cNvPr id="0" name=""/>
        <dsp:cNvSpPr/>
      </dsp:nvSpPr>
      <dsp:spPr>
        <a:xfrm rot="20878821">
          <a:off x="2483393" y="215208"/>
          <a:ext cx="5401773" cy="5401773"/>
        </a:xfrm>
        <a:prstGeom prst="circularArrow">
          <a:avLst>
            <a:gd name="adj1" fmla="val 3762"/>
            <a:gd name="adj2" fmla="val 234744"/>
            <a:gd name="adj3" fmla="val 5729032"/>
            <a:gd name="adj4" fmla="val 3686374"/>
            <a:gd name="adj5" fmla="val 4389"/>
          </a:avLst>
        </a:prstGeom>
        <a:gradFill rotWithShape="0">
          <a:gsLst>
            <a:gs pos="0">
              <a:schemeClr val="accent2">
                <a:hueOff val="-1176276"/>
                <a:satOff val="-7704"/>
                <a:lumOff val="10457"/>
                <a:alphaOff val="0"/>
                <a:shade val="51000"/>
                <a:satMod val="130000"/>
              </a:schemeClr>
            </a:gs>
            <a:gs pos="80000">
              <a:schemeClr val="accent2">
                <a:hueOff val="-1176276"/>
                <a:satOff val="-7704"/>
                <a:lumOff val="10457"/>
                <a:alphaOff val="0"/>
                <a:shade val="93000"/>
                <a:satMod val="130000"/>
              </a:schemeClr>
            </a:gs>
            <a:gs pos="100000">
              <a:schemeClr val="accent2">
                <a:hueOff val="-1176276"/>
                <a:satOff val="-7704"/>
                <a:lumOff val="10457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68575D6D-FC6A-4EBE-9C11-0A77334FEEB8}">
      <dsp:nvSpPr>
        <dsp:cNvPr id="0" name=""/>
        <dsp:cNvSpPr/>
      </dsp:nvSpPr>
      <dsp:spPr>
        <a:xfrm>
          <a:off x="3690256" y="4717092"/>
          <a:ext cx="1799999" cy="104222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solidFill>
                <a:schemeClr val="accent1"/>
              </a:solidFill>
              <a:latin typeface="+mj-lt"/>
            </a:rPr>
            <a:t>ТЭК</a:t>
          </a:r>
          <a:br>
            <a:rPr lang="ru-RU" sz="1200" b="1" kern="1200" dirty="0" smtClean="0">
              <a:solidFill>
                <a:schemeClr val="accent1"/>
              </a:solidFill>
              <a:latin typeface="+mj-lt"/>
            </a:rPr>
          </a:br>
          <a:r>
            <a:rPr lang="ru-RU" sz="1200" b="1" kern="1200" dirty="0" smtClean="0">
              <a:solidFill>
                <a:schemeClr val="accent1"/>
              </a:solidFill>
              <a:latin typeface="+mj-lt"/>
            </a:rPr>
            <a:t>РОССИИ</a:t>
          </a:r>
          <a:endParaRPr lang="ru-RU" sz="1200" kern="1200" dirty="0">
            <a:solidFill>
              <a:schemeClr val="accent1"/>
            </a:solidFill>
            <a:latin typeface="+mj-lt"/>
          </a:endParaRPr>
        </a:p>
      </dsp:txBody>
      <dsp:txXfrm>
        <a:off x="3690256" y="4717092"/>
        <a:ext cx="1799999" cy="1042221"/>
      </dsp:txXfrm>
    </dsp:sp>
    <dsp:sp modelId="{45A47118-889C-424F-ADA7-2627FB8B1389}">
      <dsp:nvSpPr>
        <dsp:cNvPr id="0" name=""/>
        <dsp:cNvSpPr/>
      </dsp:nvSpPr>
      <dsp:spPr>
        <a:xfrm rot="832862">
          <a:off x="1108642" y="214000"/>
          <a:ext cx="5401773" cy="5401773"/>
        </a:xfrm>
        <a:prstGeom prst="circularArrow">
          <a:avLst>
            <a:gd name="adj1" fmla="val 3762"/>
            <a:gd name="adj2" fmla="val 234744"/>
            <a:gd name="adj3" fmla="val 6895288"/>
            <a:gd name="adj4" fmla="val 4775028"/>
            <a:gd name="adj5" fmla="val 4389"/>
          </a:avLst>
        </a:prstGeom>
        <a:gradFill rotWithShape="0">
          <a:gsLst>
            <a:gs pos="0">
              <a:schemeClr val="accent2">
                <a:hueOff val="-1764414"/>
                <a:satOff val="-11556"/>
                <a:lumOff val="15686"/>
                <a:alphaOff val="0"/>
                <a:shade val="51000"/>
                <a:satMod val="130000"/>
              </a:schemeClr>
            </a:gs>
            <a:gs pos="80000">
              <a:schemeClr val="accent2">
                <a:hueOff val="-1764414"/>
                <a:satOff val="-11556"/>
                <a:lumOff val="15686"/>
                <a:alphaOff val="0"/>
                <a:shade val="93000"/>
                <a:satMod val="130000"/>
              </a:schemeClr>
            </a:gs>
            <a:gs pos="100000">
              <a:schemeClr val="accent2">
                <a:hueOff val="-1764414"/>
                <a:satOff val="-11556"/>
                <a:lumOff val="15686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E7DC1778-EE0E-4E92-B2C9-6BEC513EA6B5}">
      <dsp:nvSpPr>
        <dsp:cNvPr id="0" name=""/>
        <dsp:cNvSpPr/>
      </dsp:nvSpPr>
      <dsp:spPr>
        <a:xfrm>
          <a:off x="802998" y="3760291"/>
          <a:ext cx="1799999" cy="104222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solidFill>
                <a:schemeClr val="accent1"/>
              </a:solidFill>
              <a:latin typeface="+mj-lt"/>
            </a:rPr>
            <a:t>ЭКОНОМИЧЕСКАЯ </a:t>
          </a:r>
          <a:r>
            <a:rPr lang="ru-RU" sz="1200" b="1" kern="1200" dirty="0" err="1" smtClean="0">
              <a:solidFill>
                <a:schemeClr val="accent1"/>
              </a:solidFill>
              <a:latin typeface="+mj-lt"/>
            </a:rPr>
            <a:t>ЭНЕРГОНЕЗАВИСИМОСТЬ</a:t>
          </a:r>
          <a:r>
            <a:rPr lang="ru-RU" sz="1200" b="1" kern="1200" dirty="0" smtClean="0">
              <a:solidFill>
                <a:schemeClr val="accent1"/>
              </a:solidFill>
              <a:latin typeface="+mj-lt"/>
            </a:rPr>
            <a:t> РОССИИ </a:t>
          </a:r>
          <a:endParaRPr lang="ru-RU" sz="1200" kern="1200" dirty="0">
            <a:solidFill>
              <a:schemeClr val="accent1"/>
            </a:solidFill>
            <a:latin typeface="+mj-lt"/>
          </a:endParaRPr>
        </a:p>
      </dsp:txBody>
      <dsp:txXfrm>
        <a:off x="802998" y="3760291"/>
        <a:ext cx="1799999" cy="1042221"/>
      </dsp:txXfrm>
    </dsp:sp>
    <dsp:sp modelId="{F31BB138-1DB4-447C-9F9D-BBB9D6090C8E}">
      <dsp:nvSpPr>
        <dsp:cNvPr id="0" name=""/>
        <dsp:cNvSpPr/>
      </dsp:nvSpPr>
      <dsp:spPr>
        <a:xfrm rot="262085">
          <a:off x="821314" y="-4838"/>
          <a:ext cx="5401773" cy="5401773"/>
        </a:xfrm>
        <a:prstGeom prst="circularArrow">
          <a:avLst>
            <a:gd name="adj1" fmla="val 3762"/>
            <a:gd name="adj2" fmla="val 234744"/>
            <a:gd name="adj3" fmla="val 10395076"/>
            <a:gd name="adj4" fmla="val 9084748"/>
            <a:gd name="adj5" fmla="val 4389"/>
          </a:avLst>
        </a:prstGeom>
        <a:gradFill rotWithShape="0">
          <a:gsLst>
            <a:gs pos="0">
              <a:schemeClr val="accent2">
                <a:hueOff val="-2352553"/>
                <a:satOff val="-15407"/>
                <a:lumOff val="20915"/>
                <a:alphaOff val="0"/>
                <a:shade val="51000"/>
                <a:satMod val="130000"/>
              </a:schemeClr>
            </a:gs>
            <a:gs pos="80000">
              <a:schemeClr val="accent2">
                <a:hueOff val="-2352553"/>
                <a:satOff val="-15407"/>
                <a:lumOff val="20915"/>
                <a:alphaOff val="0"/>
                <a:shade val="93000"/>
                <a:satMod val="130000"/>
              </a:schemeClr>
            </a:gs>
            <a:gs pos="100000">
              <a:schemeClr val="accent2">
                <a:hueOff val="-2352553"/>
                <a:satOff val="-15407"/>
                <a:lumOff val="20915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12B63CEE-31A0-4423-9C4A-1299531908A3}">
      <dsp:nvSpPr>
        <dsp:cNvPr id="0" name=""/>
        <dsp:cNvSpPr/>
      </dsp:nvSpPr>
      <dsp:spPr>
        <a:xfrm>
          <a:off x="333567" y="1653798"/>
          <a:ext cx="1799999" cy="104222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solidFill>
                <a:schemeClr val="accent1"/>
              </a:solidFill>
              <a:latin typeface="+mj-lt"/>
            </a:rPr>
            <a:t>ИМПОРТ</a:t>
          </a:r>
          <a:br>
            <a:rPr lang="ru-RU" sz="1200" b="1" kern="1200" dirty="0" smtClean="0">
              <a:solidFill>
                <a:schemeClr val="accent1"/>
              </a:solidFill>
              <a:latin typeface="+mj-lt"/>
            </a:rPr>
          </a:br>
          <a:r>
            <a:rPr lang="ru-RU" sz="1200" b="1" kern="1200" dirty="0" smtClean="0">
              <a:solidFill>
                <a:schemeClr val="accent1"/>
              </a:solidFill>
              <a:latin typeface="+mj-lt"/>
            </a:rPr>
            <a:t>ЭНЕРГОРЕСУРСОВ</a:t>
          </a:r>
          <a:endParaRPr lang="ru-RU" sz="1200" kern="1200" dirty="0">
            <a:solidFill>
              <a:schemeClr val="accent1"/>
            </a:solidFill>
            <a:latin typeface="+mj-lt"/>
          </a:endParaRPr>
        </a:p>
      </dsp:txBody>
      <dsp:txXfrm>
        <a:off x="333567" y="1653798"/>
        <a:ext cx="1799999" cy="1042221"/>
      </dsp:txXfrm>
    </dsp:sp>
    <dsp:sp modelId="{05D31A70-7D20-4E2F-9631-19E80BEEF088}">
      <dsp:nvSpPr>
        <dsp:cNvPr id="0" name=""/>
        <dsp:cNvSpPr/>
      </dsp:nvSpPr>
      <dsp:spPr>
        <a:xfrm rot="20574712">
          <a:off x="781923" y="230551"/>
          <a:ext cx="5401773" cy="5401773"/>
        </a:xfrm>
        <a:prstGeom prst="circularArrow">
          <a:avLst>
            <a:gd name="adj1" fmla="val 3762"/>
            <a:gd name="adj2" fmla="val 234744"/>
            <a:gd name="adj3" fmla="val 15113090"/>
            <a:gd name="adj4" fmla="val 13654591"/>
            <a:gd name="adj5" fmla="val 4389"/>
          </a:avLst>
        </a:prstGeom>
        <a:gradFill rotWithShape="0">
          <a:gsLst>
            <a:gs pos="0">
              <a:schemeClr val="accent2">
                <a:hueOff val="-2940691"/>
                <a:satOff val="-19259"/>
                <a:lumOff val="26143"/>
                <a:alphaOff val="0"/>
                <a:shade val="51000"/>
                <a:satMod val="130000"/>
              </a:schemeClr>
            </a:gs>
            <a:gs pos="80000">
              <a:schemeClr val="accent2">
                <a:hueOff val="-2940691"/>
                <a:satOff val="-19259"/>
                <a:lumOff val="26143"/>
                <a:alphaOff val="0"/>
                <a:shade val="93000"/>
                <a:satMod val="130000"/>
              </a:schemeClr>
            </a:gs>
            <a:gs pos="100000">
              <a:schemeClr val="accent2">
                <a:hueOff val="-2940691"/>
                <a:satOff val="-19259"/>
                <a:lumOff val="26143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16A8F95C-D173-4F04-9C2F-25FE21939B0E}">
      <dsp:nvSpPr>
        <dsp:cNvPr id="0" name=""/>
        <dsp:cNvSpPr/>
      </dsp:nvSpPr>
      <dsp:spPr>
        <a:xfrm>
          <a:off x="2065918" y="37899"/>
          <a:ext cx="1799999" cy="104222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solidFill>
                <a:schemeClr val="accent1"/>
              </a:solidFill>
              <a:latin typeface="+mj-lt"/>
            </a:rPr>
            <a:t>РАСШИРЕНИЕ МО ИЗМЕРЕНИЙ</a:t>
          </a:r>
          <a:endParaRPr lang="ru-RU" sz="1200" kern="1200" dirty="0">
            <a:solidFill>
              <a:schemeClr val="accent1"/>
            </a:solidFill>
            <a:latin typeface="+mj-lt"/>
          </a:endParaRPr>
        </a:p>
      </dsp:txBody>
      <dsp:txXfrm>
        <a:off x="2065918" y="37899"/>
        <a:ext cx="1799999" cy="1042221"/>
      </dsp:txXfrm>
    </dsp:sp>
    <dsp:sp modelId="{E4DE07EC-686B-4C39-B3C2-0D414659BB12}">
      <dsp:nvSpPr>
        <dsp:cNvPr id="0" name=""/>
        <dsp:cNvSpPr/>
      </dsp:nvSpPr>
      <dsp:spPr>
        <a:xfrm>
          <a:off x="1623602" y="-128943"/>
          <a:ext cx="5401773" cy="5401773"/>
        </a:xfrm>
        <a:prstGeom prst="circularArrow">
          <a:avLst>
            <a:gd name="adj1" fmla="val 3762"/>
            <a:gd name="adj2" fmla="val 234744"/>
            <a:gd name="adj3" fmla="val 16799338"/>
            <a:gd name="adj4" fmla="val 15442602"/>
            <a:gd name="adj5" fmla="val 4389"/>
          </a:avLst>
        </a:prstGeom>
        <a:gradFill rotWithShape="0">
          <a:gsLst>
            <a:gs pos="0">
              <a:schemeClr val="accent2">
                <a:hueOff val="-3528829"/>
                <a:satOff val="-23111"/>
                <a:lumOff val="31372"/>
                <a:alphaOff val="0"/>
                <a:shade val="51000"/>
                <a:satMod val="130000"/>
              </a:schemeClr>
            </a:gs>
            <a:gs pos="80000">
              <a:schemeClr val="accent2">
                <a:hueOff val="-3528829"/>
                <a:satOff val="-23111"/>
                <a:lumOff val="31372"/>
                <a:alphaOff val="0"/>
                <a:shade val="93000"/>
                <a:satMod val="130000"/>
              </a:schemeClr>
            </a:gs>
            <a:gs pos="100000">
              <a:schemeClr val="accent2">
                <a:hueOff val="-3528829"/>
                <a:satOff val="-23111"/>
                <a:lumOff val="31372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3A3C231-66BA-4C61-8193-672D133C1FF4}">
      <dsp:nvSpPr>
        <dsp:cNvPr id="0" name=""/>
        <dsp:cNvSpPr/>
      </dsp:nvSpPr>
      <dsp:spPr>
        <a:xfrm>
          <a:off x="845399" y="619155"/>
          <a:ext cx="4892455" cy="2587009"/>
        </a:xfrm>
        <a:prstGeom prst="ellipse">
          <a:avLst/>
        </a:prstGeom>
        <a:gradFill rotWithShape="0">
          <a:gsLst>
            <a:gs pos="0">
              <a:schemeClr val="accent5">
                <a:shade val="80000"/>
                <a:alpha val="5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5">
                <a:shade val="80000"/>
                <a:alpha val="5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5">
                <a:shade val="80000"/>
                <a:alpha val="5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b="1" kern="1200" dirty="0" smtClean="0">
              <a:solidFill>
                <a:schemeClr val="accent1"/>
              </a:solidFill>
              <a:latin typeface="+mj-lt"/>
            </a:rPr>
            <a:t>СОВЕРШЕНСТВОВАНИЕ ГОСУДАРСТВЕННОГО ЭТАЛОНА</a:t>
          </a:r>
          <a:br>
            <a:rPr lang="ru-RU" sz="1900" b="1" kern="1200" dirty="0" smtClean="0">
              <a:solidFill>
                <a:schemeClr val="accent1"/>
              </a:solidFill>
              <a:latin typeface="+mj-lt"/>
            </a:rPr>
          </a:br>
          <a:r>
            <a:rPr lang="ru-RU" sz="1900" b="1" kern="1200" dirty="0" smtClean="0">
              <a:solidFill>
                <a:schemeClr val="accent1"/>
              </a:solidFill>
              <a:latin typeface="+mj-lt"/>
            </a:rPr>
            <a:t>ЕДИНИЦ ЭНЕРГИИ СГОРАНИЯ</a:t>
          </a:r>
          <a:endParaRPr lang="ru-RU" sz="1900" kern="1200" dirty="0">
            <a:solidFill>
              <a:schemeClr val="accent1"/>
            </a:solidFill>
            <a:latin typeface="+mj-lt"/>
          </a:endParaRPr>
        </a:p>
      </dsp:txBody>
      <dsp:txXfrm>
        <a:off x="1561882" y="998014"/>
        <a:ext cx="3459489" cy="1829291"/>
      </dsp:txXfrm>
    </dsp:sp>
    <dsp:sp modelId="{7228935E-A88B-4402-8D97-CDD948C90372}">
      <dsp:nvSpPr>
        <dsp:cNvPr id="0" name=""/>
        <dsp:cNvSpPr/>
      </dsp:nvSpPr>
      <dsp:spPr>
        <a:xfrm>
          <a:off x="720092" y="2664315"/>
          <a:ext cx="2199937" cy="1114630"/>
        </a:xfrm>
        <a:prstGeom prst="ellipse">
          <a:avLst/>
        </a:prstGeom>
        <a:gradFill rotWithShape="1">
          <a:gsLst>
            <a:gs pos="0">
              <a:schemeClr val="accent3">
                <a:tint val="50000"/>
                <a:satMod val="300000"/>
              </a:schemeClr>
            </a:gs>
            <a:gs pos="35000">
              <a:schemeClr val="accent3">
                <a:tint val="37000"/>
                <a:satMod val="300000"/>
              </a:schemeClr>
            </a:gs>
            <a:gs pos="100000">
              <a:schemeClr val="accent3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3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/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chemeClr val="accent1"/>
              </a:solidFill>
              <a:latin typeface="+mj-lt"/>
            </a:rPr>
            <a:t>РАСШИРЕНИЕ ДИАПАЗОНА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chemeClr val="accent1"/>
              </a:solidFill>
              <a:latin typeface="+mj-lt"/>
            </a:rPr>
            <a:t>3 – 90 МДж/м</a:t>
          </a:r>
          <a:r>
            <a:rPr lang="ru-RU" sz="1400" b="1" kern="1200" baseline="30000" dirty="0" smtClean="0">
              <a:solidFill>
                <a:schemeClr val="accent1"/>
              </a:solidFill>
              <a:latin typeface="+mj-lt"/>
            </a:rPr>
            <a:t>3</a:t>
          </a:r>
          <a:endParaRPr lang="ru-RU" sz="1400" kern="1200" baseline="30000" dirty="0">
            <a:solidFill>
              <a:schemeClr val="accent1"/>
            </a:solidFill>
            <a:latin typeface="+mj-lt"/>
          </a:endParaRPr>
        </a:p>
      </dsp:txBody>
      <dsp:txXfrm>
        <a:off x="1042265" y="2827549"/>
        <a:ext cx="1555591" cy="788162"/>
      </dsp:txXfrm>
    </dsp:sp>
    <dsp:sp modelId="{8A665D26-C6C7-4A4F-877D-CCE4671BA6C1}">
      <dsp:nvSpPr>
        <dsp:cNvPr id="0" name=""/>
        <dsp:cNvSpPr/>
      </dsp:nvSpPr>
      <dsp:spPr>
        <a:xfrm>
          <a:off x="3672392" y="2664308"/>
          <a:ext cx="2199937" cy="1114630"/>
        </a:xfrm>
        <a:prstGeom prst="ellipse">
          <a:avLst/>
        </a:prstGeom>
        <a:gradFill rotWithShape="1">
          <a:gsLst>
            <a:gs pos="0">
              <a:schemeClr val="accent3">
                <a:tint val="50000"/>
                <a:satMod val="300000"/>
              </a:schemeClr>
            </a:gs>
            <a:gs pos="35000">
              <a:schemeClr val="accent3">
                <a:tint val="37000"/>
                <a:satMod val="300000"/>
              </a:schemeClr>
            </a:gs>
            <a:gs pos="100000">
              <a:schemeClr val="accent3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3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/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chemeClr val="accent1"/>
              </a:solidFill>
              <a:latin typeface="+mj-lt"/>
            </a:rPr>
            <a:t>УВЕЛИЧЕНИЕ ПРОИЗВОДИ-</a:t>
          </a:r>
          <a:r>
            <a:rPr lang="ru-RU" sz="1400" b="1" kern="1200" dirty="0" err="1" smtClean="0">
              <a:solidFill>
                <a:schemeClr val="accent1"/>
              </a:solidFill>
              <a:latin typeface="+mj-lt"/>
            </a:rPr>
            <a:t>ТЕЛЬНОСТИ</a:t>
          </a:r>
          <a:endParaRPr lang="ru-RU" sz="1400" kern="1200" dirty="0">
            <a:solidFill>
              <a:schemeClr val="accent1"/>
            </a:solidFill>
            <a:latin typeface="+mj-lt"/>
          </a:endParaRPr>
        </a:p>
      </dsp:txBody>
      <dsp:txXfrm>
        <a:off x="3994565" y="2827542"/>
        <a:ext cx="1555591" cy="788162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179D5D8-479A-4E6D-BB2A-F589077E0164}">
      <dsp:nvSpPr>
        <dsp:cNvPr id="0" name=""/>
        <dsp:cNvSpPr/>
      </dsp:nvSpPr>
      <dsp:spPr>
        <a:xfrm>
          <a:off x="586220" y="1856"/>
          <a:ext cx="1945949" cy="97297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9055" tIns="39370" rIns="59055" bIns="39370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100" b="1" kern="1200" smtClean="0"/>
            <a:t>3 – 35 </a:t>
          </a:r>
          <a:r>
            <a:rPr lang="ru-RU" sz="3100" b="1" kern="1200" smtClean="0">
              <a:effectLst/>
            </a:rPr>
            <a:t>МДж/м</a:t>
          </a:r>
          <a:r>
            <a:rPr lang="ru-RU" sz="3100" b="1" kern="1200" baseline="30000" smtClean="0">
              <a:effectLst/>
            </a:rPr>
            <a:t>3</a:t>
          </a:r>
          <a:endParaRPr lang="ru-RU" sz="3100" b="1" kern="1200" dirty="0"/>
        </a:p>
      </dsp:txBody>
      <dsp:txXfrm>
        <a:off x="614717" y="30353"/>
        <a:ext cx="1888955" cy="915980"/>
      </dsp:txXfrm>
    </dsp:sp>
    <dsp:sp modelId="{DEAA3849-8BAE-434E-8C05-8EA6FC2A1C60}">
      <dsp:nvSpPr>
        <dsp:cNvPr id="0" name=""/>
        <dsp:cNvSpPr/>
      </dsp:nvSpPr>
      <dsp:spPr>
        <a:xfrm>
          <a:off x="780815" y="974831"/>
          <a:ext cx="194594" cy="71824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718249"/>
              </a:lnTo>
              <a:lnTo>
                <a:pt x="194594" y="718249"/>
              </a:lnTo>
            </a:path>
          </a:pathLst>
        </a:custGeom>
        <a:noFill/>
        <a:ln w="9525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E063049-4774-4733-B1F9-2DCC2B4F5154}">
      <dsp:nvSpPr>
        <dsp:cNvPr id="0" name=""/>
        <dsp:cNvSpPr/>
      </dsp:nvSpPr>
      <dsp:spPr>
        <a:xfrm>
          <a:off x="975410" y="1206594"/>
          <a:ext cx="1556759" cy="972974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3">
                <a:tint val="50000"/>
                <a:satMod val="300000"/>
              </a:schemeClr>
            </a:gs>
            <a:gs pos="35000">
              <a:schemeClr val="accent3">
                <a:tint val="37000"/>
                <a:satMod val="300000"/>
              </a:schemeClr>
            </a:gs>
            <a:gs pos="100000">
              <a:schemeClr val="accent3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3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smtClean="0">
              <a:solidFill>
                <a:schemeClr val="accent2"/>
              </a:solidFill>
              <a:effectLst/>
            </a:rPr>
            <a:t>Высокочистый водород 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smtClean="0">
              <a:solidFill>
                <a:schemeClr val="accent2"/>
              </a:solidFill>
              <a:effectLst/>
            </a:rPr>
            <a:t>(10,05 МДж/м</a:t>
          </a:r>
          <a:r>
            <a:rPr lang="ru-RU" sz="1400" b="1" kern="1200" baseline="30000" smtClean="0">
              <a:solidFill>
                <a:schemeClr val="accent2"/>
              </a:solidFill>
              <a:effectLst/>
            </a:rPr>
            <a:t>3</a:t>
          </a:r>
          <a:r>
            <a:rPr lang="ru-RU" sz="1400" b="1" kern="1200" smtClean="0">
              <a:solidFill>
                <a:schemeClr val="accent2"/>
              </a:solidFill>
              <a:effectLst/>
            </a:rPr>
            <a:t>)</a:t>
          </a:r>
          <a:endParaRPr lang="ru-RU" sz="1400" kern="1200" dirty="0">
            <a:solidFill>
              <a:schemeClr val="accent2"/>
            </a:solidFill>
          </a:endParaRPr>
        </a:p>
      </dsp:txBody>
      <dsp:txXfrm>
        <a:off x="1003907" y="1235091"/>
        <a:ext cx="1499765" cy="915980"/>
      </dsp:txXfrm>
    </dsp:sp>
    <dsp:sp modelId="{8B43B181-1D54-41E5-BC97-DB88755858F1}">
      <dsp:nvSpPr>
        <dsp:cNvPr id="0" name=""/>
        <dsp:cNvSpPr/>
      </dsp:nvSpPr>
      <dsp:spPr>
        <a:xfrm>
          <a:off x="780815" y="974831"/>
          <a:ext cx="194594" cy="193446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34467"/>
              </a:lnTo>
              <a:lnTo>
                <a:pt x="194594" y="1934467"/>
              </a:lnTo>
            </a:path>
          </a:pathLst>
        </a:custGeom>
        <a:noFill/>
        <a:ln w="9525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B116F07-2CDB-4E99-9353-65C61311538C}">
      <dsp:nvSpPr>
        <dsp:cNvPr id="0" name=""/>
        <dsp:cNvSpPr/>
      </dsp:nvSpPr>
      <dsp:spPr>
        <a:xfrm>
          <a:off x="975410" y="2422812"/>
          <a:ext cx="1556759" cy="972974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3">
                <a:tint val="50000"/>
                <a:satMod val="300000"/>
              </a:schemeClr>
            </a:gs>
            <a:gs pos="35000">
              <a:schemeClr val="accent3">
                <a:tint val="37000"/>
                <a:satMod val="300000"/>
              </a:schemeClr>
            </a:gs>
            <a:gs pos="100000">
              <a:schemeClr val="accent3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3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400" b="1" kern="1200" dirty="0" smtClean="0">
              <a:solidFill>
                <a:schemeClr val="accent2"/>
              </a:solidFill>
              <a:effectLst/>
            </a:rPr>
            <a:t>Смесь 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chemeClr val="accent2"/>
              </a:solidFill>
              <a:effectLst/>
            </a:rPr>
            <a:t>«метан (30 %) – </a:t>
          </a:r>
          <a:r>
            <a:rPr lang="ru-RU" sz="1400" b="1" kern="1200" dirty="0" err="1" smtClean="0">
              <a:solidFill>
                <a:schemeClr val="accent2"/>
              </a:solidFill>
              <a:effectLst/>
            </a:rPr>
            <a:t>монооксид</a:t>
          </a:r>
          <a:r>
            <a:rPr lang="ru-RU" sz="1400" b="1" kern="1200" dirty="0" smtClean="0">
              <a:solidFill>
                <a:schemeClr val="accent2"/>
              </a:solidFill>
              <a:effectLst/>
            </a:rPr>
            <a:t> углерода (70 %) (18,35 МДж/м</a:t>
          </a:r>
          <a:r>
            <a:rPr lang="ru-RU" sz="1400" b="1" kern="1200" baseline="30000" dirty="0" smtClean="0">
              <a:solidFill>
                <a:schemeClr val="accent2"/>
              </a:solidFill>
              <a:effectLst/>
            </a:rPr>
            <a:t>3</a:t>
          </a:r>
          <a:r>
            <a:rPr lang="ru-RU" sz="1400" b="1" kern="1200" dirty="0" smtClean="0">
              <a:solidFill>
                <a:schemeClr val="accent2"/>
              </a:solidFill>
              <a:effectLst/>
            </a:rPr>
            <a:t>)</a:t>
          </a:r>
          <a:endParaRPr lang="ru-RU" sz="1400" kern="1200" dirty="0">
            <a:solidFill>
              <a:schemeClr val="accent2"/>
            </a:solidFill>
          </a:endParaRPr>
        </a:p>
      </dsp:txBody>
      <dsp:txXfrm>
        <a:off x="1003907" y="2451309"/>
        <a:ext cx="1499765" cy="915980"/>
      </dsp:txXfrm>
    </dsp:sp>
    <dsp:sp modelId="{87078FB9-C077-4EB6-A265-F4E630636E0D}">
      <dsp:nvSpPr>
        <dsp:cNvPr id="0" name=""/>
        <dsp:cNvSpPr/>
      </dsp:nvSpPr>
      <dsp:spPr>
        <a:xfrm>
          <a:off x="780815" y="974831"/>
          <a:ext cx="194594" cy="316402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164024"/>
              </a:lnTo>
              <a:lnTo>
                <a:pt x="194594" y="3164024"/>
              </a:lnTo>
            </a:path>
          </a:pathLst>
        </a:custGeom>
        <a:noFill/>
        <a:ln w="9525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4DAB399-54B8-4245-A65E-07C66AFFBB9B}">
      <dsp:nvSpPr>
        <dsp:cNvPr id="0" name=""/>
        <dsp:cNvSpPr/>
      </dsp:nvSpPr>
      <dsp:spPr>
        <a:xfrm>
          <a:off x="975410" y="3652368"/>
          <a:ext cx="1556759" cy="972974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3">
                <a:tint val="50000"/>
                <a:satMod val="300000"/>
              </a:schemeClr>
            </a:gs>
            <a:gs pos="35000">
              <a:schemeClr val="accent3">
                <a:tint val="37000"/>
                <a:satMod val="300000"/>
              </a:schemeClr>
            </a:gs>
            <a:gs pos="100000">
              <a:schemeClr val="accent3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3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smtClean="0">
              <a:solidFill>
                <a:schemeClr val="accent2"/>
              </a:solidFill>
              <a:effectLst/>
            </a:rPr>
            <a:t>Высокочистый метан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smtClean="0">
              <a:solidFill>
                <a:schemeClr val="accent2"/>
              </a:solidFill>
              <a:effectLst/>
            </a:rPr>
            <a:t>(33,43 МДж/м</a:t>
          </a:r>
          <a:r>
            <a:rPr lang="ru-RU" sz="1400" b="1" kern="1200" baseline="30000" smtClean="0">
              <a:solidFill>
                <a:schemeClr val="accent2"/>
              </a:solidFill>
              <a:effectLst/>
            </a:rPr>
            <a:t>3</a:t>
          </a:r>
          <a:r>
            <a:rPr lang="ru-RU" sz="1400" b="1" kern="1200" smtClean="0">
              <a:solidFill>
                <a:schemeClr val="accent2"/>
              </a:solidFill>
              <a:effectLst/>
            </a:rPr>
            <a:t>)</a:t>
          </a:r>
          <a:endParaRPr lang="ru-RU" sz="1400" kern="1200" dirty="0">
            <a:solidFill>
              <a:schemeClr val="accent2"/>
            </a:solidFill>
          </a:endParaRPr>
        </a:p>
      </dsp:txBody>
      <dsp:txXfrm>
        <a:off x="1003907" y="3680865"/>
        <a:ext cx="1499765" cy="91598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179D5D8-479A-4E6D-BB2A-F589077E0164}">
      <dsp:nvSpPr>
        <dsp:cNvPr id="0" name=""/>
        <dsp:cNvSpPr/>
      </dsp:nvSpPr>
      <dsp:spPr>
        <a:xfrm>
          <a:off x="739857" y="2240"/>
          <a:ext cx="1940664" cy="97033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9055" tIns="39370" rIns="59055" bIns="39370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100" b="1" kern="1200" dirty="0" smtClean="0">
              <a:solidFill>
                <a:schemeClr val="accent2"/>
              </a:solidFill>
            </a:rPr>
            <a:t>25 – 90 </a:t>
          </a:r>
          <a:r>
            <a:rPr lang="ru-RU" sz="3100" b="1" kern="1200" dirty="0" smtClean="0">
              <a:solidFill>
                <a:schemeClr val="accent2"/>
              </a:solidFill>
              <a:effectLst/>
            </a:rPr>
            <a:t>МДж/м</a:t>
          </a:r>
          <a:r>
            <a:rPr lang="ru-RU" sz="3100" b="1" kern="1200" baseline="30000" dirty="0" smtClean="0">
              <a:solidFill>
                <a:schemeClr val="accent2"/>
              </a:solidFill>
              <a:effectLst/>
            </a:rPr>
            <a:t>3</a:t>
          </a:r>
          <a:endParaRPr lang="ru-RU" sz="3100" b="1" kern="1200" dirty="0">
            <a:solidFill>
              <a:schemeClr val="accent2"/>
            </a:solidFill>
          </a:endParaRPr>
        </a:p>
      </dsp:txBody>
      <dsp:txXfrm>
        <a:off x="768277" y="30660"/>
        <a:ext cx="1883824" cy="913492"/>
      </dsp:txXfrm>
    </dsp:sp>
    <dsp:sp modelId="{DEAA3849-8BAE-434E-8C05-8EA6FC2A1C60}">
      <dsp:nvSpPr>
        <dsp:cNvPr id="0" name=""/>
        <dsp:cNvSpPr/>
      </dsp:nvSpPr>
      <dsp:spPr>
        <a:xfrm>
          <a:off x="2292389" y="972572"/>
          <a:ext cx="194066" cy="727749"/>
        </a:xfrm>
        <a:custGeom>
          <a:avLst/>
          <a:gdLst/>
          <a:ahLst/>
          <a:cxnLst/>
          <a:rect l="0" t="0" r="0" b="0"/>
          <a:pathLst>
            <a:path>
              <a:moveTo>
                <a:pt x="194066" y="0"/>
              </a:moveTo>
              <a:lnTo>
                <a:pt x="194066" y="727749"/>
              </a:lnTo>
              <a:lnTo>
                <a:pt x="0" y="727749"/>
              </a:lnTo>
            </a:path>
          </a:pathLst>
        </a:custGeom>
        <a:noFill/>
        <a:ln w="254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E063049-4774-4733-B1F9-2DCC2B4F5154}">
      <dsp:nvSpPr>
        <dsp:cNvPr id="0" name=""/>
        <dsp:cNvSpPr/>
      </dsp:nvSpPr>
      <dsp:spPr>
        <a:xfrm>
          <a:off x="739857" y="1215155"/>
          <a:ext cx="1552531" cy="970332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3">
                <a:tint val="50000"/>
                <a:satMod val="300000"/>
              </a:schemeClr>
            </a:gs>
            <a:gs pos="35000">
              <a:schemeClr val="accent3">
                <a:tint val="37000"/>
                <a:satMod val="300000"/>
              </a:schemeClr>
            </a:gs>
            <a:gs pos="100000">
              <a:schemeClr val="accent3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3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28575" tIns="19050" rIns="28575" bIns="190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dirty="0" smtClean="0">
              <a:solidFill>
                <a:schemeClr val="accent2"/>
              </a:solidFill>
              <a:effectLst/>
            </a:rPr>
            <a:t>Высокочистый метан</a:t>
          </a:r>
        </a:p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dirty="0" smtClean="0">
              <a:solidFill>
                <a:schemeClr val="accent2"/>
              </a:solidFill>
              <a:effectLst/>
            </a:rPr>
            <a:t>(33,43 МДж/м</a:t>
          </a:r>
          <a:r>
            <a:rPr lang="ru-RU" sz="1500" b="1" kern="1200" baseline="30000" dirty="0" smtClean="0">
              <a:solidFill>
                <a:schemeClr val="accent2"/>
              </a:solidFill>
              <a:effectLst/>
            </a:rPr>
            <a:t>3</a:t>
          </a:r>
          <a:r>
            <a:rPr lang="ru-RU" sz="1500" b="1" kern="1200" dirty="0" smtClean="0">
              <a:solidFill>
                <a:schemeClr val="accent2"/>
              </a:solidFill>
              <a:effectLst/>
            </a:rPr>
            <a:t>)</a:t>
          </a:r>
          <a:endParaRPr lang="ru-RU" sz="1500" kern="1200" dirty="0">
            <a:solidFill>
              <a:schemeClr val="accent2"/>
            </a:solidFill>
          </a:endParaRPr>
        </a:p>
      </dsp:txBody>
      <dsp:txXfrm>
        <a:off x="768277" y="1243575"/>
        <a:ext cx="1495691" cy="913492"/>
      </dsp:txXfrm>
    </dsp:sp>
    <dsp:sp modelId="{8B43B181-1D54-41E5-BC97-DB88755858F1}">
      <dsp:nvSpPr>
        <dsp:cNvPr id="0" name=""/>
        <dsp:cNvSpPr/>
      </dsp:nvSpPr>
      <dsp:spPr>
        <a:xfrm>
          <a:off x="2292389" y="972572"/>
          <a:ext cx="194066" cy="1940664"/>
        </a:xfrm>
        <a:custGeom>
          <a:avLst/>
          <a:gdLst/>
          <a:ahLst/>
          <a:cxnLst/>
          <a:rect l="0" t="0" r="0" b="0"/>
          <a:pathLst>
            <a:path>
              <a:moveTo>
                <a:pt x="194066" y="0"/>
              </a:moveTo>
              <a:lnTo>
                <a:pt x="194066" y="1940664"/>
              </a:lnTo>
              <a:lnTo>
                <a:pt x="0" y="1940664"/>
              </a:lnTo>
            </a:path>
          </a:pathLst>
        </a:custGeom>
        <a:noFill/>
        <a:ln w="254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B116F07-2CDB-4E99-9353-65C61311538C}">
      <dsp:nvSpPr>
        <dsp:cNvPr id="0" name=""/>
        <dsp:cNvSpPr/>
      </dsp:nvSpPr>
      <dsp:spPr>
        <a:xfrm>
          <a:off x="739857" y="2428071"/>
          <a:ext cx="1552531" cy="970332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3">
                <a:tint val="50000"/>
                <a:satMod val="300000"/>
              </a:schemeClr>
            </a:gs>
            <a:gs pos="35000">
              <a:schemeClr val="accent3">
                <a:tint val="37000"/>
                <a:satMod val="300000"/>
              </a:schemeClr>
            </a:gs>
            <a:gs pos="100000">
              <a:schemeClr val="accent3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3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chemeClr val="accent2"/>
              </a:solidFill>
              <a:effectLst/>
            </a:rPr>
            <a:t>Высокочистый этан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chemeClr val="accent2"/>
              </a:solidFill>
              <a:effectLst/>
            </a:rPr>
            <a:t>(59,87 МДж/м</a:t>
          </a:r>
          <a:r>
            <a:rPr lang="ru-RU" sz="1400" b="1" kern="1200" baseline="30000" dirty="0" smtClean="0">
              <a:solidFill>
                <a:schemeClr val="accent2"/>
              </a:solidFill>
              <a:effectLst/>
            </a:rPr>
            <a:t>3</a:t>
          </a:r>
          <a:r>
            <a:rPr lang="ru-RU" sz="1400" b="1" kern="1200" dirty="0" smtClean="0">
              <a:solidFill>
                <a:schemeClr val="accent2"/>
              </a:solidFill>
              <a:effectLst/>
            </a:rPr>
            <a:t>)</a:t>
          </a:r>
          <a:endParaRPr lang="ru-RU" sz="1400" kern="1200" dirty="0">
            <a:solidFill>
              <a:schemeClr val="accent2"/>
            </a:solidFill>
          </a:endParaRPr>
        </a:p>
      </dsp:txBody>
      <dsp:txXfrm>
        <a:off x="768277" y="2456491"/>
        <a:ext cx="1495691" cy="913492"/>
      </dsp:txXfrm>
    </dsp:sp>
    <dsp:sp modelId="{87078FB9-C077-4EB6-A265-F4E630636E0D}">
      <dsp:nvSpPr>
        <dsp:cNvPr id="0" name=""/>
        <dsp:cNvSpPr/>
      </dsp:nvSpPr>
      <dsp:spPr>
        <a:xfrm>
          <a:off x="2292389" y="972572"/>
          <a:ext cx="194066" cy="3153580"/>
        </a:xfrm>
        <a:custGeom>
          <a:avLst/>
          <a:gdLst/>
          <a:ahLst/>
          <a:cxnLst/>
          <a:rect l="0" t="0" r="0" b="0"/>
          <a:pathLst>
            <a:path>
              <a:moveTo>
                <a:pt x="194066" y="0"/>
              </a:moveTo>
              <a:lnTo>
                <a:pt x="194066" y="3153580"/>
              </a:lnTo>
              <a:lnTo>
                <a:pt x="0" y="3153580"/>
              </a:lnTo>
            </a:path>
          </a:pathLst>
        </a:custGeom>
        <a:noFill/>
        <a:ln w="254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4DAB399-54B8-4245-A65E-07C66AFFBB9B}">
      <dsp:nvSpPr>
        <dsp:cNvPr id="0" name=""/>
        <dsp:cNvSpPr/>
      </dsp:nvSpPr>
      <dsp:spPr>
        <a:xfrm>
          <a:off x="739857" y="3640986"/>
          <a:ext cx="1552531" cy="970332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3">
                <a:tint val="50000"/>
                <a:satMod val="300000"/>
              </a:schemeClr>
            </a:gs>
            <a:gs pos="35000">
              <a:schemeClr val="accent3">
                <a:tint val="37000"/>
                <a:satMod val="300000"/>
              </a:schemeClr>
            </a:gs>
            <a:gs pos="100000">
              <a:schemeClr val="accent3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3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chemeClr val="accent2"/>
              </a:solidFill>
              <a:effectLst/>
            </a:rPr>
            <a:t>Высокочистый пропан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chemeClr val="accent2"/>
              </a:solidFill>
              <a:effectLst/>
            </a:rPr>
            <a:t>(86,37 МДж/м</a:t>
          </a:r>
          <a:r>
            <a:rPr lang="ru-RU" sz="1400" b="1" kern="1200" baseline="30000" dirty="0" smtClean="0">
              <a:solidFill>
                <a:schemeClr val="accent2"/>
              </a:solidFill>
              <a:effectLst/>
            </a:rPr>
            <a:t>3</a:t>
          </a:r>
          <a:r>
            <a:rPr lang="ru-RU" sz="1400" b="1" kern="1200" dirty="0" smtClean="0">
              <a:solidFill>
                <a:schemeClr val="accent2"/>
              </a:solidFill>
              <a:effectLst/>
            </a:rPr>
            <a:t>)</a:t>
          </a:r>
          <a:endParaRPr lang="ru-RU" sz="1400" kern="1200" dirty="0">
            <a:solidFill>
              <a:schemeClr val="accent2"/>
            </a:solidFill>
          </a:endParaRPr>
        </a:p>
      </dsp:txBody>
      <dsp:txXfrm>
        <a:off x="768277" y="3669406"/>
        <a:ext cx="1495691" cy="91349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1">
  <dgm:title val=""/>
  <dgm:desc val=""/>
  <dgm:catLst>
    <dgm:cat type="cycle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alg type="cycle">
          <dgm:param type="stAng" val="0"/>
          <dgm:param type="spanAng" val="360"/>
        </dgm:alg>
      </dgm:if>
      <dgm:else name="Name2">
        <dgm:alg type="cycle">
          <dgm:param type="stAng" val="0"/>
          <dgm:param type="spanAng" val="-360"/>
        </dgm:alg>
      </dgm:else>
    </dgm:choose>
    <dgm:shape xmlns:r="http://schemas.openxmlformats.org/officeDocument/2006/relationships" r:blip="">
      <dgm:adjLst/>
    </dgm:shape>
    <dgm:presOf/>
    <dgm:choose name="Name3">
      <dgm:if name="Name4" func="var" arg="dir" op="equ" val="norm">
        <dgm:constrLst>
          <dgm:constr type="diam" val="1"/>
          <dgm:constr type="w" for="ch" forName="node" refType="w"/>
          <dgm:constr type="w" for="ch" ptType="sibTrans" refType="w" refFor="ch" refForName="node" fact="0.5"/>
          <dgm:constr type="h" for="ch" ptType="sibTrans" op="equ"/>
          <dgm:constr type="diam" for="ch" ptType="sibTrans" refType="diam" op="equ"/>
          <dgm:constr type="sibSp" refType="w" refFor="ch" refForName="node" fact="0.15"/>
          <dgm:constr type="w" for="ch" forName="dummy" refType="sibSp" fact="2.8"/>
          <dgm:constr type="primFontSz" for="ch" forName="node" op="equ" val="65"/>
        </dgm:constrLst>
      </dgm:if>
      <dgm:else name="Name5">
        <dgm:constrLst>
          <dgm:constr type="diam" val="1"/>
          <dgm:constr type="w" for="ch" forName="node" refType="w"/>
          <dgm:constr type="w" for="ch" ptType="sibTrans" refType="w" refFor="ch" refForName="node" fact="0.5"/>
          <dgm:constr type="h" for="ch" ptType="sibTrans" op="equ"/>
          <dgm:constr type="diam" for="ch" ptType="sibTrans" refType="diam" op="equ" fact="-1"/>
          <dgm:constr type="sibSp" refType="w" refFor="ch" refForName="node" fact="0.15"/>
          <dgm:constr type="w" for="ch" forName="dummy" refType="sibSp" fact="2.8"/>
          <dgm:constr type="primFontSz" for="ch" forName="node" op="equ" val="65"/>
        </dgm:constrLst>
      </dgm:else>
    </dgm:choose>
    <dgm:ruleLst>
      <dgm:rule type="diam" val="INF" fact="NaN" max="NaN"/>
    </dgm:ruleLst>
    <dgm:forEach name="nodesForEach" axis="ch" ptType="node">
      <dgm:choose name="Name6">
        <dgm:if name="Name7" axis="par ch" ptType="doc node" func="cnt" op="gt" val="1">
          <dgm:layoutNode name="dummy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</dgm:if>
        <dgm:else name="Name8"/>
      </dgm:choose>
      <dgm:layoutNode name="node" styleLbl="revTx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Name11" axis="followSib" ptType="sibTrans" hideLastTrans="0" cnt="1">
            <dgm:layoutNode name="sibTrans" styleLbl="node1">
              <dgm:alg type="conn">
                <dgm:param type="connRout" val="curve"/>
                <dgm:param type="begPts" val="radial"/>
                <dgm:param type="endPts" val="radial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begPad"/>
                <dgm:constr type="endPad"/>
              </dgm:constrLst>
              <dgm:ruleLst/>
            </dgm:layoutNode>
          </dgm:forEach>
        </dgm:if>
        <dgm:else name="Name12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3">
  <dgm:title val=""/>
  <dgm:desc val=""/>
  <dgm:catLst>
    <dgm:cat type="relationship" pri="31000"/>
    <dgm:cat type="cycle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onstrLst/>
    <dgm:ruleLst/>
    <dgm:layoutNode name="radial">
      <dgm:varLst>
        <dgm:animLvl val="ctr"/>
      </dgm:varLst>
      <dgm:choose name="Name0">
        <dgm:if name="Name1" func="var" arg="dir" op="equ" val="norm">
          <dgm:choose name="Name2">
            <dgm:if name="Name3" axis="ch ch" ptType="node node" st="1 1" cnt="1 0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else name="Name4">
              <dgm:alg type="cycle">
                <dgm:param type="stAng" val="0"/>
                <dgm:param type="spanAng" val="360"/>
                <dgm:param type="ctrShpMap" val="fNode"/>
              </dgm:alg>
            </dgm:else>
          </dgm:choose>
        </dgm:if>
        <dgm:else name="Name5">
          <dgm:alg type="cycle">
            <dgm:param type="stAng" val="0"/>
            <dgm:param type="spanAng" val="-360"/>
            <dgm:param type="ctrShpMap" val="fNode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enterShape" refType="w"/>
        <dgm:constr type="h" for="ch" forName="centerShape" refType="h"/>
        <dgm:constr type="w" for="ch" forName="node" refType="w" fact="0.5"/>
        <dgm:constr type="h" for="ch" forName="node" refType="h" fact="0.5"/>
        <dgm:constr type="sp" refType="w" refFor="ch" refForName="node" fact="-0.2"/>
        <dgm:constr type="sibSp" refType="w" refFor="ch" refForName="node" fact="-0.2"/>
        <dgm:constr type="primFontSz" for="ch" forName="centerShape" val="65"/>
        <dgm:constr type="primFontSz" for="des" forName="node" val="65"/>
        <dgm:constr type="primFontSz" for="ch" forName="node" refType="primFontSz" refFor="ch" refForName="centerShape" op="lte"/>
      </dgm:constrLst>
      <dgm:ruleLst/>
      <dgm:forEach name="Name6" axis="ch" ptType="node" cnt="1">
        <dgm:layoutNode name="centerShape" styleLbl="vennNode1">
          <dgm:alg type="tx"/>
          <dgm:shape xmlns:r="http://schemas.openxmlformats.org/officeDocument/2006/relationships" type="ellipse" r:blip="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7" axis="ch" ptType="node">
          <dgm:layoutNode name="node" styleLbl="venn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Comic Sans MS" pitchFamily="66" charset="0"/>
              </a:defRPr>
            </a:lvl1pPr>
          </a:lstStyle>
          <a:p>
            <a:endParaRPr lang="ru-RU"/>
          </a:p>
        </p:txBody>
      </p:sp>
      <p:sp>
        <p:nvSpPr>
          <p:cNvPr id="2867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omic Sans MS" pitchFamily="66" charset="0"/>
              </a:defRPr>
            </a:lvl1pPr>
          </a:lstStyle>
          <a:p>
            <a:endParaRPr lang="ru-RU"/>
          </a:p>
        </p:txBody>
      </p:sp>
      <p:sp>
        <p:nvSpPr>
          <p:cNvPr id="2867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Comic Sans MS" pitchFamily="66" charset="0"/>
              </a:defRPr>
            </a:lvl1pPr>
          </a:lstStyle>
          <a:p>
            <a:endParaRPr lang="ru-RU"/>
          </a:p>
        </p:txBody>
      </p:sp>
      <p:sp>
        <p:nvSpPr>
          <p:cNvPr id="2867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omic Sans MS" pitchFamily="66" charset="0"/>
              </a:defRPr>
            </a:lvl1pPr>
          </a:lstStyle>
          <a:p>
            <a:fld id="{CFA47F5E-6058-4929-B256-83F943BE7154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111882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3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Comic Sans MS" pitchFamily="66" charset="0"/>
              </a:defRPr>
            </a:lvl1pPr>
          </a:lstStyle>
          <a:p>
            <a:endParaRPr lang="ru-RU"/>
          </a:p>
        </p:txBody>
      </p:sp>
      <p:sp>
        <p:nvSpPr>
          <p:cNvPr id="22937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omic Sans MS" pitchFamily="66" charset="0"/>
              </a:defRPr>
            </a:lvl1pPr>
          </a:lstStyle>
          <a:p>
            <a:endParaRPr lang="ru-RU"/>
          </a:p>
        </p:txBody>
      </p:sp>
      <p:sp>
        <p:nvSpPr>
          <p:cNvPr id="22938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2938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22938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Comic Sans MS" pitchFamily="66" charset="0"/>
              </a:defRPr>
            </a:lvl1pPr>
          </a:lstStyle>
          <a:p>
            <a:endParaRPr lang="ru-RU"/>
          </a:p>
        </p:txBody>
      </p:sp>
      <p:sp>
        <p:nvSpPr>
          <p:cNvPr id="22938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omic Sans MS" pitchFamily="66" charset="0"/>
              </a:defRPr>
            </a:lvl1pPr>
          </a:lstStyle>
          <a:p>
            <a:fld id="{1EA5106A-7664-4C99-ADC4-E8B7844D0215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219199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omic Sans MS" pitchFamily="66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omic Sans MS" pitchFamily="66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omic Sans MS" pitchFamily="66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omic Sans MS" pitchFamily="66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omic Sans MS" pitchFamily="66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4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04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fld id="{0134697F-6629-42D5-9639-68D3FE7827CD}" type="datetime1">
              <a:rPr lang="ru-RU" smtClean="0"/>
              <a:pPr/>
              <a:t>20.04.2018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C97D1391-F760-47D0-92D9-A4BE6F2B9B6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6578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 advAuto="0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fld id="{73BC3CBB-EDFB-42D0-AAA4-482E0147A9AC}" type="datetime1">
              <a:rPr lang="ru-RU" smtClean="0"/>
              <a:pPr/>
              <a:t>20.04.2018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DBEEB486-43E4-42EE-A033-E0E7FC677EA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60108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0088" cy="581025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02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fld id="{30165B9C-63CF-41D4-8871-29834E9BF663}" type="datetime1">
              <a:rPr lang="ru-RU" smtClean="0"/>
              <a:pPr/>
              <a:t>20.04.2018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416AA342-BBF5-4D11-B61B-484EAB92133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476783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dgm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4675" y="304800"/>
            <a:ext cx="8001000" cy="1216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566738" y="1752600"/>
            <a:ext cx="8001000" cy="4267200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1981200" cy="476250"/>
          </a:xfrm>
        </p:spPr>
        <p:txBody>
          <a:bodyPr/>
          <a:lstStyle>
            <a:lvl1pPr>
              <a:defRPr/>
            </a:lvl1pPr>
          </a:lstStyle>
          <a:p>
            <a:fld id="{D600F8E6-6E07-45E9-AF83-4012E5879B93}" type="datetime1">
              <a:rPr lang="ru-RU"/>
              <a:pPr/>
              <a:t>20.04.2018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1981200" cy="476250"/>
          </a:xfrm>
        </p:spPr>
        <p:txBody>
          <a:bodyPr/>
          <a:lstStyle>
            <a:lvl1pPr>
              <a:defRPr/>
            </a:lvl1pPr>
          </a:lstStyle>
          <a:p>
            <a:fld id="{52264EB9-5581-467A-AFCC-5BB962B03C97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47102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2507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20395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ru-RU">
              <a:solidFill>
                <a:srgbClr val="7DA7A5"/>
              </a:solidFill>
              <a:latin typeface="Calibri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ru-RU">
              <a:solidFill>
                <a:srgbClr val="7DA7A5"/>
              </a:solidFill>
              <a:latin typeface="Calibri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C5642708-1ACA-4034-B717-C433F5304D11}" type="slidenum">
              <a:rPr lang="ru-RU" smtClean="0">
                <a:solidFill>
                  <a:srgbClr val="7DA7A5"/>
                </a:solidFill>
                <a:latin typeface="Calibri" pitchFamily="34" charset="0"/>
              </a:rPr>
              <a:pPr>
                <a:defRPr/>
              </a:pPr>
              <a:t>‹#›</a:t>
            </a:fld>
            <a:endParaRPr lang="ru-RU">
              <a:solidFill>
                <a:srgbClr val="7DA7A5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285163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ru-RU">
              <a:solidFill>
                <a:srgbClr val="7DA7A5"/>
              </a:solidFill>
              <a:latin typeface="Calibri" pitchFamily="34" charset="0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ru-RU">
              <a:solidFill>
                <a:srgbClr val="7DA7A5"/>
              </a:solidFill>
              <a:latin typeface="Calibri" pitchFamily="34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E541FEDB-B7E3-495C-8676-8778BD9FF86D}" type="slidenum">
              <a:rPr lang="ru-RU" smtClean="0">
                <a:solidFill>
                  <a:srgbClr val="7DA7A5"/>
                </a:solidFill>
                <a:latin typeface="Calibri" pitchFamily="34" charset="0"/>
              </a:rPr>
              <a:pPr>
                <a:defRPr/>
              </a:pPr>
              <a:t>‹#›</a:t>
            </a:fld>
            <a:endParaRPr lang="ru-RU">
              <a:solidFill>
                <a:srgbClr val="7DA7A5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778987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ru-RU">
              <a:solidFill>
                <a:srgbClr val="7DA7A5"/>
              </a:solidFill>
              <a:latin typeface="Calibri" pitchFamily="34" charset="0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ru-RU">
              <a:solidFill>
                <a:srgbClr val="7DA7A5"/>
              </a:solidFill>
              <a:latin typeface="Calibri" pitchFamily="34" charset="0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472CEB57-4DA6-4615-B61A-F074E2B4A107}" type="slidenum">
              <a:rPr lang="ru-RU" smtClean="0">
                <a:solidFill>
                  <a:srgbClr val="7DA7A5"/>
                </a:solidFill>
                <a:latin typeface="Calibri" pitchFamily="34" charset="0"/>
              </a:rPr>
              <a:pPr>
                <a:defRPr/>
              </a:pPr>
              <a:t>‹#›</a:t>
            </a:fld>
            <a:endParaRPr lang="ru-RU">
              <a:solidFill>
                <a:srgbClr val="7DA7A5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568427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ru-RU">
              <a:solidFill>
                <a:srgbClr val="7DA7A5"/>
              </a:solidFill>
              <a:latin typeface="Calibri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ru-RU">
              <a:solidFill>
                <a:srgbClr val="7DA7A5"/>
              </a:solidFill>
              <a:latin typeface="Calibri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A6750085-67EE-46FE-B76C-5704D6129C0B}" type="slidenum">
              <a:rPr lang="ru-RU" smtClean="0">
                <a:solidFill>
                  <a:srgbClr val="7DA7A5"/>
                </a:solidFill>
                <a:latin typeface="Calibri" pitchFamily="34" charset="0"/>
              </a:rPr>
              <a:pPr>
                <a:defRPr/>
              </a:pPr>
              <a:t>‹#›</a:t>
            </a:fld>
            <a:endParaRPr lang="ru-RU">
              <a:solidFill>
                <a:srgbClr val="7DA7A5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338172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ru-RU">
              <a:solidFill>
                <a:srgbClr val="7DA7A5"/>
              </a:solidFill>
              <a:latin typeface="Calibri" pitchFamily="34" charset="0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ru-RU">
              <a:solidFill>
                <a:srgbClr val="7DA7A5"/>
              </a:solidFill>
              <a:latin typeface="Calibri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78E5EAD1-687A-4DA3-B2E4-A5788D653255}" type="slidenum">
              <a:rPr lang="ru-RU" smtClean="0">
                <a:solidFill>
                  <a:srgbClr val="7DA7A5"/>
                </a:solidFill>
                <a:latin typeface="Calibri" pitchFamily="34" charset="0"/>
              </a:rPr>
              <a:pPr>
                <a:defRPr/>
              </a:pPr>
              <a:t>‹#›</a:t>
            </a:fld>
            <a:endParaRPr lang="ru-RU">
              <a:solidFill>
                <a:srgbClr val="7DA7A5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5778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fld id="{9C577B5B-94BB-410C-90FC-1E2D665B92F7}" type="datetime1">
              <a:rPr lang="ru-RU" smtClean="0"/>
              <a:pPr/>
              <a:t>20.04.2018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E2B59BCA-447E-4942-8221-673000538C8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964923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ru-RU">
              <a:solidFill>
                <a:srgbClr val="7DA7A5"/>
              </a:solidFill>
              <a:latin typeface="Calibri" pitchFamily="34" charset="0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ru-RU">
              <a:solidFill>
                <a:srgbClr val="7DA7A5"/>
              </a:solidFill>
              <a:latin typeface="Calibri" pitchFamily="34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4E27FF6F-5CCE-49E4-B1E6-D7CD773C1DFE}" type="slidenum">
              <a:rPr lang="ru-RU" smtClean="0">
                <a:solidFill>
                  <a:srgbClr val="7DA7A5"/>
                </a:solidFill>
                <a:latin typeface="Calibri" pitchFamily="34" charset="0"/>
              </a:rPr>
              <a:pPr>
                <a:defRPr/>
              </a:pPr>
              <a:t>‹#›</a:t>
            </a:fld>
            <a:endParaRPr lang="ru-RU">
              <a:solidFill>
                <a:srgbClr val="7DA7A5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42422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ru-RU">
              <a:solidFill>
                <a:srgbClr val="7DA7A5"/>
              </a:solidFill>
              <a:latin typeface="Calibri" pitchFamily="34" charset="0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ru-RU">
              <a:solidFill>
                <a:srgbClr val="7DA7A5"/>
              </a:solidFill>
              <a:latin typeface="Calibri" pitchFamily="34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E3A77E51-09F9-4C07-9631-C0E38486182C}" type="slidenum">
              <a:rPr lang="ru-RU" smtClean="0">
                <a:solidFill>
                  <a:srgbClr val="7DA7A5"/>
                </a:solidFill>
                <a:latin typeface="Calibri" pitchFamily="34" charset="0"/>
              </a:rPr>
              <a:pPr>
                <a:defRPr/>
              </a:pPr>
              <a:t>‹#›</a:t>
            </a:fld>
            <a:endParaRPr lang="ru-RU">
              <a:solidFill>
                <a:srgbClr val="7DA7A5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205782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ru-RU">
              <a:solidFill>
                <a:srgbClr val="7DA7A5"/>
              </a:solidFill>
              <a:latin typeface="Calibri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ru-RU">
              <a:solidFill>
                <a:srgbClr val="7DA7A5"/>
              </a:solidFill>
              <a:latin typeface="Calibri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DF2F7FEB-2506-4A35-A031-C6277E1CCF87}" type="slidenum">
              <a:rPr lang="ru-RU" smtClean="0">
                <a:solidFill>
                  <a:srgbClr val="7DA7A5"/>
                </a:solidFill>
                <a:latin typeface="Calibri" pitchFamily="34" charset="0"/>
              </a:rPr>
              <a:pPr>
                <a:defRPr/>
              </a:pPr>
              <a:t>‹#›</a:t>
            </a:fld>
            <a:endParaRPr lang="ru-RU">
              <a:solidFill>
                <a:srgbClr val="7DA7A5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176182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ru-RU">
              <a:solidFill>
                <a:srgbClr val="7DA7A5"/>
              </a:solidFill>
              <a:latin typeface="Calibri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ru-RU">
              <a:solidFill>
                <a:srgbClr val="7DA7A5"/>
              </a:solidFill>
              <a:latin typeface="Calibri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365826F5-28E2-4D30-A33D-AE4182BCA7EA}" type="slidenum">
              <a:rPr lang="ru-RU" smtClean="0">
                <a:solidFill>
                  <a:srgbClr val="7DA7A5"/>
                </a:solidFill>
                <a:latin typeface="Calibri" pitchFamily="34" charset="0"/>
              </a:rPr>
              <a:pPr>
                <a:defRPr/>
              </a:pPr>
              <a:t>‹#›</a:t>
            </a:fld>
            <a:endParaRPr lang="ru-RU">
              <a:solidFill>
                <a:srgbClr val="7DA7A5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663488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4675" y="304800"/>
            <a:ext cx="8001000" cy="1216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566738" y="1752600"/>
            <a:ext cx="8001000" cy="4267200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xfrm>
            <a:off x="609600" y="6245225"/>
            <a:ext cx="19812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7DA7A5"/>
              </a:solidFill>
              <a:latin typeface="Calibri" pitchFamily="34" charset="0"/>
            </a:endParaRPr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7DA7A5"/>
              </a:solidFill>
              <a:latin typeface="Calibri" pitchFamily="34" charset="0"/>
            </a:endParaRPr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19812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B7EAB8-579B-4AF8-9669-95BB0E413E39}" type="slidenum">
              <a:rPr lang="ru-RU">
                <a:solidFill>
                  <a:srgbClr val="7DA7A5"/>
                </a:solidFill>
                <a:latin typeface="Calibri" pitchFamily="34" charset="0"/>
              </a:rPr>
              <a:pPr>
                <a:defRPr/>
              </a:pPr>
              <a:t>‹#›</a:t>
            </a:fld>
            <a:endParaRPr lang="ru-RU">
              <a:solidFill>
                <a:srgbClr val="7DA7A5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739329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dgm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5263" y="228600"/>
            <a:ext cx="8015287" cy="9144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609600" y="1600200"/>
            <a:ext cx="7924800" cy="4419600"/>
          </a:xfrm>
        </p:spPr>
        <p:txBody>
          <a:bodyPr>
            <a:normAutofit/>
          </a:bodyPr>
          <a:lstStyle/>
          <a:p>
            <a:pPr lvl="0"/>
            <a:endParaRPr lang="ru-RU" noProof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>
                <a:solidFill>
                  <a:srgbClr val="7DA7A5"/>
                </a:solidFill>
                <a:latin typeface="Calibri" pitchFamily="34" charset="0"/>
              </a:rPr>
              <a:t>25 апреля 2012 г.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>
                <a:solidFill>
                  <a:srgbClr val="7DA7A5"/>
                </a:solidFill>
                <a:latin typeface="Calibri" pitchFamily="34" charset="0"/>
              </a:rPr>
              <a:t>НТКМетр, г. Ереван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189CA5-F853-4286-8DE1-3A8C785C0D6D}" type="slidenum">
              <a:rPr lang="ru-RU">
                <a:solidFill>
                  <a:srgbClr val="7DA7A5"/>
                </a:solidFill>
                <a:latin typeface="Calibri" pitchFamily="34" charset="0"/>
              </a:rPr>
              <a:pPr>
                <a:defRPr/>
              </a:pPr>
              <a:t>‹#›</a:t>
            </a:fld>
            <a:endParaRPr lang="ru-RU">
              <a:solidFill>
                <a:srgbClr val="7DA7A5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131847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69555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637931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ru-RU">
              <a:solidFill>
                <a:srgbClr val="7DA7A5"/>
              </a:solidFill>
              <a:latin typeface="Calibri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ru-RU">
              <a:solidFill>
                <a:srgbClr val="7DA7A5"/>
              </a:solidFill>
              <a:latin typeface="Calibri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C5642708-1ACA-4034-B717-C433F5304D11}" type="slidenum">
              <a:rPr lang="ru-RU" smtClean="0">
                <a:solidFill>
                  <a:srgbClr val="7DA7A5"/>
                </a:solidFill>
                <a:latin typeface="Calibri" pitchFamily="34" charset="0"/>
              </a:rPr>
              <a:pPr>
                <a:defRPr/>
              </a:pPr>
              <a:t>‹#›</a:t>
            </a:fld>
            <a:endParaRPr lang="ru-RU">
              <a:solidFill>
                <a:srgbClr val="7DA7A5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483047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ru-RU">
              <a:solidFill>
                <a:srgbClr val="7DA7A5"/>
              </a:solidFill>
              <a:latin typeface="Calibri" pitchFamily="34" charset="0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ru-RU">
              <a:solidFill>
                <a:srgbClr val="7DA7A5"/>
              </a:solidFill>
              <a:latin typeface="Calibri" pitchFamily="34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E541FEDB-B7E3-495C-8676-8778BD9FF86D}" type="slidenum">
              <a:rPr lang="ru-RU" smtClean="0">
                <a:solidFill>
                  <a:srgbClr val="7DA7A5"/>
                </a:solidFill>
                <a:latin typeface="Calibri" pitchFamily="34" charset="0"/>
              </a:rPr>
              <a:pPr>
                <a:defRPr/>
              </a:pPr>
              <a:t>‹#›</a:t>
            </a:fld>
            <a:endParaRPr lang="ru-RU">
              <a:solidFill>
                <a:srgbClr val="7DA7A5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52686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fld id="{8EBA8A62-E639-43AB-B438-DE71743A8DF2}" type="datetime1">
              <a:rPr lang="ru-RU" smtClean="0"/>
              <a:pPr/>
              <a:t>20.04.2018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23648441-C62E-4E76-B464-C8BA11BCE4A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404680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ru-RU">
              <a:solidFill>
                <a:srgbClr val="7DA7A5"/>
              </a:solidFill>
              <a:latin typeface="Calibri" pitchFamily="34" charset="0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ru-RU">
              <a:solidFill>
                <a:srgbClr val="7DA7A5"/>
              </a:solidFill>
              <a:latin typeface="Calibri" pitchFamily="34" charset="0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472CEB57-4DA6-4615-B61A-F074E2B4A107}" type="slidenum">
              <a:rPr lang="ru-RU" smtClean="0">
                <a:solidFill>
                  <a:srgbClr val="7DA7A5"/>
                </a:solidFill>
                <a:latin typeface="Calibri" pitchFamily="34" charset="0"/>
              </a:rPr>
              <a:pPr>
                <a:defRPr/>
              </a:pPr>
              <a:t>‹#›</a:t>
            </a:fld>
            <a:endParaRPr lang="ru-RU">
              <a:solidFill>
                <a:srgbClr val="7DA7A5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171659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ru-RU">
              <a:solidFill>
                <a:srgbClr val="7DA7A5"/>
              </a:solidFill>
              <a:latin typeface="Calibri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ru-RU">
              <a:solidFill>
                <a:srgbClr val="7DA7A5"/>
              </a:solidFill>
              <a:latin typeface="Calibri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A6750085-67EE-46FE-B76C-5704D6129C0B}" type="slidenum">
              <a:rPr lang="ru-RU" smtClean="0">
                <a:solidFill>
                  <a:srgbClr val="7DA7A5"/>
                </a:solidFill>
                <a:latin typeface="Calibri" pitchFamily="34" charset="0"/>
              </a:rPr>
              <a:pPr>
                <a:defRPr/>
              </a:pPr>
              <a:t>‹#›</a:t>
            </a:fld>
            <a:endParaRPr lang="ru-RU">
              <a:solidFill>
                <a:srgbClr val="7DA7A5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435776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ru-RU">
              <a:solidFill>
                <a:srgbClr val="7DA7A5"/>
              </a:solidFill>
              <a:latin typeface="Calibri" pitchFamily="34" charset="0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ru-RU">
              <a:solidFill>
                <a:srgbClr val="7DA7A5"/>
              </a:solidFill>
              <a:latin typeface="Calibri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78E5EAD1-687A-4DA3-B2E4-A5788D653255}" type="slidenum">
              <a:rPr lang="ru-RU" smtClean="0">
                <a:solidFill>
                  <a:srgbClr val="7DA7A5"/>
                </a:solidFill>
                <a:latin typeface="Calibri" pitchFamily="34" charset="0"/>
              </a:rPr>
              <a:pPr>
                <a:defRPr/>
              </a:pPr>
              <a:t>‹#›</a:t>
            </a:fld>
            <a:endParaRPr lang="ru-RU">
              <a:solidFill>
                <a:srgbClr val="7DA7A5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391945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ru-RU">
              <a:solidFill>
                <a:srgbClr val="7DA7A5"/>
              </a:solidFill>
              <a:latin typeface="Calibri" pitchFamily="34" charset="0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ru-RU">
              <a:solidFill>
                <a:srgbClr val="7DA7A5"/>
              </a:solidFill>
              <a:latin typeface="Calibri" pitchFamily="34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4E27FF6F-5CCE-49E4-B1E6-D7CD773C1DFE}" type="slidenum">
              <a:rPr lang="ru-RU" smtClean="0">
                <a:solidFill>
                  <a:srgbClr val="7DA7A5"/>
                </a:solidFill>
                <a:latin typeface="Calibri" pitchFamily="34" charset="0"/>
              </a:rPr>
              <a:pPr>
                <a:defRPr/>
              </a:pPr>
              <a:t>‹#›</a:t>
            </a:fld>
            <a:endParaRPr lang="ru-RU">
              <a:solidFill>
                <a:srgbClr val="7DA7A5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555190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ru-RU">
              <a:solidFill>
                <a:srgbClr val="7DA7A5"/>
              </a:solidFill>
              <a:latin typeface="Calibri" pitchFamily="34" charset="0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ru-RU">
              <a:solidFill>
                <a:srgbClr val="7DA7A5"/>
              </a:solidFill>
              <a:latin typeface="Calibri" pitchFamily="34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E3A77E51-09F9-4C07-9631-C0E38486182C}" type="slidenum">
              <a:rPr lang="ru-RU" smtClean="0">
                <a:solidFill>
                  <a:srgbClr val="7DA7A5"/>
                </a:solidFill>
                <a:latin typeface="Calibri" pitchFamily="34" charset="0"/>
              </a:rPr>
              <a:pPr>
                <a:defRPr/>
              </a:pPr>
              <a:t>‹#›</a:t>
            </a:fld>
            <a:endParaRPr lang="ru-RU">
              <a:solidFill>
                <a:srgbClr val="7DA7A5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9896257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ru-RU">
              <a:solidFill>
                <a:srgbClr val="7DA7A5"/>
              </a:solidFill>
              <a:latin typeface="Calibri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ru-RU">
              <a:solidFill>
                <a:srgbClr val="7DA7A5"/>
              </a:solidFill>
              <a:latin typeface="Calibri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DF2F7FEB-2506-4A35-A031-C6277E1CCF87}" type="slidenum">
              <a:rPr lang="ru-RU" smtClean="0">
                <a:solidFill>
                  <a:srgbClr val="7DA7A5"/>
                </a:solidFill>
                <a:latin typeface="Calibri" pitchFamily="34" charset="0"/>
              </a:rPr>
              <a:pPr>
                <a:defRPr/>
              </a:pPr>
              <a:t>‹#›</a:t>
            </a:fld>
            <a:endParaRPr lang="ru-RU">
              <a:solidFill>
                <a:srgbClr val="7DA7A5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9467611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ru-RU">
              <a:solidFill>
                <a:srgbClr val="7DA7A5"/>
              </a:solidFill>
              <a:latin typeface="Calibri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ru-RU">
              <a:solidFill>
                <a:srgbClr val="7DA7A5"/>
              </a:solidFill>
              <a:latin typeface="Calibri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365826F5-28E2-4D30-A33D-AE4182BCA7EA}" type="slidenum">
              <a:rPr lang="ru-RU" smtClean="0">
                <a:solidFill>
                  <a:srgbClr val="7DA7A5"/>
                </a:solidFill>
                <a:latin typeface="Calibri" pitchFamily="34" charset="0"/>
              </a:rPr>
              <a:pPr>
                <a:defRPr/>
              </a:pPr>
              <a:t>‹#›</a:t>
            </a:fld>
            <a:endParaRPr lang="ru-RU">
              <a:solidFill>
                <a:srgbClr val="7DA7A5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8600320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4675" y="304800"/>
            <a:ext cx="8001000" cy="1216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566738" y="1752600"/>
            <a:ext cx="8001000" cy="4267200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xfrm>
            <a:off x="609600" y="6245225"/>
            <a:ext cx="19812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7DA7A5"/>
              </a:solidFill>
              <a:latin typeface="Calibri" pitchFamily="34" charset="0"/>
            </a:endParaRPr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7DA7A5"/>
              </a:solidFill>
              <a:latin typeface="Calibri" pitchFamily="34" charset="0"/>
            </a:endParaRPr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19812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B7EAB8-579B-4AF8-9669-95BB0E413E39}" type="slidenum">
              <a:rPr lang="ru-RU">
                <a:solidFill>
                  <a:srgbClr val="7DA7A5"/>
                </a:solidFill>
                <a:latin typeface="Calibri" pitchFamily="34" charset="0"/>
              </a:rPr>
              <a:pPr>
                <a:defRPr/>
              </a:pPr>
              <a:t>‹#›</a:t>
            </a:fld>
            <a:endParaRPr lang="ru-RU">
              <a:solidFill>
                <a:srgbClr val="7DA7A5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6747412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dgm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5263" y="228600"/>
            <a:ext cx="8015287" cy="9144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609600" y="1600200"/>
            <a:ext cx="7924800" cy="4419600"/>
          </a:xfrm>
        </p:spPr>
        <p:txBody>
          <a:bodyPr>
            <a:normAutofit/>
          </a:bodyPr>
          <a:lstStyle/>
          <a:p>
            <a:pPr lvl="0"/>
            <a:endParaRPr lang="ru-RU" noProof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>
                <a:solidFill>
                  <a:srgbClr val="7DA7A5"/>
                </a:solidFill>
                <a:latin typeface="Calibri" pitchFamily="34" charset="0"/>
              </a:rPr>
              <a:t>25 апреля 2012 г.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>
                <a:solidFill>
                  <a:srgbClr val="7DA7A5"/>
                </a:solidFill>
                <a:latin typeface="Calibri" pitchFamily="34" charset="0"/>
              </a:rPr>
              <a:t>НТКМетр, г. Ереван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189CA5-F853-4286-8DE1-3A8C785C0D6D}" type="slidenum">
              <a:rPr lang="ru-RU">
                <a:solidFill>
                  <a:srgbClr val="7DA7A5"/>
                </a:solidFill>
                <a:latin typeface="Calibri" pitchFamily="34" charset="0"/>
              </a:rPr>
              <a:pPr>
                <a:defRPr/>
              </a:pPr>
              <a:t>‹#›</a:t>
            </a:fld>
            <a:endParaRPr lang="ru-RU">
              <a:solidFill>
                <a:srgbClr val="7DA7A5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844688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fld id="{0134697F-6629-42D5-9639-68D3FE7827CD}" type="datetime1">
              <a:rPr lang="ru-RU" smtClean="0"/>
              <a:pPr/>
              <a:t>20.04.2018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C97D1391-F760-47D0-92D9-A4BE6F2B9B6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4275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 advAuto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5563" cy="43497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6613" y="1825625"/>
            <a:ext cx="3867150" cy="43497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fld id="{157BE909-1B8C-4A6F-BC55-E15E849DCFCB}" type="datetime1">
              <a:rPr lang="ru-RU" smtClean="0"/>
              <a:pPr/>
              <a:t>20.04.2018</a:t>
            </a:fld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FE5734B7-DBDD-4F81-BB59-7549573C592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5752363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fld id="{9C577B5B-94BB-410C-90FC-1E2D665B92F7}" type="datetime1">
              <a:rPr lang="ru-RU" smtClean="0"/>
              <a:pPr/>
              <a:t>20.04.2018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E2B59BCA-447E-4942-8221-673000538C8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416674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fld id="{8EBA8A62-E639-43AB-B438-DE71743A8DF2}" type="datetime1">
              <a:rPr lang="ru-RU" smtClean="0"/>
              <a:pPr/>
              <a:t>20.04.2018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23648441-C62E-4E76-B464-C8BA11BCE4A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6676194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5563" cy="43497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6613" y="1825625"/>
            <a:ext cx="3867150" cy="43497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fld id="{157BE909-1B8C-4A6F-BC55-E15E849DCFCB}" type="datetime1">
              <a:rPr lang="ru-RU" smtClean="0"/>
              <a:pPr/>
              <a:t>20.04.2018</a:t>
            </a:fld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FE5734B7-DBDD-4F81-BB59-7549573C592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7840771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fld id="{2528201D-907F-4690-8E3F-D616631A3BC8}" type="datetime1">
              <a:rPr lang="ru-RU" smtClean="0"/>
              <a:pPr/>
              <a:t>20.04.2018</a:t>
            </a:fld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765DAC4E-D523-4AF9-937F-C8EAF3838CA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8361036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fld id="{419A1041-5C3C-403A-9558-D199084B0BBF}" type="datetime1">
              <a:rPr lang="ru-RU" smtClean="0"/>
              <a:pPr/>
              <a:t>20.04.2018</a:t>
            </a:fld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859D4A98-A50D-453F-90CE-A42CD85AD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2666823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fld id="{CE345FF7-50D1-41A8-A02C-7735C28F19D8}" type="datetime1">
              <a:rPr lang="ru-RU" smtClean="0"/>
              <a:pPr/>
              <a:t>20.04.2018</a:t>
            </a:fld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DBB019DE-9CA2-4443-A277-AA1444E3CD5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8628586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fld id="{D001531F-1A95-4EB4-9F9D-18AF3FF4A35A}" type="datetime1">
              <a:rPr lang="ru-RU" smtClean="0"/>
              <a:pPr/>
              <a:t>20.04.2018</a:t>
            </a:fld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1164B486-893F-4921-996C-0213616EC28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1037055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fld id="{717B8722-2B93-423A-8D1B-FF7180A10428}" type="datetime1">
              <a:rPr lang="ru-RU" smtClean="0"/>
              <a:pPr/>
              <a:t>20.04.2018</a:t>
            </a:fld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F7FBB10C-FBAB-4441-9AB2-75133B251FA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740941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fld id="{73BC3CBB-EDFB-42D0-AAA4-482E0147A9AC}" type="datetime1">
              <a:rPr lang="ru-RU" smtClean="0"/>
              <a:pPr/>
              <a:t>20.04.2018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DBEEB486-43E4-42EE-A033-E0E7FC677EA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4814601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0088" cy="581025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02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fld id="{30165B9C-63CF-41D4-8871-29834E9BF663}" type="datetime1">
              <a:rPr lang="ru-RU" smtClean="0"/>
              <a:pPr/>
              <a:t>20.04.2018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416AA342-BBF5-4D11-B61B-484EAB92133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11970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fld id="{2528201D-907F-4690-8E3F-D616631A3BC8}" type="datetime1">
              <a:rPr lang="ru-RU" smtClean="0"/>
              <a:pPr/>
              <a:t>20.04.2018</a:t>
            </a:fld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765DAC4E-D523-4AF9-937F-C8EAF3838CA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55242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fld id="{419A1041-5C3C-403A-9558-D199084B0BBF}" type="datetime1">
              <a:rPr lang="ru-RU" smtClean="0"/>
              <a:pPr/>
              <a:t>20.04.2018</a:t>
            </a:fld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859D4A98-A50D-453F-90CE-A42CD85AD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54225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fld id="{CE345FF7-50D1-41A8-A02C-7735C28F19D8}" type="datetime1">
              <a:rPr lang="ru-RU" smtClean="0"/>
              <a:pPr/>
              <a:t>20.04.2018</a:t>
            </a:fld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DBB019DE-9CA2-4443-A277-AA1444E3CD5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62572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fld id="{D001531F-1A95-4EB4-9F9D-18AF3FF4A35A}" type="datetime1">
              <a:rPr lang="ru-RU" smtClean="0"/>
              <a:pPr/>
              <a:t>20.04.2018</a:t>
            </a:fld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1164B486-893F-4921-996C-0213616EC28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38625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fld id="{717B8722-2B93-423A-8D1B-FF7180A10428}" type="datetime1">
              <a:rPr lang="ru-RU" smtClean="0"/>
              <a:pPr/>
              <a:t>20.04.2018</a:t>
            </a:fld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F7FBB10C-FBAB-4441-9AB2-75133B251FA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65079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25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17" Type="http://schemas.microsoft.com/office/2007/relationships/hdphoto" Target="../media/hdphoto1.wdp"/><Relationship Id="rId2" Type="http://schemas.openxmlformats.org/officeDocument/2006/relationships/slideLayout" Target="../slideLayouts/slideLayout14.xml"/><Relationship Id="rId16" Type="http://schemas.openxmlformats.org/officeDocument/2006/relationships/image" Target="../media/image3.jpeg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13" Type="http://schemas.openxmlformats.org/officeDocument/2006/relationships/slideLayout" Target="../slideLayouts/slideLayout38.xml"/><Relationship Id="rId3" Type="http://schemas.openxmlformats.org/officeDocument/2006/relationships/slideLayout" Target="../slideLayouts/slideLayout28.xml"/><Relationship Id="rId7" Type="http://schemas.openxmlformats.org/officeDocument/2006/relationships/slideLayout" Target="../slideLayouts/slideLayout32.xml"/><Relationship Id="rId12" Type="http://schemas.openxmlformats.org/officeDocument/2006/relationships/slideLayout" Target="../slideLayouts/slideLayout37.xml"/><Relationship Id="rId17" Type="http://schemas.microsoft.com/office/2007/relationships/hdphoto" Target="../media/hdphoto1.wdp"/><Relationship Id="rId2" Type="http://schemas.openxmlformats.org/officeDocument/2006/relationships/slideLayout" Target="../slideLayouts/slideLayout27.xml"/><Relationship Id="rId16" Type="http://schemas.openxmlformats.org/officeDocument/2006/relationships/image" Target="../media/image3.jpeg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0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35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Relationship Id="rId1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6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5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40.xml"/><Relationship Id="rId1" Type="http://schemas.openxmlformats.org/officeDocument/2006/relationships/slideLayout" Target="../slideLayouts/slideLayout39.xml"/><Relationship Id="rId6" Type="http://schemas.openxmlformats.org/officeDocument/2006/relationships/slideLayout" Target="../slideLayouts/slideLayout44.xml"/><Relationship Id="rId11" Type="http://schemas.openxmlformats.org/officeDocument/2006/relationships/slideLayout" Target="../slideLayouts/slideLayout49.xml"/><Relationship Id="rId5" Type="http://schemas.openxmlformats.org/officeDocument/2006/relationships/slideLayout" Target="../slideLayouts/slideLayout43.xml"/><Relationship Id="rId10" Type="http://schemas.openxmlformats.org/officeDocument/2006/relationships/slideLayout" Target="../slideLayouts/slideLayout48.xml"/><Relationship Id="rId4" Type="http://schemas.openxmlformats.org/officeDocument/2006/relationships/slideLayout" Target="../slideLayouts/slideLayout42.xml"/><Relationship Id="rId9" Type="http://schemas.openxmlformats.org/officeDocument/2006/relationships/slideLayout" Target="../slideLayouts/slideLayout4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628650" y="365125"/>
            <a:ext cx="7885113" cy="1323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текста заголовка щёлкните мышью</a:t>
            </a:r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28650" y="1825625"/>
            <a:ext cx="7885113" cy="434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структуры щёлкните мышью</a:t>
            </a:r>
          </a:p>
          <a:p>
            <a:pPr lvl="1"/>
            <a:r>
              <a:rPr lang="en-GB" smtClean="0"/>
              <a:t>Второй уровень структуры</a:t>
            </a:r>
          </a:p>
          <a:p>
            <a:pPr lvl="2"/>
            <a:r>
              <a:rPr lang="en-GB" smtClean="0"/>
              <a:t>Третий уровень структуры</a:t>
            </a:r>
          </a:p>
          <a:p>
            <a:pPr lvl="3"/>
            <a:r>
              <a:rPr lang="en-GB" smtClean="0"/>
              <a:t>Четвёртый уровень структуры</a:t>
            </a:r>
          </a:p>
          <a:p>
            <a:pPr lvl="4"/>
            <a:r>
              <a:rPr lang="en-GB" smtClean="0"/>
              <a:t>Пятый уровень структуры</a:t>
            </a:r>
          </a:p>
          <a:p>
            <a:pPr lvl="4"/>
            <a:r>
              <a:rPr lang="en-GB" smtClean="0"/>
              <a:t>Шестой уровень структуры</a:t>
            </a:r>
          </a:p>
          <a:p>
            <a:pPr lvl="4"/>
            <a:r>
              <a:rPr lang="en-GB" smtClean="0"/>
              <a:t>Седьмой уровень структуры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dt"/>
          </p:nvPr>
        </p:nvSpPr>
        <p:spPr bwMode="auto">
          <a:xfrm>
            <a:off x="628650" y="6356350"/>
            <a:ext cx="2055813" cy="363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>
            <a:lvl1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898989"/>
                </a:solidFill>
              </a:defRPr>
            </a:lvl1pPr>
          </a:lstStyle>
          <a:p>
            <a:fld id="{3C77F161-73E7-4776-827E-88E21BD42082}" type="datetime1">
              <a:rPr lang="ru-RU" smtClean="0"/>
              <a:pPr/>
              <a:t>20.04.2018</a:t>
            </a:fld>
            <a:endParaRPr lang="ru-RU"/>
          </a:p>
        </p:txBody>
      </p:sp>
      <p:sp>
        <p:nvSpPr>
          <p:cNvPr id="1028" name="Text Box 4"/>
          <p:cNvSpPr txBox="1">
            <a:spLocks noChangeArrowheads="1"/>
          </p:cNvSpPr>
          <p:nvPr/>
        </p:nvSpPr>
        <p:spPr bwMode="auto">
          <a:xfrm>
            <a:off x="3028950" y="6356350"/>
            <a:ext cx="3086100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sldNum"/>
          </p:nvPr>
        </p:nvSpPr>
        <p:spPr bwMode="auto">
          <a:xfrm>
            <a:off x="6457950" y="6356350"/>
            <a:ext cx="2055813" cy="363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>
            <a:lvl1pPr algn="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898989"/>
                </a:solidFill>
              </a:defRPr>
            </a:lvl1pPr>
          </a:lstStyle>
          <a:p>
            <a:fld id="{1BE6639A-223D-4A4E-B048-BA43F5CBF87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2" r:id="rId1"/>
    <p:sldLayoutId id="2147483773" r:id="rId2"/>
    <p:sldLayoutId id="2147483774" r:id="rId3"/>
    <p:sldLayoutId id="2147483775" r:id="rId4"/>
    <p:sldLayoutId id="2147483776" r:id="rId5"/>
    <p:sldLayoutId id="2147483777" r:id="rId6"/>
    <p:sldLayoutId id="2147483778" r:id="rId7"/>
    <p:sldLayoutId id="2147483779" r:id="rId8"/>
    <p:sldLayoutId id="2147483780" r:id="rId9"/>
    <p:sldLayoutId id="2147483781" r:id="rId10"/>
    <p:sldLayoutId id="2147483782" r:id="rId11"/>
    <p:sldLayoutId id="2147483784" r:id="rId12"/>
  </p:sldLayoutIdLst>
  <p:hf hdr="0" ftr="0" dt="0"/>
  <p:txStyles>
    <p:titleStyle>
      <a:lvl1pPr algn="l" defTabSz="449263" rtl="0" eaLnBrk="1" fontAlgn="base" hangingPunct="1">
        <a:lnSpc>
          <a:spcPct val="9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+mj-lt"/>
          <a:ea typeface="+mj-ea"/>
          <a:cs typeface="+mj-cs"/>
        </a:defRPr>
      </a:lvl1pPr>
      <a:lvl2pPr marL="742950" indent="-285750" algn="l" defTabSz="449263" rtl="0" eaLnBrk="1" fontAlgn="base" hangingPunct="1">
        <a:lnSpc>
          <a:spcPct val="9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 Light" pitchFamily="32" charset="0"/>
          <a:ea typeface="Noto Sans CJK SC Regular" charset="0"/>
          <a:cs typeface="Noto Sans CJK SC Regular" charset="0"/>
        </a:defRPr>
      </a:lvl2pPr>
      <a:lvl3pPr marL="1143000" indent="-228600" algn="l" defTabSz="449263" rtl="0" eaLnBrk="1" fontAlgn="base" hangingPunct="1">
        <a:lnSpc>
          <a:spcPct val="9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 Light" pitchFamily="32" charset="0"/>
          <a:ea typeface="Noto Sans CJK SC Regular" charset="0"/>
          <a:cs typeface="Noto Sans CJK SC Regular" charset="0"/>
        </a:defRPr>
      </a:lvl3pPr>
      <a:lvl4pPr marL="1600200" indent="-228600" algn="l" defTabSz="449263" rtl="0" eaLnBrk="1" fontAlgn="base" hangingPunct="1">
        <a:lnSpc>
          <a:spcPct val="9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 Light" pitchFamily="32" charset="0"/>
          <a:ea typeface="Noto Sans CJK SC Regular" charset="0"/>
          <a:cs typeface="Noto Sans CJK SC Regular" charset="0"/>
        </a:defRPr>
      </a:lvl4pPr>
      <a:lvl5pPr marL="2057400" indent="-228600" algn="l" defTabSz="449263" rtl="0" eaLnBrk="1" fontAlgn="base" hangingPunct="1">
        <a:lnSpc>
          <a:spcPct val="9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 Light" pitchFamily="32" charset="0"/>
          <a:ea typeface="Noto Sans CJK SC Regular" charset="0"/>
          <a:cs typeface="Noto Sans CJK SC Regular" charset="0"/>
        </a:defRPr>
      </a:lvl5pPr>
      <a:lvl6pPr marL="2514600" indent="-228600" algn="l" defTabSz="449263" rtl="0" eaLnBrk="1" fontAlgn="base" hangingPunct="1">
        <a:lnSpc>
          <a:spcPct val="9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 Light" pitchFamily="32" charset="0"/>
          <a:ea typeface="Noto Sans CJK SC Regular" charset="0"/>
          <a:cs typeface="Noto Sans CJK SC Regular" charset="0"/>
        </a:defRPr>
      </a:lvl6pPr>
      <a:lvl7pPr marL="2971800" indent="-228600" algn="l" defTabSz="449263" rtl="0" eaLnBrk="1" fontAlgn="base" hangingPunct="1">
        <a:lnSpc>
          <a:spcPct val="9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 Light" pitchFamily="32" charset="0"/>
          <a:ea typeface="Noto Sans CJK SC Regular" charset="0"/>
          <a:cs typeface="Noto Sans CJK SC Regular" charset="0"/>
        </a:defRPr>
      </a:lvl7pPr>
      <a:lvl8pPr marL="3429000" indent="-228600" algn="l" defTabSz="449263" rtl="0" eaLnBrk="1" fontAlgn="base" hangingPunct="1">
        <a:lnSpc>
          <a:spcPct val="9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 Light" pitchFamily="32" charset="0"/>
          <a:ea typeface="Noto Sans CJK SC Regular" charset="0"/>
          <a:cs typeface="Noto Sans CJK SC Regular" charset="0"/>
        </a:defRPr>
      </a:lvl8pPr>
      <a:lvl9pPr marL="3886200" indent="-228600" algn="l" defTabSz="449263" rtl="0" eaLnBrk="1" fontAlgn="base" hangingPunct="1">
        <a:lnSpc>
          <a:spcPct val="9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 Light" pitchFamily="32" charset="0"/>
          <a:ea typeface="Noto Sans CJK SC Regular" charset="0"/>
          <a:cs typeface="Noto Sans CJK SC Regular" charset="0"/>
        </a:defRPr>
      </a:lvl9pPr>
    </p:titleStyle>
    <p:bodyStyle>
      <a:lvl1pPr marL="342900" indent="-342900" algn="l" defTabSz="449263" rtl="0" eaLnBrk="1" fontAlgn="base" hangingPunct="1">
        <a:lnSpc>
          <a:spcPct val="90000"/>
        </a:lnSpc>
        <a:spcBef>
          <a:spcPts val="10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8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449263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400">
          <a:solidFill>
            <a:srgbClr val="000000"/>
          </a:solidFill>
          <a:latin typeface="+mn-lt"/>
          <a:ea typeface="+mn-ea"/>
          <a:cs typeface="+mn-cs"/>
        </a:defRPr>
      </a:lvl2pPr>
      <a:lvl3pPr marL="1143000" indent="-228600" algn="l" defTabSz="449263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  <a:cs typeface="+mn-cs"/>
        </a:defRPr>
      </a:lvl3pPr>
      <a:lvl4pPr marL="1600200" indent="-228600" algn="l" defTabSz="449263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  <a:cs typeface="+mn-cs"/>
        </a:defRPr>
      </a:lvl4pPr>
      <a:lvl5pPr marL="2057400" indent="-228600" algn="l" defTabSz="449263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  <a:cs typeface="+mn-cs"/>
        </a:defRPr>
      </a:lvl5pPr>
      <a:lvl6pPr marL="2514600" indent="-228600" algn="l" defTabSz="449263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  <a:cs typeface="+mn-cs"/>
        </a:defRPr>
      </a:lvl6pPr>
      <a:lvl7pPr marL="2971800" indent="-228600" algn="l" defTabSz="449263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  <a:cs typeface="+mn-cs"/>
        </a:defRPr>
      </a:lvl7pPr>
      <a:lvl8pPr marL="3429000" indent="-228600" algn="l" defTabSz="449263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  <a:cs typeface="+mn-cs"/>
        </a:defRPr>
      </a:lvl8pPr>
      <a:lvl9pPr marL="3886200" indent="-228600" algn="l" defTabSz="449263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Owner\AppData\Local\Microsoft\Windows\Temporary Internet Files\Content.IE5\18X3X63O\MP900439472[1].jpg"/>
          <p:cNvPicPr>
            <a:picLocks noChangeAspect="1" noChangeArrowheads="1"/>
          </p:cNvPicPr>
          <p:nvPr/>
        </p:nvPicPr>
        <p:blipFill rotWithShape="1">
          <a:blip r:embed="rId16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9667"/>
          <a:stretch/>
        </p:blipFill>
        <p:spPr bwMode="auto">
          <a:xfrm>
            <a:off x="-1044" y="-1"/>
            <a:ext cx="9145044" cy="69035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95370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6" r:id="rId1"/>
    <p:sldLayoutId id="2147483787" r:id="rId2"/>
    <p:sldLayoutId id="2147483788" r:id="rId3"/>
    <p:sldLayoutId id="2147483789" r:id="rId4"/>
    <p:sldLayoutId id="2147483790" r:id="rId5"/>
    <p:sldLayoutId id="2147483791" r:id="rId6"/>
    <p:sldLayoutId id="2147483792" r:id="rId7"/>
    <p:sldLayoutId id="2147483793" r:id="rId8"/>
    <p:sldLayoutId id="2147483794" r:id="rId9"/>
    <p:sldLayoutId id="2147483795" r:id="rId10"/>
    <p:sldLayoutId id="2147483796" r:id="rId11"/>
    <p:sldLayoutId id="2147483797" r:id="rId12"/>
    <p:sldLayoutId id="2147483798" r:id="rId13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b="0" kern="1200">
          <a:solidFill>
            <a:schemeClr val="bg1"/>
          </a:solidFill>
          <a:latin typeface="Segoe Print" pitchFamily="2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b="0" kern="1200">
          <a:solidFill>
            <a:schemeClr val="bg1"/>
          </a:solidFill>
          <a:latin typeface="Segoe Print" pitchFamily="2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b="0" kern="1200">
          <a:solidFill>
            <a:schemeClr val="bg1"/>
          </a:solidFill>
          <a:latin typeface="Segoe Print" pitchFamily="2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b="0" kern="1200">
          <a:solidFill>
            <a:schemeClr val="bg1"/>
          </a:solidFill>
          <a:latin typeface="Segoe Print" pitchFamily="2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b="0" kern="1200">
          <a:solidFill>
            <a:schemeClr val="bg1"/>
          </a:solidFill>
          <a:latin typeface="Segoe Print" pitchFamily="2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b="0" kern="1200">
          <a:solidFill>
            <a:schemeClr val="bg1"/>
          </a:solidFill>
          <a:latin typeface="Segoe Print" pitchFamily="2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Owner\AppData\Local\Microsoft\Windows\Temporary Internet Files\Content.IE5\18X3X63O\MP900439472[1].jpg"/>
          <p:cNvPicPr>
            <a:picLocks noChangeAspect="1" noChangeArrowheads="1"/>
          </p:cNvPicPr>
          <p:nvPr/>
        </p:nvPicPr>
        <p:blipFill rotWithShape="1">
          <a:blip r:embed="rId16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9667"/>
          <a:stretch/>
        </p:blipFill>
        <p:spPr bwMode="auto">
          <a:xfrm>
            <a:off x="-1044" y="-1"/>
            <a:ext cx="9145044" cy="69035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75253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0" r:id="rId1"/>
    <p:sldLayoutId id="2147483801" r:id="rId2"/>
    <p:sldLayoutId id="2147483802" r:id="rId3"/>
    <p:sldLayoutId id="2147483803" r:id="rId4"/>
    <p:sldLayoutId id="2147483804" r:id="rId5"/>
    <p:sldLayoutId id="2147483805" r:id="rId6"/>
    <p:sldLayoutId id="2147483806" r:id="rId7"/>
    <p:sldLayoutId id="2147483807" r:id="rId8"/>
    <p:sldLayoutId id="2147483808" r:id="rId9"/>
    <p:sldLayoutId id="2147483809" r:id="rId10"/>
    <p:sldLayoutId id="2147483810" r:id="rId11"/>
    <p:sldLayoutId id="2147483811" r:id="rId12"/>
    <p:sldLayoutId id="2147483812" r:id="rId13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b="0" kern="1200">
          <a:solidFill>
            <a:schemeClr val="bg1"/>
          </a:solidFill>
          <a:latin typeface="Segoe Print" pitchFamily="2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b="0" kern="1200">
          <a:solidFill>
            <a:schemeClr val="bg1"/>
          </a:solidFill>
          <a:latin typeface="Segoe Print" pitchFamily="2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b="0" kern="1200">
          <a:solidFill>
            <a:schemeClr val="bg1"/>
          </a:solidFill>
          <a:latin typeface="Segoe Print" pitchFamily="2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b="0" kern="1200">
          <a:solidFill>
            <a:schemeClr val="bg1"/>
          </a:solidFill>
          <a:latin typeface="Segoe Print" pitchFamily="2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b="0" kern="1200">
          <a:solidFill>
            <a:schemeClr val="bg1"/>
          </a:solidFill>
          <a:latin typeface="Segoe Print" pitchFamily="2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b="0" kern="1200">
          <a:solidFill>
            <a:schemeClr val="bg1"/>
          </a:solidFill>
          <a:latin typeface="Segoe Print" pitchFamily="2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628650" y="365125"/>
            <a:ext cx="7885113" cy="1323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текста заголовка щёлкните мышью</a:t>
            </a:r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28650" y="1825625"/>
            <a:ext cx="7885113" cy="434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структуры щёлкните мышью</a:t>
            </a:r>
          </a:p>
          <a:p>
            <a:pPr lvl="1"/>
            <a:r>
              <a:rPr lang="en-GB" smtClean="0"/>
              <a:t>Второй уровень структуры</a:t>
            </a:r>
          </a:p>
          <a:p>
            <a:pPr lvl="2"/>
            <a:r>
              <a:rPr lang="en-GB" smtClean="0"/>
              <a:t>Третий уровень структуры</a:t>
            </a:r>
          </a:p>
          <a:p>
            <a:pPr lvl="3"/>
            <a:r>
              <a:rPr lang="en-GB" smtClean="0"/>
              <a:t>Четвёртый уровень структуры</a:t>
            </a:r>
          </a:p>
          <a:p>
            <a:pPr lvl="4"/>
            <a:r>
              <a:rPr lang="en-GB" smtClean="0"/>
              <a:t>Пятый уровень структуры</a:t>
            </a:r>
          </a:p>
          <a:p>
            <a:pPr lvl="4"/>
            <a:r>
              <a:rPr lang="en-GB" smtClean="0"/>
              <a:t>Шестой уровень структуры</a:t>
            </a:r>
          </a:p>
          <a:p>
            <a:pPr lvl="4"/>
            <a:r>
              <a:rPr lang="en-GB" smtClean="0"/>
              <a:t>Седьмой уровень структуры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dt"/>
          </p:nvPr>
        </p:nvSpPr>
        <p:spPr bwMode="auto">
          <a:xfrm>
            <a:off x="628650" y="6356350"/>
            <a:ext cx="2055813" cy="363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>
            <a:lvl1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898989"/>
                </a:solidFill>
              </a:defRPr>
            </a:lvl1pPr>
          </a:lstStyle>
          <a:p>
            <a:fld id="{3C77F161-73E7-4776-827E-88E21BD42082}" type="datetime1">
              <a:rPr lang="ru-RU" smtClean="0"/>
              <a:pPr/>
              <a:t>20.04.2018</a:t>
            </a:fld>
            <a:endParaRPr lang="ru-RU"/>
          </a:p>
        </p:txBody>
      </p:sp>
      <p:sp>
        <p:nvSpPr>
          <p:cNvPr id="1028" name="Text Box 4"/>
          <p:cNvSpPr txBox="1">
            <a:spLocks noChangeArrowheads="1"/>
          </p:cNvSpPr>
          <p:nvPr/>
        </p:nvSpPr>
        <p:spPr bwMode="auto">
          <a:xfrm>
            <a:off x="3028950" y="6356350"/>
            <a:ext cx="3086100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>
              <a:solidFill>
                <a:srgbClr val="7DA7A5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sldNum"/>
          </p:nvPr>
        </p:nvSpPr>
        <p:spPr bwMode="auto">
          <a:xfrm>
            <a:off x="6457950" y="6356350"/>
            <a:ext cx="2055813" cy="363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>
            <a:lvl1pPr algn="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898989"/>
                </a:solidFill>
              </a:defRPr>
            </a:lvl1pPr>
          </a:lstStyle>
          <a:p>
            <a:fld id="{1BE6639A-223D-4A4E-B048-BA43F5CBF87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87086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</p:sldLayoutIdLst>
  <p:hf hdr="0" ftr="0" dt="0"/>
  <p:txStyles>
    <p:titleStyle>
      <a:lvl1pPr algn="l" defTabSz="449263" rtl="0" eaLnBrk="1" fontAlgn="base" hangingPunct="1">
        <a:lnSpc>
          <a:spcPct val="9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+mj-lt"/>
          <a:ea typeface="+mj-ea"/>
          <a:cs typeface="+mj-cs"/>
        </a:defRPr>
      </a:lvl1pPr>
      <a:lvl2pPr marL="742950" indent="-285750" algn="l" defTabSz="449263" rtl="0" eaLnBrk="1" fontAlgn="base" hangingPunct="1">
        <a:lnSpc>
          <a:spcPct val="9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 Light" pitchFamily="32" charset="0"/>
          <a:ea typeface="Noto Sans CJK SC Regular" charset="0"/>
          <a:cs typeface="Noto Sans CJK SC Regular" charset="0"/>
        </a:defRPr>
      </a:lvl2pPr>
      <a:lvl3pPr marL="1143000" indent="-228600" algn="l" defTabSz="449263" rtl="0" eaLnBrk="1" fontAlgn="base" hangingPunct="1">
        <a:lnSpc>
          <a:spcPct val="9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 Light" pitchFamily="32" charset="0"/>
          <a:ea typeface="Noto Sans CJK SC Regular" charset="0"/>
          <a:cs typeface="Noto Sans CJK SC Regular" charset="0"/>
        </a:defRPr>
      </a:lvl3pPr>
      <a:lvl4pPr marL="1600200" indent="-228600" algn="l" defTabSz="449263" rtl="0" eaLnBrk="1" fontAlgn="base" hangingPunct="1">
        <a:lnSpc>
          <a:spcPct val="9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 Light" pitchFamily="32" charset="0"/>
          <a:ea typeface="Noto Sans CJK SC Regular" charset="0"/>
          <a:cs typeface="Noto Sans CJK SC Regular" charset="0"/>
        </a:defRPr>
      </a:lvl4pPr>
      <a:lvl5pPr marL="2057400" indent="-228600" algn="l" defTabSz="449263" rtl="0" eaLnBrk="1" fontAlgn="base" hangingPunct="1">
        <a:lnSpc>
          <a:spcPct val="9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 Light" pitchFamily="32" charset="0"/>
          <a:ea typeface="Noto Sans CJK SC Regular" charset="0"/>
          <a:cs typeface="Noto Sans CJK SC Regular" charset="0"/>
        </a:defRPr>
      </a:lvl5pPr>
      <a:lvl6pPr marL="2514600" indent="-228600" algn="l" defTabSz="449263" rtl="0" eaLnBrk="1" fontAlgn="base" hangingPunct="1">
        <a:lnSpc>
          <a:spcPct val="9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 Light" pitchFamily="32" charset="0"/>
          <a:ea typeface="Noto Sans CJK SC Regular" charset="0"/>
          <a:cs typeface="Noto Sans CJK SC Regular" charset="0"/>
        </a:defRPr>
      </a:lvl6pPr>
      <a:lvl7pPr marL="2971800" indent="-228600" algn="l" defTabSz="449263" rtl="0" eaLnBrk="1" fontAlgn="base" hangingPunct="1">
        <a:lnSpc>
          <a:spcPct val="9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 Light" pitchFamily="32" charset="0"/>
          <a:ea typeface="Noto Sans CJK SC Regular" charset="0"/>
          <a:cs typeface="Noto Sans CJK SC Regular" charset="0"/>
        </a:defRPr>
      </a:lvl7pPr>
      <a:lvl8pPr marL="3429000" indent="-228600" algn="l" defTabSz="449263" rtl="0" eaLnBrk="1" fontAlgn="base" hangingPunct="1">
        <a:lnSpc>
          <a:spcPct val="9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 Light" pitchFamily="32" charset="0"/>
          <a:ea typeface="Noto Sans CJK SC Regular" charset="0"/>
          <a:cs typeface="Noto Sans CJK SC Regular" charset="0"/>
        </a:defRPr>
      </a:lvl8pPr>
      <a:lvl9pPr marL="3886200" indent="-228600" algn="l" defTabSz="449263" rtl="0" eaLnBrk="1" fontAlgn="base" hangingPunct="1">
        <a:lnSpc>
          <a:spcPct val="9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 Light" pitchFamily="32" charset="0"/>
          <a:ea typeface="Noto Sans CJK SC Regular" charset="0"/>
          <a:cs typeface="Noto Sans CJK SC Regular" charset="0"/>
        </a:defRPr>
      </a:lvl9pPr>
    </p:titleStyle>
    <p:bodyStyle>
      <a:lvl1pPr marL="342900" indent="-342900" algn="l" defTabSz="449263" rtl="0" eaLnBrk="1" fontAlgn="base" hangingPunct="1">
        <a:lnSpc>
          <a:spcPct val="90000"/>
        </a:lnSpc>
        <a:spcBef>
          <a:spcPts val="10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8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449263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400">
          <a:solidFill>
            <a:srgbClr val="000000"/>
          </a:solidFill>
          <a:latin typeface="+mn-lt"/>
          <a:ea typeface="+mn-ea"/>
          <a:cs typeface="+mn-cs"/>
        </a:defRPr>
      </a:lvl2pPr>
      <a:lvl3pPr marL="1143000" indent="-228600" algn="l" defTabSz="449263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  <a:cs typeface="+mn-cs"/>
        </a:defRPr>
      </a:lvl3pPr>
      <a:lvl4pPr marL="1600200" indent="-228600" algn="l" defTabSz="449263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  <a:cs typeface="+mn-cs"/>
        </a:defRPr>
      </a:lvl4pPr>
      <a:lvl5pPr marL="2057400" indent="-228600" algn="l" defTabSz="449263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  <a:cs typeface="+mn-cs"/>
        </a:defRPr>
      </a:lvl5pPr>
      <a:lvl6pPr marL="2514600" indent="-228600" algn="l" defTabSz="449263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  <a:cs typeface="+mn-cs"/>
        </a:defRPr>
      </a:lvl6pPr>
      <a:lvl7pPr marL="2971800" indent="-228600" algn="l" defTabSz="449263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  <a:cs typeface="+mn-cs"/>
        </a:defRPr>
      </a:lvl7pPr>
      <a:lvl8pPr marL="3429000" indent="-228600" algn="l" defTabSz="449263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  <a:cs typeface="+mn-cs"/>
        </a:defRPr>
      </a:lvl8pPr>
      <a:lvl9pPr marL="3886200" indent="-228600" algn="l" defTabSz="449263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2.xml"/><Relationship Id="rId4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4.xml"/><Relationship Id="rId13" Type="http://schemas.openxmlformats.org/officeDocument/2006/relationships/image" Target="../media/image14.png"/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12" Type="http://schemas.microsoft.com/office/2007/relationships/diagramDrawing" Target="../diagrams/drawing4.xml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11" Type="http://schemas.openxmlformats.org/officeDocument/2006/relationships/diagramColors" Target="../diagrams/colors4.xml"/><Relationship Id="rId5" Type="http://schemas.openxmlformats.org/officeDocument/2006/relationships/diagramQuickStyle" Target="../diagrams/quickStyle3.xml"/><Relationship Id="rId10" Type="http://schemas.openxmlformats.org/officeDocument/2006/relationships/diagramQuickStyle" Target="../diagrams/quickStyle4.xml"/><Relationship Id="rId4" Type="http://schemas.openxmlformats.org/officeDocument/2006/relationships/diagramLayout" Target="../diagrams/layout3.xml"/><Relationship Id="rId9" Type="http://schemas.openxmlformats.org/officeDocument/2006/relationships/diagramLayout" Target="../diagrams/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emf"/><Relationship Id="rId3" Type="http://schemas.openxmlformats.org/officeDocument/2006/relationships/image" Target="../media/image7.jpeg"/><Relationship Id="rId7" Type="http://schemas.openxmlformats.org/officeDocument/2006/relationships/image" Target="../media/image9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8.jpeg"/><Relationship Id="rId5" Type="http://schemas.openxmlformats.org/officeDocument/2006/relationships/image" Target="../media/image6.png"/><Relationship Id="rId4" Type="http://schemas.openxmlformats.org/officeDocument/2006/relationships/oleObject" Target="../embeddings/oleObject1.bin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5.xml"/><Relationship Id="rId4" Type="http://schemas.openxmlformats.org/officeDocument/2006/relationships/image" Target="../media/image13.gi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gif"/><Relationship Id="rId3" Type="http://schemas.openxmlformats.org/officeDocument/2006/relationships/image" Target="../media/image15.png"/><Relationship Id="rId7" Type="http://schemas.openxmlformats.org/officeDocument/2006/relationships/image" Target="../media/image12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8.gif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.xml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microsoft.com/office/2007/relationships/diagramDrawing" Target="../diagrams/drawing2.xml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11" Type="http://schemas.openxmlformats.org/officeDocument/2006/relationships/diagramColors" Target="../diagrams/colors2.xml"/><Relationship Id="rId5" Type="http://schemas.openxmlformats.org/officeDocument/2006/relationships/diagramQuickStyle" Target="../diagrams/quickStyle1.xml"/><Relationship Id="rId10" Type="http://schemas.openxmlformats.org/officeDocument/2006/relationships/diagramQuickStyle" Target="../diagrams/quickStyle2.xml"/><Relationship Id="rId4" Type="http://schemas.openxmlformats.org/officeDocument/2006/relationships/diagramLayout" Target="../diagrams/layout1.xml"/><Relationship Id="rId9" Type="http://schemas.openxmlformats.org/officeDocument/2006/relationships/diagramLayout" Target="../diagrams/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96" name="Rectangle 16"/>
          <p:cNvSpPr>
            <a:spLocks noGrp="1" noChangeArrowheads="1"/>
          </p:cNvSpPr>
          <p:nvPr>
            <p:ph type="subTitle" idx="1"/>
          </p:nvPr>
        </p:nvSpPr>
        <p:spPr>
          <a:xfrm>
            <a:off x="0" y="1484783"/>
            <a:ext cx="5796136" cy="3660867"/>
          </a:xfrm>
        </p:spPr>
        <p:txBody>
          <a:bodyPr anchor="ctr"/>
          <a:lstStyle/>
          <a:p>
            <a:r>
              <a:rPr lang="ru-RU" sz="2400" b="1" dirty="0">
                <a:solidFill>
                  <a:schemeClr val="bg2"/>
                </a:solidFill>
                <a:latin typeface="+mj-lt"/>
              </a:rPr>
              <a:t>О ХОДЕ РЕАЛИЗАЦИИ ПРОГРАММЫ РАБОТ ПО СОЗДАНИЮ СИСТЕМЫ МЕТРОЛОГИЧЕСКОГО ОБЕСПЕЧЕНИЯ ИЗМЕРЕНИЙ КАЛОРИЙНОСТИ (ЭНЕРГИИ СГОРАНИЯ) ГАЗОВОГО ТОПЛИВА В СФЕРЕ ГАЗОВОЙ КАЛОРИМЕТРИИ, А ТАКЖЕ ДРУГИХ ВИДОВ ТОПЛИВ</a:t>
            </a:r>
          </a:p>
        </p:txBody>
      </p:sp>
      <p:sp>
        <p:nvSpPr>
          <p:cNvPr id="46085" name="Rectangle 5"/>
          <p:cNvSpPr>
            <a:spLocks noChangeArrowheads="1"/>
          </p:cNvSpPr>
          <p:nvPr/>
        </p:nvSpPr>
        <p:spPr bwMode="auto">
          <a:xfrm>
            <a:off x="971600" y="418630"/>
            <a:ext cx="5112568" cy="1295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lnSpc>
                <a:spcPct val="110000"/>
              </a:lnSpc>
              <a:buClr>
                <a:schemeClr val="accent2"/>
              </a:buClr>
              <a:buFont typeface="Wingdings" pitchFamily="2" charset="2"/>
              <a:buNone/>
            </a:pPr>
            <a:endParaRPr lang="ru-RU" sz="14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4" name="Text Box 2"/>
          <p:cNvSpPr txBox="1">
            <a:spLocks noChangeArrowheads="1"/>
          </p:cNvSpPr>
          <p:nvPr/>
        </p:nvSpPr>
        <p:spPr bwMode="auto">
          <a:xfrm>
            <a:off x="971600" y="98277"/>
            <a:ext cx="5040560" cy="7716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sz="2400" dirty="0" smtClean="0">
                <a:solidFill>
                  <a:srgbClr val="7B7B7B"/>
                </a:solidFill>
                <a:latin typeface="Arial Black" pitchFamily="34" charset="0"/>
              </a:rPr>
              <a:t>​47-е </a:t>
            </a:r>
            <a:r>
              <a:rPr lang="ru-RU" sz="2400" dirty="0">
                <a:solidFill>
                  <a:srgbClr val="7B7B7B"/>
                </a:solidFill>
                <a:latin typeface="Arial Black" pitchFamily="34" charset="0"/>
              </a:rPr>
              <a:t>заседание </a:t>
            </a:r>
            <a:r>
              <a:rPr lang="ru-RU" sz="2400" dirty="0" err="1">
                <a:solidFill>
                  <a:srgbClr val="7B7B7B"/>
                </a:solidFill>
                <a:latin typeface="Arial Black" pitchFamily="34" charset="0"/>
              </a:rPr>
              <a:t>НТКМетр</a:t>
            </a:r>
            <a:r>
              <a:rPr lang="ru-RU" sz="2400" dirty="0">
                <a:solidFill>
                  <a:srgbClr val="7B7B7B"/>
                </a:solidFill>
                <a:latin typeface="Arial Black" pitchFamily="34" charset="0"/>
              </a:rPr>
              <a:t> </a:t>
            </a:r>
            <a:r>
              <a:rPr lang="ru-RU" sz="2000" dirty="0">
                <a:solidFill>
                  <a:srgbClr val="7B7B7B"/>
                </a:solidFill>
                <a:latin typeface="Arial Black" pitchFamily="34" charset="0"/>
              </a:rPr>
              <a:t>(апрель </a:t>
            </a:r>
            <a:r>
              <a:rPr lang="ru-RU" sz="2000" dirty="0" smtClean="0">
                <a:solidFill>
                  <a:srgbClr val="7B7B7B"/>
                </a:solidFill>
                <a:latin typeface="Arial Black" pitchFamily="34" charset="0"/>
              </a:rPr>
              <a:t>2018 </a:t>
            </a:r>
            <a:r>
              <a:rPr lang="ru-RU" sz="2000" dirty="0">
                <a:solidFill>
                  <a:srgbClr val="7B7B7B"/>
                </a:solidFill>
                <a:latin typeface="Arial Black" pitchFamily="34" charset="0"/>
              </a:rPr>
              <a:t>г., г. </a:t>
            </a:r>
            <a:r>
              <a:rPr lang="ru-RU" sz="2000" dirty="0" smtClean="0">
                <a:solidFill>
                  <a:srgbClr val="7B7B7B"/>
                </a:solidFill>
                <a:latin typeface="Arial Black" pitchFamily="34" charset="0"/>
              </a:rPr>
              <a:t>Бишкек)</a:t>
            </a:r>
            <a:endParaRPr lang="ru-RU" sz="2000" dirty="0">
              <a:solidFill>
                <a:srgbClr val="7B7B7B"/>
              </a:solidFill>
              <a:latin typeface="Arial Black" pitchFamily="34" charset="0"/>
            </a:endParaRPr>
          </a:p>
        </p:txBody>
      </p:sp>
      <p:pic>
        <p:nvPicPr>
          <p:cNvPr id="46101" name="Picture 21" descr="C:\Documents and Settings\Прудаев\Мои документы\Конференции_Семинары\Презентации_все\logo white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4" y="192668"/>
            <a:ext cx="1008000" cy="100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2704" y="5145651"/>
            <a:ext cx="6375016" cy="17103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000" tIns="46800" rIns="90000" bIns="46800">
            <a:spAutoFit/>
          </a:bodyPr>
          <a:lstStyle/>
          <a:p>
            <a:pPr defTabSz="449263" eaLnBrk="0" hangingPunct="0"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1500" b="1" dirty="0">
                <a:solidFill>
                  <a:srgbClr val="FFFFFF"/>
                </a:solidFill>
                <a:latin typeface="+mn-lt"/>
                <a:cs typeface="Arial" charset="0"/>
              </a:rPr>
              <a:t>Лаборатория калориметрии сжигания и высокочистых органических веществ метрологического назначения</a:t>
            </a:r>
            <a:br>
              <a:rPr lang="ru-RU" sz="1500" b="1" dirty="0">
                <a:solidFill>
                  <a:srgbClr val="FFFFFF"/>
                </a:solidFill>
                <a:latin typeface="+mn-lt"/>
                <a:cs typeface="Arial" charset="0"/>
              </a:rPr>
            </a:br>
            <a:r>
              <a:rPr lang="ru-RU" sz="1500" b="1" dirty="0">
                <a:solidFill>
                  <a:srgbClr val="FFFFFF"/>
                </a:solidFill>
                <a:latin typeface="+mn-lt"/>
                <a:cs typeface="Arial" charset="0"/>
              </a:rPr>
              <a:t>ФГУП «ВНИИМ им. </a:t>
            </a:r>
            <a:r>
              <a:rPr lang="ru-RU" sz="1500" b="1" dirty="0" err="1">
                <a:solidFill>
                  <a:srgbClr val="FFFFFF"/>
                </a:solidFill>
                <a:latin typeface="+mn-lt"/>
                <a:cs typeface="Arial" charset="0"/>
              </a:rPr>
              <a:t>Д.И</a:t>
            </a:r>
            <a:r>
              <a:rPr lang="ru-RU" sz="1500" b="1" dirty="0">
                <a:solidFill>
                  <a:srgbClr val="FFFFFF"/>
                </a:solidFill>
                <a:latin typeface="+mn-lt"/>
                <a:cs typeface="Arial" charset="0"/>
              </a:rPr>
              <a:t>. Менделеева»</a:t>
            </a:r>
          </a:p>
          <a:p>
            <a:pPr defTabSz="449263" eaLnBrk="0" hangingPunct="0"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1500" b="1" dirty="0">
                <a:solidFill>
                  <a:srgbClr val="FFFFFF"/>
                </a:solidFill>
                <a:latin typeface="+mn-lt"/>
                <a:cs typeface="Arial" charset="0"/>
              </a:rPr>
              <a:t>Руководитель лаб.: Корчагина Елена Николаевна</a:t>
            </a:r>
          </a:p>
          <a:p>
            <a:pPr defTabSz="449263" eaLnBrk="0" hangingPunct="0"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1500" b="1" dirty="0">
                <a:solidFill>
                  <a:srgbClr val="FFFFFF"/>
                </a:solidFill>
                <a:latin typeface="+mn-lt"/>
                <a:cs typeface="Arial" charset="0"/>
              </a:rPr>
              <a:t>E-mail: </a:t>
            </a:r>
            <a:r>
              <a:rPr lang="ru-RU" sz="1500" b="1" dirty="0" smtClean="0">
                <a:solidFill>
                  <a:srgbClr val="FFFFFF"/>
                </a:solidFill>
                <a:latin typeface="+mn-lt"/>
                <a:cs typeface="Arial" charset="0"/>
              </a:rPr>
              <a:t>E.N.Korchagina@vniim.ru</a:t>
            </a:r>
          </a:p>
          <a:p>
            <a:pPr defTabSz="449263" eaLnBrk="0" hangingPunct="0"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1500" b="1" dirty="0" smtClean="0">
                <a:solidFill>
                  <a:srgbClr val="FFFFFF"/>
                </a:solidFill>
                <a:latin typeface="+mn-lt"/>
                <a:cs typeface="Arial" charset="0"/>
              </a:rPr>
              <a:t>Адрес</a:t>
            </a:r>
            <a:r>
              <a:rPr lang="ru-RU" sz="1500" b="1" dirty="0">
                <a:solidFill>
                  <a:srgbClr val="FFFFFF"/>
                </a:solidFill>
                <a:latin typeface="+mn-lt"/>
                <a:cs typeface="Arial" charset="0"/>
              </a:rPr>
              <a:t>: 190005, Россия, С-Пб., Московский пр., 19</a:t>
            </a:r>
            <a:br>
              <a:rPr lang="ru-RU" sz="1500" b="1" dirty="0">
                <a:solidFill>
                  <a:srgbClr val="FFFFFF"/>
                </a:solidFill>
                <a:latin typeface="+mn-lt"/>
                <a:cs typeface="Arial" charset="0"/>
              </a:rPr>
            </a:br>
            <a:r>
              <a:rPr lang="ru-RU" sz="1500" b="1" dirty="0">
                <a:solidFill>
                  <a:srgbClr val="FFFFFF"/>
                </a:solidFill>
                <a:latin typeface="+mn-lt"/>
                <a:cs typeface="Arial" charset="0"/>
              </a:rPr>
              <a:t>Раб. тел. (812) 323-96-39, факс (812) 713-01-14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2"/>
          <p:cNvSpPr txBox="1">
            <a:spLocks noChangeArrowheads="1"/>
          </p:cNvSpPr>
          <p:nvPr/>
        </p:nvSpPr>
        <p:spPr bwMode="auto">
          <a:xfrm>
            <a:off x="1043608" y="19180"/>
            <a:ext cx="8100392" cy="10080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  <a:noAutofit/>
          </a:bodyPr>
          <a:lstStyle>
            <a:lvl1pPr algn="l" defTabSz="449263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4400">
                <a:solidFill>
                  <a:srgbClr val="000000"/>
                </a:solidFill>
                <a:latin typeface="+mj-lt"/>
                <a:ea typeface="+mj-ea"/>
                <a:cs typeface="+mj-cs"/>
              </a:defRPr>
            </a:lvl1pPr>
            <a:lvl2pPr marL="742950" indent="-285750" algn="l" defTabSz="449263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4400">
                <a:solidFill>
                  <a:srgbClr val="000000"/>
                </a:solidFill>
                <a:latin typeface="Calibri Light" pitchFamily="32" charset="0"/>
                <a:ea typeface="Noto Sans CJK SC Regular" charset="0"/>
                <a:cs typeface="Noto Sans CJK SC Regular" charset="0"/>
              </a:defRPr>
            </a:lvl2pPr>
            <a:lvl3pPr marL="1143000" indent="-228600" algn="l" defTabSz="449263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4400">
                <a:solidFill>
                  <a:srgbClr val="000000"/>
                </a:solidFill>
                <a:latin typeface="Calibri Light" pitchFamily="32" charset="0"/>
                <a:ea typeface="Noto Sans CJK SC Regular" charset="0"/>
                <a:cs typeface="Noto Sans CJK SC Regular" charset="0"/>
              </a:defRPr>
            </a:lvl3pPr>
            <a:lvl4pPr marL="1600200" indent="-228600" algn="l" defTabSz="449263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4400">
                <a:solidFill>
                  <a:srgbClr val="000000"/>
                </a:solidFill>
                <a:latin typeface="Calibri Light" pitchFamily="32" charset="0"/>
                <a:ea typeface="Noto Sans CJK SC Regular" charset="0"/>
                <a:cs typeface="Noto Sans CJK SC Regular" charset="0"/>
              </a:defRPr>
            </a:lvl4pPr>
            <a:lvl5pPr marL="2057400" indent="-228600" algn="l" defTabSz="449263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4400">
                <a:solidFill>
                  <a:srgbClr val="000000"/>
                </a:solidFill>
                <a:latin typeface="Calibri Light" pitchFamily="32" charset="0"/>
                <a:ea typeface="Noto Sans CJK SC Regular" charset="0"/>
                <a:cs typeface="Noto Sans CJK SC Regular" charset="0"/>
              </a:defRPr>
            </a:lvl5pPr>
            <a:lvl6pPr marL="2514600" indent="-228600" algn="l" defTabSz="449263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4400">
                <a:solidFill>
                  <a:srgbClr val="000000"/>
                </a:solidFill>
                <a:latin typeface="Calibri Light" pitchFamily="32" charset="0"/>
                <a:ea typeface="Noto Sans CJK SC Regular" charset="0"/>
                <a:cs typeface="Noto Sans CJK SC Regular" charset="0"/>
              </a:defRPr>
            </a:lvl6pPr>
            <a:lvl7pPr marL="2971800" indent="-228600" algn="l" defTabSz="449263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4400">
                <a:solidFill>
                  <a:srgbClr val="000000"/>
                </a:solidFill>
                <a:latin typeface="Calibri Light" pitchFamily="32" charset="0"/>
                <a:ea typeface="Noto Sans CJK SC Regular" charset="0"/>
                <a:cs typeface="Noto Sans CJK SC Regular" charset="0"/>
              </a:defRPr>
            </a:lvl7pPr>
            <a:lvl8pPr marL="3429000" indent="-228600" algn="l" defTabSz="449263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4400">
                <a:solidFill>
                  <a:srgbClr val="000000"/>
                </a:solidFill>
                <a:latin typeface="Calibri Light" pitchFamily="32" charset="0"/>
                <a:ea typeface="Noto Sans CJK SC Regular" charset="0"/>
                <a:cs typeface="Noto Sans CJK SC Regular" charset="0"/>
              </a:defRPr>
            </a:lvl8pPr>
            <a:lvl9pPr marL="3886200" indent="-228600" algn="l" defTabSz="449263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4400">
                <a:solidFill>
                  <a:srgbClr val="000000"/>
                </a:solidFill>
                <a:latin typeface="Calibri Light" pitchFamily="32" charset="0"/>
                <a:ea typeface="Noto Sans CJK SC Regular" charset="0"/>
                <a:cs typeface="Noto Sans CJK SC Regular" charset="0"/>
              </a:defRPr>
            </a:lvl9pPr>
          </a:lstStyle>
          <a:p>
            <a:r>
              <a:rPr kumimoji="1" lang="ru-RU" sz="2800" b="1" dirty="0">
                <a:solidFill>
                  <a:schemeClr val="bg2"/>
                </a:solidFill>
              </a:rPr>
              <a:t>ЦЕЛЬ </a:t>
            </a:r>
            <a:r>
              <a:rPr kumimoji="1" lang="ru-RU" sz="2800" b="1" dirty="0" smtClean="0">
                <a:solidFill>
                  <a:schemeClr val="bg2"/>
                </a:solidFill>
              </a:rPr>
              <a:t>РАБОТЫ по совершенствованию ГЭТ 16</a:t>
            </a:r>
            <a:endParaRPr kumimoji="1" lang="ru-RU" sz="2800" b="1" dirty="0" smtClean="0">
              <a:solidFill>
                <a:schemeClr val="bg2"/>
              </a:solidFill>
            </a:endParaRPr>
          </a:p>
        </p:txBody>
      </p:sp>
      <p:sp>
        <p:nvSpPr>
          <p:cNvPr id="232480" name="Rectangle 32"/>
          <p:cNvSpPr>
            <a:spLocks noGrp="1" noChangeArrowheads="1"/>
          </p:cNvSpPr>
          <p:nvPr>
            <p:ph type="body" idx="4294967295"/>
          </p:nvPr>
        </p:nvSpPr>
        <p:spPr>
          <a:xfrm>
            <a:off x="23508" y="1484784"/>
            <a:ext cx="9108392" cy="4680520"/>
          </a:xfrm>
        </p:spPr>
        <p:txBody>
          <a:bodyPr/>
          <a:lstStyle/>
          <a:p>
            <a:pPr algn="ctr">
              <a:spcBef>
                <a:spcPts val="0"/>
              </a:spcBef>
            </a:pPr>
            <a:r>
              <a:rPr lang="ru-RU" sz="5200" b="1" dirty="0">
                <a:solidFill>
                  <a:schemeClr val="accent2"/>
                </a:solidFill>
              </a:rPr>
              <a:t>Расширение диапазона </a:t>
            </a:r>
            <a:r>
              <a:rPr lang="ru-RU" sz="5200" dirty="0">
                <a:solidFill>
                  <a:schemeClr val="accent2"/>
                </a:solidFill>
              </a:rPr>
              <a:t>измерений энергии сгорания</a:t>
            </a:r>
            <a:r>
              <a:rPr lang="en-US" sz="5200" dirty="0">
                <a:solidFill>
                  <a:schemeClr val="accent2"/>
                </a:solidFill>
              </a:rPr>
              <a:t> </a:t>
            </a:r>
            <a:endParaRPr lang="en-US" sz="5200" dirty="0" smtClean="0">
              <a:solidFill>
                <a:schemeClr val="accent2"/>
              </a:solidFill>
            </a:endParaRPr>
          </a:p>
          <a:p>
            <a:pPr algn="ctr">
              <a:spcBef>
                <a:spcPts val="0"/>
              </a:spcBef>
            </a:pPr>
            <a:r>
              <a:rPr lang="ru-RU" sz="5200" dirty="0" smtClean="0">
                <a:solidFill>
                  <a:schemeClr val="accent2"/>
                </a:solidFill>
              </a:rPr>
              <a:t>от </a:t>
            </a:r>
            <a:r>
              <a:rPr lang="ru-RU" sz="5200" b="1" dirty="0">
                <a:solidFill>
                  <a:schemeClr val="accent2"/>
                </a:solidFill>
              </a:rPr>
              <a:t>3 до </a:t>
            </a:r>
            <a:r>
              <a:rPr lang="en-US" sz="5200" b="1" dirty="0">
                <a:solidFill>
                  <a:schemeClr val="accent2"/>
                </a:solidFill>
              </a:rPr>
              <a:t>10</a:t>
            </a:r>
            <a:r>
              <a:rPr lang="ru-RU" sz="5200" b="1" dirty="0">
                <a:solidFill>
                  <a:schemeClr val="accent2"/>
                </a:solidFill>
              </a:rPr>
              <a:t> МДж/м</a:t>
            </a:r>
            <a:r>
              <a:rPr lang="ru-RU" sz="5200" b="1" baseline="30000" dirty="0">
                <a:solidFill>
                  <a:schemeClr val="accent2"/>
                </a:solidFill>
              </a:rPr>
              <a:t>3</a:t>
            </a:r>
            <a:r>
              <a:rPr lang="ru-RU" sz="5200" b="1" dirty="0">
                <a:solidFill>
                  <a:schemeClr val="accent2"/>
                </a:solidFill>
              </a:rPr>
              <a:t> </a:t>
            </a:r>
            <a:r>
              <a:rPr lang="ru-RU" sz="5200" dirty="0">
                <a:solidFill>
                  <a:schemeClr val="accent2"/>
                </a:solidFill>
              </a:rPr>
              <a:t>и </a:t>
            </a:r>
            <a:endParaRPr lang="en-US" sz="5200" dirty="0" smtClean="0">
              <a:solidFill>
                <a:schemeClr val="accent2"/>
              </a:solidFill>
            </a:endParaRPr>
          </a:p>
          <a:p>
            <a:pPr algn="ctr">
              <a:spcBef>
                <a:spcPts val="0"/>
              </a:spcBef>
            </a:pPr>
            <a:r>
              <a:rPr lang="ru-RU" sz="5200" dirty="0" smtClean="0">
                <a:solidFill>
                  <a:schemeClr val="accent2"/>
                </a:solidFill>
              </a:rPr>
              <a:t>от </a:t>
            </a:r>
            <a:r>
              <a:rPr lang="en-US" sz="5200" b="1" dirty="0">
                <a:solidFill>
                  <a:schemeClr val="accent2"/>
                </a:solidFill>
              </a:rPr>
              <a:t>50</a:t>
            </a:r>
            <a:r>
              <a:rPr lang="ru-RU" sz="5200" b="1" dirty="0">
                <a:solidFill>
                  <a:schemeClr val="accent2"/>
                </a:solidFill>
              </a:rPr>
              <a:t> до 90 МДж/м</a:t>
            </a:r>
            <a:r>
              <a:rPr lang="ru-RU" sz="5200" b="1" baseline="30000" dirty="0">
                <a:solidFill>
                  <a:schemeClr val="accent2"/>
                </a:solidFill>
              </a:rPr>
              <a:t>3</a:t>
            </a:r>
          </a:p>
          <a:p>
            <a:pPr algn="ctr">
              <a:lnSpc>
                <a:spcPct val="110000"/>
              </a:lnSpc>
              <a:spcBef>
                <a:spcPct val="50000"/>
              </a:spcBef>
              <a:buFont typeface="Wingdings" pitchFamily="2" charset="2"/>
              <a:buNone/>
            </a:pPr>
            <a:r>
              <a:rPr lang="ru-RU" sz="3200" b="1" dirty="0" smtClean="0">
                <a:solidFill>
                  <a:schemeClr val="accent5"/>
                </a:solidFill>
              </a:rPr>
              <a:t>Тема 2015 </a:t>
            </a:r>
            <a:r>
              <a:rPr lang="ru-RU" sz="3200" b="1" dirty="0">
                <a:solidFill>
                  <a:schemeClr val="accent5"/>
                </a:solidFill>
              </a:rPr>
              <a:t>– </a:t>
            </a:r>
            <a:r>
              <a:rPr lang="ru-RU" sz="3200" b="1" dirty="0" smtClean="0">
                <a:solidFill>
                  <a:schemeClr val="accent5"/>
                </a:solidFill>
              </a:rPr>
              <a:t>2017 </a:t>
            </a:r>
            <a:r>
              <a:rPr lang="ru-RU" sz="3200" b="1" dirty="0">
                <a:solidFill>
                  <a:schemeClr val="accent5"/>
                </a:solidFill>
              </a:rPr>
              <a:t>гг. </a:t>
            </a:r>
          </a:p>
        </p:txBody>
      </p:sp>
      <p:pic>
        <p:nvPicPr>
          <p:cNvPr id="9" name="Picture 2" descr="C:\Documents and Settings\Прудаев\Мои документы\Конференции_Семинары\Презентации_все\logo green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08" y="19181"/>
            <a:ext cx="1008000" cy="100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2"/>
          <p:cNvSpPr txBox="1">
            <a:spLocks noChangeArrowheads="1"/>
          </p:cNvSpPr>
          <p:nvPr/>
        </p:nvSpPr>
        <p:spPr bwMode="auto">
          <a:xfrm>
            <a:off x="1043608" y="19180"/>
            <a:ext cx="8100392" cy="10080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  <a:noAutofit/>
          </a:bodyPr>
          <a:lstStyle>
            <a:lvl1pPr algn="l" defTabSz="449263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4400">
                <a:solidFill>
                  <a:srgbClr val="000000"/>
                </a:solidFill>
                <a:latin typeface="+mj-lt"/>
                <a:ea typeface="+mj-ea"/>
                <a:cs typeface="+mj-cs"/>
              </a:defRPr>
            </a:lvl1pPr>
            <a:lvl2pPr marL="742950" indent="-285750" algn="l" defTabSz="449263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4400">
                <a:solidFill>
                  <a:srgbClr val="000000"/>
                </a:solidFill>
                <a:latin typeface="Calibri Light" pitchFamily="32" charset="0"/>
                <a:ea typeface="Noto Sans CJK SC Regular" charset="0"/>
                <a:cs typeface="Noto Sans CJK SC Regular" charset="0"/>
              </a:defRPr>
            </a:lvl2pPr>
            <a:lvl3pPr marL="1143000" indent="-228600" algn="l" defTabSz="449263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4400">
                <a:solidFill>
                  <a:srgbClr val="000000"/>
                </a:solidFill>
                <a:latin typeface="Calibri Light" pitchFamily="32" charset="0"/>
                <a:ea typeface="Noto Sans CJK SC Regular" charset="0"/>
                <a:cs typeface="Noto Sans CJK SC Regular" charset="0"/>
              </a:defRPr>
            </a:lvl3pPr>
            <a:lvl4pPr marL="1600200" indent="-228600" algn="l" defTabSz="449263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4400">
                <a:solidFill>
                  <a:srgbClr val="000000"/>
                </a:solidFill>
                <a:latin typeface="Calibri Light" pitchFamily="32" charset="0"/>
                <a:ea typeface="Noto Sans CJK SC Regular" charset="0"/>
                <a:cs typeface="Noto Sans CJK SC Regular" charset="0"/>
              </a:defRPr>
            </a:lvl4pPr>
            <a:lvl5pPr marL="2057400" indent="-228600" algn="l" defTabSz="449263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4400">
                <a:solidFill>
                  <a:srgbClr val="000000"/>
                </a:solidFill>
                <a:latin typeface="Calibri Light" pitchFamily="32" charset="0"/>
                <a:ea typeface="Noto Sans CJK SC Regular" charset="0"/>
                <a:cs typeface="Noto Sans CJK SC Regular" charset="0"/>
              </a:defRPr>
            </a:lvl5pPr>
            <a:lvl6pPr marL="2514600" indent="-228600" algn="l" defTabSz="449263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4400">
                <a:solidFill>
                  <a:srgbClr val="000000"/>
                </a:solidFill>
                <a:latin typeface="Calibri Light" pitchFamily="32" charset="0"/>
                <a:ea typeface="Noto Sans CJK SC Regular" charset="0"/>
                <a:cs typeface="Noto Sans CJK SC Regular" charset="0"/>
              </a:defRPr>
            </a:lvl6pPr>
            <a:lvl7pPr marL="2971800" indent="-228600" algn="l" defTabSz="449263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4400">
                <a:solidFill>
                  <a:srgbClr val="000000"/>
                </a:solidFill>
                <a:latin typeface="Calibri Light" pitchFamily="32" charset="0"/>
                <a:ea typeface="Noto Sans CJK SC Regular" charset="0"/>
                <a:cs typeface="Noto Sans CJK SC Regular" charset="0"/>
              </a:defRPr>
            </a:lvl7pPr>
            <a:lvl8pPr marL="3429000" indent="-228600" algn="l" defTabSz="449263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4400">
                <a:solidFill>
                  <a:srgbClr val="000000"/>
                </a:solidFill>
                <a:latin typeface="Calibri Light" pitchFamily="32" charset="0"/>
                <a:ea typeface="Noto Sans CJK SC Regular" charset="0"/>
                <a:cs typeface="Noto Sans CJK SC Regular" charset="0"/>
              </a:defRPr>
            </a:lvl8pPr>
            <a:lvl9pPr marL="3886200" indent="-228600" algn="l" defTabSz="449263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4400">
                <a:solidFill>
                  <a:srgbClr val="000000"/>
                </a:solidFill>
                <a:latin typeface="Calibri Light" pitchFamily="32" charset="0"/>
                <a:ea typeface="Noto Sans CJK SC Regular" charset="0"/>
                <a:cs typeface="Noto Sans CJK SC Regular" charset="0"/>
              </a:defRPr>
            </a:lvl9pPr>
          </a:lstStyle>
          <a:p>
            <a:r>
              <a:rPr kumimoji="1" lang="ru-RU" sz="4000" b="1" dirty="0" smtClean="0">
                <a:solidFill>
                  <a:schemeClr val="bg2"/>
                </a:solidFill>
              </a:rPr>
              <a:t>ЗАДАЧИ</a:t>
            </a:r>
          </a:p>
        </p:txBody>
      </p:sp>
      <p:pic>
        <p:nvPicPr>
          <p:cNvPr id="17" name="Picture 2" descr="C:\Documents and Settings\Прудаев\Мои документы\Конференции_Семинары\Презентации_все\logo green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08" y="19181"/>
            <a:ext cx="1008000" cy="100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648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1261263"/>
            <a:ext cx="9180512" cy="1655762"/>
          </a:xfr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marL="0" indent="0" algn="ctr">
              <a:lnSpc>
                <a:spcPct val="90000"/>
              </a:lnSpc>
              <a:spcBef>
                <a:spcPts val="0"/>
              </a:spcBef>
              <a:buFont typeface="Wingdings" pitchFamily="2" charset="2"/>
              <a:buNone/>
            </a:pPr>
            <a:r>
              <a:rPr lang="ru-RU" b="1" dirty="0" smtClean="0">
                <a:solidFill>
                  <a:schemeClr val="accent1"/>
                </a:solidFill>
              </a:rPr>
              <a:t>Совершенствование</a:t>
            </a:r>
            <a:r>
              <a:rPr lang="ru-RU" b="1" dirty="0" smtClean="0">
                <a:solidFill>
                  <a:schemeClr val="folHlink"/>
                </a:solidFill>
              </a:rPr>
              <a:t> </a:t>
            </a:r>
            <a:r>
              <a:rPr lang="ru-RU" b="1" dirty="0" smtClean="0">
                <a:solidFill>
                  <a:schemeClr val="accent5"/>
                </a:solidFill>
              </a:rPr>
              <a:t>Государственного </a:t>
            </a:r>
            <a:r>
              <a:rPr lang="ru-RU" b="1" dirty="0">
                <a:solidFill>
                  <a:schemeClr val="accent5"/>
                </a:solidFill>
              </a:rPr>
              <a:t>первичного </a:t>
            </a:r>
            <a:r>
              <a:rPr lang="ru-RU" b="1" dirty="0" smtClean="0">
                <a:solidFill>
                  <a:schemeClr val="accent5"/>
                </a:solidFill>
              </a:rPr>
              <a:t>эталона единиц </a:t>
            </a:r>
            <a:r>
              <a:rPr lang="ru-RU" b="1" dirty="0">
                <a:solidFill>
                  <a:schemeClr val="accent5"/>
                </a:solidFill>
              </a:rPr>
              <a:t>энергии сгорания, удельной энергии сгорания </a:t>
            </a:r>
            <a:r>
              <a:rPr lang="ru-RU" b="1" dirty="0" smtClean="0">
                <a:solidFill>
                  <a:schemeClr val="accent5"/>
                </a:solidFill>
              </a:rPr>
              <a:t>и объемной </a:t>
            </a:r>
            <a:r>
              <a:rPr lang="ru-RU" b="1" dirty="0">
                <a:solidFill>
                  <a:schemeClr val="accent5"/>
                </a:solidFill>
              </a:rPr>
              <a:t>энергии </a:t>
            </a:r>
            <a:r>
              <a:rPr lang="ru-RU" b="1" dirty="0" smtClean="0">
                <a:solidFill>
                  <a:schemeClr val="accent5"/>
                </a:solidFill>
              </a:rPr>
              <a:t>сгорания:</a:t>
            </a:r>
            <a:endParaRPr lang="ru-RU" b="1" dirty="0">
              <a:solidFill>
                <a:schemeClr val="accent5"/>
              </a:solidFill>
            </a:endParaRP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7259" y="3663082"/>
            <a:ext cx="3025775" cy="2862262"/>
          </a:xfrm>
          <a:prstGeom prst="rect">
            <a:avLst/>
          </a:prstGeom>
          <a:ln>
            <a:headEnd/>
            <a:tailEnd/>
          </a:ln>
          <a:ex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>
            <a:noAutofit/>
          </a:bodyPr>
          <a:lstStyle/>
          <a:p>
            <a:pPr lvl="0" algn="ctr"/>
            <a:r>
              <a:rPr lang="ru-RU" sz="1600" b="1" dirty="0" smtClean="0">
                <a:solidFill>
                  <a:schemeClr val="accent2"/>
                </a:solidFill>
                <a:ea typeface="Times New Roman"/>
              </a:rPr>
              <a:t>создание проточных газовых калориметров </a:t>
            </a:r>
            <a:r>
              <a:rPr lang="ru-RU" sz="1600" b="1" dirty="0">
                <a:solidFill>
                  <a:schemeClr val="accent2"/>
                </a:solidFill>
                <a:ea typeface="Times New Roman"/>
              </a:rPr>
              <a:t>«УСНГ» и «УСВГ»</a:t>
            </a:r>
            <a:r>
              <a:rPr lang="ru-RU" sz="1600" b="1" dirty="0">
                <a:solidFill>
                  <a:schemeClr val="accent1"/>
                </a:solidFill>
                <a:ea typeface="Times New Roman"/>
              </a:rPr>
              <a:t>, </a:t>
            </a:r>
            <a:r>
              <a:rPr lang="ru-RU" sz="1600" b="1" dirty="0" smtClean="0">
                <a:solidFill>
                  <a:schemeClr val="accent1"/>
                </a:solidFill>
                <a:ea typeface="Times New Roman"/>
              </a:rPr>
              <a:t>предназначенных </a:t>
            </a:r>
            <a:r>
              <a:rPr lang="ru-RU" sz="1600" b="1" dirty="0">
                <a:solidFill>
                  <a:schemeClr val="accent1"/>
                </a:solidFill>
                <a:ea typeface="Times New Roman"/>
              </a:rPr>
              <a:t>для измерений </a:t>
            </a:r>
            <a:r>
              <a:rPr lang="ru-RU" sz="1600" b="1" dirty="0" smtClean="0">
                <a:solidFill>
                  <a:schemeClr val="accent2"/>
                </a:solidFill>
                <a:ea typeface="Times New Roman"/>
              </a:rPr>
              <a:t>низшей</a:t>
            </a:r>
            <a:r>
              <a:rPr lang="ru-RU" sz="1600" b="1" dirty="0" smtClean="0">
                <a:solidFill>
                  <a:schemeClr val="accent1"/>
                </a:solidFill>
                <a:ea typeface="Times New Roman"/>
              </a:rPr>
              <a:t> энергии </a:t>
            </a:r>
            <a:r>
              <a:rPr lang="ru-RU" sz="1600" b="1" dirty="0">
                <a:solidFill>
                  <a:schemeClr val="accent1"/>
                </a:solidFill>
                <a:ea typeface="Times New Roman"/>
              </a:rPr>
              <a:t>сгорания высоко- и низкокалорийных газов в диапазонах от 3 до 35 МДж/м</a:t>
            </a:r>
            <a:r>
              <a:rPr lang="ru-RU" sz="1600" b="1" baseline="30000" dirty="0">
                <a:solidFill>
                  <a:schemeClr val="accent1"/>
                </a:solidFill>
                <a:ea typeface="Times New Roman"/>
              </a:rPr>
              <a:t>3 </a:t>
            </a:r>
            <a:r>
              <a:rPr lang="ru-RU" sz="1600" b="1" dirty="0">
                <a:solidFill>
                  <a:schemeClr val="accent1"/>
                </a:solidFill>
                <a:ea typeface="Times New Roman"/>
              </a:rPr>
              <a:t>и от 25 до 90 </a:t>
            </a:r>
            <a:r>
              <a:rPr lang="ru-RU" sz="1600" b="1" dirty="0" smtClean="0">
                <a:solidFill>
                  <a:schemeClr val="accent1"/>
                </a:solidFill>
                <a:ea typeface="Times New Roman"/>
              </a:rPr>
              <a:t>МДж/м</a:t>
            </a:r>
            <a:r>
              <a:rPr lang="ru-RU" sz="1600" b="1" baseline="30000" dirty="0" smtClean="0">
                <a:solidFill>
                  <a:schemeClr val="accent1"/>
                </a:solidFill>
                <a:ea typeface="Times New Roman"/>
              </a:rPr>
              <a:t>3</a:t>
            </a:r>
            <a:endParaRPr lang="ru-RU" sz="1600" b="1" dirty="0">
              <a:solidFill>
                <a:schemeClr val="accent1"/>
              </a:solidFill>
            </a:endParaRPr>
          </a:p>
        </p:txBody>
      </p:sp>
      <p:sp>
        <p:nvSpPr>
          <p:cNvPr id="10" name="AutoShape 8"/>
          <p:cNvSpPr>
            <a:spLocks noChangeArrowheads="1"/>
          </p:cNvSpPr>
          <p:nvPr/>
        </p:nvSpPr>
        <p:spPr bwMode="auto">
          <a:xfrm>
            <a:off x="1231222" y="2917024"/>
            <a:ext cx="576263" cy="746057"/>
          </a:xfrm>
          <a:prstGeom prst="downArrow">
            <a:avLst>
              <a:gd name="adj1" fmla="val 49778"/>
              <a:gd name="adj2" fmla="val 37477"/>
            </a:avLst>
          </a:prstGeom>
          <a:ln>
            <a:headEnd/>
            <a:tailEnd/>
          </a:ln>
          <a:extLst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ru-RU"/>
          </a:p>
        </p:txBody>
      </p:sp>
      <p:sp>
        <p:nvSpPr>
          <p:cNvPr id="11" name="Text Box 7"/>
          <p:cNvSpPr txBox="1">
            <a:spLocks noChangeArrowheads="1"/>
          </p:cNvSpPr>
          <p:nvPr/>
        </p:nvSpPr>
        <p:spPr bwMode="auto">
          <a:xfrm>
            <a:off x="6200097" y="3659616"/>
            <a:ext cx="2735262" cy="2865518"/>
          </a:xfrm>
          <a:prstGeom prst="rect">
            <a:avLst/>
          </a:prstGeom>
          <a:ln>
            <a:headEnd/>
            <a:tailEnd/>
          </a:ln>
          <a:ex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>
            <a:noAutofit/>
          </a:bodyPr>
          <a:lstStyle/>
          <a:p>
            <a:pPr lvl="0" algn="ctr">
              <a:spcBef>
                <a:spcPct val="50000"/>
              </a:spcBef>
              <a:buClr>
                <a:schemeClr val="accent2"/>
              </a:buClr>
            </a:pPr>
            <a:r>
              <a:rPr lang="ru-RU" b="1" dirty="0" smtClean="0">
                <a:solidFill>
                  <a:schemeClr val="accent2"/>
                </a:solidFill>
                <a:latin typeface="+mn-lt"/>
              </a:rPr>
              <a:t>расширение диапазона </a:t>
            </a:r>
            <a:r>
              <a:rPr lang="ru-RU" b="1" dirty="0" smtClean="0">
                <a:solidFill>
                  <a:schemeClr val="accent1"/>
                </a:solidFill>
              </a:rPr>
              <a:t>воспроизведения единицы объемной энергии сгорании</a:t>
            </a:r>
            <a:r>
              <a:rPr lang="ru-RU" b="1" dirty="0">
                <a:solidFill>
                  <a:schemeClr val="accent1"/>
                </a:solidFill>
              </a:rPr>
              <a:t/>
            </a:r>
            <a:br>
              <a:rPr lang="ru-RU" b="1" dirty="0">
                <a:solidFill>
                  <a:schemeClr val="accent1"/>
                </a:solidFill>
              </a:rPr>
            </a:br>
            <a:r>
              <a:rPr lang="ru-RU" b="1" dirty="0" smtClean="0">
                <a:solidFill>
                  <a:schemeClr val="accent1"/>
                </a:solidFill>
              </a:rPr>
              <a:t>на калориметре «КАТЕТ»</a:t>
            </a:r>
            <a:r>
              <a:rPr lang="ru-RU" b="1" dirty="0">
                <a:solidFill>
                  <a:schemeClr val="accent1"/>
                </a:solidFill>
              </a:rPr>
              <a:t> </a:t>
            </a:r>
            <a:r>
              <a:rPr lang="ru-RU" b="1" dirty="0" smtClean="0">
                <a:solidFill>
                  <a:schemeClr val="accent1"/>
                </a:solidFill>
              </a:rPr>
              <a:t>с 50 </a:t>
            </a:r>
            <a:r>
              <a:rPr lang="ru-RU" b="1" dirty="0" smtClean="0">
                <a:solidFill>
                  <a:schemeClr val="accent1"/>
                </a:solidFill>
                <a:ea typeface="Times New Roman"/>
              </a:rPr>
              <a:t>МДж/м</a:t>
            </a:r>
            <a:r>
              <a:rPr lang="ru-RU" b="1" baseline="30000" dirty="0" smtClean="0">
                <a:solidFill>
                  <a:schemeClr val="accent1"/>
                </a:solidFill>
                <a:ea typeface="Times New Roman"/>
              </a:rPr>
              <a:t>3</a:t>
            </a:r>
            <a:r>
              <a:rPr lang="ru-RU" b="1" dirty="0" smtClean="0">
                <a:solidFill>
                  <a:schemeClr val="accent1"/>
                </a:solidFill>
                <a:ea typeface="Times New Roman"/>
              </a:rPr>
              <a:t> </a:t>
            </a:r>
            <a:r>
              <a:rPr lang="ru-RU" b="1" dirty="0" smtClean="0">
                <a:solidFill>
                  <a:schemeClr val="accent1"/>
                </a:solidFill>
                <a:latin typeface="+mn-lt"/>
              </a:rPr>
              <a:t>до 66 </a:t>
            </a:r>
            <a:r>
              <a:rPr lang="ru-RU" b="1" dirty="0" smtClean="0">
                <a:solidFill>
                  <a:schemeClr val="accent1"/>
                </a:solidFill>
                <a:ea typeface="Times New Roman"/>
              </a:rPr>
              <a:t>МДж/м</a:t>
            </a:r>
            <a:r>
              <a:rPr lang="ru-RU" b="1" baseline="30000" dirty="0" smtClean="0">
                <a:solidFill>
                  <a:schemeClr val="accent1"/>
                </a:solidFill>
                <a:ea typeface="Times New Roman"/>
              </a:rPr>
              <a:t>3</a:t>
            </a:r>
            <a:endParaRPr lang="ru-RU" b="1" dirty="0">
              <a:solidFill>
                <a:schemeClr val="accent1"/>
              </a:solidFill>
              <a:latin typeface="+mn-lt"/>
            </a:endParaRPr>
          </a:p>
        </p:txBody>
      </p:sp>
      <p:sp>
        <p:nvSpPr>
          <p:cNvPr id="12" name="AutoShape 9"/>
          <p:cNvSpPr>
            <a:spLocks noChangeArrowheads="1"/>
          </p:cNvSpPr>
          <p:nvPr/>
        </p:nvSpPr>
        <p:spPr bwMode="auto">
          <a:xfrm>
            <a:off x="7281578" y="2917025"/>
            <a:ext cx="602790" cy="742591"/>
          </a:xfrm>
          <a:prstGeom prst="downArrow">
            <a:avLst>
              <a:gd name="adj1" fmla="val 49778"/>
              <a:gd name="adj2" fmla="val 37477"/>
            </a:avLst>
          </a:prstGeom>
          <a:ln>
            <a:headEnd/>
            <a:tailEnd/>
          </a:ln>
          <a:extLst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ru-RU"/>
          </a:p>
        </p:txBody>
      </p:sp>
      <p:sp>
        <p:nvSpPr>
          <p:cNvPr id="13" name="Text Box 6"/>
          <p:cNvSpPr txBox="1">
            <a:spLocks noChangeArrowheads="1"/>
          </p:cNvSpPr>
          <p:nvPr/>
        </p:nvSpPr>
        <p:spPr bwMode="auto">
          <a:xfrm>
            <a:off x="3318784" y="3659668"/>
            <a:ext cx="2592388" cy="2865676"/>
          </a:xfrm>
          <a:prstGeom prst="rect">
            <a:avLst/>
          </a:prstGeom>
          <a:ln>
            <a:headEnd/>
            <a:tailEnd/>
          </a:ln>
          <a:ex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>
            <a:noAutofit/>
          </a:bodyPr>
          <a:lstStyle/>
          <a:p>
            <a:pPr lvl="0" algn="ctr"/>
            <a:r>
              <a:rPr lang="ru-RU" b="1" dirty="0" smtClean="0">
                <a:solidFill>
                  <a:schemeClr val="accent2"/>
                </a:solidFill>
                <a:latin typeface="+mn-lt"/>
                <a:ea typeface="Times New Roman"/>
              </a:rPr>
              <a:t>нового </a:t>
            </a:r>
            <a:r>
              <a:rPr lang="ru-RU" b="1" dirty="0">
                <a:solidFill>
                  <a:schemeClr val="accent2"/>
                </a:solidFill>
                <a:latin typeface="+mn-lt"/>
                <a:ea typeface="Times New Roman"/>
              </a:rPr>
              <a:t>метрологического обеспечения </a:t>
            </a:r>
            <a:r>
              <a:rPr lang="ru-RU" b="1" dirty="0">
                <a:solidFill>
                  <a:schemeClr val="accent1"/>
                </a:solidFill>
                <a:latin typeface="+mn-lt"/>
                <a:ea typeface="Times New Roman"/>
              </a:rPr>
              <a:t>газовых </a:t>
            </a:r>
            <a:r>
              <a:rPr lang="ru-RU" b="1" dirty="0" smtClean="0">
                <a:solidFill>
                  <a:schemeClr val="accent1"/>
                </a:solidFill>
                <a:latin typeface="+mn-lt"/>
                <a:ea typeface="Times New Roman"/>
              </a:rPr>
              <a:t>калориметров, </a:t>
            </a:r>
            <a:r>
              <a:rPr lang="ru-RU" b="1" dirty="0">
                <a:solidFill>
                  <a:schemeClr val="accent1"/>
                </a:solidFill>
                <a:latin typeface="+mn-lt"/>
                <a:ea typeface="Times New Roman"/>
              </a:rPr>
              <a:t>работающих в диапазоне от 3 до 90 </a:t>
            </a:r>
            <a:r>
              <a:rPr lang="ru-RU" b="1" dirty="0" smtClean="0">
                <a:solidFill>
                  <a:schemeClr val="accent1"/>
                </a:solidFill>
                <a:latin typeface="+mn-lt"/>
                <a:ea typeface="Times New Roman"/>
              </a:rPr>
              <a:t>МДж/м</a:t>
            </a:r>
            <a:r>
              <a:rPr lang="ru-RU" b="1" baseline="30000" dirty="0" smtClean="0">
                <a:solidFill>
                  <a:schemeClr val="accent1"/>
                </a:solidFill>
                <a:latin typeface="+mn-lt"/>
                <a:ea typeface="Times New Roman"/>
              </a:rPr>
              <a:t>3</a:t>
            </a:r>
            <a:endParaRPr lang="ru-RU" sz="2000" b="1" dirty="0">
              <a:solidFill>
                <a:schemeClr val="accent1"/>
              </a:solidFill>
              <a:latin typeface="+mn-lt"/>
            </a:endParaRPr>
          </a:p>
        </p:txBody>
      </p:sp>
      <p:sp>
        <p:nvSpPr>
          <p:cNvPr id="14" name="AutoShape 10"/>
          <p:cNvSpPr>
            <a:spLocks noChangeArrowheads="1"/>
          </p:cNvSpPr>
          <p:nvPr/>
        </p:nvSpPr>
        <p:spPr bwMode="auto">
          <a:xfrm>
            <a:off x="4364947" y="2917024"/>
            <a:ext cx="576263" cy="742643"/>
          </a:xfrm>
          <a:prstGeom prst="downArrow">
            <a:avLst>
              <a:gd name="adj1" fmla="val 49778"/>
              <a:gd name="adj2" fmla="val 37477"/>
            </a:avLst>
          </a:prstGeom>
          <a:ln>
            <a:headEnd/>
            <a:tailEnd/>
          </a:ln>
          <a:extLst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22" name="AutoShape 42"/>
          <p:cNvSpPr>
            <a:spLocks noChangeArrowheads="1"/>
          </p:cNvSpPr>
          <p:nvPr/>
        </p:nvSpPr>
        <p:spPr bwMode="auto">
          <a:xfrm>
            <a:off x="4449065" y="2801142"/>
            <a:ext cx="433388" cy="287338"/>
          </a:xfrm>
          <a:prstGeom prst="upArrow">
            <a:avLst>
              <a:gd name="adj1" fmla="val 50185"/>
              <a:gd name="adj2" fmla="val 39227"/>
            </a:avLst>
          </a:prstGeom>
          <a:ln>
            <a:headEnd/>
            <a:tailEnd/>
          </a:ln>
          <a:ex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ru-RU" sz="1400">
              <a:solidFill>
                <a:srgbClr val="1C2B2B"/>
              </a:solidFill>
            </a:endParaRPr>
          </a:p>
        </p:txBody>
      </p:sp>
      <p:sp>
        <p:nvSpPr>
          <p:cNvPr id="25623" name="AutoShape 44"/>
          <p:cNvSpPr>
            <a:spLocks noChangeArrowheads="1"/>
          </p:cNvSpPr>
          <p:nvPr/>
        </p:nvSpPr>
        <p:spPr bwMode="auto">
          <a:xfrm>
            <a:off x="4485578" y="4107410"/>
            <a:ext cx="360362" cy="215900"/>
          </a:xfrm>
          <a:prstGeom prst="upArrow">
            <a:avLst>
              <a:gd name="adj1" fmla="val 49778"/>
              <a:gd name="adj2" fmla="val 49264"/>
            </a:avLst>
          </a:prstGeom>
          <a:ln>
            <a:headEnd/>
            <a:tailEnd/>
          </a:ln>
          <a:ex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ru-RU" sz="1400">
              <a:solidFill>
                <a:srgbClr val="1C2B2B"/>
              </a:solidFill>
            </a:endParaRPr>
          </a:p>
        </p:txBody>
      </p:sp>
      <p:sp>
        <p:nvSpPr>
          <p:cNvPr id="2560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143635"/>
            <a:ext cx="9144000" cy="647700"/>
          </a:xfrm>
        </p:spPr>
        <p:txBody>
          <a:bodyPr>
            <a:normAutofit/>
          </a:bodyPr>
          <a:lstStyle/>
          <a:p>
            <a:pPr algn="ctr" eaLnBrk="1" hangingPunct="1"/>
            <a:r>
              <a:rPr lang="ru-RU" sz="3600" b="1" dirty="0" smtClean="0">
                <a:solidFill>
                  <a:schemeClr val="bg2"/>
                </a:solidFill>
                <a:latin typeface="+mj-lt"/>
              </a:rPr>
              <a:t>СОСТАВ ГЭТ </a:t>
            </a:r>
            <a:r>
              <a:rPr lang="en-US" sz="3600" b="1" dirty="0" smtClean="0">
                <a:solidFill>
                  <a:schemeClr val="bg2"/>
                </a:solidFill>
                <a:latin typeface="+mj-lt"/>
              </a:rPr>
              <a:t>16</a:t>
            </a:r>
            <a:endParaRPr lang="ru-RU" sz="3200" b="1" dirty="0" smtClean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307228" name="_s1033"/>
          <p:cNvSpPr>
            <a:spLocks noChangeArrowheads="1"/>
          </p:cNvSpPr>
          <p:nvPr/>
        </p:nvSpPr>
        <p:spPr bwMode="auto">
          <a:xfrm>
            <a:off x="2771800" y="1831181"/>
            <a:ext cx="3744416" cy="969961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0" tIns="0" rIns="0" bIns="0" anchor="ctr">
            <a:noAutofit/>
          </a:bodyPr>
          <a:lstStyle/>
          <a:p>
            <a:pPr algn="ctr"/>
            <a:r>
              <a:rPr lang="ru-RU" sz="2000" b="1" dirty="0">
                <a:solidFill>
                  <a:srgbClr val="1C2B2B"/>
                </a:solidFill>
              </a:rPr>
              <a:t>калориметр жидкостный </a:t>
            </a:r>
            <a:r>
              <a:rPr lang="ru-RU" sz="2000" b="1" dirty="0" smtClean="0">
                <a:solidFill>
                  <a:srgbClr val="1C2B2B"/>
                </a:solidFill>
              </a:rPr>
              <a:t>со статической </a:t>
            </a:r>
            <a:r>
              <a:rPr lang="ru-RU" sz="2000" b="1" dirty="0">
                <a:solidFill>
                  <a:srgbClr val="1C2B2B"/>
                </a:solidFill>
              </a:rPr>
              <a:t>бомбой </a:t>
            </a:r>
            <a:endParaRPr lang="ru-RU" sz="2000" b="1" dirty="0" smtClean="0">
              <a:solidFill>
                <a:srgbClr val="1C2B2B"/>
              </a:solidFill>
            </a:endParaRPr>
          </a:p>
          <a:p>
            <a:pPr algn="ctr"/>
            <a:r>
              <a:rPr lang="ru-RU" sz="2000" b="1" dirty="0" smtClean="0">
                <a:solidFill>
                  <a:srgbClr val="1C2B2B"/>
                </a:solidFill>
              </a:rPr>
              <a:t>«</a:t>
            </a:r>
            <a:r>
              <a:rPr lang="ru-RU" sz="2000" b="1" dirty="0" err="1">
                <a:solidFill>
                  <a:srgbClr val="1C2B2B"/>
                </a:solidFill>
              </a:rPr>
              <a:t>ВИМ</a:t>
            </a:r>
            <a:r>
              <a:rPr lang="ru-RU" sz="2000" b="1" dirty="0">
                <a:solidFill>
                  <a:srgbClr val="1C2B2B"/>
                </a:solidFill>
              </a:rPr>
              <a:t>» - </a:t>
            </a:r>
            <a:r>
              <a:rPr lang="ru-RU" sz="2000" b="1" dirty="0" smtClean="0">
                <a:solidFill>
                  <a:srgbClr val="1C2B2B"/>
                </a:solidFill>
              </a:rPr>
              <a:t>компаратор</a:t>
            </a:r>
            <a:endParaRPr lang="ru-RU" sz="2000" b="1" dirty="0">
              <a:solidFill>
                <a:srgbClr val="1C2B2B"/>
              </a:solidFill>
            </a:endParaRPr>
          </a:p>
        </p:txBody>
      </p:sp>
      <p:sp>
        <p:nvSpPr>
          <p:cNvPr id="25611" name="_s1034"/>
          <p:cNvSpPr>
            <a:spLocks noChangeArrowheads="1"/>
          </p:cNvSpPr>
          <p:nvPr/>
        </p:nvSpPr>
        <p:spPr bwMode="auto">
          <a:xfrm>
            <a:off x="2771800" y="3055937"/>
            <a:ext cx="3744415" cy="1051473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0" tIns="0" rIns="0" bIns="0" anchor="ctr"/>
          <a:lstStyle/>
          <a:p>
            <a:pPr algn="ctr"/>
            <a:r>
              <a:rPr lang="ru-RU" b="1" dirty="0">
                <a:solidFill>
                  <a:srgbClr val="1C2B2B"/>
                </a:solidFill>
              </a:rPr>
              <a:t>мера удельной энергии сгорания – высокочистая бензойная кислота марки «К-1</a:t>
            </a:r>
            <a:r>
              <a:rPr lang="ru-RU" b="1" dirty="0" smtClean="0">
                <a:solidFill>
                  <a:srgbClr val="1C2B2B"/>
                </a:solidFill>
              </a:rPr>
              <a:t>»</a:t>
            </a:r>
            <a:endParaRPr lang="ru-RU" b="1" dirty="0">
              <a:solidFill>
                <a:srgbClr val="1C2B2B"/>
              </a:solidFill>
            </a:endParaRPr>
          </a:p>
        </p:txBody>
      </p:sp>
      <p:sp>
        <p:nvSpPr>
          <p:cNvPr id="25612" name="_s1036"/>
          <p:cNvSpPr>
            <a:spLocks noChangeArrowheads="1"/>
          </p:cNvSpPr>
          <p:nvPr/>
        </p:nvSpPr>
        <p:spPr bwMode="auto">
          <a:xfrm>
            <a:off x="2771800" y="4323310"/>
            <a:ext cx="3764363" cy="126076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0" tIns="0" rIns="0" bIns="0" anchor="ctr"/>
          <a:lstStyle/>
          <a:p>
            <a:pPr algn="ctr"/>
            <a:r>
              <a:rPr lang="ru-RU" b="1" dirty="0">
                <a:solidFill>
                  <a:srgbClr val="1C2B2B"/>
                </a:solidFill>
              </a:rPr>
              <a:t>аппаратура для определения суммарной молярной доли примесей в бензойной кислоте марки «К-1</a:t>
            </a:r>
            <a:r>
              <a:rPr lang="ru-RU" b="1" dirty="0" smtClean="0">
                <a:solidFill>
                  <a:srgbClr val="1C2B2B"/>
                </a:solidFill>
              </a:rPr>
              <a:t>»</a:t>
            </a:r>
            <a:endParaRPr lang="ru-RU" b="1" dirty="0">
              <a:solidFill>
                <a:srgbClr val="1C2B2B"/>
              </a:solidFill>
            </a:endParaRPr>
          </a:p>
        </p:txBody>
      </p:sp>
      <p:sp>
        <p:nvSpPr>
          <p:cNvPr id="307231" name="_s1035"/>
          <p:cNvSpPr>
            <a:spLocks noChangeArrowheads="1"/>
          </p:cNvSpPr>
          <p:nvPr/>
        </p:nvSpPr>
        <p:spPr bwMode="auto">
          <a:xfrm>
            <a:off x="3322396" y="5765799"/>
            <a:ext cx="2700299" cy="456846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lIns="0" tIns="0" rIns="0" bIns="0" anchor="ctr"/>
          <a:lstStyle/>
          <a:p>
            <a:pPr algn="ctr"/>
            <a:r>
              <a:rPr lang="sv-SE" sz="1400" b="1" dirty="0">
                <a:solidFill>
                  <a:srgbClr val="1C2B2B"/>
                </a:solidFill>
              </a:rPr>
              <a:t>Весы </a:t>
            </a:r>
            <a:r>
              <a:rPr lang="ru-RU" sz="1400" b="1" dirty="0" smtClean="0">
                <a:solidFill>
                  <a:srgbClr val="1C2B2B"/>
                </a:solidFill>
              </a:rPr>
              <a:t>электронные</a:t>
            </a:r>
            <a:endParaRPr lang="sv-SE" sz="1400" b="1" dirty="0">
              <a:solidFill>
                <a:srgbClr val="1C2B2B"/>
              </a:solidFill>
            </a:endParaRPr>
          </a:p>
        </p:txBody>
      </p:sp>
      <p:sp>
        <p:nvSpPr>
          <p:cNvPr id="25626" name="Text Box 47"/>
          <p:cNvSpPr txBox="1">
            <a:spLocks noChangeArrowheads="1"/>
          </p:cNvSpPr>
          <p:nvPr/>
        </p:nvSpPr>
        <p:spPr bwMode="auto">
          <a:xfrm>
            <a:off x="1451831" y="1178750"/>
            <a:ext cx="657073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sz="2800" b="1" dirty="0" smtClean="0">
                <a:solidFill>
                  <a:schemeClr val="accent5"/>
                </a:solidFill>
                <a:latin typeface="+mn-lt"/>
              </a:rPr>
              <a:t>для твердого и жидкого топлива</a:t>
            </a:r>
            <a:endParaRPr lang="ru-RU" sz="2800" b="1" dirty="0">
              <a:solidFill>
                <a:schemeClr val="accent5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81459694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AutoShape 41"/>
          <p:cNvSpPr>
            <a:spLocks noChangeArrowheads="1"/>
          </p:cNvSpPr>
          <p:nvPr/>
        </p:nvSpPr>
        <p:spPr bwMode="auto">
          <a:xfrm rot="10800000">
            <a:off x="7409269" y="4221088"/>
            <a:ext cx="504825" cy="401221"/>
          </a:xfrm>
          <a:prstGeom prst="upArrow">
            <a:avLst>
              <a:gd name="adj1" fmla="val 49685"/>
              <a:gd name="adj2" fmla="val 36264"/>
            </a:avLst>
          </a:prstGeom>
          <a:ln>
            <a:headEnd/>
            <a:tailEnd/>
          </a:ln>
          <a:ex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anchor="ctr"/>
          <a:lstStyle/>
          <a:p>
            <a:endParaRPr lang="ru-RU" sz="1400">
              <a:solidFill>
                <a:srgbClr val="1C2B2B"/>
              </a:solidFill>
            </a:endParaRPr>
          </a:p>
        </p:txBody>
      </p:sp>
      <p:sp>
        <p:nvSpPr>
          <p:cNvPr id="24" name="AutoShape 41"/>
          <p:cNvSpPr>
            <a:spLocks noChangeArrowheads="1"/>
          </p:cNvSpPr>
          <p:nvPr/>
        </p:nvSpPr>
        <p:spPr bwMode="auto">
          <a:xfrm rot="10800000">
            <a:off x="4880009" y="4262358"/>
            <a:ext cx="504825" cy="401221"/>
          </a:xfrm>
          <a:prstGeom prst="upArrow">
            <a:avLst>
              <a:gd name="adj1" fmla="val 49685"/>
              <a:gd name="adj2" fmla="val 36264"/>
            </a:avLst>
          </a:prstGeom>
          <a:ln>
            <a:headEnd/>
            <a:tailEnd/>
          </a:ln>
          <a:ex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anchor="ctr"/>
          <a:lstStyle/>
          <a:p>
            <a:endParaRPr lang="ru-RU" sz="1400">
              <a:solidFill>
                <a:srgbClr val="1C2B2B"/>
              </a:solidFill>
            </a:endParaRPr>
          </a:p>
        </p:txBody>
      </p:sp>
      <p:sp>
        <p:nvSpPr>
          <p:cNvPr id="25" name="AutoShape 41"/>
          <p:cNvSpPr>
            <a:spLocks noChangeArrowheads="1"/>
          </p:cNvSpPr>
          <p:nvPr/>
        </p:nvSpPr>
        <p:spPr bwMode="auto">
          <a:xfrm rot="10800000">
            <a:off x="2549157" y="4262358"/>
            <a:ext cx="504825" cy="401221"/>
          </a:xfrm>
          <a:prstGeom prst="upArrow">
            <a:avLst>
              <a:gd name="adj1" fmla="val 49685"/>
              <a:gd name="adj2" fmla="val 36264"/>
            </a:avLst>
          </a:prstGeom>
          <a:ln>
            <a:headEnd/>
            <a:tailEnd/>
          </a:ln>
          <a:ex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anchor="ctr"/>
          <a:lstStyle/>
          <a:p>
            <a:endParaRPr lang="ru-RU" sz="1400">
              <a:solidFill>
                <a:srgbClr val="1C2B2B"/>
              </a:solidFill>
            </a:endParaRPr>
          </a:p>
        </p:txBody>
      </p:sp>
      <p:sp>
        <p:nvSpPr>
          <p:cNvPr id="13" name="AutoShape 41"/>
          <p:cNvSpPr>
            <a:spLocks noChangeArrowheads="1"/>
          </p:cNvSpPr>
          <p:nvPr/>
        </p:nvSpPr>
        <p:spPr bwMode="auto">
          <a:xfrm rot="10800000">
            <a:off x="5088896" y="2523722"/>
            <a:ext cx="504825" cy="401221"/>
          </a:xfrm>
          <a:prstGeom prst="upArrow">
            <a:avLst>
              <a:gd name="adj1" fmla="val 49685"/>
              <a:gd name="adj2" fmla="val 36264"/>
            </a:avLst>
          </a:prstGeom>
          <a:ln>
            <a:headEnd/>
            <a:tailEnd/>
          </a:ln>
          <a:ex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anchor="ctr"/>
          <a:lstStyle/>
          <a:p>
            <a:endParaRPr lang="ru-RU" sz="1400">
              <a:solidFill>
                <a:srgbClr val="1C2B2B"/>
              </a:solidFill>
            </a:endParaRPr>
          </a:p>
        </p:txBody>
      </p:sp>
      <p:sp>
        <p:nvSpPr>
          <p:cNvPr id="14" name="AutoShape 51"/>
          <p:cNvSpPr>
            <a:spLocks noChangeArrowheads="1"/>
          </p:cNvSpPr>
          <p:nvPr/>
        </p:nvSpPr>
        <p:spPr bwMode="auto">
          <a:xfrm rot="5400000">
            <a:off x="1619225" y="3515710"/>
            <a:ext cx="504825" cy="215900"/>
          </a:xfrm>
          <a:prstGeom prst="upArrow">
            <a:avLst>
              <a:gd name="adj1" fmla="val 49685"/>
              <a:gd name="adj2" fmla="val 36264"/>
            </a:avLst>
          </a:prstGeom>
          <a:ln>
            <a:headEnd/>
            <a:tailEnd/>
          </a:ln>
          <a:ex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anchor="ctr"/>
          <a:lstStyle/>
          <a:p>
            <a:endParaRPr lang="ru-RU" sz="1400">
              <a:solidFill>
                <a:srgbClr val="1C2B2B"/>
              </a:solidFill>
            </a:endParaRPr>
          </a:p>
        </p:txBody>
      </p:sp>
      <p:sp>
        <p:nvSpPr>
          <p:cNvPr id="15" name="_s1039"/>
          <p:cNvSpPr>
            <a:spLocks noChangeArrowheads="1"/>
          </p:cNvSpPr>
          <p:nvPr/>
        </p:nvSpPr>
        <p:spPr bwMode="auto">
          <a:xfrm>
            <a:off x="1979588" y="1656597"/>
            <a:ext cx="6723442" cy="905019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lIns="0" tIns="0" rIns="0" bIns="0" anchor="ctr"/>
          <a:lstStyle/>
          <a:p>
            <a:pPr algn="ctr"/>
            <a:r>
              <a:rPr lang="ru-RU" sz="2400" b="1" dirty="0">
                <a:solidFill>
                  <a:srgbClr val="1C2B2B"/>
                </a:solidFill>
              </a:rPr>
              <a:t>калориметр газовый «КАТЕТ</a:t>
            </a:r>
            <a:r>
              <a:rPr lang="ru-RU" sz="2400" b="1" dirty="0" smtClean="0">
                <a:solidFill>
                  <a:srgbClr val="1C2B2B"/>
                </a:solidFill>
              </a:rPr>
              <a:t>»</a:t>
            </a:r>
            <a:endParaRPr lang="ru-RU" sz="2400" b="1" dirty="0">
              <a:solidFill>
                <a:srgbClr val="1C2B2B"/>
              </a:solidFill>
            </a:endParaRPr>
          </a:p>
          <a:p>
            <a:pPr algn="ctr"/>
            <a:r>
              <a:rPr lang="ru-RU" sz="2400" b="1" dirty="0" smtClean="0">
                <a:solidFill>
                  <a:srgbClr val="1C2B2B"/>
                </a:solidFill>
              </a:rPr>
              <a:t>(10 – 66 МДж/м</a:t>
            </a:r>
            <a:r>
              <a:rPr lang="en-US" sz="2400" b="1" baseline="30000" dirty="0" smtClean="0">
                <a:solidFill>
                  <a:srgbClr val="1C2B2B"/>
                </a:solidFill>
              </a:rPr>
              <a:t>3</a:t>
            </a:r>
            <a:r>
              <a:rPr lang="en-US" sz="2400" b="1" dirty="0" smtClean="0">
                <a:solidFill>
                  <a:srgbClr val="1C2B2B"/>
                </a:solidFill>
              </a:rPr>
              <a:t>)</a:t>
            </a:r>
            <a:endParaRPr lang="ru-RU" sz="2400" dirty="0">
              <a:solidFill>
                <a:srgbClr val="1C2B2B"/>
              </a:solidFill>
            </a:endParaRPr>
          </a:p>
        </p:txBody>
      </p:sp>
      <p:sp>
        <p:nvSpPr>
          <p:cNvPr id="16" name="_s1038"/>
          <p:cNvSpPr>
            <a:spLocks noChangeArrowheads="1"/>
          </p:cNvSpPr>
          <p:nvPr/>
        </p:nvSpPr>
        <p:spPr bwMode="auto">
          <a:xfrm>
            <a:off x="6401542" y="4678904"/>
            <a:ext cx="2520280" cy="1827933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lIns="0" tIns="0" rIns="0" bIns="0" anchor="ctr"/>
          <a:lstStyle/>
          <a:p>
            <a:pPr algn="ctr"/>
            <a:r>
              <a:rPr lang="ru-RU" sz="2000" b="1" dirty="0">
                <a:solidFill>
                  <a:srgbClr val="1C2B2B"/>
                </a:solidFill>
              </a:rPr>
              <a:t>калориметр жидкостный с газовой горелкой «В-06АК» - </a:t>
            </a:r>
            <a:r>
              <a:rPr lang="ru-RU" sz="2000" b="1" dirty="0" smtClean="0">
                <a:solidFill>
                  <a:srgbClr val="1C2B2B"/>
                </a:solidFill>
              </a:rPr>
              <a:t>компаратор</a:t>
            </a:r>
          </a:p>
          <a:p>
            <a:pPr algn="ctr"/>
            <a:r>
              <a:rPr lang="ru-RU" sz="2000" b="1" dirty="0" smtClean="0">
                <a:solidFill>
                  <a:srgbClr val="1C2B2B"/>
                </a:solidFill>
              </a:rPr>
              <a:t>(</a:t>
            </a:r>
            <a:r>
              <a:rPr lang="en-US" sz="2000" b="1" dirty="0" smtClean="0">
                <a:solidFill>
                  <a:srgbClr val="1C2B2B"/>
                </a:solidFill>
              </a:rPr>
              <a:t>25 </a:t>
            </a:r>
            <a:r>
              <a:rPr lang="ru-RU" sz="2000" b="1" dirty="0" smtClean="0">
                <a:solidFill>
                  <a:srgbClr val="1C2B2B"/>
                </a:solidFill>
              </a:rPr>
              <a:t>– </a:t>
            </a:r>
            <a:r>
              <a:rPr lang="ru-RU" sz="2000" b="1" dirty="0">
                <a:solidFill>
                  <a:srgbClr val="1C2B2B"/>
                </a:solidFill>
              </a:rPr>
              <a:t>50 </a:t>
            </a:r>
            <a:r>
              <a:rPr lang="ru-RU" sz="2000" b="1" dirty="0" smtClean="0">
                <a:solidFill>
                  <a:srgbClr val="1C2B2B"/>
                </a:solidFill>
              </a:rPr>
              <a:t>МДж/м</a:t>
            </a:r>
            <a:r>
              <a:rPr lang="en-US" sz="2000" b="1" baseline="30000" dirty="0" smtClean="0">
                <a:solidFill>
                  <a:srgbClr val="1C2B2B"/>
                </a:solidFill>
              </a:rPr>
              <a:t>3</a:t>
            </a:r>
            <a:r>
              <a:rPr lang="en-US" sz="2000" b="1" dirty="0" smtClean="0">
                <a:solidFill>
                  <a:srgbClr val="1C2B2B"/>
                </a:solidFill>
              </a:rPr>
              <a:t>)</a:t>
            </a:r>
            <a:endParaRPr lang="ru-RU" sz="2000" b="1" dirty="0">
              <a:solidFill>
                <a:srgbClr val="1C2B2B"/>
              </a:solidFill>
            </a:endParaRPr>
          </a:p>
        </p:txBody>
      </p:sp>
      <p:sp>
        <p:nvSpPr>
          <p:cNvPr id="17" name="_s1037"/>
          <p:cNvSpPr>
            <a:spLocks noChangeArrowheads="1"/>
          </p:cNvSpPr>
          <p:nvPr/>
        </p:nvSpPr>
        <p:spPr bwMode="auto">
          <a:xfrm>
            <a:off x="1979588" y="2942703"/>
            <a:ext cx="6723442" cy="136191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lIns="0" tIns="0" rIns="0" bIns="0" anchor="ctr"/>
          <a:lstStyle/>
          <a:p>
            <a:pPr algn="ctr"/>
            <a:r>
              <a:rPr lang="ru-RU" sz="1600" dirty="0" smtClean="0">
                <a:solidFill>
                  <a:srgbClr val="1C2B2B"/>
                </a:solidFill>
              </a:rPr>
              <a:t>мера </a:t>
            </a:r>
            <a:r>
              <a:rPr lang="ru-RU" sz="1600" dirty="0" err="1" smtClean="0">
                <a:solidFill>
                  <a:srgbClr val="1C2B2B"/>
                </a:solidFill>
              </a:rPr>
              <a:t>ОТС</a:t>
            </a:r>
            <a:r>
              <a:rPr lang="ru-RU" sz="1600" dirty="0" smtClean="0">
                <a:solidFill>
                  <a:srgbClr val="1C2B2B"/>
                </a:solidFill>
              </a:rPr>
              <a:t> – </a:t>
            </a:r>
            <a:r>
              <a:rPr lang="ru-RU" sz="1600" b="1" dirty="0" smtClean="0">
                <a:solidFill>
                  <a:srgbClr val="1C2B2B"/>
                </a:solidFill>
              </a:rPr>
              <a:t>высокочистый </a:t>
            </a:r>
            <a:r>
              <a:rPr lang="ru-RU" sz="1600" b="1" dirty="0">
                <a:solidFill>
                  <a:srgbClr val="1C2B2B"/>
                </a:solidFill>
              </a:rPr>
              <a:t>(≥ 99,99 </a:t>
            </a:r>
            <a:r>
              <a:rPr lang="ru-RU" sz="1600" b="1" dirty="0" smtClean="0">
                <a:solidFill>
                  <a:srgbClr val="1C2B2B"/>
                </a:solidFill>
              </a:rPr>
              <a:t>% мол.) водород</a:t>
            </a:r>
            <a:endParaRPr lang="ru-RU" sz="1600" b="1" dirty="0">
              <a:solidFill>
                <a:srgbClr val="1C2B2B"/>
              </a:solidFill>
            </a:endParaRPr>
          </a:p>
          <a:p>
            <a:pPr algn="ctr"/>
            <a:r>
              <a:rPr lang="ru-RU" sz="1600" dirty="0" smtClean="0">
                <a:solidFill>
                  <a:srgbClr val="1C2B2B"/>
                </a:solidFill>
              </a:rPr>
              <a:t>мера </a:t>
            </a:r>
            <a:r>
              <a:rPr lang="ru-RU" sz="1600" dirty="0" err="1">
                <a:solidFill>
                  <a:srgbClr val="1C2B2B"/>
                </a:solidFill>
              </a:rPr>
              <a:t>ОТС</a:t>
            </a:r>
            <a:r>
              <a:rPr lang="ru-RU" sz="1600" dirty="0">
                <a:solidFill>
                  <a:srgbClr val="1C2B2B"/>
                </a:solidFill>
              </a:rPr>
              <a:t> – </a:t>
            </a:r>
            <a:r>
              <a:rPr lang="ru-RU" sz="1600" b="1" dirty="0">
                <a:solidFill>
                  <a:srgbClr val="1C2B2B"/>
                </a:solidFill>
              </a:rPr>
              <a:t>высокочистый </a:t>
            </a:r>
            <a:r>
              <a:rPr lang="ru-RU" sz="1600" b="1" dirty="0" smtClean="0">
                <a:solidFill>
                  <a:srgbClr val="1C2B2B"/>
                </a:solidFill>
              </a:rPr>
              <a:t>(≥ 99,95 </a:t>
            </a:r>
            <a:r>
              <a:rPr lang="ru-RU" sz="1600" b="1" dirty="0">
                <a:solidFill>
                  <a:srgbClr val="1C2B2B"/>
                </a:solidFill>
              </a:rPr>
              <a:t>% мол.) метан</a:t>
            </a:r>
          </a:p>
          <a:p>
            <a:pPr algn="ctr"/>
            <a:r>
              <a:rPr lang="ru-RU" sz="1600" dirty="0" smtClean="0">
                <a:solidFill>
                  <a:srgbClr val="1C2B2B"/>
                </a:solidFill>
              </a:rPr>
              <a:t>мера </a:t>
            </a:r>
            <a:r>
              <a:rPr lang="ru-RU" sz="1600" dirty="0" err="1">
                <a:solidFill>
                  <a:srgbClr val="1C2B2B"/>
                </a:solidFill>
              </a:rPr>
              <a:t>ОТС</a:t>
            </a:r>
            <a:r>
              <a:rPr lang="ru-RU" sz="1600" dirty="0">
                <a:solidFill>
                  <a:srgbClr val="1C2B2B"/>
                </a:solidFill>
              </a:rPr>
              <a:t> – </a:t>
            </a:r>
            <a:r>
              <a:rPr lang="ru-RU" sz="1600" b="1" dirty="0">
                <a:solidFill>
                  <a:srgbClr val="1C2B2B"/>
                </a:solidFill>
              </a:rPr>
              <a:t>высокочистый (≥ </a:t>
            </a:r>
            <a:r>
              <a:rPr lang="ru-RU" sz="1600" b="1" dirty="0" smtClean="0">
                <a:solidFill>
                  <a:srgbClr val="1C2B2B"/>
                </a:solidFill>
              </a:rPr>
              <a:t>99,95 </a:t>
            </a:r>
            <a:r>
              <a:rPr lang="ru-RU" sz="1600" b="1" dirty="0">
                <a:solidFill>
                  <a:srgbClr val="1C2B2B"/>
                </a:solidFill>
              </a:rPr>
              <a:t>% мол.) этан</a:t>
            </a:r>
          </a:p>
          <a:p>
            <a:pPr algn="ctr"/>
            <a:r>
              <a:rPr lang="ru-RU" sz="1600" dirty="0" smtClean="0">
                <a:solidFill>
                  <a:srgbClr val="1C2B2B"/>
                </a:solidFill>
              </a:rPr>
              <a:t>мера </a:t>
            </a:r>
            <a:r>
              <a:rPr lang="ru-RU" sz="1600" dirty="0" err="1">
                <a:solidFill>
                  <a:srgbClr val="1C2B2B"/>
                </a:solidFill>
              </a:rPr>
              <a:t>ОТС</a:t>
            </a:r>
            <a:r>
              <a:rPr lang="ru-RU" sz="1600" dirty="0">
                <a:solidFill>
                  <a:srgbClr val="1C2B2B"/>
                </a:solidFill>
              </a:rPr>
              <a:t> – </a:t>
            </a:r>
            <a:r>
              <a:rPr lang="ru-RU" sz="1600" b="1" dirty="0">
                <a:solidFill>
                  <a:srgbClr val="1C2B2B"/>
                </a:solidFill>
              </a:rPr>
              <a:t>высокочистый (≥ 99,99 % мол.) пропан</a:t>
            </a:r>
          </a:p>
        </p:txBody>
      </p:sp>
      <p:sp>
        <p:nvSpPr>
          <p:cNvPr id="18" name="Text Box 46"/>
          <p:cNvSpPr txBox="1">
            <a:spLocks noChangeArrowheads="1"/>
          </p:cNvSpPr>
          <p:nvPr/>
        </p:nvSpPr>
        <p:spPr bwMode="auto">
          <a:xfrm>
            <a:off x="1979588" y="1088740"/>
            <a:ext cx="672344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sz="2800" b="1" dirty="0">
                <a:solidFill>
                  <a:schemeClr val="accent2"/>
                </a:solidFill>
                <a:latin typeface="+mn-lt"/>
              </a:rPr>
              <a:t>для газообразного топлива</a:t>
            </a:r>
          </a:p>
        </p:txBody>
      </p:sp>
      <p:sp>
        <p:nvSpPr>
          <p:cNvPr id="19" name="_s1037"/>
          <p:cNvSpPr>
            <a:spLocks noChangeArrowheads="1"/>
          </p:cNvSpPr>
          <p:nvPr/>
        </p:nvSpPr>
        <p:spPr bwMode="auto">
          <a:xfrm>
            <a:off x="0" y="3225113"/>
            <a:ext cx="1763688" cy="79216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lIns="0" tIns="0" rIns="0" bIns="0" anchor="ctr"/>
          <a:lstStyle/>
          <a:p>
            <a:pPr algn="ctr"/>
            <a:r>
              <a:rPr lang="ru-RU" sz="1600" dirty="0">
                <a:solidFill>
                  <a:srgbClr val="1C2B2B"/>
                </a:solidFill>
              </a:rPr>
              <a:t>входной контроль</a:t>
            </a:r>
            <a:br>
              <a:rPr lang="ru-RU" sz="1600" dirty="0">
                <a:solidFill>
                  <a:srgbClr val="1C2B2B"/>
                </a:solidFill>
              </a:rPr>
            </a:br>
            <a:r>
              <a:rPr lang="ru-RU" sz="1600" dirty="0">
                <a:solidFill>
                  <a:srgbClr val="1C2B2B"/>
                </a:solidFill>
              </a:rPr>
              <a:t>чистоты</a:t>
            </a:r>
            <a:br>
              <a:rPr lang="ru-RU" sz="1600" dirty="0">
                <a:solidFill>
                  <a:srgbClr val="1C2B2B"/>
                </a:solidFill>
              </a:rPr>
            </a:br>
            <a:r>
              <a:rPr lang="ru-RU" sz="1600" dirty="0">
                <a:solidFill>
                  <a:srgbClr val="1C2B2B"/>
                </a:solidFill>
              </a:rPr>
              <a:t>на ГЭТ </a:t>
            </a:r>
            <a:r>
              <a:rPr lang="ru-RU" sz="1600" dirty="0" smtClean="0">
                <a:solidFill>
                  <a:srgbClr val="1C2B2B"/>
                </a:solidFill>
              </a:rPr>
              <a:t>154-2016</a:t>
            </a:r>
            <a:endParaRPr lang="ru-RU" sz="1600" dirty="0">
              <a:solidFill>
                <a:srgbClr val="1C2B2B"/>
              </a:solidFill>
            </a:endParaRPr>
          </a:p>
        </p:txBody>
      </p:sp>
      <p:sp>
        <p:nvSpPr>
          <p:cNvPr id="23" name="_s1038"/>
          <p:cNvSpPr>
            <a:spLocks noChangeArrowheads="1"/>
          </p:cNvSpPr>
          <p:nvPr/>
        </p:nvSpPr>
        <p:spPr bwMode="auto">
          <a:xfrm>
            <a:off x="3998704" y="4678903"/>
            <a:ext cx="2266068" cy="1827933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lIns="0" tIns="0" rIns="0" bIns="0" anchor="ctr"/>
          <a:lstStyle/>
          <a:p>
            <a:pPr algn="ctr"/>
            <a:r>
              <a:rPr lang="ru-RU" sz="2000" b="1" dirty="0" smtClean="0">
                <a:solidFill>
                  <a:srgbClr val="1C2B2B"/>
                </a:solidFill>
              </a:rPr>
              <a:t>калориметр газовый «</a:t>
            </a:r>
            <a:r>
              <a:rPr lang="ru-RU" sz="2000" b="1" dirty="0" err="1" smtClean="0">
                <a:solidFill>
                  <a:srgbClr val="1C2B2B"/>
                </a:solidFill>
              </a:rPr>
              <a:t>УСНГ</a:t>
            </a:r>
            <a:r>
              <a:rPr lang="ru-RU" sz="2000" b="1" dirty="0" smtClean="0">
                <a:solidFill>
                  <a:srgbClr val="1C2B2B"/>
                </a:solidFill>
              </a:rPr>
              <a:t>»</a:t>
            </a:r>
          </a:p>
          <a:p>
            <a:pPr algn="ctr"/>
            <a:r>
              <a:rPr lang="en-US" sz="2000" b="1" dirty="0" smtClean="0">
                <a:solidFill>
                  <a:srgbClr val="1C2B2B"/>
                </a:solidFill>
              </a:rPr>
              <a:t>(3 – </a:t>
            </a:r>
            <a:r>
              <a:rPr lang="ru-RU" sz="2000" b="1" dirty="0" smtClean="0">
                <a:solidFill>
                  <a:srgbClr val="1C2B2B"/>
                </a:solidFill>
              </a:rPr>
              <a:t>3</a:t>
            </a:r>
            <a:r>
              <a:rPr lang="en-US" sz="2000" b="1" dirty="0" smtClean="0">
                <a:solidFill>
                  <a:srgbClr val="1C2B2B"/>
                </a:solidFill>
              </a:rPr>
              <a:t>5 </a:t>
            </a:r>
            <a:r>
              <a:rPr lang="ru-RU" sz="2000" b="1" dirty="0" smtClean="0">
                <a:solidFill>
                  <a:srgbClr val="1C2B2B"/>
                </a:solidFill>
              </a:rPr>
              <a:t>МДж/м</a:t>
            </a:r>
            <a:r>
              <a:rPr lang="en-US" sz="2000" b="1" baseline="30000" dirty="0" smtClean="0">
                <a:solidFill>
                  <a:srgbClr val="1C2B2B"/>
                </a:solidFill>
              </a:rPr>
              <a:t>3</a:t>
            </a:r>
            <a:r>
              <a:rPr lang="en-US" sz="2000" b="1" dirty="0" smtClean="0">
                <a:solidFill>
                  <a:srgbClr val="1C2B2B"/>
                </a:solidFill>
              </a:rPr>
              <a:t>)</a:t>
            </a:r>
            <a:endParaRPr lang="ru-RU" sz="2000" b="1" dirty="0">
              <a:solidFill>
                <a:srgbClr val="1C2B2B"/>
              </a:solidFill>
            </a:endParaRPr>
          </a:p>
        </p:txBody>
      </p:sp>
      <p:sp>
        <p:nvSpPr>
          <p:cNvPr id="26" name="Rectangle 2"/>
          <p:cNvSpPr txBox="1">
            <a:spLocks noChangeArrowheads="1"/>
          </p:cNvSpPr>
          <p:nvPr/>
        </p:nvSpPr>
        <p:spPr>
          <a:xfrm>
            <a:off x="0" y="143635"/>
            <a:ext cx="9144000" cy="6477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b="0" kern="1200">
                <a:solidFill>
                  <a:schemeClr val="bg1"/>
                </a:solidFill>
                <a:latin typeface="Segoe Print" pitchFamily="2" charset="0"/>
                <a:ea typeface="+mj-ea"/>
                <a:cs typeface="+mj-cs"/>
              </a:defRPr>
            </a:lvl1pPr>
          </a:lstStyle>
          <a:p>
            <a:r>
              <a:rPr lang="ru-RU" sz="3600" b="1" dirty="0" smtClean="0">
                <a:solidFill>
                  <a:srgbClr val="FFFFFF"/>
                </a:solidFill>
                <a:latin typeface="Arial Black"/>
              </a:rPr>
              <a:t>СОСТАВ ГЭТ </a:t>
            </a:r>
            <a:r>
              <a:rPr lang="en-US" sz="3600" b="1" dirty="0" smtClean="0">
                <a:solidFill>
                  <a:srgbClr val="FFFFFF"/>
                </a:solidFill>
                <a:latin typeface="Arial Black"/>
              </a:rPr>
              <a:t>16</a:t>
            </a:r>
            <a:r>
              <a:rPr lang="ru-RU" sz="3600" b="1" dirty="0" smtClean="0">
                <a:solidFill>
                  <a:srgbClr val="FFFFFF"/>
                </a:solidFill>
                <a:latin typeface="Arial Black"/>
              </a:rPr>
              <a:t>-2018</a:t>
            </a:r>
            <a:endParaRPr lang="ru-RU" sz="3200" b="1" dirty="0" smtClean="0">
              <a:solidFill>
                <a:srgbClr val="FFFFFF"/>
              </a:solidFill>
              <a:latin typeface="Arial Black"/>
            </a:endParaRPr>
          </a:p>
        </p:txBody>
      </p:sp>
      <p:sp>
        <p:nvSpPr>
          <p:cNvPr id="21" name="_s1038"/>
          <p:cNvSpPr>
            <a:spLocks noChangeArrowheads="1"/>
          </p:cNvSpPr>
          <p:nvPr/>
        </p:nvSpPr>
        <p:spPr bwMode="auto">
          <a:xfrm>
            <a:off x="1740077" y="4678902"/>
            <a:ext cx="2122986" cy="1827933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lIns="0" tIns="0" rIns="0" bIns="0" anchor="ctr"/>
          <a:lstStyle/>
          <a:p>
            <a:pPr algn="ctr"/>
            <a:r>
              <a:rPr lang="ru-RU" sz="2000" b="1" dirty="0">
                <a:solidFill>
                  <a:srgbClr val="1C2B2B"/>
                </a:solidFill>
              </a:rPr>
              <a:t>калориметр газовый «УСВГ</a:t>
            </a:r>
            <a:r>
              <a:rPr lang="ru-RU" sz="2000" b="1" dirty="0" smtClean="0">
                <a:solidFill>
                  <a:srgbClr val="1C2B2B"/>
                </a:solidFill>
              </a:rPr>
              <a:t>»</a:t>
            </a:r>
          </a:p>
          <a:p>
            <a:pPr algn="ctr"/>
            <a:r>
              <a:rPr lang="en-US" sz="2000" b="1" dirty="0" smtClean="0">
                <a:solidFill>
                  <a:srgbClr val="1C2B2B"/>
                </a:solidFill>
              </a:rPr>
              <a:t>(25 – 90 </a:t>
            </a:r>
            <a:r>
              <a:rPr lang="ru-RU" sz="2000" b="1" dirty="0" smtClean="0">
                <a:solidFill>
                  <a:srgbClr val="1C2B2B"/>
                </a:solidFill>
              </a:rPr>
              <a:t>МДж/м</a:t>
            </a:r>
            <a:r>
              <a:rPr lang="en-US" sz="2000" b="1" baseline="30000" dirty="0" smtClean="0">
                <a:solidFill>
                  <a:srgbClr val="1C2B2B"/>
                </a:solidFill>
              </a:rPr>
              <a:t>3</a:t>
            </a:r>
            <a:r>
              <a:rPr lang="en-US" sz="2000" b="1" dirty="0" smtClean="0">
                <a:solidFill>
                  <a:srgbClr val="1C2B2B"/>
                </a:solidFill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790841477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1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1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1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1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1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043608" y="19182"/>
            <a:ext cx="8100392" cy="1069558"/>
          </a:xfrm>
        </p:spPr>
        <p:txBody>
          <a:bodyPr>
            <a:normAutofit/>
          </a:bodyPr>
          <a:lstStyle/>
          <a:p>
            <a:pPr lvl="0" algn="l" fontAlgn="base">
              <a:spcAft>
                <a:spcPct val="0"/>
              </a:spcAft>
            </a:pPr>
            <a:r>
              <a:rPr lang="ru-RU" sz="2200" dirty="0">
                <a:solidFill>
                  <a:srgbClr val="FFFFFF"/>
                </a:solidFill>
                <a:latin typeface="Arial Black"/>
                <a:ea typeface="+mn-ea"/>
                <a:cs typeface="+mn-cs"/>
              </a:rPr>
              <a:t>МЕТРОЛОГИЧЕСКИЕ ХАРАКТЕРИСТИКИ ГАЗОВЫХ КАЛОРИМЕТРОВ В СОСТАВЕ ГЭТ 16</a:t>
            </a:r>
          </a:p>
        </p:txBody>
      </p:sp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1929711407"/>
              </p:ext>
            </p:extLst>
          </p:nvPr>
        </p:nvGraphicFramePr>
        <p:xfrm>
          <a:off x="0" y="980728"/>
          <a:ext cx="9144000" cy="53105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4" name="Picture 2" descr="C:\Documents and Settings\Прудаев\Мои документы\Конференции_Семинары\Презентации_все\logo green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08" y="19181"/>
            <a:ext cx="1008000" cy="100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5" name="Group 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1729350"/>
              </p:ext>
            </p:extLst>
          </p:nvPr>
        </p:nvGraphicFramePr>
        <p:xfrm>
          <a:off x="35608" y="4221088"/>
          <a:ext cx="9108392" cy="2404432"/>
        </p:xfrm>
        <a:graphic>
          <a:graphicData uri="http://schemas.openxmlformats.org/drawingml/2006/table">
            <a:tbl>
              <a:tblPr>
                <a:tableStyleId>{18603FDC-E32A-4AB5-989C-0864C3EAD2B8}</a:tableStyleId>
              </a:tblPr>
              <a:tblGrid>
                <a:gridCol w="278521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1913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800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835696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22998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</a:rPr>
                        <a:t>Характеристика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+mn-lt"/>
                      </a:endParaRPr>
                    </a:p>
                  </a:txBody>
                  <a:tcPr marL="90000" marR="90000" marT="46808" marB="4680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</a:rPr>
                        <a:t>«КАТЕТ»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+mn-lt"/>
                      </a:endParaRPr>
                    </a:p>
                  </a:txBody>
                  <a:tcPr marL="90000" marR="90000" marT="46808" marB="4680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</a:rPr>
                        <a:t>«В-06АК»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+mn-lt"/>
                      </a:endParaRPr>
                    </a:p>
                  </a:txBody>
                  <a:tcPr marL="90000" marR="90000" marT="46808" marB="4680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</a:rPr>
                        <a:t>УСНГ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+mn-lt"/>
                      </a:endParaRPr>
                    </a:p>
                  </a:txBody>
                  <a:tcPr marL="90000" marR="90000" marT="46808" marB="4680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</a:rPr>
                        <a:t>УСВГ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+mn-lt"/>
                      </a:endParaRPr>
                    </a:p>
                  </a:txBody>
                  <a:tcPr marL="90000" marR="90000" marT="46808" marB="4680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307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</a:rPr>
                        <a:t>Диапазон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+mn-lt"/>
                      </a:endParaRPr>
                    </a:p>
                  </a:txBody>
                  <a:tcPr marL="90000" marR="90000" marT="46808" marB="4680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</a:rPr>
                        <a:t>10-66 МДж/м</a:t>
                      </a:r>
                      <a:r>
                        <a:rPr kumimoji="0" lang="ru-RU" sz="2000" b="1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</a:rPr>
                        <a:t>3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marL="90000" marR="90000" marT="46808" marB="4680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ru-RU" sz="20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</a:rPr>
                        <a:t>3-35 МДж/м</a:t>
                      </a:r>
                      <a:r>
                        <a:rPr kumimoji="0" lang="ru-RU" sz="2000" b="1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</a:rPr>
                        <a:t>3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marL="90000" marR="90000" marT="46808" marB="4680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ru-RU" sz="20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</a:rPr>
                        <a:t>25-90 МДж/м</a:t>
                      </a:r>
                      <a:r>
                        <a:rPr kumimoji="0" lang="ru-RU" sz="2000" b="1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</a:rPr>
                        <a:t>3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marL="90000" marR="90000" marT="46808" marB="4680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66804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</a:rPr>
                        <a:t>Погрешность воспроизведения единицы абсолютным методом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+mn-lt"/>
                      </a:endParaRPr>
                    </a:p>
                  </a:txBody>
                  <a:tcPr marL="90000" marR="90000" marT="46808" marB="4680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</a:rPr>
                        <a:t>14·10</a:t>
                      </a:r>
                      <a:r>
                        <a:rPr kumimoji="0" lang="ru-RU" sz="2000" b="1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</a:rPr>
                        <a:t>-4</a:t>
                      </a:r>
                      <a:endParaRPr kumimoji="0" lang="ru-RU" sz="2000" b="1" i="0" u="none" strike="noStrike" cap="none" normalizeH="0" baseline="30000" dirty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marL="90000" marR="90000" marT="46808" marB="4680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</a:rPr>
                        <a:t>—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72000" marR="72000" marT="36006" marB="3600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</a:rPr>
                        <a:t>—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72000" marR="72000" marT="36006" marB="3600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2341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</a:rPr>
                        <a:t>Погрешность передачи единицы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+mn-lt"/>
                      </a:endParaRPr>
                    </a:p>
                  </a:txBody>
                  <a:tcPr marL="90000" marR="90000" marT="46808" marB="4680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</a:rPr>
                        <a:t>16·10</a:t>
                      </a:r>
                      <a:r>
                        <a:rPr kumimoji="0" lang="ru-RU" sz="2000" b="1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</a:rPr>
                        <a:t>-4</a:t>
                      </a:r>
                      <a:endParaRPr kumimoji="0" lang="ru-RU" sz="2000" b="1" i="0" u="none" strike="noStrike" cap="none" normalizeH="0" baseline="30000" dirty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marL="90000" marR="90000" marT="46808" marB="4680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</a:rPr>
                        <a:t>30·10</a:t>
                      </a:r>
                      <a:r>
                        <a:rPr kumimoji="0" lang="ru-RU" sz="2000" b="1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</a:rPr>
                        <a:t>-4</a:t>
                      </a:r>
                      <a:endParaRPr kumimoji="0" lang="ru-RU" sz="2000" b="1" i="0" u="none" strike="noStrike" cap="none" normalizeH="0" baseline="30000" dirty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marL="90000" marR="90000" marT="46808" marB="4680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ru-RU" sz="20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</a:rPr>
                        <a:t>(30 ÷ 40)·10</a:t>
                      </a:r>
                      <a:r>
                        <a:rPr kumimoji="0" lang="ru-RU" sz="2000" b="1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</a:rPr>
                        <a:t>-4</a:t>
                      </a:r>
                      <a:endParaRPr kumimoji="0" lang="ru-RU" sz="2000" b="1" i="0" u="none" strike="noStrike" cap="none" normalizeH="0" baseline="30000" dirty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marL="90000" marR="90000" marT="46808" marB="4680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ru-RU" sz="20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</a:rPr>
                        <a:t>30·10</a:t>
                      </a:r>
                      <a:r>
                        <a:rPr kumimoji="0" lang="ru-RU" sz="2000" b="1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</a:rPr>
                        <a:t>-4</a:t>
                      </a:r>
                      <a:endParaRPr kumimoji="0" lang="ru-RU" sz="2000" b="1" i="0" u="none" strike="noStrike" cap="none" normalizeH="0" baseline="30000" dirty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marL="90000" marR="90000" marT="46808" marB="4680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7099129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607" y="19181"/>
            <a:ext cx="8100393" cy="1008001"/>
          </a:xfrm>
        </p:spPr>
        <p:txBody>
          <a:bodyPr anchor="ctr">
            <a:noAutofit/>
          </a:bodyPr>
          <a:lstStyle/>
          <a:p>
            <a:pPr marL="0" indent="0">
              <a:buNone/>
            </a:pPr>
            <a:r>
              <a:rPr lang="ru-RU" sz="2800" b="1" dirty="0" smtClean="0">
                <a:solidFill>
                  <a:schemeClr val="bg2"/>
                </a:solidFill>
                <a:latin typeface="+mj-lt"/>
              </a:rPr>
              <a:t>НОВЫЙ КАЛОРИМЕТРИЧЕСКИЙ КОМПЛЕКС В СОСТАВЕ ГЭТ 16</a:t>
            </a:r>
            <a:endParaRPr lang="ru-RU" sz="2800" b="1" dirty="0">
              <a:solidFill>
                <a:schemeClr val="bg2"/>
              </a:solidFill>
              <a:latin typeface="+mj-lt"/>
            </a:endParaRPr>
          </a:p>
        </p:txBody>
      </p:sp>
      <p:pic>
        <p:nvPicPr>
          <p:cNvPr id="111620" name="Picture 4" descr="C:\Documents and Settings\Прудаев\Мои документы\Конференции_Семинары\Презентации_все\52_Казань\материалы\clip_image00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530" r="56560"/>
          <a:stretch/>
        </p:blipFill>
        <p:spPr bwMode="auto">
          <a:xfrm>
            <a:off x="508505" y="2213865"/>
            <a:ext cx="1408676" cy="386025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1621" name="Picture 5" descr="C:\Documents and Settings\Прудаев\Мои документы\Конференции_Семинары\Презентации_все\52_Казань\материалы\clip_image00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003" t="31066"/>
          <a:stretch/>
        </p:blipFill>
        <p:spPr bwMode="auto">
          <a:xfrm>
            <a:off x="7011951" y="2342715"/>
            <a:ext cx="1655504" cy="369657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2146284842"/>
              </p:ext>
            </p:extLst>
          </p:nvPr>
        </p:nvGraphicFramePr>
        <p:xfrm>
          <a:off x="1453609" y="1448779"/>
          <a:ext cx="3118391" cy="462534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7192723" y="1556792"/>
            <a:ext cx="122341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dirty="0">
                <a:solidFill>
                  <a:schemeClr val="accent5"/>
                </a:solidFill>
                <a:latin typeface="+mj-lt"/>
              </a:rPr>
              <a:t>УСВГ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598514" y="1556792"/>
            <a:ext cx="124425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dirty="0" err="1" smtClean="0">
                <a:solidFill>
                  <a:schemeClr val="accent5"/>
                </a:solidFill>
                <a:latin typeface="+mj-lt"/>
              </a:rPr>
              <a:t>УСНГ</a:t>
            </a:r>
            <a:endParaRPr lang="ru-RU" sz="2800" b="1" dirty="0">
              <a:solidFill>
                <a:schemeClr val="accent5"/>
              </a:solidFill>
              <a:latin typeface="+mj-lt"/>
            </a:endParaRPr>
          </a:p>
        </p:txBody>
      </p:sp>
      <p:graphicFrame>
        <p:nvGraphicFramePr>
          <p:cNvPr id="23" name="Схема 22"/>
          <p:cNvGraphicFramePr/>
          <p:nvPr>
            <p:extLst>
              <p:ext uri="{D42A27DB-BD31-4B8C-83A1-F6EECF244321}">
                <p14:modId xmlns:p14="http://schemas.microsoft.com/office/powerpoint/2010/main" val="2203225945"/>
              </p:ext>
            </p:extLst>
          </p:nvPr>
        </p:nvGraphicFramePr>
        <p:xfrm>
          <a:off x="4169857" y="1460563"/>
          <a:ext cx="3420380" cy="461355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pic>
        <p:nvPicPr>
          <p:cNvPr id="9" name="Picture 2" descr="C:\Documents and Settings\Прудаев\Мои документы\Конференции_Семинары\Презентации_все\logo green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08" y="19181"/>
            <a:ext cx="1008000" cy="100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12771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53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187624" y="67233"/>
            <a:ext cx="7956376" cy="900113"/>
          </a:xfrm>
        </p:spPr>
        <p:txBody>
          <a:bodyPr/>
          <a:lstStyle/>
          <a:p>
            <a:r>
              <a:rPr lang="ru-RU" sz="3200" b="1" dirty="0" smtClean="0">
                <a:solidFill>
                  <a:schemeClr val="bg2"/>
                </a:solidFill>
              </a:rPr>
              <a:t>ГОСУДАРСТВЕННАЯ</a:t>
            </a:r>
            <a:br>
              <a:rPr lang="ru-RU" sz="3200" b="1" dirty="0" smtClean="0">
                <a:solidFill>
                  <a:schemeClr val="bg2"/>
                </a:solidFill>
              </a:rPr>
            </a:br>
            <a:r>
              <a:rPr lang="ru-RU" sz="3200" b="1" dirty="0" smtClean="0">
                <a:solidFill>
                  <a:schemeClr val="bg2"/>
                </a:solidFill>
              </a:rPr>
              <a:t>ПОВЕРОЧНАЯ СХЕМА</a:t>
            </a:r>
            <a:endParaRPr lang="ru-RU" sz="3200" b="1" dirty="0">
              <a:solidFill>
                <a:schemeClr val="bg2"/>
              </a:solidFill>
            </a:endParaRPr>
          </a:p>
        </p:txBody>
      </p:sp>
      <p:sp>
        <p:nvSpPr>
          <p:cNvPr id="19353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5608" y="1932711"/>
            <a:ext cx="8964613" cy="1368425"/>
          </a:xfrm>
        </p:spPr>
        <p:txBody>
          <a:bodyPr/>
          <a:lstStyle/>
          <a:p>
            <a:pPr algn="ctr">
              <a:buFont typeface="Wingdings" pitchFamily="2" charset="2"/>
              <a:buNone/>
            </a:pPr>
            <a:r>
              <a:rPr lang="ru-RU" sz="2400" dirty="0">
                <a:solidFill>
                  <a:schemeClr val="accent5"/>
                </a:solidFill>
              </a:rPr>
              <a:t>Государственная поверочная схема для средств измерений энергии сгорания, </a:t>
            </a:r>
            <a:r>
              <a:rPr lang="ru-RU" sz="2400" b="1" dirty="0">
                <a:solidFill>
                  <a:schemeClr val="accent5"/>
                </a:solidFill>
              </a:rPr>
              <a:t>удельной</a:t>
            </a:r>
            <a:r>
              <a:rPr lang="ru-RU" sz="2400" dirty="0">
                <a:solidFill>
                  <a:schemeClr val="accent5"/>
                </a:solidFill>
              </a:rPr>
              <a:t> энергии сгорания и </a:t>
            </a:r>
            <a:r>
              <a:rPr lang="ru-RU" sz="2400" b="1" dirty="0">
                <a:solidFill>
                  <a:schemeClr val="accent5"/>
                </a:solidFill>
              </a:rPr>
              <a:t>объемной</a:t>
            </a:r>
            <a:r>
              <a:rPr lang="ru-RU" sz="2400" dirty="0">
                <a:solidFill>
                  <a:schemeClr val="accent5"/>
                </a:solidFill>
              </a:rPr>
              <a:t> энергии сгорания (калориметров сжигания)</a:t>
            </a:r>
          </a:p>
        </p:txBody>
      </p:sp>
      <p:sp>
        <p:nvSpPr>
          <p:cNvPr id="193540" name="Rectangle 4"/>
          <p:cNvSpPr>
            <a:spLocks noChangeArrowheads="1"/>
          </p:cNvSpPr>
          <p:nvPr/>
        </p:nvSpPr>
        <p:spPr bwMode="auto">
          <a:xfrm>
            <a:off x="1331912" y="1032598"/>
            <a:ext cx="6480175" cy="900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>
              <a:lnSpc>
                <a:spcPct val="110000"/>
              </a:lnSpc>
            </a:pPr>
            <a:r>
              <a:rPr lang="ru-RU" sz="4000" b="1" dirty="0">
                <a:solidFill>
                  <a:schemeClr val="accent5"/>
                </a:solidFill>
                <a:latin typeface="+mn-lt"/>
              </a:rPr>
              <a:t>ГОСТ Р 8.667-2009</a:t>
            </a:r>
            <a:endParaRPr lang="ru-RU" sz="4000" dirty="0">
              <a:solidFill>
                <a:schemeClr val="accent5"/>
              </a:solidFill>
              <a:latin typeface="+mn-lt"/>
            </a:endParaRPr>
          </a:p>
        </p:txBody>
      </p:sp>
      <p:sp>
        <p:nvSpPr>
          <p:cNvPr id="193542" name="Text Box 6"/>
          <p:cNvSpPr txBox="1">
            <a:spLocks noChangeArrowheads="1"/>
          </p:cNvSpPr>
          <p:nvPr/>
        </p:nvSpPr>
        <p:spPr bwMode="auto">
          <a:xfrm>
            <a:off x="316301" y="3292567"/>
            <a:ext cx="8569325" cy="25299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40000"/>
              </a:spcBef>
            </a:pPr>
            <a:r>
              <a:rPr lang="ru-RU" sz="2400" dirty="0">
                <a:solidFill>
                  <a:schemeClr val="accent1"/>
                </a:solidFill>
                <a:latin typeface="+mn-lt"/>
              </a:rPr>
              <a:t>Были внесены следующие изменения:</a:t>
            </a:r>
          </a:p>
          <a:p>
            <a:pPr marL="342900" lvl="0" indent="-342900">
              <a:lnSpc>
                <a:spcPct val="90000"/>
              </a:lnSpc>
              <a:buClr>
                <a:srgbClr val="1C2B2B"/>
              </a:buClr>
              <a:buSzPct val="80000"/>
              <a:buFont typeface="Wingdings" pitchFamily="2" charset="2"/>
              <a:buChar char="§"/>
            </a:pPr>
            <a:r>
              <a:rPr lang="ru-RU" sz="2400" dirty="0" smtClean="0">
                <a:solidFill>
                  <a:schemeClr val="accent2"/>
                </a:solidFill>
                <a:latin typeface="+mn-lt"/>
              </a:rPr>
              <a:t>расширен диапазон </a:t>
            </a:r>
            <a:r>
              <a:rPr lang="ru-RU" sz="2400" dirty="0" smtClean="0">
                <a:solidFill>
                  <a:schemeClr val="accent1"/>
                </a:solidFill>
                <a:latin typeface="+mn-lt"/>
              </a:rPr>
              <a:t>передачи единицы объемной энергии сгорания до </a:t>
            </a:r>
            <a:r>
              <a:rPr lang="ru-RU" sz="2000" b="1" dirty="0" smtClean="0">
                <a:solidFill>
                  <a:schemeClr val="accent1"/>
                </a:solidFill>
                <a:latin typeface="+mn-lt"/>
              </a:rPr>
              <a:t>3 – 90 МДж/м</a:t>
            </a:r>
            <a:r>
              <a:rPr lang="ru-RU" sz="2000" b="1" baseline="30000" dirty="0" smtClean="0">
                <a:solidFill>
                  <a:schemeClr val="accent1"/>
                </a:solidFill>
                <a:latin typeface="+mn-lt"/>
              </a:rPr>
              <a:t>3</a:t>
            </a:r>
            <a:r>
              <a:rPr lang="en-US" sz="2000" b="1" dirty="0">
                <a:solidFill>
                  <a:schemeClr val="accent1"/>
                </a:solidFill>
                <a:latin typeface="+mn-lt"/>
              </a:rPr>
              <a:t>;</a:t>
            </a:r>
            <a:endParaRPr lang="ru-RU" sz="2400" dirty="0">
              <a:solidFill>
                <a:schemeClr val="accent1"/>
              </a:solidFill>
              <a:latin typeface="+mn-lt"/>
            </a:endParaRPr>
          </a:p>
          <a:p>
            <a:pPr marL="342900" indent="-342900">
              <a:spcBef>
                <a:spcPct val="40000"/>
              </a:spcBef>
              <a:buFont typeface="Wingdings" pitchFamily="2" charset="2"/>
              <a:buChar char="§"/>
            </a:pPr>
            <a:r>
              <a:rPr lang="ru-RU" sz="2400" dirty="0" smtClean="0">
                <a:solidFill>
                  <a:schemeClr val="accent2"/>
                </a:solidFill>
                <a:latin typeface="+mn-lt"/>
              </a:rPr>
              <a:t>расширена </a:t>
            </a:r>
            <a:r>
              <a:rPr lang="ru-RU" sz="2400" dirty="0">
                <a:solidFill>
                  <a:schemeClr val="accent2"/>
                </a:solidFill>
                <a:latin typeface="+mn-lt"/>
              </a:rPr>
              <a:t>номенклатура мер </a:t>
            </a:r>
            <a:r>
              <a:rPr lang="ru-RU" sz="2400" dirty="0" smtClean="0">
                <a:solidFill>
                  <a:schemeClr val="accent1"/>
                </a:solidFill>
                <a:latin typeface="+mn-lt"/>
              </a:rPr>
              <a:t>объемной</a:t>
            </a:r>
            <a:r>
              <a:rPr lang="en-US" sz="2400" dirty="0" smtClean="0">
                <a:solidFill>
                  <a:schemeClr val="accent1"/>
                </a:solidFill>
                <a:latin typeface="+mn-lt"/>
              </a:rPr>
              <a:t> </a:t>
            </a:r>
            <a:r>
              <a:rPr lang="ru-RU" sz="2400" dirty="0" smtClean="0">
                <a:solidFill>
                  <a:schemeClr val="accent1"/>
                </a:solidFill>
                <a:latin typeface="+mn-lt"/>
              </a:rPr>
              <a:t>энергии </a:t>
            </a:r>
            <a:r>
              <a:rPr lang="ru-RU" sz="2400" dirty="0">
                <a:solidFill>
                  <a:schemeClr val="accent1"/>
                </a:solidFill>
                <a:latin typeface="+mn-lt"/>
              </a:rPr>
              <a:t>сгорания;</a:t>
            </a:r>
          </a:p>
          <a:p>
            <a:pPr marL="342900" indent="-342900">
              <a:spcBef>
                <a:spcPct val="40000"/>
              </a:spcBef>
              <a:buFont typeface="Wingdings" pitchFamily="2" charset="2"/>
              <a:buChar char="§"/>
            </a:pPr>
            <a:r>
              <a:rPr lang="ru-RU" sz="2400" dirty="0">
                <a:solidFill>
                  <a:schemeClr val="accent2"/>
                </a:solidFill>
                <a:latin typeface="+mn-lt"/>
              </a:rPr>
              <a:t>уменьшено количество звеньев </a:t>
            </a:r>
            <a:r>
              <a:rPr lang="ru-RU" sz="2400" dirty="0">
                <a:solidFill>
                  <a:schemeClr val="accent1"/>
                </a:solidFill>
                <a:latin typeface="+mn-lt"/>
              </a:rPr>
              <a:t>(разрядов).</a:t>
            </a:r>
          </a:p>
        </p:txBody>
      </p:sp>
      <p:pic>
        <p:nvPicPr>
          <p:cNvPr id="10" name="Picture 2" descr="C:\Documents and Settings\Прудаев\Мои документы\Конференции_Семинары\Презентации_все\logo green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08" y="19181"/>
            <a:ext cx="1008000" cy="100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983" name="Rectangle 7"/>
          <p:cNvSpPr>
            <a:spLocks noGrp="1" noChangeArrowheads="1"/>
          </p:cNvSpPr>
          <p:nvPr>
            <p:ph type="title" idx="4294967295"/>
          </p:nvPr>
        </p:nvSpPr>
        <p:spPr>
          <a:xfrm>
            <a:off x="1043608" y="19182"/>
            <a:ext cx="8100392" cy="1096832"/>
          </a:xfrm>
          <a:noFill/>
          <a:ln/>
        </p:spPr>
        <p:txBody>
          <a:bodyPr/>
          <a:lstStyle/>
          <a:p>
            <a:r>
              <a:rPr lang="ru-RU" sz="3000" b="1" dirty="0" smtClean="0">
                <a:solidFill>
                  <a:schemeClr val="bg2"/>
                </a:solidFill>
              </a:rPr>
              <a:t>РЕАЛИЗАЦИЯ ПОСТАВЛЕННОЙ ЦЕЛИ</a:t>
            </a:r>
            <a:endParaRPr lang="ru-RU" sz="3000" dirty="0">
              <a:solidFill>
                <a:schemeClr val="bg2"/>
              </a:solidFill>
            </a:endParaRPr>
          </a:p>
        </p:txBody>
      </p:sp>
      <p:sp>
        <p:nvSpPr>
          <p:cNvPr id="254978" name="Line 2"/>
          <p:cNvSpPr>
            <a:spLocks noChangeShapeType="1"/>
          </p:cNvSpPr>
          <p:nvPr/>
        </p:nvSpPr>
        <p:spPr bwMode="auto">
          <a:xfrm>
            <a:off x="2411413" y="3787601"/>
            <a:ext cx="0" cy="620713"/>
          </a:xfrm>
          <a:prstGeom prst="line">
            <a:avLst/>
          </a:prstGeom>
          <a:ln>
            <a:headEnd/>
            <a:tailEnd type="stealth" w="lg" len="lg"/>
          </a:ln>
          <a:ex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endParaRPr lang="ru-RU">
              <a:solidFill>
                <a:schemeClr val="tx2"/>
              </a:solidFill>
            </a:endParaRPr>
          </a:p>
        </p:txBody>
      </p:sp>
      <p:sp>
        <p:nvSpPr>
          <p:cNvPr id="254979" name="Line 3"/>
          <p:cNvSpPr>
            <a:spLocks noChangeShapeType="1"/>
          </p:cNvSpPr>
          <p:nvPr/>
        </p:nvSpPr>
        <p:spPr bwMode="auto">
          <a:xfrm flipH="1">
            <a:off x="2411412" y="2924770"/>
            <a:ext cx="793" cy="355600"/>
          </a:xfrm>
          <a:prstGeom prst="line">
            <a:avLst/>
          </a:prstGeom>
          <a:ln>
            <a:headEnd/>
            <a:tailEnd type="stealth" w="lg" len="lg"/>
          </a:ln>
          <a:ex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endParaRPr lang="ru-RU">
              <a:solidFill>
                <a:schemeClr val="tx2"/>
              </a:solidFill>
            </a:endParaRPr>
          </a:p>
        </p:txBody>
      </p:sp>
      <p:sp>
        <p:nvSpPr>
          <p:cNvPr id="254981" name="Line 5"/>
          <p:cNvSpPr>
            <a:spLocks noChangeShapeType="1"/>
          </p:cNvSpPr>
          <p:nvPr/>
        </p:nvSpPr>
        <p:spPr bwMode="auto">
          <a:xfrm>
            <a:off x="6804248" y="4037514"/>
            <a:ext cx="0" cy="371475"/>
          </a:xfrm>
          <a:prstGeom prst="line">
            <a:avLst/>
          </a:prstGeom>
          <a:ln>
            <a:headEnd/>
            <a:tailEnd type="stealth" w="lg" len="lg"/>
          </a:ln>
          <a:ex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endParaRPr lang="ru-RU">
              <a:solidFill>
                <a:schemeClr val="tx2"/>
              </a:solidFill>
            </a:endParaRPr>
          </a:p>
        </p:txBody>
      </p:sp>
      <p:sp>
        <p:nvSpPr>
          <p:cNvPr id="254982" name="Line 6"/>
          <p:cNvSpPr>
            <a:spLocks noChangeShapeType="1"/>
          </p:cNvSpPr>
          <p:nvPr/>
        </p:nvSpPr>
        <p:spPr bwMode="auto">
          <a:xfrm>
            <a:off x="6840538" y="2924770"/>
            <a:ext cx="0" cy="371475"/>
          </a:xfrm>
          <a:prstGeom prst="line">
            <a:avLst/>
          </a:prstGeom>
          <a:ln>
            <a:headEnd/>
            <a:tailEnd type="stealth" w="lg" len="lg"/>
          </a:ln>
          <a:ex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endParaRPr lang="ru-RU">
              <a:solidFill>
                <a:schemeClr val="tx2"/>
              </a:solidFill>
            </a:endParaRPr>
          </a:p>
        </p:txBody>
      </p:sp>
      <p:sp>
        <p:nvSpPr>
          <p:cNvPr id="254985" name="Text Box 9"/>
          <p:cNvSpPr txBox="1">
            <a:spLocks noChangeArrowheads="1"/>
          </p:cNvSpPr>
          <p:nvPr/>
        </p:nvSpPr>
        <p:spPr bwMode="auto">
          <a:xfrm>
            <a:off x="682625" y="1412776"/>
            <a:ext cx="7991475" cy="1497707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>
              <a:spcBef>
                <a:spcPct val="50000"/>
              </a:spcBef>
            </a:pPr>
            <a:r>
              <a:rPr lang="ru-RU" sz="3200" dirty="0">
                <a:solidFill>
                  <a:schemeClr val="tx2"/>
                </a:solidFill>
              </a:rPr>
              <a:t>Разработан комплекс </a:t>
            </a:r>
            <a:r>
              <a:rPr lang="ru-RU" sz="3200" dirty="0" smtClean="0">
                <a:solidFill>
                  <a:schemeClr val="tx2"/>
                </a:solidFill>
              </a:rPr>
              <a:t>аппаратуры первичного эталона на </a:t>
            </a:r>
            <a:r>
              <a:rPr lang="ru-RU" sz="3200" dirty="0">
                <a:solidFill>
                  <a:schemeClr val="tx2"/>
                </a:solidFill>
              </a:rPr>
              <a:t>новой элементной базе</a:t>
            </a:r>
          </a:p>
        </p:txBody>
      </p:sp>
      <p:sp>
        <p:nvSpPr>
          <p:cNvPr id="254986" name="Text Box 10"/>
          <p:cNvSpPr txBox="1">
            <a:spLocks noChangeArrowheads="1"/>
          </p:cNvSpPr>
          <p:nvPr/>
        </p:nvSpPr>
        <p:spPr bwMode="auto">
          <a:xfrm>
            <a:off x="4932363" y="3285133"/>
            <a:ext cx="3743325" cy="826234"/>
          </a:xfrm>
          <a:prstGeom prst="rect">
            <a:avLst/>
          </a:prstGeom>
          <a:ln>
            <a:headEnd/>
            <a:tailEnd/>
          </a:ln>
          <a:ex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Autofit/>
          </a:bodyPr>
          <a:lstStyle/>
          <a:p>
            <a:pPr algn="ctr">
              <a:spcBef>
                <a:spcPct val="35000"/>
              </a:spcBef>
            </a:pPr>
            <a:r>
              <a:rPr lang="ru-RU" sz="1600" b="1" dirty="0" smtClean="0">
                <a:solidFill>
                  <a:schemeClr val="tx2"/>
                </a:solidFill>
              </a:rPr>
              <a:t>Исследования газового калориметра «КАТЕТ»</a:t>
            </a:r>
            <a:endParaRPr lang="ru-RU" sz="1600" b="1" dirty="0">
              <a:solidFill>
                <a:schemeClr val="tx2"/>
              </a:solidFill>
            </a:endParaRPr>
          </a:p>
        </p:txBody>
      </p:sp>
      <p:sp>
        <p:nvSpPr>
          <p:cNvPr id="254987" name="Text Box 11"/>
          <p:cNvSpPr txBox="1">
            <a:spLocks noChangeArrowheads="1"/>
          </p:cNvSpPr>
          <p:nvPr/>
        </p:nvSpPr>
        <p:spPr bwMode="auto">
          <a:xfrm>
            <a:off x="682625" y="3280370"/>
            <a:ext cx="3816350" cy="830997"/>
          </a:xfrm>
          <a:prstGeom prst="rect">
            <a:avLst/>
          </a:prstGeom>
          <a:ln>
            <a:headEnd/>
            <a:tailEnd/>
          </a:ln>
          <a:ex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Autofit/>
          </a:bodyPr>
          <a:lstStyle/>
          <a:p>
            <a:pPr algn="ctr">
              <a:spcBef>
                <a:spcPct val="35000"/>
              </a:spcBef>
            </a:pPr>
            <a:r>
              <a:rPr lang="ru-RU" sz="1600" b="1" dirty="0" smtClean="0">
                <a:solidFill>
                  <a:schemeClr val="tx2"/>
                </a:solidFill>
              </a:rPr>
              <a:t>Новый комплекс газовых калориметров непрерывного действия: УСВГ и УСНГ</a:t>
            </a:r>
            <a:endParaRPr lang="ru-RU" sz="1600" b="1" dirty="0">
              <a:solidFill>
                <a:schemeClr val="tx2"/>
              </a:solidFill>
            </a:endParaRPr>
          </a:p>
        </p:txBody>
      </p:sp>
      <p:sp>
        <p:nvSpPr>
          <p:cNvPr id="254988" name="Text Box 12"/>
          <p:cNvSpPr txBox="1">
            <a:spLocks noChangeArrowheads="1"/>
          </p:cNvSpPr>
          <p:nvPr/>
        </p:nvSpPr>
        <p:spPr bwMode="auto">
          <a:xfrm>
            <a:off x="682624" y="4408989"/>
            <a:ext cx="7991475" cy="1754876"/>
          </a:xfrm>
          <a:prstGeom prst="rect">
            <a:avLst/>
          </a:prstGeom>
          <a:ln>
            <a:headEnd/>
            <a:tailEnd/>
          </a:ln>
          <a:ex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anchor="ctr">
            <a:noAutofit/>
          </a:bodyPr>
          <a:lstStyle/>
          <a:p>
            <a:pPr marL="285750" indent="285750" algn="just">
              <a:spcBef>
                <a:spcPct val="50000"/>
              </a:spcBef>
              <a:buFont typeface="Wingdings" pitchFamily="2" charset="2"/>
              <a:buChar char="§"/>
            </a:pPr>
            <a:r>
              <a:rPr lang="ru-RU" sz="2000" b="1" dirty="0" smtClean="0">
                <a:solidFill>
                  <a:schemeClr val="tx2"/>
                </a:solidFill>
              </a:rPr>
              <a:t>расширение диапазона воспроизведения и передачи объемной </a:t>
            </a:r>
            <a:r>
              <a:rPr lang="ru-RU" sz="2000" b="1" dirty="0">
                <a:solidFill>
                  <a:schemeClr val="tx2"/>
                </a:solidFill>
              </a:rPr>
              <a:t>энергии сгорания</a:t>
            </a:r>
          </a:p>
          <a:p>
            <a:pPr marL="285750" indent="285750" algn="just">
              <a:spcBef>
                <a:spcPct val="50000"/>
              </a:spcBef>
              <a:buFont typeface="Wingdings" pitchFamily="2" charset="2"/>
              <a:buChar char="§"/>
            </a:pPr>
            <a:r>
              <a:rPr lang="ru-RU" sz="2000" b="1" dirty="0" smtClean="0">
                <a:solidFill>
                  <a:schemeClr val="tx2"/>
                </a:solidFill>
              </a:rPr>
              <a:t>увеличение </a:t>
            </a:r>
            <a:r>
              <a:rPr lang="ru-RU" sz="2000" b="1" dirty="0">
                <a:solidFill>
                  <a:schemeClr val="tx2"/>
                </a:solidFill>
              </a:rPr>
              <a:t>производительности </a:t>
            </a:r>
            <a:r>
              <a:rPr lang="ru-RU" sz="2000" b="1" dirty="0" smtClean="0">
                <a:solidFill>
                  <a:schemeClr val="tx2"/>
                </a:solidFill>
              </a:rPr>
              <a:t>передачи единицы объемной энергии сгорания в 10 раз (реализован режим непрерывных измерений низшей ОТС)</a:t>
            </a:r>
          </a:p>
        </p:txBody>
      </p:sp>
      <p:pic>
        <p:nvPicPr>
          <p:cNvPr id="21" name="Picture 2" descr="C:\Documents and Settings\Прудаев\Мои документы\Конференции_Семинары\Презентации_все\logo green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08" y="19181"/>
            <a:ext cx="1008000" cy="100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Box 35"/>
          <p:cNvSpPr txBox="1">
            <a:spLocks noChangeArrowheads="1"/>
          </p:cNvSpPr>
          <p:nvPr/>
        </p:nvSpPr>
        <p:spPr bwMode="auto">
          <a:xfrm>
            <a:off x="179387" y="4929887"/>
            <a:ext cx="8964611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 dirty="0" smtClean="0">
                <a:solidFill>
                  <a:schemeClr val="accent2"/>
                </a:solidFill>
                <a:latin typeface="+mj-lt"/>
              </a:rPr>
              <a:t>РАСШИРЕНИЕ НОМЕНКЛАТУРЫ ЭТАЛОННЫХ МЕР</a:t>
            </a:r>
            <a:endParaRPr lang="ru-RU" sz="2800" b="1" dirty="0">
              <a:solidFill>
                <a:schemeClr val="accent2"/>
              </a:solidFill>
              <a:latin typeface="+mj-lt"/>
            </a:endParaRPr>
          </a:p>
        </p:txBody>
      </p:sp>
      <p:sp>
        <p:nvSpPr>
          <p:cNvPr id="196615" name="Text Box 7"/>
          <p:cNvSpPr txBox="1">
            <a:spLocks noChangeArrowheads="1"/>
          </p:cNvSpPr>
          <p:nvPr/>
        </p:nvSpPr>
        <p:spPr bwMode="auto">
          <a:xfrm>
            <a:off x="395536" y="5883994"/>
            <a:ext cx="8748713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dirty="0" smtClean="0">
                <a:solidFill>
                  <a:schemeClr val="tx2"/>
                </a:solidFill>
                <a:latin typeface="+mn-lt"/>
              </a:rPr>
              <a:t>Твердых</a:t>
            </a:r>
            <a:r>
              <a:rPr lang="ru-RU" sz="2000" dirty="0">
                <a:solidFill>
                  <a:schemeClr val="tx2"/>
                </a:solidFill>
                <a:latin typeface="+mn-lt"/>
              </a:rPr>
              <a:t>, жидких и </a:t>
            </a:r>
            <a:r>
              <a:rPr lang="ru-RU" sz="2000" dirty="0" smtClean="0">
                <a:solidFill>
                  <a:schemeClr val="tx2"/>
                </a:solidFill>
                <a:latin typeface="+mn-lt"/>
              </a:rPr>
              <a:t>газообразных.</a:t>
            </a:r>
            <a:endParaRPr lang="ru-RU" sz="2000" dirty="0">
              <a:solidFill>
                <a:schemeClr val="tx2"/>
              </a:solidFill>
              <a:latin typeface="+mn-lt"/>
            </a:endParaRPr>
          </a:p>
        </p:txBody>
      </p:sp>
      <p:sp>
        <p:nvSpPr>
          <p:cNvPr id="9" name="Text Box 34"/>
          <p:cNvSpPr txBox="1">
            <a:spLocks noChangeArrowheads="1"/>
          </p:cNvSpPr>
          <p:nvPr/>
        </p:nvSpPr>
        <p:spPr bwMode="auto">
          <a:xfrm>
            <a:off x="378498" y="2132856"/>
            <a:ext cx="8765500" cy="1323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ru-RU" sz="2000" dirty="0" smtClean="0">
                <a:solidFill>
                  <a:schemeClr val="tx2"/>
                </a:solidFill>
                <a:latin typeface="+mn-lt"/>
              </a:rPr>
              <a:t>Целесообразна установка калориметров УСВГ/</a:t>
            </a:r>
            <a:r>
              <a:rPr lang="ru-RU" sz="2000" dirty="0" err="1" smtClean="0">
                <a:solidFill>
                  <a:schemeClr val="tx2"/>
                </a:solidFill>
                <a:latin typeface="+mn-lt"/>
              </a:rPr>
              <a:t>УСНГ</a:t>
            </a:r>
            <a:r>
              <a:rPr lang="ru-RU" sz="2000" dirty="0" smtClean="0">
                <a:solidFill>
                  <a:schemeClr val="tx2"/>
                </a:solidFill>
                <a:latin typeface="+mn-lt"/>
              </a:rPr>
              <a:t> в </a:t>
            </a:r>
            <a:r>
              <a:rPr lang="ru-RU" sz="2000" dirty="0">
                <a:solidFill>
                  <a:schemeClr val="tx2"/>
                </a:solidFill>
                <a:latin typeface="+mn-lt"/>
              </a:rPr>
              <a:t>нефтегазовой, металлургической отрасли, ТЭК </a:t>
            </a:r>
            <a:r>
              <a:rPr lang="ru-RU" sz="2000" dirty="0" smtClean="0">
                <a:solidFill>
                  <a:schemeClr val="tx2"/>
                </a:solidFill>
                <a:latin typeface="+mn-lt"/>
              </a:rPr>
              <a:t>России, в том числе, на газовых магистралях, характеризующихся смешением потоков (ПГ и ПНГ, ПГ и низкокалорийных газов)</a:t>
            </a:r>
            <a:endParaRPr lang="ru-RU" sz="2000" dirty="0">
              <a:solidFill>
                <a:schemeClr val="tx2"/>
              </a:solidFill>
              <a:latin typeface="+mn-lt"/>
            </a:endParaRPr>
          </a:p>
        </p:txBody>
      </p:sp>
      <p:sp>
        <p:nvSpPr>
          <p:cNvPr id="10" name="Text Box 35"/>
          <p:cNvSpPr txBox="1">
            <a:spLocks noChangeArrowheads="1"/>
          </p:cNvSpPr>
          <p:nvPr/>
        </p:nvSpPr>
        <p:spPr bwMode="auto">
          <a:xfrm>
            <a:off x="89572" y="1268760"/>
            <a:ext cx="9054427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 dirty="0" smtClean="0">
                <a:solidFill>
                  <a:schemeClr val="accent2"/>
                </a:solidFill>
                <a:latin typeface="+mj-lt"/>
              </a:rPr>
              <a:t>ВНЕДРЕНИЕ УСТАНОВОК УСВГ И УСНГ В ПРОМЫШЛЕННОСТЬ</a:t>
            </a:r>
            <a:endParaRPr lang="ru-RU" sz="2800" b="1" dirty="0">
              <a:solidFill>
                <a:schemeClr val="accent2"/>
              </a:solidFill>
              <a:latin typeface="+mj-lt"/>
            </a:endParaRPr>
          </a:p>
        </p:txBody>
      </p:sp>
      <p:sp>
        <p:nvSpPr>
          <p:cNvPr id="11" name="Rectangle 2"/>
          <p:cNvSpPr txBox="1">
            <a:spLocks noChangeArrowheads="1"/>
          </p:cNvSpPr>
          <p:nvPr/>
        </p:nvSpPr>
        <p:spPr>
          <a:xfrm>
            <a:off x="1043607" y="44624"/>
            <a:ext cx="8100393" cy="1000125"/>
          </a:xfrm>
          <a:prstGeom prst="rect">
            <a:avLst/>
          </a:prstGeom>
        </p:spPr>
        <p:txBody>
          <a:bodyPr/>
          <a:lstStyle>
            <a:lvl1pPr algn="l" defTabSz="449263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4400">
                <a:solidFill>
                  <a:srgbClr val="000000"/>
                </a:solidFill>
                <a:latin typeface="+mj-lt"/>
                <a:ea typeface="+mj-ea"/>
                <a:cs typeface="+mj-cs"/>
              </a:defRPr>
            </a:lvl1pPr>
            <a:lvl2pPr marL="742950" indent="-285750" algn="l" defTabSz="449263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4400">
                <a:solidFill>
                  <a:srgbClr val="000000"/>
                </a:solidFill>
                <a:latin typeface="Calibri Light" pitchFamily="32" charset="0"/>
                <a:ea typeface="Noto Sans CJK SC Regular" charset="0"/>
                <a:cs typeface="Noto Sans CJK SC Regular" charset="0"/>
              </a:defRPr>
            </a:lvl2pPr>
            <a:lvl3pPr marL="1143000" indent="-228600" algn="l" defTabSz="449263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4400">
                <a:solidFill>
                  <a:srgbClr val="000000"/>
                </a:solidFill>
                <a:latin typeface="Calibri Light" pitchFamily="32" charset="0"/>
                <a:ea typeface="Noto Sans CJK SC Regular" charset="0"/>
                <a:cs typeface="Noto Sans CJK SC Regular" charset="0"/>
              </a:defRPr>
            </a:lvl3pPr>
            <a:lvl4pPr marL="1600200" indent="-228600" algn="l" defTabSz="449263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4400">
                <a:solidFill>
                  <a:srgbClr val="000000"/>
                </a:solidFill>
                <a:latin typeface="Calibri Light" pitchFamily="32" charset="0"/>
                <a:ea typeface="Noto Sans CJK SC Regular" charset="0"/>
                <a:cs typeface="Noto Sans CJK SC Regular" charset="0"/>
              </a:defRPr>
            </a:lvl4pPr>
            <a:lvl5pPr marL="2057400" indent="-228600" algn="l" defTabSz="449263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4400">
                <a:solidFill>
                  <a:srgbClr val="000000"/>
                </a:solidFill>
                <a:latin typeface="Calibri Light" pitchFamily="32" charset="0"/>
                <a:ea typeface="Noto Sans CJK SC Regular" charset="0"/>
                <a:cs typeface="Noto Sans CJK SC Regular" charset="0"/>
              </a:defRPr>
            </a:lvl5pPr>
            <a:lvl6pPr marL="2514600" indent="-228600" algn="l" defTabSz="449263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4400">
                <a:solidFill>
                  <a:srgbClr val="000000"/>
                </a:solidFill>
                <a:latin typeface="Calibri Light" pitchFamily="32" charset="0"/>
                <a:ea typeface="Noto Sans CJK SC Regular" charset="0"/>
                <a:cs typeface="Noto Sans CJK SC Regular" charset="0"/>
              </a:defRPr>
            </a:lvl6pPr>
            <a:lvl7pPr marL="2971800" indent="-228600" algn="l" defTabSz="449263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4400">
                <a:solidFill>
                  <a:srgbClr val="000000"/>
                </a:solidFill>
                <a:latin typeface="Calibri Light" pitchFamily="32" charset="0"/>
                <a:ea typeface="Noto Sans CJK SC Regular" charset="0"/>
                <a:cs typeface="Noto Sans CJK SC Regular" charset="0"/>
              </a:defRPr>
            </a:lvl7pPr>
            <a:lvl8pPr marL="3429000" indent="-228600" algn="l" defTabSz="449263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4400">
                <a:solidFill>
                  <a:srgbClr val="000000"/>
                </a:solidFill>
                <a:latin typeface="Calibri Light" pitchFamily="32" charset="0"/>
                <a:ea typeface="Noto Sans CJK SC Regular" charset="0"/>
                <a:cs typeface="Noto Sans CJK SC Regular" charset="0"/>
              </a:defRPr>
            </a:lvl8pPr>
            <a:lvl9pPr marL="3886200" indent="-228600" algn="l" defTabSz="449263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4400">
                <a:solidFill>
                  <a:srgbClr val="000000"/>
                </a:solidFill>
                <a:latin typeface="Calibri Light" pitchFamily="32" charset="0"/>
                <a:ea typeface="Noto Sans CJK SC Regular" charset="0"/>
                <a:cs typeface="Noto Sans CJK SC Regular" charset="0"/>
              </a:defRPr>
            </a:lvl9pPr>
          </a:lstStyle>
          <a:p>
            <a:pPr algn="ctr"/>
            <a:r>
              <a:rPr lang="ru-RU" sz="2800" b="1" smtClean="0">
                <a:solidFill>
                  <a:schemeClr val="bg2"/>
                </a:solidFill>
              </a:rPr>
              <a:t>ПЕРСПЕКТИВЫ ДАЛЬНЕЙШЕГО СОВЕРШЕНСТВОВАНИЯ ЭТАЛОНА</a:t>
            </a:r>
            <a:r>
              <a:rPr lang="ru-RU" sz="2800" smtClean="0">
                <a:solidFill>
                  <a:schemeClr val="bg2"/>
                </a:solidFill>
              </a:rPr>
              <a:t> </a:t>
            </a:r>
            <a:endParaRPr lang="ru-RU" sz="2800" dirty="0">
              <a:solidFill>
                <a:schemeClr val="bg2"/>
              </a:solidFill>
            </a:endParaRPr>
          </a:p>
        </p:txBody>
      </p:sp>
      <p:pic>
        <p:nvPicPr>
          <p:cNvPr id="12" name="Picture 2" descr="C:\Documents and Settings\Прудаев\Мои документы\Конференции_Семинары\Презентации_все\logo green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08" y="19181"/>
            <a:ext cx="1008000" cy="100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 Box 34"/>
          <p:cNvSpPr txBox="1">
            <a:spLocks noChangeArrowheads="1"/>
          </p:cNvSpPr>
          <p:nvPr/>
        </p:nvSpPr>
        <p:spPr bwMode="auto">
          <a:xfrm>
            <a:off x="387738" y="3880212"/>
            <a:ext cx="8756261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ru-RU" sz="2000" dirty="0" smtClean="0">
                <a:solidFill>
                  <a:schemeClr val="tx2"/>
                </a:solidFill>
                <a:latin typeface="+mn-lt"/>
              </a:rPr>
              <a:t>Разработка новых методик расчета объемной теплоты сгорания, верифицированных прямым калориметрическим методом, для газов, отличных по составу от природного</a:t>
            </a:r>
            <a:endParaRPr lang="ru-RU" sz="2000" dirty="0">
              <a:solidFill>
                <a:schemeClr val="tx2"/>
              </a:solidFill>
              <a:latin typeface="+mn-lt"/>
            </a:endParaRPr>
          </a:p>
        </p:txBody>
      </p:sp>
      <p:sp>
        <p:nvSpPr>
          <p:cNvPr id="14" name="Text Box 35"/>
          <p:cNvSpPr txBox="1">
            <a:spLocks noChangeArrowheads="1"/>
          </p:cNvSpPr>
          <p:nvPr/>
        </p:nvSpPr>
        <p:spPr bwMode="auto">
          <a:xfrm>
            <a:off x="107577" y="3429000"/>
            <a:ext cx="8351838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 dirty="0" smtClean="0">
                <a:solidFill>
                  <a:schemeClr val="accent2"/>
                </a:solidFill>
                <a:latin typeface="+mj-lt"/>
              </a:rPr>
              <a:t>РАЗРАБОТКА НД</a:t>
            </a:r>
            <a:endParaRPr lang="ru-RU" sz="2800" b="1" dirty="0">
              <a:solidFill>
                <a:schemeClr val="accent2"/>
              </a:solidFill>
              <a:latin typeface="+mj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69" y="15156"/>
            <a:ext cx="9143731" cy="1296144"/>
          </a:xfrm>
        </p:spPr>
        <p:txBody>
          <a:bodyPr anchor="ctr">
            <a:noAutofit/>
          </a:bodyPr>
          <a:lstStyle/>
          <a:p>
            <a:pPr marL="0" indent="0">
              <a:buNone/>
            </a:pPr>
            <a:r>
              <a:rPr lang="ru-RU" sz="1800" b="1" dirty="0" smtClean="0">
                <a:solidFill>
                  <a:schemeClr val="bg2"/>
                </a:solidFill>
                <a:latin typeface="+mj-lt"/>
              </a:rPr>
              <a:t>МЕТОДИЧЕСКАЯ ПОМОЩЬ КООРДИНАТОРА РАБОТ (ФГУП «ВНИИМ ИМ. Д.И.МЕНДЕЛЕЕВА») НАЦИОНАЛЬНЫМ МЕТРОЛОГИЧЕСКИМ ИНСТИТУТАМ:</a:t>
            </a:r>
            <a:endParaRPr lang="ru-RU" sz="18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-4688" y="1148146"/>
            <a:ext cx="9027225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itchFamily="2" charset="2"/>
              <a:buChar char="§"/>
            </a:pPr>
            <a:r>
              <a:rPr lang="ru-RU" b="1" dirty="0">
                <a:solidFill>
                  <a:schemeClr val="accent1"/>
                </a:solidFill>
                <a:latin typeface="+mn-lt"/>
              </a:rPr>
              <a:t>Во ВНИИМ проведен </a:t>
            </a:r>
            <a:r>
              <a:rPr lang="ru-RU" b="1" dirty="0" smtClean="0">
                <a:solidFill>
                  <a:schemeClr val="accent5"/>
                </a:solidFill>
                <a:latin typeface="+mn-lt"/>
              </a:rPr>
              <a:t>10-ый </a:t>
            </a:r>
            <a:r>
              <a:rPr lang="ru-RU" b="1" dirty="0">
                <a:solidFill>
                  <a:schemeClr val="accent5"/>
                </a:solidFill>
                <a:latin typeface="+mn-lt"/>
              </a:rPr>
              <a:t>научно-практический </a:t>
            </a:r>
            <a:r>
              <a:rPr lang="ru-RU" b="1" dirty="0" smtClean="0">
                <a:solidFill>
                  <a:schemeClr val="accent5"/>
                </a:solidFill>
                <a:latin typeface="+mn-lt"/>
              </a:rPr>
              <a:t>семинар «Проблемы </a:t>
            </a:r>
            <a:r>
              <a:rPr lang="ru-RU" b="1" dirty="0">
                <a:solidFill>
                  <a:schemeClr val="accent5"/>
                </a:solidFill>
                <a:latin typeface="+mn-lt"/>
              </a:rPr>
              <a:t>калориметрии сгорания твердых, жидких и газообразных топлив» </a:t>
            </a:r>
            <a:r>
              <a:rPr lang="ru-RU" b="1" dirty="0">
                <a:solidFill>
                  <a:schemeClr val="accent1"/>
                </a:solidFill>
                <a:latin typeface="+mn-lt"/>
              </a:rPr>
              <a:t>с международным </a:t>
            </a:r>
            <a:r>
              <a:rPr lang="ru-RU" b="1" dirty="0" smtClean="0">
                <a:solidFill>
                  <a:schemeClr val="accent1"/>
                </a:solidFill>
                <a:latin typeface="+mn-lt"/>
              </a:rPr>
              <a:t>участием. </a:t>
            </a:r>
            <a:r>
              <a:rPr lang="ru-RU" b="1" dirty="0">
                <a:solidFill>
                  <a:schemeClr val="accent1"/>
                </a:solidFill>
                <a:latin typeface="+mn-lt"/>
              </a:rPr>
              <a:t>В программе семинара </a:t>
            </a:r>
            <a:r>
              <a:rPr lang="ru-RU" b="1" dirty="0" smtClean="0">
                <a:solidFill>
                  <a:schemeClr val="accent1"/>
                </a:solidFill>
                <a:latin typeface="+mn-lt"/>
              </a:rPr>
              <a:t>были запланированы </a:t>
            </a:r>
            <a:r>
              <a:rPr lang="ru-RU" b="1" dirty="0">
                <a:solidFill>
                  <a:schemeClr val="accent1"/>
                </a:solidFill>
                <a:latin typeface="+mn-lt"/>
              </a:rPr>
              <a:t>следующие доклады общего профиля:</a:t>
            </a:r>
          </a:p>
          <a:p>
            <a:pPr marL="342900" indent="-342900">
              <a:buFont typeface="Wingdings" pitchFamily="2" charset="2"/>
              <a:buChar char="Ø"/>
            </a:pPr>
            <a:r>
              <a:rPr lang="ru-RU" sz="1200" b="1" dirty="0" smtClean="0">
                <a:solidFill>
                  <a:schemeClr val="accent1"/>
                </a:solidFill>
                <a:latin typeface="+mn-lt"/>
              </a:rPr>
              <a:t>Метрологическое обеспечение параметров качества энергоносителей.</a:t>
            </a:r>
            <a:endParaRPr lang="ru-RU" sz="1200" b="1" dirty="0">
              <a:solidFill>
                <a:schemeClr val="accent1"/>
              </a:solidFill>
              <a:latin typeface="+mn-lt"/>
            </a:endParaRPr>
          </a:p>
          <a:p>
            <a:pPr marL="342900" indent="-342900">
              <a:buFont typeface="Wingdings" pitchFamily="2" charset="2"/>
              <a:buChar char="Ø"/>
            </a:pPr>
            <a:r>
              <a:rPr lang="ru-RU" sz="1200" b="1" dirty="0" smtClean="0">
                <a:solidFill>
                  <a:schemeClr val="accent1"/>
                </a:solidFill>
                <a:latin typeface="+mn-lt"/>
              </a:rPr>
              <a:t>Метрологическое подтверждение для измерительного оборудования.</a:t>
            </a:r>
            <a:endParaRPr lang="ru-RU" sz="1200" b="1" dirty="0">
              <a:solidFill>
                <a:schemeClr val="accent1"/>
              </a:solidFill>
              <a:latin typeface="+mn-lt"/>
            </a:endParaRPr>
          </a:p>
          <a:p>
            <a:pPr marL="342900" indent="-342900">
              <a:buFont typeface="Wingdings" pitchFamily="2" charset="2"/>
              <a:buChar char="Ø"/>
            </a:pPr>
            <a:r>
              <a:rPr lang="ru-RU" sz="1200" b="1" dirty="0" smtClean="0">
                <a:solidFill>
                  <a:schemeClr val="accent1"/>
                </a:solidFill>
                <a:latin typeface="+mn-lt"/>
              </a:rPr>
              <a:t>О требованиях Федеральной службы по аккредитации к компетентности аккредитованных в национальной системе испытательных лабораторий.</a:t>
            </a:r>
            <a:endParaRPr lang="ru-RU" sz="1200" b="1" dirty="0">
              <a:solidFill>
                <a:schemeClr val="accent1"/>
              </a:solidFill>
              <a:latin typeface="+mn-lt"/>
            </a:endParaRPr>
          </a:p>
          <a:p>
            <a:pPr marL="342900" indent="-342900">
              <a:buFont typeface="Wingdings" pitchFamily="2" charset="2"/>
              <a:buChar char="Ø"/>
            </a:pPr>
            <a:r>
              <a:rPr lang="ru-RU" sz="1200" b="1" dirty="0" smtClean="0">
                <a:solidFill>
                  <a:schemeClr val="accent1"/>
                </a:solidFill>
                <a:latin typeface="+mn-lt"/>
              </a:rPr>
              <a:t>Практические </a:t>
            </a:r>
            <a:r>
              <a:rPr lang="ru-RU" sz="1200" b="1" dirty="0">
                <a:solidFill>
                  <a:schemeClr val="accent1"/>
                </a:solidFill>
                <a:latin typeface="+mn-lt"/>
              </a:rPr>
              <a:t>проблемы оценки качества нефти и нефтепродуктов и поверки соответствующих СИ.</a:t>
            </a:r>
          </a:p>
          <a:p>
            <a:pPr marL="342900" indent="-342900">
              <a:buFont typeface="Wingdings" pitchFamily="2" charset="2"/>
              <a:buChar char="Ø"/>
            </a:pPr>
            <a:r>
              <a:rPr lang="ru-RU" sz="1200" b="1" dirty="0">
                <a:solidFill>
                  <a:schemeClr val="accent1"/>
                </a:solidFill>
                <a:latin typeface="+mn-lt"/>
              </a:rPr>
              <a:t>Системный подход к анализу угля.</a:t>
            </a:r>
          </a:p>
          <a:p>
            <a:pPr marL="342900" indent="-342900">
              <a:buFont typeface="Wingdings" pitchFamily="2" charset="2"/>
              <a:buChar char="Ø"/>
            </a:pPr>
            <a:r>
              <a:rPr lang="ru-RU" sz="1200" b="1" dirty="0">
                <a:solidFill>
                  <a:schemeClr val="accent1"/>
                </a:solidFill>
                <a:latin typeface="+mn-lt"/>
              </a:rPr>
              <a:t>Основные показатели </a:t>
            </a:r>
            <a:r>
              <a:rPr lang="ru-RU" sz="1200" b="1" dirty="0" smtClean="0">
                <a:solidFill>
                  <a:schemeClr val="accent1"/>
                </a:solidFill>
                <a:latin typeface="+mn-lt"/>
              </a:rPr>
              <a:t>твёрдого </a:t>
            </a:r>
            <a:r>
              <a:rPr lang="ru-RU" sz="1200" b="1" dirty="0">
                <a:solidFill>
                  <a:schemeClr val="accent1"/>
                </a:solidFill>
                <a:latin typeface="+mn-lt"/>
              </a:rPr>
              <a:t>топлива, определяющие </a:t>
            </a:r>
            <a:r>
              <a:rPr lang="ru-RU" sz="1200" b="1" dirty="0" smtClean="0">
                <a:solidFill>
                  <a:schemeClr val="accent1"/>
                </a:solidFill>
                <a:latin typeface="+mn-lt"/>
              </a:rPr>
              <a:t>надёжность, безопасность, эффективность </a:t>
            </a:r>
            <a:r>
              <a:rPr lang="ru-RU" sz="1200" b="1" dirty="0">
                <a:solidFill>
                  <a:schemeClr val="accent1"/>
                </a:solidFill>
                <a:latin typeface="+mn-lt"/>
              </a:rPr>
              <a:t>и экологические показатели энергоустановок. Требования </a:t>
            </a:r>
            <a:r>
              <a:rPr lang="ru-RU" sz="1200" b="1" dirty="0" smtClean="0">
                <a:solidFill>
                  <a:schemeClr val="accent1"/>
                </a:solidFill>
                <a:latin typeface="+mn-lt"/>
              </a:rPr>
              <a:t>к сертификатам </a:t>
            </a:r>
            <a:r>
              <a:rPr lang="ru-RU" sz="1200" b="1" dirty="0">
                <a:solidFill>
                  <a:schemeClr val="accent1"/>
                </a:solidFill>
                <a:latin typeface="+mn-lt"/>
              </a:rPr>
              <a:t>на поставку топлива на ТЭС.</a:t>
            </a:r>
          </a:p>
          <a:p>
            <a:pPr marL="342900" indent="-342900">
              <a:buFont typeface="Wingdings" pitchFamily="2" charset="2"/>
              <a:buChar char="Ø"/>
            </a:pPr>
            <a:r>
              <a:rPr lang="ru-RU" sz="1200" b="1" dirty="0" smtClean="0">
                <a:solidFill>
                  <a:schemeClr val="accent1"/>
                </a:solidFill>
                <a:latin typeface="+mn-lt"/>
              </a:rPr>
              <a:t>О </a:t>
            </a:r>
            <a:r>
              <a:rPr lang="ru-RU" sz="1200" b="1" dirty="0">
                <a:solidFill>
                  <a:schemeClr val="accent1"/>
                </a:solidFill>
                <a:latin typeface="+mn-lt"/>
              </a:rPr>
              <a:t>характеристиках и свойствах углей.</a:t>
            </a:r>
          </a:p>
          <a:p>
            <a:pPr marL="342900" indent="-342900">
              <a:buFont typeface="Wingdings" pitchFamily="2" charset="2"/>
              <a:buChar char="Ø"/>
            </a:pPr>
            <a:r>
              <a:rPr lang="ru-RU" sz="1200" b="1" dirty="0">
                <a:solidFill>
                  <a:schemeClr val="accent1"/>
                </a:solidFill>
                <a:latin typeface="+mn-lt"/>
              </a:rPr>
              <a:t>Обзор современных способов подготовки проб и методов </a:t>
            </a:r>
            <a:r>
              <a:rPr lang="ru-RU" sz="1200" b="1" dirty="0" smtClean="0">
                <a:solidFill>
                  <a:schemeClr val="accent1"/>
                </a:solidFill>
                <a:latin typeface="+mn-lt"/>
              </a:rPr>
              <a:t>измерений компонентного </a:t>
            </a:r>
            <a:r>
              <a:rPr lang="ru-RU" sz="1200" b="1" dirty="0">
                <a:solidFill>
                  <a:schemeClr val="accent1"/>
                </a:solidFill>
                <a:latin typeface="+mn-lt"/>
              </a:rPr>
              <a:t>состава </a:t>
            </a:r>
            <a:r>
              <a:rPr lang="ru-RU" sz="1200" b="1" dirty="0" smtClean="0">
                <a:solidFill>
                  <a:schemeClr val="accent1"/>
                </a:solidFill>
                <a:latin typeface="+mn-lt"/>
              </a:rPr>
              <a:t>углей</a:t>
            </a:r>
          </a:p>
          <a:p>
            <a:pPr marL="342900" indent="-342900">
              <a:buFont typeface="Wingdings" pitchFamily="2" charset="2"/>
              <a:buChar char="Ø"/>
            </a:pPr>
            <a:r>
              <a:rPr lang="ru-RU" sz="1200" b="1" dirty="0">
                <a:solidFill>
                  <a:schemeClr val="accent1"/>
                </a:solidFill>
                <a:latin typeface="+mn-lt"/>
              </a:rPr>
              <a:t>О состоянии метрологии в таких отраслях как здравоохранение, качество </a:t>
            </a:r>
            <a:r>
              <a:rPr lang="ru-RU" sz="1200" b="1" dirty="0" smtClean="0">
                <a:solidFill>
                  <a:schemeClr val="accent1"/>
                </a:solidFill>
                <a:latin typeface="+mn-lt"/>
              </a:rPr>
              <a:t>жизни</a:t>
            </a:r>
          </a:p>
          <a:p>
            <a:pPr marL="342900" indent="-342900">
              <a:buFont typeface="Wingdings" pitchFamily="2" charset="2"/>
              <a:buChar char="Ø"/>
            </a:pPr>
            <a:r>
              <a:rPr lang="ru-RU" sz="1200" b="1" dirty="0">
                <a:solidFill>
                  <a:schemeClr val="accent1"/>
                </a:solidFill>
                <a:latin typeface="+mn-lt"/>
              </a:rPr>
              <a:t>Снижение выбросов загрязняющих веществ при утилизации отходов </a:t>
            </a:r>
            <a:r>
              <a:rPr lang="ru-RU" sz="1200" b="1" dirty="0" smtClean="0">
                <a:solidFill>
                  <a:schemeClr val="accent1"/>
                </a:solidFill>
                <a:latin typeface="+mn-lt"/>
              </a:rPr>
              <a:t>обогащения угля</a:t>
            </a:r>
          </a:p>
          <a:p>
            <a:pPr marL="342900" indent="-342900">
              <a:buFont typeface="Wingdings" pitchFamily="2" charset="2"/>
              <a:buChar char="Ø"/>
            </a:pPr>
            <a:r>
              <a:rPr lang="ru-RU" sz="1200" b="1" dirty="0" smtClean="0">
                <a:solidFill>
                  <a:schemeClr val="accent1"/>
                </a:solidFill>
                <a:latin typeface="+mn-lt"/>
              </a:rPr>
              <a:t>Методическое </a:t>
            </a:r>
            <a:r>
              <a:rPr lang="ru-RU" sz="1200" b="1" dirty="0">
                <a:solidFill>
                  <a:schemeClr val="accent1"/>
                </a:solidFill>
                <a:latin typeface="+mn-lt"/>
              </a:rPr>
              <a:t>и </a:t>
            </a:r>
            <a:r>
              <a:rPr lang="ru-RU" sz="1200" b="1" dirty="0" smtClean="0">
                <a:solidFill>
                  <a:schemeClr val="accent1"/>
                </a:solidFill>
                <a:latin typeface="+mn-lt"/>
              </a:rPr>
              <a:t>приборное оснащение </a:t>
            </a:r>
            <a:r>
              <a:rPr lang="ru-RU" sz="1200" b="1" dirty="0">
                <a:solidFill>
                  <a:schemeClr val="accent1"/>
                </a:solidFill>
                <a:latin typeface="+mn-lt"/>
              </a:rPr>
              <a:t>лабораторий при определении качественных </a:t>
            </a:r>
            <a:r>
              <a:rPr lang="ru-RU" sz="1200" b="1" dirty="0" smtClean="0">
                <a:solidFill>
                  <a:schemeClr val="accent1"/>
                </a:solidFill>
                <a:latin typeface="+mn-lt"/>
              </a:rPr>
              <a:t>параметров энергоносителей</a:t>
            </a:r>
            <a:endParaRPr lang="ru-RU" sz="1200" b="1" dirty="0">
              <a:solidFill>
                <a:schemeClr val="accent1"/>
              </a:solidFill>
              <a:latin typeface="+mn-lt"/>
            </a:endParaRPr>
          </a:p>
          <a:p>
            <a:pPr marL="342900" indent="-342900">
              <a:buFont typeface="Wingdings" pitchFamily="2" charset="2"/>
              <a:buChar char="§"/>
            </a:pPr>
            <a:r>
              <a:rPr lang="ru-RU" b="1" dirty="0" smtClean="0">
                <a:solidFill>
                  <a:schemeClr val="accent1"/>
                </a:solidFill>
                <a:latin typeface="+mn-lt"/>
              </a:rPr>
              <a:t>По </a:t>
            </a:r>
            <a:r>
              <a:rPr lang="ru-RU" b="1" dirty="0">
                <a:solidFill>
                  <a:schemeClr val="accent1"/>
                </a:solidFill>
                <a:latin typeface="+mn-lt"/>
              </a:rPr>
              <a:t>мере необходимости ВНИИМ оказывает методическую помощь заинтересованным специалистам-метрологам Беларуси, Украины, Казахстана по вопросам стандартизации в области калориметрии, модернизации калориметрического оборудования (в том числе, эталонного) и другим вопросам, связанным с калориметрией сжигания </a:t>
            </a:r>
          </a:p>
        </p:txBody>
      </p:sp>
    </p:spTree>
    <p:extLst>
      <p:ext uri="{BB962C8B-B14F-4D97-AF65-F5344CB8AC3E}">
        <p14:creationId xmlns:p14="http://schemas.microsoft.com/office/powerpoint/2010/main" val="16187281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87" name="Group 6"/>
          <p:cNvGrpSpPr>
            <a:grpSpLocks/>
          </p:cNvGrpSpPr>
          <p:nvPr/>
        </p:nvGrpSpPr>
        <p:grpSpPr bwMode="auto">
          <a:xfrm>
            <a:off x="158363" y="83318"/>
            <a:ext cx="2165918" cy="1251499"/>
            <a:chOff x="5935" y="2840"/>
            <a:chExt cx="2076" cy="1319"/>
          </a:xfrm>
        </p:grpSpPr>
        <p:sp>
          <p:nvSpPr>
            <p:cNvPr id="16393" name="Oval 7" descr="Пергамент"/>
            <p:cNvSpPr>
              <a:spLocks noChangeArrowheads="1"/>
            </p:cNvSpPr>
            <p:nvPr/>
          </p:nvSpPr>
          <p:spPr bwMode="auto">
            <a:xfrm>
              <a:off x="6352" y="2840"/>
              <a:ext cx="1135" cy="1130"/>
            </a:xfrm>
            <a:prstGeom prst="ellipse">
              <a:avLst/>
            </a:prstGeom>
            <a:blipFill dpi="0" rotWithShape="0">
              <a:blip r:embed="rId3"/>
              <a:srcRect/>
              <a:tile tx="0" ty="0" sx="100000" sy="100000" flip="none" algn="tl"/>
            </a:blipFill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eaLnBrk="0" hangingPunct="0"/>
              <a:endParaRPr lang="ru-RU"/>
            </a:p>
          </p:txBody>
        </p:sp>
        <p:sp>
          <p:nvSpPr>
            <p:cNvPr id="16394" name="Oval 8"/>
            <p:cNvSpPr>
              <a:spLocks noChangeArrowheads="1"/>
            </p:cNvSpPr>
            <p:nvPr/>
          </p:nvSpPr>
          <p:spPr bwMode="auto">
            <a:xfrm>
              <a:off x="6557" y="3066"/>
              <a:ext cx="703" cy="711"/>
            </a:xfrm>
            <a:prstGeom prst="ellipse">
              <a:avLst/>
            </a:prstGeom>
            <a:solidFill>
              <a:srgbClr val="FFFFFF"/>
            </a:solidFill>
            <a:ln w="76200">
              <a:pattFill prst="horzBrick">
                <a:fgClr>
                  <a:srgbClr val="000000"/>
                </a:fgClr>
                <a:bgClr>
                  <a:srgbClr val="C0C0C0"/>
                </a:bgClr>
              </a:pattFill>
              <a:round/>
              <a:headEnd/>
              <a:tailEnd/>
            </a:ln>
          </p:spPr>
          <p:txBody>
            <a:bodyPr/>
            <a:lstStyle/>
            <a:p>
              <a:pPr eaLnBrk="0" hangingPunct="0"/>
              <a:endParaRPr lang="ru-RU"/>
            </a:p>
          </p:txBody>
        </p:sp>
        <p:sp>
          <p:nvSpPr>
            <p:cNvPr id="16395" name="AutoShape 9"/>
            <p:cNvSpPr>
              <a:spLocks noChangeArrowheads="1"/>
            </p:cNvSpPr>
            <p:nvPr/>
          </p:nvSpPr>
          <p:spPr bwMode="auto">
            <a:xfrm>
              <a:off x="5935" y="3607"/>
              <a:ext cx="2076" cy="552"/>
            </a:xfrm>
            <a:prstGeom prst="ribbon2">
              <a:avLst>
                <a:gd name="adj1" fmla="val 29343"/>
                <a:gd name="adj2" fmla="val 67333"/>
              </a:avLst>
            </a:prstGeom>
            <a:gradFill rotWithShape="0">
              <a:gsLst>
                <a:gs pos="0">
                  <a:srgbClr val="99CCFF"/>
                </a:gs>
                <a:gs pos="50000">
                  <a:srgbClr val="FFFFFF"/>
                </a:gs>
                <a:gs pos="100000">
                  <a:srgbClr val="99CCFF"/>
                </a:gs>
              </a:gsLst>
              <a:lin ang="0" scaled="1"/>
            </a:gra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eaLnBrk="0" hangingPunct="0"/>
              <a:endParaRPr lang="ru-RU"/>
            </a:p>
          </p:txBody>
        </p:sp>
        <p:graphicFrame>
          <p:nvGraphicFramePr>
            <p:cNvPr id="16396" name="Object 10"/>
            <p:cNvGraphicFramePr>
              <a:graphicFrameLocks noChangeAspect="1"/>
            </p:cNvGraphicFramePr>
            <p:nvPr/>
          </p:nvGraphicFramePr>
          <p:xfrm>
            <a:off x="6637" y="3179"/>
            <a:ext cx="510" cy="40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0042" name="Точечный рисунок" r:id="rId4" imgW="1028844" imgH="1038370" progId="Paint.Picture">
                    <p:embed/>
                  </p:oleObj>
                </mc:Choice>
                <mc:Fallback>
                  <p:oleObj name="Точечный рисунок" r:id="rId4" imgW="1028844" imgH="1038370" progId="Paint.Picture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637" y="3179"/>
                          <a:ext cx="510" cy="409"/>
                        </a:xfrm>
                        <a:prstGeom prst="rect">
                          <a:avLst/>
                        </a:prstGeom>
                        <a:solidFill>
                          <a:srgbClr val="33CCCC"/>
                        </a:solidFill>
                        <a:ln>
                          <a:noFill/>
                        </a:ln>
                        <a:extLs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6397" name="WordArt 11"/>
            <p:cNvSpPr>
              <a:spLocks noChangeArrowheads="1" noChangeShapeType="1" noTextEdit="1"/>
            </p:cNvSpPr>
            <p:nvPr/>
          </p:nvSpPr>
          <p:spPr bwMode="auto">
            <a:xfrm>
              <a:off x="6297" y="3745"/>
              <a:ext cx="1325" cy="193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b="1" i="1" kern="10">
                  <a:solidFill>
                    <a:srgbClr val="000000"/>
                  </a:solidFill>
                  <a:latin typeface="Times New Roman"/>
                  <a:cs typeface="Times New Roman"/>
                </a:rPr>
                <a:t>калориметрии</a:t>
              </a:r>
            </a:p>
          </p:txBody>
        </p:sp>
        <p:sp>
          <p:nvSpPr>
            <p:cNvPr id="16398" name="WordArt 12"/>
            <p:cNvSpPr>
              <a:spLocks noChangeArrowheads="1" noChangeShapeType="1" noTextEdit="1"/>
            </p:cNvSpPr>
            <p:nvPr/>
          </p:nvSpPr>
          <p:spPr bwMode="auto">
            <a:xfrm>
              <a:off x="6466" y="2953"/>
              <a:ext cx="907" cy="79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ru-RU" sz="3200" kern="10" spc="64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latin typeface="Arial"/>
                  <a:cs typeface="Arial"/>
                </a:rPr>
                <a:t>Л а б о р а т о р и я</a:t>
              </a:r>
            </a:p>
          </p:txBody>
        </p:sp>
        <p:sp>
          <p:nvSpPr>
            <p:cNvPr id="16399" name="Freeform 13"/>
            <p:cNvSpPr>
              <a:spLocks/>
            </p:cNvSpPr>
            <p:nvPr/>
          </p:nvSpPr>
          <p:spPr bwMode="auto">
            <a:xfrm>
              <a:off x="6582" y="3175"/>
              <a:ext cx="107" cy="78"/>
            </a:xfrm>
            <a:custGeom>
              <a:avLst/>
              <a:gdLst>
                <a:gd name="T0" fmla="*/ 0 w 266"/>
                <a:gd name="T1" fmla="*/ 0 h 194"/>
                <a:gd name="T2" fmla="*/ 0 w 266"/>
                <a:gd name="T3" fmla="*/ 0 h 194"/>
                <a:gd name="T4" fmla="*/ 0 w 266"/>
                <a:gd name="T5" fmla="*/ 0 h 194"/>
                <a:gd name="T6" fmla="*/ 0 w 266"/>
                <a:gd name="T7" fmla="*/ 0 h 194"/>
                <a:gd name="T8" fmla="*/ 0 w 266"/>
                <a:gd name="T9" fmla="*/ 0 h 194"/>
                <a:gd name="T10" fmla="*/ 0 w 266"/>
                <a:gd name="T11" fmla="*/ 0 h 194"/>
                <a:gd name="T12" fmla="*/ 0 w 266"/>
                <a:gd name="T13" fmla="*/ 0 h 194"/>
                <a:gd name="T14" fmla="*/ 0 w 266"/>
                <a:gd name="T15" fmla="*/ 0 h 194"/>
                <a:gd name="T16" fmla="*/ 0 w 266"/>
                <a:gd name="T17" fmla="*/ 0 h 194"/>
                <a:gd name="T18" fmla="*/ 0 w 266"/>
                <a:gd name="T19" fmla="*/ 0 h 194"/>
                <a:gd name="T20" fmla="*/ 0 w 266"/>
                <a:gd name="T21" fmla="*/ 0 h 194"/>
                <a:gd name="T22" fmla="*/ 0 w 266"/>
                <a:gd name="T23" fmla="*/ 0 h 194"/>
                <a:gd name="T24" fmla="*/ 0 w 266"/>
                <a:gd name="T25" fmla="*/ 0 h 194"/>
                <a:gd name="T26" fmla="*/ 0 w 266"/>
                <a:gd name="T27" fmla="*/ 0 h 194"/>
                <a:gd name="T28" fmla="*/ 0 w 266"/>
                <a:gd name="T29" fmla="*/ 0 h 194"/>
                <a:gd name="T30" fmla="*/ 0 w 266"/>
                <a:gd name="T31" fmla="*/ 0 h 194"/>
                <a:gd name="T32" fmla="*/ 0 w 266"/>
                <a:gd name="T33" fmla="*/ 0 h 194"/>
                <a:gd name="T34" fmla="*/ 0 w 266"/>
                <a:gd name="T35" fmla="*/ 0 h 194"/>
                <a:gd name="T36" fmla="*/ 0 w 266"/>
                <a:gd name="T37" fmla="*/ 0 h 194"/>
                <a:gd name="T38" fmla="*/ 0 w 266"/>
                <a:gd name="T39" fmla="*/ 0 h 194"/>
                <a:gd name="T40" fmla="*/ 0 w 266"/>
                <a:gd name="T41" fmla="*/ 0 h 194"/>
                <a:gd name="T42" fmla="*/ 0 w 266"/>
                <a:gd name="T43" fmla="*/ 0 h 194"/>
                <a:gd name="T44" fmla="*/ 0 w 266"/>
                <a:gd name="T45" fmla="*/ 0 h 194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266"/>
                <a:gd name="T70" fmla="*/ 0 h 194"/>
                <a:gd name="T71" fmla="*/ 266 w 266"/>
                <a:gd name="T72" fmla="*/ 194 h 194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266" h="194">
                  <a:moveTo>
                    <a:pt x="121" y="49"/>
                  </a:moveTo>
                  <a:cubicBezTo>
                    <a:pt x="147" y="62"/>
                    <a:pt x="176" y="90"/>
                    <a:pt x="205" y="61"/>
                  </a:cubicBezTo>
                  <a:cubicBezTo>
                    <a:pt x="214" y="52"/>
                    <a:pt x="208" y="34"/>
                    <a:pt x="217" y="25"/>
                  </a:cubicBezTo>
                  <a:cubicBezTo>
                    <a:pt x="226" y="16"/>
                    <a:pt x="266" y="13"/>
                    <a:pt x="253" y="13"/>
                  </a:cubicBezTo>
                  <a:cubicBezTo>
                    <a:pt x="237" y="13"/>
                    <a:pt x="221" y="21"/>
                    <a:pt x="205" y="25"/>
                  </a:cubicBezTo>
                  <a:cubicBezTo>
                    <a:pt x="189" y="49"/>
                    <a:pt x="173" y="73"/>
                    <a:pt x="157" y="97"/>
                  </a:cubicBezTo>
                  <a:cubicBezTo>
                    <a:pt x="126" y="144"/>
                    <a:pt x="119" y="138"/>
                    <a:pt x="169" y="121"/>
                  </a:cubicBezTo>
                  <a:cubicBezTo>
                    <a:pt x="170" y="120"/>
                    <a:pt x="215" y="59"/>
                    <a:pt x="205" y="49"/>
                  </a:cubicBezTo>
                  <a:cubicBezTo>
                    <a:pt x="195" y="39"/>
                    <a:pt x="113" y="98"/>
                    <a:pt x="205" y="37"/>
                  </a:cubicBezTo>
                  <a:cubicBezTo>
                    <a:pt x="193" y="33"/>
                    <a:pt x="169" y="38"/>
                    <a:pt x="169" y="25"/>
                  </a:cubicBezTo>
                  <a:cubicBezTo>
                    <a:pt x="169" y="12"/>
                    <a:pt x="214" y="4"/>
                    <a:pt x="205" y="13"/>
                  </a:cubicBezTo>
                  <a:cubicBezTo>
                    <a:pt x="192" y="26"/>
                    <a:pt x="173" y="28"/>
                    <a:pt x="157" y="37"/>
                  </a:cubicBezTo>
                  <a:cubicBezTo>
                    <a:pt x="118" y="59"/>
                    <a:pt x="98" y="84"/>
                    <a:pt x="157" y="25"/>
                  </a:cubicBezTo>
                  <a:cubicBezTo>
                    <a:pt x="145" y="21"/>
                    <a:pt x="121" y="0"/>
                    <a:pt x="121" y="13"/>
                  </a:cubicBezTo>
                  <a:cubicBezTo>
                    <a:pt x="121" y="27"/>
                    <a:pt x="157" y="37"/>
                    <a:pt x="157" y="37"/>
                  </a:cubicBezTo>
                  <a:cubicBezTo>
                    <a:pt x="0" y="194"/>
                    <a:pt x="126" y="80"/>
                    <a:pt x="157" y="49"/>
                  </a:cubicBezTo>
                  <a:cubicBezTo>
                    <a:pt x="153" y="65"/>
                    <a:pt x="151" y="82"/>
                    <a:pt x="145" y="97"/>
                  </a:cubicBezTo>
                  <a:cubicBezTo>
                    <a:pt x="139" y="110"/>
                    <a:pt x="121" y="147"/>
                    <a:pt x="121" y="133"/>
                  </a:cubicBezTo>
                  <a:cubicBezTo>
                    <a:pt x="121" y="115"/>
                    <a:pt x="136" y="101"/>
                    <a:pt x="145" y="85"/>
                  </a:cubicBezTo>
                  <a:cubicBezTo>
                    <a:pt x="152" y="72"/>
                    <a:pt x="169" y="35"/>
                    <a:pt x="169" y="49"/>
                  </a:cubicBezTo>
                  <a:cubicBezTo>
                    <a:pt x="169" y="74"/>
                    <a:pt x="155" y="98"/>
                    <a:pt x="145" y="121"/>
                  </a:cubicBezTo>
                  <a:cubicBezTo>
                    <a:pt x="139" y="134"/>
                    <a:pt x="111" y="167"/>
                    <a:pt x="121" y="157"/>
                  </a:cubicBezTo>
                  <a:cubicBezTo>
                    <a:pt x="154" y="124"/>
                    <a:pt x="183" y="83"/>
                    <a:pt x="217" y="49"/>
                  </a:cubicBezTo>
                </a:path>
              </a:pathLst>
            </a:custGeom>
            <a:noFill/>
            <a:ln w="12700" cap="flat" cmpd="sng">
              <a:solidFill>
                <a:srgbClr val="80808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1" name="Прямоугольник 10"/>
          <p:cNvSpPr/>
          <p:nvPr/>
        </p:nvSpPr>
        <p:spPr>
          <a:xfrm>
            <a:off x="2447392" y="-17940"/>
            <a:ext cx="618955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bg2"/>
                </a:solidFill>
                <a:latin typeface="+mj-lt"/>
              </a:rPr>
              <a:t>Лаборатория калориметрии и высокочистых органических веществ метрологического назначения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566738" y="4972050"/>
            <a:ext cx="8370887" cy="1323975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accent1"/>
                </a:solidFill>
                <a:latin typeface="+mn-lt"/>
              </a:rPr>
              <a:t>Государственный первичный эталон единиц энергии сгорания, удельной энергии и объемной энергии сгорания </a:t>
            </a:r>
            <a:r>
              <a:rPr lang="ru-RU" sz="3200" b="1" dirty="0">
                <a:solidFill>
                  <a:schemeClr val="accent1"/>
                </a:solidFill>
                <a:latin typeface="+mn-lt"/>
              </a:rPr>
              <a:t>(ГЭТ </a:t>
            </a:r>
            <a:r>
              <a:rPr lang="ru-RU" sz="3200" b="1" dirty="0" smtClean="0">
                <a:solidFill>
                  <a:schemeClr val="accent1"/>
                </a:solidFill>
                <a:latin typeface="+mn-lt"/>
              </a:rPr>
              <a:t>16-2018)</a:t>
            </a:r>
            <a:endParaRPr lang="ru-RU" sz="2400" b="1" dirty="0">
              <a:solidFill>
                <a:schemeClr val="accent1"/>
              </a:solidFill>
              <a:latin typeface="+mn-lt"/>
            </a:endParaRPr>
          </a:p>
        </p:txBody>
      </p:sp>
      <p:pic>
        <p:nvPicPr>
          <p:cNvPr id="16390" name="Picture 3" descr="SSA40640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7038" y="2195513"/>
            <a:ext cx="3330575" cy="25082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2" descr="SSA40631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540500" y="2130425"/>
            <a:ext cx="2100263" cy="26574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3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03263" y="2119313"/>
            <a:ext cx="1992312" cy="26590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76758809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81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115616" y="1"/>
            <a:ext cx="8028384" cy="1027182"/>
          </a:xfrm>
        </p:spPr>
        <p:txBody>
          <a:bodyPr/>
          <a:lstStyle/>
          <a:p>
            <a:pPr>
              <a:lnSpc>
                <a:spcPct val="110000"/>
              </a:lnSpc>
            </a:pPr>
            <a:r>
              <a:rPr lang="ru-RU" sz="1400" b="1" dirty="0" smtClean="0">
                <a:solidFill>
                  <a:schemeClr val="bg2"/>
                </a:solidFill>
              </a:rPr>
              <a:t>АКТУАЛИЗИРОВАННАЯ ПРОГРАММА РАБОТ ПО СОЗДАНИЮ СИСТЕМЫ МЕТРОЛОГИЧЕСКОГО ОБЕСПЕЧЕНИЯ ИЗМЕРЕНИЙ КАЛОРИЙНОСТИ (ЭНЕРГИИ СГОРАНИЯ) ГАЗОВОГО ТОПЛИВА В СФЕРЕ ГАЗОВОЙ КАЛОРИМЕТРИИ, А ТАКЖЕ ДРУГИХ ВИДОВ ТОПЛИВ </a:t>
            </a:r>
            <a:endParaRPr lang="ru-RU" sz="1400" b="1" dirty="0">
              <a:solidFill>
                <a:schemeClr val="bg2"/>
              </a:solidFill>
            </a:endParaRPr>
          </a:p>
        </p:txBody>
      </p:sp>
      <p:pic>
        <p:nvPicPr>
          <p:cNvPr id="4" name="Picture 2" descr="C:\Documents and Settings\Прудаев\Мои документы\Конференции_Семинары\Презентации_все\logo green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08" y="19181"/>
            <a:ext cx="1008000" cy="100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909373"/>
              </p:ext>
            </p:extLst>
          </p:nvPr>
        </p:nvGraphicFramePr>
        <p:xfrm>
          <a:off x="107503" y="1196752"/>
          <a:ext cx="8928993" cy="5400599"/>
        </p:xfrm>
        <a:graphic>
          <a:graphicData uri="http://schemas.openxmlformats.org/drawingml/2006/table">
            <a:tbl>
              <a:tblPr firstRow="1" bandRow="1">
                <a:tableStyleId>{72833802-FEF1-4C79-8D5D-14CF1EAF98D9}</a:tableStyleId>
              </a:tblPr>
              <a:tblGrid>
                <a:gridCol w="43204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96855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65618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872208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545049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bg2"/>
                          </a:solidFill>
                        </a:rPr>
                        <a:t>№</a:t>
                      </a:r>
                      <a:endParaRPr lang="ru-RU" sz="1400" b="1" dirty="0">
                        <a:solidFill>
                          <a:schemeClr val="bg2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bg2"/>
                          </a:solidFill>
                        </a:rPr>
                        <a:t>Наименование работ</a:t>
                      </a:r>
                      <a:endParaRPr lang="ru-RU" sz="1400" b="1" dirty="0">
                        <a:solidFill>
                          <a:schemeClr val="bg2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bg2"/>
                          </a:solidFill>
                        </a:rPr>
                        <a:t>Сроки выполнения</a:t>
                      </a:r>
                      <a:endParaRPr lang="ru-RU" sz="1400" b="1" dirty="0">
                        <a:solidFill>
                          <a:schemeClr val="bg2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bg2"/>
                          </a:solidFill>
                        </a:rPr>
                        <a:t>Государство-исполнитель</a:t>
                      </a:r>
                      <a:endParaRPr lang="ru-RU" sz="1400" b="1" dirty="0">
                        <a:solidFill>
                          <a:schemeClr val="bg2"/>
                        </a:solidFill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46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accent1"/>
                          </a:solidFill>
                          <a:effectLst/>
                        </a:rPr>
                        <a:t>1</a:t>
                      </a:r>
                      <a:endParaRPr lang="ru-RU" sz="1200" b="1" dirty="0">
                        <a:solidFill>
                          <a:schemeClr val="accent1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accent1"/>
                          </a:solidFill>
                          <a:effectLst/>
                        </a:rPr>
                        <a:t>Формирование нового состава рабочей группы</a:t>
                      </a:r>
                      <a:endParaRPr lang="ru-RU" sz="1200" b="1" dirty="0">
                        <a:solidFill>
                          <a:schemeClr val="accent1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accent1"/>
                          </a:solidFill>
                          <a:effectLst/>
                        </a:rPr>
                        <a:t>2018-2019</a:t>
                      </a:r>
                      <a:endParaRPr lang="ru-RU" sz="1200" b="1">
                        <a:solidFill>
                          <a:schemeClr val="accent1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accent1"/>
                          </a:solidFill>
                          <a:effectLst/>
                        </a:rPr>
                        <a:t>Россия</a:t>
                      </a:r>
                      <a:endParaRPr lang="ru-RU" sz="1200" b="1">
                        <a:solidFill>
                          <a:schemeClr val="accent1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7711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accent1"/>
                          </a:solidFill>
                          <a:effectLst/>
                        </a:rPr>
                        <a:t>2</a:t>
                      </a:r>
                      <a:endParaRPr lang="ru-RU" sz="1200" b="1">
                        <a:solidFill>
                          <a:schemeClr val="accent1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accent1"/>
                          </a:solidFill>
                          <a:effectLst/>
                        </a:rPr>
                        <a:t>Создание межгосударственной системы  МО измерений энергии сгорания всех видов топлива</a:t>
                      </a:r>
                      <a:endParaRPr lang="ru-RU" sz="1200" b="1">
                        <a:solidFill>
                          <a:schemeClr val="accent1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accent1"/>
                          </a:solidFill>
                          <a:effectLst/>
                        </a:rPr>
                        <a:t>2018-2023</a:t>
                      </a:r>
                      <a:endParaRPr lang="ru-RU" sz="1200" b="1">
                        <a:solidFill>
                          <a:schemeClr val="accent1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accent1"/>
                          </a:solidFill>
                          <a:effectLst/>
                        </a:rPr>
                        <a:t>Россия, заинтересованные страны</a:t>
                      </a:r>
                      <a:endParaRPr lang="ru-RU" sz="1200" b="1">
                        <a:solidFill>
                          <a:schemeClr val="accent1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57711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accent1"/>
                          </a:solidFill>
                          <a:effectLst/>
                        </a:rPr>
                        <a:t>2.1</a:t>
                      </a:r>
                      <a:endParaRPr lang="ru-RU" sz="1200" b="1">
                        <a:solidFill>
                          <a:schemeClr val="accent1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accent1"/>
                          </a:solidFill>
                          <a:effectLst/>
                        </a:rPr>
                        <a:t>Разработка, утверждение и применение новой версии межгосударственной поверочной схемы для СИ энергии сгорания</a:t>
                      </a:r>
                      <a:endParaRPr lang="ru-RU" sz="1200" b="1">
                        <a:solidFill>
                          <a:schemeClr val="accent1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accent1"/>
                          </a:solidFill>
                          <a:effectLst/>
                        </a:rPr>
                        <a:t>2020-2023</a:t>
                      </a:r>
                      <a:endParaRPr lang="ru-RU" sz="1200" b="1">
                        <a:solidFill>
                          <a:schemeClr val="accent1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accent1"/>
                          </a:solidFill>
                          <a:effectLst/>
                        </a:rPr>
                        <a:t>Россия</a:t>
                      </a:r>
                      <a:endParaRPr lang="ru-RU" sz="1200" b="1">
                        <a:solidFill>
                          <a:schemeClr val="accent1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57711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accent1"/>
                          </a:solidFill>
                          <a:effectLst/>
                        </a:rPr>
                        <a:t>2.2</a:t>
                      </a:r>
                      <a:endParaRPr lang="ru-RU" sz="1200" b="1">
                        <a:solidFill>
                          <a:schemeClr val="accent1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accent1"/>
                          </a:solidFill>
                          <a:effectLst/>
                        </a:rPr>
                        <a:t>Разработка межгосударственных стандартных образцов для калориметрии сжигания (в том числе, многопараметрических)</a:t>
                      </a:r>
                      <a:endParaRPr lang="ru-RU" sz="1200" b="1">
                        <a:solidFill>
                          <a:schemeClr val="accent1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accent1"/>
                          </a:solidFill>
                          <a:effectLst/>
                        </a:rPr>
                        <a:t>2019-2023</a:t>
                      </a:r>
                      <a:endParaRPr lang="ru-RU" sz="1200" b="1">
                        <a:solidFill>
                          <a:schemeClr val="accent1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accent1"/>
                          </a:solidFill>
                          <a:effectLst/>
                        </a:rPr>
                        <a:t>Россия и заинтересованные страны</a:t>
                      </a:r>
                      <a:endParaRPr lang="ru-RU" sz="1200" b="1">
                        <a:solidFill>
                          <a:schemeClr val="accent1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8131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accent1"/>
                          </a:solidFill>
                          <a:effectLst/>
                        </a:rPr>
                        <a:t>2.3</a:t>
                      </a:r>
                      <a:endParaRPr lang="ru-RU" sz="1200" b="1">
                        <a:solidFill>
                          <a:schemeClr val="accent1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accent1"/>
                          </a:solidFill>
                          <a:effectLst/>
                        </a:rPr>
                        <a:t>Формирование перечня координаторов проведения МСИ в странах, заинтересованных в этой деятельности</a:t>
                      </a:r>
                      <a:endParaRPr lang="ru-RU" sz="1200" b="1">
                        <a:solidFill>
                          <a:schemeClr val="accent1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accent1"/>
                          </a:solidFill>
                          <a:effectLst/>
                        </a:rPr>
                        <a:t>2018-2019</a:t>
                      </a:r>
                      <a:endParaRPr lang="ru-RU" sz="1200" b="1">
                        <a:solidFill>
                          <a:schemeClr val="accent1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accent1"/>
                          </a:solidFill>
                          <a:effectLst/>
                        </a:rPr>
                        <a:t>Россия</a:t>
                      </a:r>
                      <a:endParaRPr lang="ru-RU" sz="1200" b="1">
                        <a:solidFill>
                          <a:schemeClr val="accent1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76948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accent1"/>
                          </a:solidFill>
                          <a:effectLst/>
                        </a:rPr>
                        <a:t>2.4</a:t>
                      </a:r>
                      <a:endParaRPr lang="ru-RU" sz="1200" b="1">
                        <a:solidFill>
                          <a:schemeClr val="accent1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accent1"/>
                          </a:solidFill>
                          <a:effectLst/>
                        </a:rPr>
                        <a:t>Организация и проведение межгосударственных межлабораторных сравнительных испытаний  на образцах твердых,   жидких и газообразных топлив</a:t>
                      </a:r>
                      <a:endParaRPr lang="ru-RU" sz="1200" b="1">
                        <a:solidFill>
                          <a:schemeClr val="accent1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accent1"/>
                          </a:solidFill>
                          <a:effectLst/>
                        </a:rPr>
                        <a:t>ежегодно</a:t>
                      </a:r>
                      <a:endParaRPr lang="ru-RU" sz="1200" b="1">
                        <a:solidFill>
                          <a:schemeClr val="accent1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accent1"/>
                          </a:solidFill>
                          <a:effectLst/>
                        </a:rPr>
                        <a:t>Россия – провайдер МСИ,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accent1"/>
                          </a:solidFill>
                          <a:effectLst/>
                        </a:rPr>
                        <a:t>заинтересованные страны</a:t>
                      </a:r>
                      <a:endParaRPr lang="ru-RU" sz="1200" b="1">
                        <a:solidFill>
                          <a:schemeClr val="accent1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847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accent1"/>
                          </a:solidFill>
                          <a:effectLst/>
                        </a:rPr>
                        <a:t>3</a:t>
                      </a:r>
                      <a:endParaRPr lang="ru-RU" sz="1200" b="1">
                        <a:solidFill>
                          <a:schemeClr val="accent1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accent1"/>
                          </a:solidFill>
                          <a:effectLst/>
                        </a:rPr>
                        <a:t>Сличения национальных эталонов единицы энергии сгорания в рамках КООМЕТ</a:t>
                      </a:r>
                      <a:endParaRPr lang="ru-RU" sz="1200" b="1">
                        <a:solidFill>
                          <a:schemeClr val="accent1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accent1"/>
                          </a:solidFill>
                          <a:effectLst/>
                        </a:rPr>
                        <a:t>2018-2023</a:t>
                      </a:r>
                      <a:endParaRPr lang="ru-RU" sz="1200" b="1">
                        <a:solidFill>
                          <a:schemeClr val="accent1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accent1"/>
                          </a:solidFill>
                          <a:effectLst/>
                        </a:rPr>
                        <a:t>Россия,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accent1"/>
                          </a:solidFill>
                          <a:effectLst/>
                        </a:rPr>
                        <a:t>Беларусь, Украина</a:t>
                      </a:r>
                      <a:endParaRPr lang="ru-RU" sz="1200" b="1">
                        <a:solidFill>
                          <a:schemeClr val="accent1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115422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accent1"/>
                          </a:solidFill>
                          <a:effectLst/>
                        </a:rPr>
                        <a:t>4</a:t>
                      </a:r>
                      <a:endParaRPr lang="ru-RU" sz="1200" b="1">
                        <a:solidFill>
                          <a:schemeClr val="accent1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accent1"/>
                          </a:solidFill>
                          <a:effectLst/>
                        </a:rPr>
                        <a:t>Методическая помощь координатора работ (ФГУП «ВНИИМ им. Д. И. Менделеева») национальным метрологическим институтам в части создания или модернизации национальных эталонов единицы энергии сгорания, разработки нормативной документации, стажировки специалистов</a:t>
                      </a:r>
                      <a:endParaRPr lang="ru-RU" sz="1200" b="1">
                        <a:solidFill>
                          <a:schemeClr val="accent1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accent1"/>
                          </a:solidFill>
                          <a:effectLst/>
                        </a:rPr>
                        <a:t>2018-2023</a:t>
                      </a:r>
                      <a:endParaRPr lang="ru-RU" sz="1200" b="1">
                        <a:solidFill>
                          <a:schemeClr val="accent1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accent1"/>
                          </a:solidFill>
                          <a:effectLst/>
                        </a:rPr>
                        <a:t>Россия</a:t>
                      </a:r>
                      <a:endParaRPr lang="ru-RU" sz="1200" b="1" dirty="0">
                        <a:solidFill>
                          <a:schemeClr val="accent1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1" y="1021362"/>
            <a:ext cx="3131840" cy="44958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12490" y="1191523"/>
            <a:ext cx="5781267" cy="1877437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800" b="1" cap="all" dirty="0">
                <a:ln w="0"/>
                <a:solidFill>
                  <a:schemeClr val="accent1"/>
                </a:solidFill>
                <a:effectLst>
                  <a:reflection blurRad="12700" stA="50000" endPos="50000" dist="5000" dir="5400000" sy="-100000" rotWithShape="0"/>
                </a:effectLst>
                <a:latin typeface="+mj-lt"/>
              </a:rPr>
              <a:t>Спасибо за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800" b="1" cap="all" dirty="0">
                <a:ln w="0"/>
                <a:solidFill>
                  <a:schemeClr val="accent1"/>
                </a:solidFill>
                <a:effectLst>
                  <a:reflection blurRad="12700" stA="50000" endPos="50000" dist="5000" dir="5400000" sy="-100000" rotWithShape="0"/>
                </a:effectLst>
                <a:latin typeface="+mj-lt"/>
              </a:rPr>
              <a:t>внимание</a:t>
            </a:r>
            <a:r>
              <a:rPr lang="en-US" sz="5800" b="1" cap="all" dirty="0">
                <a:ln w="0"/>
                <a:solidFill>
                  <a:schemeClr val="accent1"/>
                </a:solidFill>
                <a:effectLst>
                  <a:reflection blurRad="12700" stA="50000" endPos="50000" dist="5000" dir="5400000" sy="-100000" rotWithShape="0"/>
                </a:effectLst>
                <a:latin typeface="+mj-lt"/>
              </a:rPr>
              <a:t>!</a:t>
            </a:r>
            <a:endParaRPr lang="ru-RU" sz="5800" b="1" cap="all" dirty="0">
              <a:ln w="0"/>
              <a:solidFill>
                <a:schemeClr val="accent1"/>
              </a:solidFill>
              <a:effectLst>
                <a:reflection blurRad="12700" stA="50000" endPos="50000" dist="5000" dir="5400000" sy="-100000" rotWithShape="0"/>
              </a:effectLst>
              <a:latin typeface="+mj-lt"/>
            </a:endParaRPr>
          </a:p>
        </p:txBody>
      </p:sp>
      <p:sp>
        <p:nvSpPr>
          <p:cNvPr id="10" name="Rectangle 10"/>
          <p:cNvSpPr txBox="1">
            <a:spLocks noChangeArrowheads="1"/>
          </p:cNvSpPr>
          <p:nvPr/>
        </p:nvSpPr>
        <p:spPr bwMode="auto">
          <a:xfrm>
            <a:off x="35496" y="4833537"/>
            <a:ext cx="8383215" cy="17638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None/>
              <a:defRPr sz="2400" kern="1200"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None/>
              <a:defRPr sz="2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None/>
              <a:defRPr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eaLnBrk="1" hangingPunct="1">
              <a:lnSpc>
                <a:spcPct val="80000"/>
              </a:lnSpc>
              <a:buClr>
                <a:srgbClr val="2DA2BF"/>
              </a:buClr>
              <a:defRPr/>
            </a:pPr>
            <a:r>
              <a:rPr lang="ru-RU" sz="2000" dirty="0" smtClean="0">
                <a:solidFill>
                  <a:schemeClr val="accent1"/>
                </a:solidFill>
                <a:effectLst/>
              </a:rPr>
              <a:t>Руководитель </a:t>
            </a:r>
            <a:r>
              <a:rPr lang="ru-RU" sz="2000" dirty="0">
                <a:solidFill>
                  <a:schemeClr val="accent1"/>
                </a:solidFill>
                <a:effectLst/>
              </a:rPr>
              <a:t>лаб.: Корчагина Елена Николаевна</a:t>
            </a:r>
          </a:p>
          <a:p>
            <a:pPr algn="l" eaLnBrk="1" hangingPunct="1">
              <a:lnSpc>
                <a:spcPct val="80000"/>
              </a:lnSpc>
              <a:buClr>
                <a:srgbClr val="2DA2BF"/>
              </a:buClr>
              <a:defRPr/>
            </a:pPr>
            <a:r>
              <a:rPr lang="ru-RU" sz="2000" dirty="0">
                <a:solidFill>
                  <a:schemeClr val="accent1"/>
                </a:solidFill>
                <a:effectLst/>
              </a:rPr>
              <a:t>E-</a:t>
            </a:r>
            <a:r>
              <a:rPr lang="ru-RU" sz="2000" dirty="0" err="1">
                <a:solidFill>
                  <a:schemeClr val="accent1"/>
                </a:solidFill>
                <a:effectLst/>
              </a:rPr>
              <a:t>mail</a:t>
            </a:r>
            <a:r>
              <a:rPr lang="ru-RU" sz="2000" dirty="0">
                <a:solidFill>
                  <a:schemeClr val="accent1"/>
                </a:solidFill>
                <a:effectLst/>
              </a:rPr>
              <a:t>: E.N.Korchagina@vniim.ru</a:t>
            </a:r>
          </a:p>
          <a:p>
            <a:pPr algn="l" eaLnBrk="1" hangingPunct="1">
              <a:lnSpc>
                <a:spcPct val="80000"/>
              </a:lnSpc>
              <a:buClr>
                <a:srgbClr val="2DA2BF"/>
              </a:buClr>
              <a:defRPr/>
            </a:pPr>
            <a:r>
              <a:rPr lang="ru-RU" sz="2000" dirty="0">
                <a:solidFill>
                  <a:schemeClr val="accent1"/>
                </a:solidFill>
                <a:effectLst/>
              </a:rPr>
              <a:t>Корчагина Е.Н</a:t>
            </a:r>
            <a:r>
              <a:rPr lang="ru-RU" sz="2000" dirty="0" smtClean="0">
                <a:solidFill>
                  <a:schemeClr val="accent1"/>
                </a:solidFill>
                <a:effectLst/>
              </a:rPr>
              <a:t>.</a:t>
            </a:r>
          </a:p>
          <a:p>
            <a:pPr algn="l" eaLnBrk="1" hangingPunct="1">
              <a:lnSpc>
                <a:spcPct val="80000"/>
              </a:lnSpc>
              <a:buClr>
                <a:srgbClr val="2DA2BF"/>
              </a:buClr>
              <a:defRPr/>
            </a:pPr>
            <a:r>
              <a:rPr lang="ru-RU" sz="2000" dirty="0" smtClean="0">
                <a:solidFill>
                  <a:schemeClr val="accent1"/>
                </a:solidFill>
                <a:effectLst/>
              </a:rPr>
              <a:t>Адрес</a:t>
            </a:r>
            <a:r>
              <a:rPr lang="ru-RU" sz="2000" dirty="0">
                <a:solidFill>
                  <a:schemeClr val="accent1"/>
                </a:solidFill>
                <a:effectLst/>
              </a:rPr>
              <a:t>: 190005, Россия, С-Пб., Московский пр., 19</a:t>
            </a:r>
            <a:br>
              <a:rPr lang="ru-RU" sz="2000" dirty="0">
                <a:solidFill>
                  <a:schemeClr val="accent1"/>
                </a:solidFill>
                <a:effectLst/>
              </a:rPr>
            </a:br>
            <a:r>
              <a:rPr lang="ru-RU" sz="2000" dirty="0">
                <a:solidFill>
                  <a:schemeClr val="accent1"/>
                </a:solidFill>
                <a:effectLst/>
              </a:rPr>
              <a:t>Раб. тел. (812) 323-96-39, факс (812) 713-01-14</a:t>
            </a:r>
            <a:endParaRPr lang="ru-RU" sz="2000" dirty="0" smtClean="0">
              <a:solidFill>
                <a:schemeClr val="accent1"/>
              </a:solidFill>
              <a:effectLst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5497" y="3464057"/>
            <a:ext cx="606688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buClr>
                <a:srgbClr val="2DA2BF"/>
              </a:buClr>
              <a:defRPr/>
            </a:pPr>
            <a:r>
              <a:rPr lang="ru-RU" sz="2400" b="1" dirty="0">
                <a:solidFill>
                  <a:schemeClr val="accent5"/>
                </a:solidFill>
                <a:latin typeface="+mn-lt"/>
              </a:rPr>
              <a:t>Лаборатория калориметрии сжигания и высокочистых органических веществ метрологического назначения</a:t>
            </a:r>
            <a:br>
              <a:rPr lang="ru-RU" sz="2400" b="1" dirty="0">
                <a:solidFill>
                  <a:schemeClr val="accent5"/>
                </a:solidFill>
                <a:latin typeface="+mn-lt"/>
              </a:rPr>
            </a:br>
            <a:r>
              <a:rPr lang="ru-RU" sz="2400" b="1" dirty="0">
                <a:solidFill>
                  <a:schemeClr val="accent5"/>
                </a:solidFill>
                <a:latin typeface="+mn-lt"/>
              </a:rPr>
              <a:t>ФГУП «ВНИИМ им. </a:t>
            </a:r>
            <a:r>
              <a:rPr lang="ru-RU" sz="2400" b="1" dirty="0" err="1">
                <a:solidFill>
                  <a:schemeClr val="accent5"/>
                </a:solidFill>
                <a:latin typeface="+mn-lt"/>
              </a:rPr>
              <a:t>Д.И</a:t>
            </a:r>
            <a:r>
              <a:rPr lang="ru-RU" sz="2400" b="1" dirty="0">
                <a:solidFill>
                  <a:schemeClr val="accent5"/>
                </a:solidFill>
                <a:latin typeface="+mn-lt"/>
              </a:rPr>
              <a:t>. Менделеева»</a:t>
            </a:r>
          </a:p>
        </p:txBody>
      </p:sp>
      <p:pic>
        <p:nvPicPr>
          <p:cNvPr id="6" name="Picture 2" descr="C:\Documents and Settings\Прудаев\Мои документы\Конференции_Семинары\Презентации_все\logo green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08" y="19181"/>
            <a:ext cx="1008000" cy="100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36609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"/>
          <p:cNvSpPr txBox="1">
            <a:spLocks noChangeArrowheads="1"/>
          </p:cNvSpPr>
          <p:nvPr/>
        </p:nvSpPr>
        <p:spPr>
          <a:xfrm>
            <a:off x="1" y="19050"/>
            <a:ext cx="9104312" cy="961678"/>
          </a:xfrm>
          <a:prstGeom prst="rect">
            <a:avLst/>
          </a:prstGeom>
        </p:spPr>
        <p:txBody>
          <a:bodyPr anchor="ctr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600" b="1" kern="1200">
                <a:solidFill>
                  <a:srgbClr val="FF8D3E"/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8D3E"/>
                </a:solidFill>
                <a:latin typeface="Verdana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8D3E"/>
                </a:solidFill>
                <a:latin typeface="Verdana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8D3E"/>
                </a:solidFill>
                <a:latin typeface="Verdana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8D3E"/>
                </a:solidFill>
                <a:latin typeface="Verdana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8D3E"/>
                </a:solidFill>
                <a:latin typeface="Verdana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8D3E"/>
                </a:solidFill>
                <a:latin typeface="Verdana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8D3E"/>
                </a:solidFill>
                <a:latin typeface="Verdana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8D3E"/>
                </a:solidFill>
                <a:latin typeface="Verdana" pitchFamily="34" charset="0"/>
              </a:defRPr>
            </a:lvl9pPr>
            <a:extLst/>
          </a:lstStyle>
          <a:p>
            <a:pPr algn="ctr" eaLnBrk="0" fontAlgn="auto" hangingPunct="0">
              <a:spcAft>
                <a:spcPts val="0"/>
              </a:spcAft>
              <a:defRPr/>
            </a:pPr>
            <a:r>
              <a:rPr lang="ru-RU" dirty="0" err="1" smtClean="0">
                <a:solidFill>
                  <a:prstClr val="white"/>
                </a:solidFill>
                <a:effectLst/>
              </a:rPr>
              <a:t>МГС</a:t>
            </a:r>
            <a:r>
              <a:rPr lang="ru-RU" dirty="0" smtClean="0">
                <a:solidFill>
                  <a:prstClr val="white"/>
                </a:solidFill>
                <a:effectLst/>
              </a:rPr>
              <a:t> МСИ</a:t>
            </a:r>
            <a:endParaRPr lang="ru-RU" dirty="0">
              <a:solidFill>
                <a:prstClr val="white"/>
              </a:solidFill>
              <a:effectLst/>
            </a:endParaRPr>
          </a:p>
        </p:txBody>
      </p:sp>
      <p:graphicFrame>
        <p:nvGraphicFramePr>
          <p:cNvPr id="25" name="Таблица 2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5220252"/>
              </p:ext>
            </p:extLst>
          </p:nvPr>
        </p:nvGraphicFramePr>
        <p:xfrm>
          <a:off x="282740" y="3086858"/>
          <a:ext cx="8580437" cy="3438486"/>
        </p:xfrm>
        <a:graphic>
          <a:graphicData uri="http://schemas.openxmlformats.org/drawingml/2006/table">
            <a:tbl>
              <a:tblPr firstRow="1" bandRow="1">
                <a:tableStyleId>{EB344D84-9AFB-497E-A393-DC336BA19D2E}</a:tableStyleId>
              </a:tblPr>
              <a:tblGrid>
                <a:gridCol w="9382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34704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91042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384677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340990">
                <a:tc rowSpan="2">
                  <a:txBody>
                    <a:bodyPr/>
                    <a:lstStyle/>
                    <a:p>
                      <a:pPr algn="ctr"/>
                      <a:r>
                        <a:rPr lang="ru-RU" sz="1500" b="1" dirty="0" smtClean="0">
                          <a:solidFill>
                            <a:schemeClr val="bg1"/>
                          </a:solidFill>
                        </a:rPr>
                        <a:t>ОК для МСИ</a:t>
                      </a:r>
                      <a:endParaRPr lang="ru-RU" sz="15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36001" marR="36001" marT="36011" marB="36011"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1500" b="1" dirty="0" smtClean="0">
                          <a:solidFill>
                            <a:schemeClr val="bg1"/>
                          </a:solidFill>
                        </a:rPr>
                        <a:t>№ раунда. Определяемые показатели</a:t>
                      </a:r>
                      <a:endParaRPr lang="ru-RU" sz="15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36001" marR="36001" marT="36011" marB="36011" anchor="ctr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500" b="1" dirty="0" smtClean="0">
                          <a:solidFill>
                            <a:schemeClr val="bg1"/>
                          </a:solidFill>
                        </a:rPr>
                        <a:t>Число лабораторий</a:t>
                      </a:r>
                      <a:endParaRPr lang="ru-RU" sz="1500" b="1" dirty="0" smtClean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36001" marR="36001" marT="36011" marB="36011" anchor="ctr"/>
                </a:tc>
                <a:tc hMerge="1">
                  <a:txBody>
                    <a:bodyPr/>
                    <a:lstStyle/>
                    <a:p>
                      <a:endParaRPr lang="ru-RU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40990">
                <a:tc vMerge="1">
                  <a:txBody>
                    <a:bodyPr/>
                    <a:lstStyle/>
                    <a:p>
                      <a:pPr algn="ctr"/>
                      <a:endParaRPr lang="ru-RU" sz="1600" b="0" dirty="0">
                        <a:latin typeface="+mj-lt"/>
                      </a:endParaRPr>
                    </a:p>
                  </a:txBody>
                  <a:tcPr marL="91438" marR="91438" marT="45714" marB="45714" anchor="ctr"/>
                </a:tc>
                <a:tc vMerge="1">
                  <a:txBody>
                    <a:bodyPr/>
                    <a:lstStyle/>
                    <a:p>
                      <a:pPr algn="ctr"/>
                      <a:endParaRPr lang="ru-RU" sz="1600" b="0" dirty="0">
                        <a:latin typeface="+mj-lt"/>
                      </a:endParaRPr>
                    </a:p>
                  </a:txBody>
                  <a:tcPr marL="91438" marR="91438" marT="45714" marB="4571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1" dirty="0" smtClean="0">
                          <a:solidFill>
                            <a:schemeClr val="accent1"/>
                          </a:solidFill>
                        </a:rPr>
                        <a:t>Общее</a:t>
                      </a:r>
                      <a:endParaRPr lang="ru-RU" sz="1500" b="1" dirty="0" smtClean="0">
                        <a:solidFill>
                          <a:schemeClr val="accent1"/>
                        </a:solidFill>
                        <a:latin typeface="+mn-lt"/>
                      </a:endParaRPr>
                    </a:p>
                  </a:txBody>
                  <a:tcPr marL="36001" marR="36001" marT="36011" marB="36011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b="1" dirty="0" smtClean="0">
                          <a:solidFill>
                            <a:schemeClr val="accent1"/>
                          </a:solidFill>
                        </a:rPr>
                        <a:t>Стран-участниц</a:t>
                      </a:r>
                      <a:endParaRPr lang="ru-RU" sz="1500" b="1" dirty="0">
                        <a:solidFill>
                          <a:schemeClr val="accent1"/>
                        </a:solidFill>
                        <a:latin typeface="+mn-lt"/>
                      </a:endParaRPr>
                    </a:p>
                  </a:txBody>
                  <a:tcPr marL="36001" marR="36001" marT="36011" marB="36011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378253">
                <a:tc>
                  <a:txBody>
                    <a:bodyPr/>
                    <a:lstStyle/>
                    <a:p>
                      <a:pPr algn="ctr"/>
                      <a:r>
                        <a:rPr lang="ru-RU" sz="1500" b="1" dirty="0" smtClean="0">
                          <a:solidFill>
                            <a:schemeClr val="accent1"/>
                          </a:solidFill>
                          <a:latin typeface="+mn-lt"/>
                        </a:rPr>
                        <a:t>Мазут</a:t>
                      </a:r>
                      <a:endParaRPr lang="ru-RU" sz="1500" b="1" dirty="0">
                        <a:solidFill>
                          <a:schemeClr val="accent1"/>
                        </a:solidFill>
                        <a:latin typeface="+mn-lt"/>
                      </a:endParaRPr>
                    </a:p>
                  </a:txBody>
                  <a:tcPr marL="91451" marR="91451" marT="45699" marB="45699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500" b="1" dirty="0" smtClean="0">
                          <a:solidFill>
                            <a:schemeClr val="accent1"/>
                          </a:solidFill>
                          <a:latin typeface="+mn-lt"/>
                        </a:rPr>
                        <a:t>Раунд 13. </a:t>
                      </a:r>
                      <a:r>
                        <a:rPr lang="ru-RU" sz="1500" b="1" u="sng" dirty="0" smtClean="0">
                          <a:solidFill>
                            <a:schemeClr val="accent1"/>
                          </a:solidFill>
                          <a:latin typeface="+mn-lt"/>
                        </a:rPr>
                        <a:t>7 параметров: </a:t>
                      </a:r>
                      <a:r>
                        <a:rPr lang="ru-RU" sz="1500" b="1" dirty="0" smtClean="0">
                          <a:solidFill>
                            <a:schemeClr val="accent1"/>
                          </a:solidFill>
                          <a:latin typeface="+mn-lt"/>
                        </a:rPr>
                        <a:t>удельная энергия сгорания, плотность, кинематическая вязкость,</a:t>
                      </a:r>
                      <a:r>
                        <a:rPr lang="ru-RU" sz="1500" b="1" baseline="0" dirty="0" smtClean="0">
                          <a:solidFill>
                            <a:schemeClr val="accent1"/>
                          </a:solidFill>
                          <a:latin typeface="+mn-lt"/>
                        </a:rPr>
                        <a:t> </a:t>
                      </a:r>
                      <a:r>
                        <a:rPr lang="ru-RU" sz="1500" b="1" dirty="0" smtClean="0">
                          <a:solidFill>
                            <a:schemeClr val="accent1"/>
                          </a:solidFill>
                          <a:latin typeface="+mn-lt"/>
                        </a:rPr>
                        <a:t>массовая доля серы, зольность, температура вспышки в закрытом тигле, температура застывания</a:t>
                      </a:r>
                      <a:endParaRPr lang="ru-RU" sz="1500" b="1" dirty="0">
                        <a:solidFill>
                          <a:schemeClr val="accent1"/>
                        </a:solidFill>
                        <a:latin typeface="+mn-lt"/>
                      </a:endParaRPr>
                    </a:p>
                  </a:txBody>
                  <a:tcPr marL="91451" marR="91451" marT="45699" marB="45699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b="1" dirty="0" smtClean="0">
                          <a:solidFill>
                            <a:schemeClr val="accent1"/>
                          </a:solidFill>
                          <a:latin typeface="+mn-lt"/>
                        </a:rPr>
                        <a:t>25</a:t>
                      </a:r>
                    </a:p>
                  </a:txBody>
                  <a:tcPr marL="91451" marR="91451" marT="45699" marB="45699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b="1" dirty="0" smtClean="0">
                          <a:solidFill>
                            <a:schemeClr val="accent1"/>
                          </a:solidFill>
                          <a:latin typeface="+mn-lt"/>
                        </a:rPr>
                        <a:t>Россия – 23</a:t>
                      </a:r>
                      <a:r>
                        <a:rPr lang="ru-RU" sz="1500" b="1" baseline="0" dirty="0" smtClean="0">
                          <a:solidFill>
                            <a:schemeClr val="accent1"/>
                          </a:solidFill>
                          <a:latin typeface="+mn-lt"/>
                        </a:rPr>
                        <a:t/>
                      </a:r>
                      <a:br>
                        <a:rPr lang="ru-RU" sz="1500" b="1" baseline="0" dirty="0" smtClean="0">
                          <a:solidFill>
                            <a:schemeClr val="accent1"/>
                          </a:solidFill>
                          <a:latin typeface="+mn-lt"/>
                        </a:rPr>
                      </a:br>
                      <a:r>
                        <a:rPr lang="ru-RU" sz="1500" b="1" baseline="0" dirty="0" smtClean="0">
                          <a:solidFill>
                            <a:schemeClr val="accent1"/>
                          </a:solidFill>
                        </a:rPr>
                        <a:t>Казахстан – 1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b="1" baseline="0" dirty="0" smtClean="0">
                          <a:solidFill>
                            <a:schemeClr val="accent1"/>
                          </a:solidFill>
                        </a:rPr>
                        <a:t>Киргизия – 1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500" b="1" baseline="0" dirty="0" smtClean="0">
                        <a:solidFill>
                          <a:schemeClr val="accent1"/>
                        </a:solidFill>
                        <a:latin typeface="+mn-lt"/>
                      </a:endParaRPr>
                    </a:p>
                  </a:txBody>
                  <a:tcPr marL="91453" marR="91453" marT="45705" marB="45705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378253">
                <a:tc>
                  <a:txBody>
                    <a:bodyPr/>
                    <a:lstStyle/>
                    <a:p>
                      <a:pPr algn="ctr"/>
                      <a:r>
                        <a:rPr lang="ru-RU" sz="1500" b="1" dirty="0" smtClean="0">
                          <a:solidFill>
                            <a:schemeClr val="accent1"/>
                          </a:solidFill>
                        </a:rPr>
                        <a:t>Уголь</a:t>
                      </a:r>
                      <a:endParaRPr lang="ru-RU" sz="1500" b="1" dirty="0">
                        <a:solidFill>
                          <a:schemeClr val="accent1"/>
                        </a:solidFill>
                        <a:latin typeface="+mn-lt"/>
                      </a:endParaRPr>
                    </a:p>
                  </a:txBody>
                  <a:tcPr marL="36001" marR="36001" marT="36011" marB="36011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500" b="1" dirty="0" smtClean="0">
                          <a:solidFill>
                            <a:schemeClr val="accent1"/>
                          </a:solidFill>
                        </a:rPr>
                        <a:t>Раунд 18. </a:t>
                      </a:r>
                      <a:r>
                        <a:rPr lang="ru-RU" sz="1500" b="1" u="sng" dirty="0" smtClean="0">
                          <a:solidFill>
                            <a:schemeClr val="accent1"/>
                          </a:solidFill>
                        </a:rPr>
                        <a:t>7 параметров: </a:t>
                      </a:r>
                      <a:r>
                        <a:rPr lang="ru-RU" sz="1500" b="1" dirty="0" smtClean="0">
                          <a:solidFill>
                            <a:schemeClr val="accent1"/>
                          </a:solidFill>
                        </a:rPr>
                        <a:t>удельная энергия сгорания, зольность, выход летучих веществ, массовая доля общей серы, массовая доля водорода, углерода и азота</a:t>
                      </a:r>
                      <a:endParaRPr lang="ru-RU" sz="1500" b="1" dirty="0" smtClean="0">
                        <a:solidFill>
                          <a:schemeClr val="accent1"/>
                        </a:solidFill>
                        <a:latin typeface="+mn-lt"/>
                      </a:endParaRPr>
                    </a:p>
                  </a:txBody>
                  <a:tcPr marL="36001" marR="36001" marT="36011" marB="3601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1" dirty="0" smtClean="0">
                          <a:solidFill>
                            <a:schemeClr val="accent1"/>
                          </a:solidFill>
                        </a:rPr>
                        <a:t>72</a:t>
                      </a:r>
                      <a:endParaRPr lang="ru-RU" sz="1500" b="1" dirty="0">
                        <a:solidFill>
                          <a:schemeClr val="accent1"/>
                        </a:solidFill>
                        <a:latin typeface="+mn-lt"/>
                      </a:endParaRPr>
                    </a:p>
                  </a:txBody>
                  <a:tcPr marL="36001" marR="36001" marT="36011" marB="36011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b="1" dirty="0" smtClean="0">
                          <a:solidFill>
                            <a:schemeClr val="accent1"/>
                          </a:solidFill>
                        </a:rPr>
                        <a:t>Россия – 69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b="1" baseline="0" dirty="0" smtClean="0">
                          <a:solidFill>
                            <a:schemeClr val="accent1"/>
                          </a:solidFill>
                        </a:rPr>
                        <a:t>Украина– 1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b="1" baseline="0" dirty="0" smtClean="0">
                          <a:solidFill>
                            <a:schemeClr val="accent1"/>
                          </a:solidFill>
                        </a:rPr>
                        <a:t>Киргизия – 1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b="1" baseline="0" dirty="0" smtClean="0">
                          <a:solidFill>
                            <a:schemeClr val="accent1"/>
                          </a:solidFill>
                        </a:rPr>
                        <a:t>Эстония – 1</a:t>
                      </a:r>
                      <a:endParaRPr lang="ru-RU" sz="1500" b="1" dirty="0">
                        <a:solidFill>
                          <a:schemeClr val="accent1"/>
                        </a:solidFill>
                        <a:latin typeface="+mn-lt"/>
                      </a:endParaRPr>
                    </a:p>
                  </a:txBody>
                  <a:tcPr marL="36001" marR="36001" marT="36011" marB="36011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6899" name="Rectangle 3"/>
          <p:cNvSpPr>
            <a:spLocks noChangeArrowheads="1"/>
          </p:cNvSpPr>
          <p:nvPr/>
        </p:nvSpPr>
        <p:spPr bwMode="auto">
          <a:xfrm>
            <a:off x="1" y="1052735"/>
            <a:ext cx="9143999" cy="994777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/>
          <a:p>
            <a:pPr>
              <a:lnSpc>
                <a:spcPct val="85000"/>
              </a:lnSpc>
              <a:spcBef>
                <a:spcPct val="15000"/>
              </a:spcBef>
              <a:buClr>
                <a:srgbClr val="E68200"/>
              </a:buClr>
              <a:buSzPct val="60000"/>
              <a:buFont typeface="Wingdings" pitchFamily="2" charset="2"/>
              <a:buNone/>
            </a:pPr>
            <a:r>
              <a:rPr lang="ru-RU" dirty="0" smtClean="0">
                <a:solidFill>
                  <a:srgbClr val="6A6F72"/>
                </a:solidFill>
                <a:latin typeface="Helvetica"/>
              </a:rPr>
              <a:t>Аттестат </a:t>
            </a:r>
            <a:r>
              <a:rPr lang="ru-RU" dirty="0">
                <a:solidFill>
                  <a:srgbClr val="6A6F72"/>
                </a:solidFill>
                <a:latin typeface="Helvetica"/>
              </a:rPr>
              <a:t>аккредитации № </a:t>
            </a:r>
            <a:r>
              <a:rPr lang="et-EE" b="1" dirty="0">
                <a:solidFill>
                  <a:srgbClr val="6A6F72"/>
                </a:solidFill>
                <a:latin typeface="Helvetica"/>
              </a:rPr>
              <a:t>AAC.PTP.00295</a:t>
            </a:r>
            <a:r>
              <a:rPr lang="et-EE" dirty="0">
                <a:solidFill>
                  <a:srgbClr val="6A6F72"/>
                </a:solidFill>
                <a:latin typeface="Helvetica"/>
              </a:rPr>
              <a:t> </a:t>
            </a:r>
            <a:r>
              <a:rPr lang="ru-RU" dirty="0">
                <a:solidFill>
                  <a:srgbClr val="6A6F72"/>
                </a:solidFill>
                <a:latin typeface="Helvetica"/>
              </a:rPr>
              <a:t>выдан 31.10.2016 органом по аккредитации лабораторий ААЦ «Аналитика» (ассоциированный член </a:t>
            </a:r>
            <a:r>
              <a:rPr lang="et-EE" b="1" dirty="0">
                <a:solidFill>
                  <a:srgbClr val="6A6F72"/>
                </a:solidFill>
                <a:latin typeface="Helvetica"/>
              </a:rPr>
              <a:t>ILAC</a:t>
            </a:r>
            <a:r>
              <a:rPr lang="et-EE" dirty="0">
                <a:solidFill>
                  <a:srgbClr val="6A6F72"/>
                </a:solidFill>
                <a:latin typeface="Helvetica"/>
              </a:rPr>
              <a:t> (International Laboratory Accreditation Cooperation), </a:t>
            </a:r>
            <a:r>
              <a:rPr lang="ru-RU" dirty="0">
                <a:solidFill>
                  <a:srgbClr val="6A6F72"/>
                </a:solidFill>
                <a:latin typeface="Helvetica"/>
              </a:rPr>
              <a:t>член </a:t>
            </a:r>
            <a:r>
              <a:rPr lang="et-EE" b="1" dirty="0">
                <a:solidFill>
                  <a:srgbClr val="6A6F72"/>
                </a:solidFill>
                <a:latin typeface="Helvetica"/>
              </a:rPr>
              <a:t>APLAC</a:t>
            </a:r>
            <a:r>
              <a:rPr lang="et-EE" dirty="0">
                <a:solidFill>
                  <a:srgbClr val="6A6F72"/>
                </a:solidFill>
                <a:latin typeface="Helvetica"/>
              </a:rPr>
              <a:t> (Asia Pacific Laboratory Accreditation Cooperation)</a:t>
            </a:r>
            <a:endParaRPr lang="ru-RU" u="sng" dirty="0">
              <a:solidFill>
                <a:srgbClr val="6A6F72"/>
              </a:solidFill>
              <a:latin typeface="Helvetica"/>
            </a:endParaRPr>
          </a:p>
        </p:txBody>
      </p:sp>
      <p:sp>
        <p:nvSpPr>
          <p:cNvPr id="24" name="Заголовок 3"/>
          <p:cNvSpPr txBox="1">
            <a:spLocks/>
          </p:cNvSpPr>
          <p:nvPr/>
        </p:nvSpPr>
        <p:spPr>
          <a:xfrm>
            <a:off x="296525" y="2051590"/>
            <a:ext cx="8577600" cy="945362"/>
          </a:xfrm>
          <a:prstGeom prst="rect">
            <a:avLst/>
          </a:prstGeom>
        </p:spPr>
        <p:txBody>
          <a:bodyPr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accent1"/>
                </a:solidFill>
                <a:latin typeface="Century Gothic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accent1"/>
                </a:solidFill>
                <a:latin typeface="Century Gothic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accent1"/>
                </a:solidFill>
                <a:latin typeface="Century Gothic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accent1"/>
                </a:solidFill>
                <a:latin typeface="Century Gothic" pitchFamily="34" charset="0"/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>
              <a:defRPr/>
            </a:pPr>
            <a:r>
              <a:rPr lang="ru-RU" sz="2000" b="1" u="sng" dirty="0" smtClean="0">
                <a:solidFill>
                  <a:srgbClr val="D16C61"/>
                </a:solidFill>
              </a:rPr>
              <a:t>МЕЖГОСУДАРСТВЕННЫЕ МСИ</a:t>
            </a:r>
            <a:r>
              <a:rPr lang="ru-RU" sz="2000" b="1" dirty="0" smtClean="0">
                <a:solidFill>
                  <a:srgbClr val="D16C61"/>
                </a:solidFill>
              </a:rPr>
              <a:t>,</a:t>
            </a:r>
            <a:br>
              <a:rPr lang="ru-RU" sz="2000" b="1" dirty="0" smtClean="0">
                <a:solidFill>
                  <a:srgbClr val="D16C61"/>
                </a:solidFill>
              </a:rPr>
            </a:br>
            <a:r>
              <a:rPr lang="ru-RU" sz="2000" b="1" dirty="0" smtClean="0">
                <a:solidFill>
                  <a:srgbClr val="D16C61"/>
                </a:solidFill>
              </a:rPr>
              <a:t>ОРГАНИЗОВАННЫЕ ЛАБОРАТОРИЕЙ КАЛОРИМЕТРИИ ВНИИМ В 2017</a:t>
            </a:r>
            <a:r>
              <a:rPr lang="ru-RU" sz="2000" b="1" dirty="0" smtClean="0">
                <a:solidFill>
                  <a:srgbClr val="D16C61"/>
                </a:solidFill>
                <a:latin typeface="Helvetica"/>
              </a:rPr>
              <a:t>-</a:t>
            </a:r>
            <a:r>
              <a:rPr lang="ru-RU" sz="2000" b="1" dirty="0" smtClean="0">
                <a:solidFill>
                  <a:srgbClr val="D16C61"/>
                </a:solidFill>
              </a:rPr>
              <a:t>2018 Г.:</a:t>
            </a:r>
            <a:endParaRPr lang="ru-RU" sz="2000" b="1" dirty="0">
              <a:solidFill>
                <a:srgbClr val="D16C6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58522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8350" name="Text Box 14"/>
          <p:cNvSpPr txBox="1">
            <a:spLocks noChangeArrowheads="1"/>
          </p:cNvSpPr>
          <p:nvPr/>
        </p:nvSpPr>
        <p:spPr bwMode="auto">
          <a:xfrm>
            <a:off x="577086" y="1287743"/>
            <a:ext cx="8820150" cy="969496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/>
          <a:p>
            <a:pPr>
              <a:spcBef>
                <a:spcPts val="600"/>
              </a:spcBef>
              <a:defRPr/>
            </a:pPr>
            <a:r>
              <a:rPr lang="ru-RU" sz="2600" dirty="0">
                <a:solidFill>
                  <a:srgbClr val="6A6F72"/>
                </a:solidFill>
                <a:latin typeface="Helvetica"/>
              </a:rPr>
              <a:t>Ближайшие раунды запланированы на</a:t>
            </a:r>
          </a:p>
          <a:p>
            <a:pPr>
              <a:spcBef>
                <a:spcPts val="600"/>
              </a:spcBef>
              <a:defRPr/>
            </a:pPr>
            <a:r>
              <a:rPr lang="ru-RU" sz="2600" dirty="0">
                <a:solidFill>
                  <a:srgbClr val="6A6F72"/>
                </a:solidFill>
                <a:latin typeface="Helvetica"/>
              </a:rPr>
              <a:t>4 квартал </a:t>
            </a:r>
            <a:r>
              <a:rPr lang="ru-RU" sz="2600" dirty="0" smtClean="0">
                <a:solidFill>
                  <a:srgbClr val="6A6F72"/>
                </a:solidFill>
                <a:latin typeface="Helvetica"/>
              </a:rPr>
              <a:t>201</a:t>
            </a:r>
            <a:r>
              <a:rPr lang="en-US" sz="2600" dirty="0" smtClean="0">
                <a:solidFill>
                  <a:srgbClr val="6A6F72"/>
                </a:solidFill>
                <a:latin typeface="Helvetica"/>
              </a:rPr>
              <a:t>8</a:t>
            </a:r>
            <a:r>
              <a:rPr lang="ru-RU" sz="2600" dirty="0" smtClean="0">
                <a:solidFill>
                  <a:srgbClr val="6A6F72"/>
                </a:solidFill>
                <a:latin typeface="Helvetica"/>
              </a:rPr>
              <a:t> </a:t>
            </a:r>
            <a:r>
              <a:rPr lang="ru-RU" sz="2600" dirty="0">
                <a:solidFill>
                  <a:srgbClr val="6A6F72"/>
                </a:solidFill>
                <a:latin typeface="Helvetica"/>
              </a:rPr>
              <a:t>года</a:t>
            </a:r>
            <a:r>
              <a:rPr lang="ru-RU" sz="2600" dirty="0" smtClean="0">
                <a:solidFill>
                  <a:srgbClr val="6A6F72"/>
                </a:solidFill>
                <a:latin typeface="Helvetica"/>
              </a:rPr>
              <a:t>:</a:t>
            </a:r>
            <a:r>
              <a:rPr lang="ru-RU" sz="2600" dirty="0">
                <a:solidFill>
                  <a:srgbClr val="6A6F72"/>
                </a:solidFill>
                <a:latin typeface="Helvetica"/>
              </a:rPr>
              <a:t>	</a:t>
            </a:r>
          </a:p>
        </p:txBody>
      </p:sp>
      <p:sp>
        <p:nvSpPr>
          <p:cNvPr id="8" name="Rectangle 2"/>
          <p:cNvSpPr txBox="1">
            <a:spLocks noChangeArrowheads="1"/>
          </p:cNvSpPr>
          <p:nvPr/>
        </p:nvSpPr>
        <p:spPr>
          <a:xfrm>
            <a:off x="1115616" y="44624"/>
            <a:ext cx="8028383" cy="936104"/>
          </a:xfrm>
          <a:prstGeom prst="rect">
            <a:avLst/>
          </a:prstGeom>
        </p:spPr>
        <p:txBody>
          <a:bodyPr anchor="ctr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600" b="1" kern="1200">
                <a:solidFill>
                  <a:srgbClr val="FF8D3E"/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8D3E"/>
                </a:solidFill>
                <a:latin typeface="Verdana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8D3E"/>
                </a:solidFill>
                <a:latin typeface="Verdana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8D3E"/>
                </a:solidFill>
                <a:latin typeface="Verdana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8D3E"/>
                </a:solidFill>
                <a:latin typeface="Verdana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8D3E"/>
                </a:solidFill>
                <a:latin typeface="Verdana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8D3E"/>
                </a:solidFill>
                <a:latin typeface="Verdana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8D3E"/>
                </a:solidFill>
                <a:latin typeface="Verdana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8D3E"/>
                </a:solidFill>
                <a:latin typeface="Verdana" pitchFamily="34" charset="0"/>
              </a:defRPr>
            </a:lvl9pPr>
            <a:extLst/>
          </a:lstStyle>
          <a:p>
            <a:pPr algn="ctr" eaLnBrk="0" fontAlgn="auto" hangingPunct="0">
              <a:spcAft>
                <a:spcPts val="0"/>
              </a:spcAft>
              <a:defRPr/>
            </a:pPr>
            <a:r>
              <a:rPr lang="ru-RU" sz="3200" dirty="0" smtClean="0">
                <a:solidFill>
                  <a:prstClr val="white"/>
                </a:solidFill>
                <a:effectLst/>
              </a:rPr>
              <a:t>НОВЫЕ РАУНДЫ МСИ</a:t>
            </a:r>
            <a:endParaRPr lang="ru-RU" sz="3200" dirty="0">
              <a:solidFill>
                <a:prstClr val="white"/>
              </a:solidFill>
              <a:effectLst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577086" y="2257239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>
              <a:buFont typeface="Wingdings" pitchFamily="2" charset="2"/>
              <a:buChar char="§"/>
            </a:pPr>
            <a:r>
              <a:rPr lang="ru-RU" sz="2400" b="1" dirty="0">
                <a:solidFill>
                  <a:srgbClr val="6A6F72"/>
                </a:solidFill>
                <a:latin typeface="Helvetica"/>
              </a:rPr>
              <a:t>раунд </a:t>
            </a:r>
            <a:r>
              <a:rPr lang="ru-RU" sz="2400" b="1" dirty="0">
                <a:solidFill>
                  <a:srgbClr val="D16C61"/>
                </a:solidFill>
                <a:latin typeface="Helvetica"/>
              </a:rPr>
              <a:t>19</a:t>
            </a:r>
            <a:r>
              <a:rPr lang="ru-RU" sz="2400" b="1" dirty="0">
                <a:solidFill>
                  <a:srgbClr val="6A6F72"/>
                </a:solidFill>
                <a:latin typeface="Helvetica"/>
              </a:rPr>
              <a:t> на </a:t>
            </a:r>
            <a:r>
              <a:rPr lang="ru-RU" sz="2400" b="1" dirty="0">
                <a:solidFill>
                  <a:srgbClr val="D16C61"/>
                </a:solidFill>
                <a:latin typeface="Helvetica"/>
              </a:rPr>
              <a:t>угле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ru-RU" sz="2400" b="1" dirty="0" smtClean="0">
                <a:solidFill>
                  <a:srgbClr val="6A6F72"/>
                </a:solidFill>
                <a:latin typeface="Helvetica"/>
              </a:rPr>
              <a:t>раунд </a:t>
            </a:r>
            <a:r>
              <a:rPr lang="ru-RU" sz="2400" b="1" dirty="0">
                <a:solidFill>
                  <a:srgbClr val="7DA7A5"/>
                </a:solidFill>
                <a:latin typeface="Helvetica"/>
              </a:rPr>
              <a:t>14</a:t>
            </a:r>
            <a:r>
              <a:rPr lang="ru-RU" sz="2400" b="1" dirty="0">
                <a:solidFill>
                  <a:srgbClr val="6A6F72"/>
                </a:solidFill>
                <a:latin typeface="Helvetica"/>
              </a:rPr>
              <a:t> на </a:t>
            </a:r>
            <a:r>
              <a:rPr lang="ru-RU" sz="2400" b="1" dirty="0">
                <a:solidFill>
                  <a:srgbClr val="7DA7A5"/>
                </a:solidFill>
                <a:latin typeface="Helvetica"/>
              </a:rPr>
              <a:t>мазуте</a:t>
            </a:r>
          </a:p>
        </p:txBody>
      </p:sp>
      <p:pic>
        <p:nvPicPr>
          <p:cNvPr id="10" name="Picture 3" descr="C:\Documents and Settings\Прудаев\Рабочий стол\загруженное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5907" y="3816734"/>
            <a:ext cx="1296144" cy="1441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7" descr="C:\Documents and Settings\Прудаев\Мои документы\Конференции_Семинары\Презентации_все\42_\pics\53224.gif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445" b="16010"/>
          <a:stretch/>
        </p:blipFill>
        <p:spPr bwMode="auto">
          <a:xfrm>
            <a:off x="3992123" y="5377477"/>
            <a:ext cx="1659643" cy="1087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Text Box 14"/>
          <p:cNvSpPr txBox="1">
            <a:spLocks noChangeArrowheads="1"/>
          </p:cNvSpPr>
          <p:nvPr/>
        </p:nvSpPr>
        <p:spPr bwMode="auto">
          <a:xfrm>
            <a:off x="577086" y="3324291"/>
            <a:ext cx="8566912" cy="49244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defRPr/>
            </a:pPr>
            <a:r>
              <a:rPr lang="ru-RU" sz="2600" dirty="0" smtClean="0">
                <a:solidFill>
                  <a:srgbClr val="6A6F72"/>
                </a:solidFill>
                <a:latin typeface="Helvetica"/>
              </a:rPr>
              <a:t>Совместный межгосударственный раунд: </a:t>
            </a:r>
            <a:r>
              <a:rPr lang="ru-RU" sz="2600" dirty="0">
                <a:solidFill>
                  <a:srgbClr val="6A6F72"/>
                </a:solidFill>
                <a:latin typeface="Helvetica"/>
              </a:rPr>
              <a:t>	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5634349" y="4306676"/>
            <a:ext cx="288032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smtClean="0">
                <a:solidFill>
                  <a:srgbClr val="6A6F72"/>
                </a:solidFill>
                <a:latin typeface="Helvetica"/>
              </a:rPr>
              <a:t>на образце </a:t>
            </a:r>
            <a:r>
              <a:rPr lang="ru-RU" sz="2400" b="1" dirty="0" smtClean="0">
                <a:solidFill>
                  <a:srgbClr val="D16C61"/>
                </a:solidFill>
                <a:latin typeface="Helvetica"/>
              </a:rPr>
              <a:t>угля</a:t>
            </a:r>
            <a:endParaRPr lang="ru-RU" sz="2400" b="1" dirty="0">
              <a:solidFill>
                <a:srgbClr val="386A98"/>
              </a:solidFill>
              <a:latin typeface="Helvetica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5634349" y="5690552"/>
            <a:ext cx="298404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smtClean="0">
                <a:solidFill>
                  <a:srgbClr val="6A6F72"/>
                </a:solidFill>
                <a:latin typeface="Helvetica"/>
              </a:rPr>
              <a:t>на образце </a:t>
            </a:r>
            <a:r>
              <a:rPr lang="ru-RU" sz="2400" b="1" dirty="0" smtClean="0">
                <a:solidFill>
                  <a:srgbClr val="386A98"/>
                </a:solidFill>
                <a:latin typeface="Helvetica"/>
              </a:rPr>
              <a:t>торфа</a:t>
            </a:r>
            <a:endParaRPr lang="ru-RU" sz="2400" b="1" dirty="0">
              <a:solidFill>
                <a:srgbClr val="386A98"/>
              </a:solidFill>
              <a:latin typeface="Helvetica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11560" y="4611956"/>
            <a:ext cx="347033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6A6F72"/>
                </a:solidFill>
                <a:latin typeface="Helvetica"/>
              </a:rPr>
              <a:t>Лаборатории России и Республики Беларусь</a:t>
            </a:r>
            <a:endParaRPr lang="ru-RU" sz="2400" dirty="0">
              <a:solidFill>
                <a:srgbClr val="6A6F72"/>
              </a:solidFill>
              <a:latin typeface="Helvetica"/>
            </a:endParaRPr>
          </a:p>
        </p:txBody>
      </p:sp>
    </p:spTree>
    <p:extLst>
      <p:ext uri="{BB962C8B-B14F-4D97-AF65-F5344CB8AC3E}">
        <p14:creationId xmlns:p14="http://schemas.microsoft.com/office/powerpoint/2010/main" val="4214070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074" name="Rectangle 2"/>
          <p:cNvSpPr>
            <a:spLocks noGrp="1" noChangeArrowheads="1"/>
          </p:cNvSpPr>
          <p:nvPr>
            <p:ph type="title"/>
          </p:nvPr>
        </p:nvSpPr>
        <p:spPr>
          <a:xfrm>
            <a:off x="1043607" y="44624"/>
            <a:ext cx="8100393" cy="1000125"/>
          </a:xfrm>
        </p:spPr>
        <p:txBody>
          <a:bodyPr/>
          <a:lstStyle/>
          <a:p>
            <a:pPr algn="ctr"/>
            <a:r>
              <a:rPr lang="ru-RU" sz="2800" b="1" dirty="0">
                <a:solidFill>
                  <a:schemeClr val="bg2"/>
                </a:solidFill>
              </a:rPr>
              <a:t>МЕЖДУНАРОДНЫЕ </a:t>
            </a:r>
            <a:r>
              <a:rPr lang="ru-RU" sz="2800" b="1" dirty="0" smtClean="0">
                <a:solidFill>
                  <a:schemeClr val="bg2"/>
                </a:solidFill>
              </a:rPr>
              <a:t>СЛИЧЕНИЯ</a:t>
            </a:r>
            <a:r>
              <a:rPr lang="ru-RU" sz="2800" dirty="0" smtClean="0">
                <a:solidFill>
                  <a:schemeClr val="bg2"/>
                </a:solidFill>
              </a:rPr>
              <a:t> </a:t>
            </a:r>
            <a:endParaRPr lang="ru-RU" sz="2800" dirty="0">
              <a:solidFill>
                <a:schemeClr val="bg2"/>
              </a:solidFill>
            </a:endParaRPr>
          </a:p>
        </p:txBody>
      </p:sp>
      <p:pic>
        <p:nvPicPr>
          <p:cNvPr id="7" name="Picture 2" descr="C:\Documents and Settings\Прудаев\Мои документы\Конференции_Семинары\Презентации_все\logo green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08" y="19181"/>
            <a:ext cx="1008000" cy="100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500702" y="1124744"/>
            <a:ext cx="609870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D16C61"/>
                </a:solidFill>
                <a:latin typeface="+mn-lt"/>
              </a:rPr>
              <a:t>В ОБЛАСТИ БОМБОВОЙ КАЛОРИМЕТРИИ</a:t>
            </a:r>
            <a:endParaRPr lang="ru-RU" sz="3200" b="1" dirty="0">
              <a:solidFill>
                <a:srgbClr val="D16C61"/>
              </a:solidFill>
              <a:latin typeface="+mn-lt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34209" y="4422102"/>
            <a:ext cx="602947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accent2"/>
                </a:solidFill>
                <a:latin typeface="+mn-lt"/>
              </a:rPr>
              <a:t>В ОБЛАСТИ ГАЗОВОЙ КАЛОРИМЕТРИИ</a:t>
            </a:r>
            <a:endParaRPr lang="ru-RU" sz="3200" b="1" dirty="0">
              <a:solidFill>
                <a:schemeClr val="accent2"/>
              </a:solidFill>
              <a:latin typeface="+mn-lt"/>
            </a:endParaRPr>
          </a:p>
        </p:txBody>
      </p:sp>
      <p:pic>
        <p:nvPicPr>
          <p:cNvPr id="12" name="Picture 2" descr="C:\Documents and Settings\Прудаев\Мои документы\Конференции_Семинары\Презентации_все\43_Казань\pics\logo_coomet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05" r="78030" b="4375"/>
          <a:stretch/>
        </p:blipFill>
        <p:spPr bwMode="auto">
          <a:xfrm>
            <a:off x="6527995" y="1011637"/>
            <a:ext cx="2616006" cy="55882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7" name="Группа 16"/>
          <p:cNvGrpSpPr/>
          <p:nvPr/>
        </p:nvGrpSpPr>
        <p:grpSpPr>
          <a:xfrm>
            <a:off x="519350" y="5576892"/>
            <a:ext cx="4557476" cy="948452"/>
            <a:chOff x="3713045" y="5343108"/>
            <a:chExt cx="4557476" cy="948452"/>
          </a:xfrm>
        </p:grpSpPr>
        <p:pic>
          <p:nvPicPr>
            <p:cNvPr id="18" name="Picture 326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443"/>
            <a:stretch/>
          </p:blipFill>
          <p:spPr bwMode="auto">
            <a:xfrm>
              <a:off x="6749184" y="5397356"/>
              <a:ext cx="1521337" cy="8942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grpSp>
          <p:nvGrpSpPr>
            <p:cNvPr id="19" name="Группа 18"/>
            <p:cNvGrpSpPr/>
            <p:nvPr/>
          </p:nvGrpSpPr>
          <p:grpSpPr>
            <a:xfrm>
              <a:off x="3713045" y="5343108"/>
              <a:ext cx="3036139" cy="948452"/>
              <a:chOff x="1427723" y="2602888"/>
              <a:chExt cx="3036139" cy="948452"/>
            </a:xfrm>
          </p:grpSpPr>
          <p:pic>
            <p:nvPicPr>
              <p:cNvPr id="20" name="Picture 327"/>
              <p:cNvPicPr>
                <a:picLocks noChangeAspect="1" noChangeArrowheads="1"/>
              </p:cNvPicPr>
              <p:nvPr/>
            </p:nvPicPr>
            <p:blipFill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3303" b="19769"/>
              <a:stretch/>
            </p:blipFill>
            <p:spPr bwMode="auto">
              <a:xfrm>
                <a:off x="2276746" y="2602888"/>
                <a:ext cx="1395154" cy="92376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1" name="Picture 9" descr="C:\Documents and Settings\Прудаев\Мои документы\Конференции_Семинары\Презентации_все\42_\pics\ume_logo.gif"/>
              <p:cNvPicPr>
                <a:picLocks noChangeAspect="1" noChangeArrowheads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27723" y="2670531"/>
                <a:ext cx="720080" cy="86922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2" name="Picture 3" descr="C:\Documents and Settings\Прудаев\Рабочий стол\загруженное.jpg"/>
              <p:cNvPicPr>
                <a:picLocks noChangeAspect="1" noChangeArrowheads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671900" y="2670531"/>
                <a:ext cx="791962" cy="8808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sp>
        <p:nvSpPr>
          <p:cNvPr id="23" name="TextBox 22"/>
          <p:cNvSpPr txBox="1"/>
          <p:nvPr/>
        </p:nvSpPr>
        <p:spPr>
          <a:xfrm>
            <a:off x="4760591" y="3318279"/>
            <a:ext cx="184362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accent5"/>
                </a:solidFill>
                <a:latin typeface="+mn-lt"/>
              </a:rPr>
              <a:t>2018 – 2019 гг.</a:t>
            </a:r>
            <a:endParaRPr lang="ru-RU" sz="2400" dirty="0">
              <a:solidFill>
                <a:schemeClr val="accent5"/>
              </a:solidFill>
              <a:latin typeface="+mn-lt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004048" y="5901751"/>
            <a:ext cx="225895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chemeClr val="accent2"/>
                </a:solidFill>
                <a:latin typeface="+mn-lt"/>
              </a:rPr>
              <a:t>В перспективе</a:t>
            </a:r>
            <a:endParaRPr lang="ru-RU" sz="2400" dirty="0">
              <a:solidFill>
                <a:schemeClr val="accent2"/>
              </a:solidFill>
              <a:latin typeface="+mn-lt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5609" y="2236798"/>
            <a:ext cx="656379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accent1"/>
                </a:solidFill>
                <a:latin typeface="+mn-lt"/>
              </a:rPr>
              <a:t>КООМЕТ № 744/ RU/18  «Сличения в области измерений теплоты сгорания углей с разными значениями серы»</a:t>
            </a:r>
          </a:p>
        </p:txBody>
      </p:sp>
      <p:grpSp>
        <p:nvGrpSpPr>
          <p:cNvPr id="3" name="Группа 2"/>
          <p:cNvGrpSpPr/>
          <p:nvPr/>
        </p:nvGrpSpPr>
        <p:grpSpPr>
          <a:xfrm>
            <a:off x="66717" y="3185426"/>
            <a:ext cx="4577291" cy="1035464"/>
            <a:chOff x="66717" y="3257434"/>
            <a:chExt cx="4577291" cy="1035464"/>
          </a:xfrm>
        </p:grpSpPr>
        <p:grpSp>
          <p:nvGrpSpPr>
            <p:cNvPr id="13" name="Группа 12"/>
            <p:cNvGrpSpPr/>
            <p:nvPr/>
          </p:nvGrpSpPr>
          <p:grpSpPr>
            <a:xfrm>
              <a:off x="1607869" y="3257434"/>
              <a:ext cx="3036139" cy="948452"/>
              <a:chOff x="1427723" y="2602888"/>
              <a:chExt cx="3036139" cy="948452"/>
            </a:xfrm>
          </p:grpSpPr>
          <p:pic>
            <p:nvPicPr>
              <p:cNvPr id="14" name="Picture 327"/>
              <p:cNvPicPr>
                <a:picLocks noChangeAspect="1" noChangeArrowheads="1"/>
              </p:cNvPicPr>
              <p:nvPr/>
            </p:nvPicPr>
            <p:blipFill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3303" b="19769"/>
              <a:stretch/>
            </p:blipFill>
            <p:spPr bwMode="auto">
              <a:xfrm>
                <a:off x="2276746" y="2602888"/>
                <a:ext cx="1395154" cy="92376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5" name="Picture 9" descr="C:\Documents and Settings\Прудаев\Мои документы\Конференции_Семинары\Презентации_все\42_\pics\ume_logo.gif"/>
              <p:cNvPicPr>
                <a:picLocks noChangeAspect="1" noChangeArrowheads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27723" y="2670531"/>
                <a:ext cx="720080" cy="86922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6" name="Picture 3" descr="C:\Documents and Settings\Прудаев\Рабочий стол\загруженное.jpg"/>
              <p:cNvPicPr>
                <a:picLocks noChangeAspect="1" noChangeArrowheads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671900" y="2670531"/>
                <a:ext cx="791962" cy="8808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25" name="Picture 7" descr="C:\Documents and Settings\Прудаев\Мои документы\Конференции_Семинары\Презентации_все\42_\pics\53224.gif"/>
            <p:cNvPicPr>
              <a:picLocks noChangeAspect="1" noChangeArrowheads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8445" b="16010"/>
            <a:stretch/>
          </p:blipFill>
          <p:spPr bwMode="auto">
            <a:xfrm>
              <a:off x="66717" y="3299001"/>
              <a:ext cx="1516354" cy="99389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3743884236"/>
              </p:ext>
            </p:extLst>
          </p:nvPr>
        </p:nvGraphicFramePr>
        <p:xfrm>
          <a:off x="0" y="620688"/>
          <a:ext cx="9180512" cy="576063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20" name="Схема 19"/>
          <p:cNvGraphicFramePr/>
          <p:nvPr>
            <p:extLst>
              <p:ext uri="{D42A27DB-BD31-4B8C-83A1-F6EECF244321}">
                <p14:modId xmlns:p14="http://schemas.microsoft.com/office/powerpoint/2010/main" val="2982221718"/>
              </p:ext>
            </p:extLst>
          </p:nvPr>
        </p:nvGraphicFramePr>
        <p:xfrm>
          <a:off x="1259632" y="836711"/>
          <a:ext cx="6552728" cy="48965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1187624" y="1"/>
            <a:ext cx="7948464" cy="904730"/>
          </a:xfrm>
          <a:prstGeom prst="rect">
            <a:avLst/>
          </a:prstGeom>
        </p:spPr>
        <p:txBody>
          <a:bodyPr anchor="ctr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600" b="1" kern="1200">
                <a:solidFill>
                  <a:srgbClr val="FF8D3E"/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8D3E"/>
                </a:solidFill>
                <a:latin typeface="Verdana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8D3E"/>
                </a:solidFill>
                <a:latin typeface="Verdana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8D3E"/>
                </a:solidFill>
                <a:latin typeface="Verdana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8D3E"/>
                </a:solidFill>
                <a:latin typeface="Verdana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8D3E"/>
                </a:solidFill>
                <a:latin typeface="Verdana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8D3E"/>
                </a:solidFill>
                <a:latin typeface="Verdana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8D3E"/>
                </a:solidFill>
                <a:latin typeface="Verdana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8D3E"/>
                </a:solidFill>
                <a:latin typeface="Verdana" pitchFamily="34" charset="0"/>
              </a:defRPr>
            </a:lvl9pPr>
            <a:extLst/>
          </a:lstStyle>
          <a:p>
            <a:pPr algn="ctr" eaLnBrk="0" fontAlgn="auto" hangingPunct="0">
              <a:spcAft>
                <a:spcPts val="0"/>
              </a:spcAft>
              <a:defRPr/>
            </a:pPr>
            <a:r>
              <a:rPr lang="ru-RU" sz="2800" dirty="0" smtClean="0">
                <a:solidFill>
                  <a:schemeClr val="bg2"/>
                </a:solidFill>
                <a:effectLst/>
              </a:rPr>
              <a:t>МЕТРОЛОГИЧЕСКОЕ ОБЕСПЕЧЕНИЕ КАЛОРИМЕТРИИ</a:t>
            </a:r>
            <a:endParaRPr lang="ru-RU" sz="2800" dirty="0">
              <a:solidFill>
                <a:schemeClr val="bg2"/>
              </a:solidFill>
              <a:effectLst/>
            </a:endParaRPr>
          </a:p>
        </p:txBody>
      </p:sp>
      <p:sp>
        <p:nvSpPr>
          <p:cNvPr id="31759" name="Rectangle 4"/>
          <p:cNvSpPr>
            <a:spLocks noChangeArrowheads="1"/>
          </p:cNvSpPr>
          <p:nvPr/>
        </p:nvSpPr>
        <p:spPr bwMode="auto">
          <a:xfrm>
            <a:off x="1691680" y="5060967"/>
            <a:ext cx="5760639" cy="1320361"/>
          </a:xfrm>
          <a:prstGeom prst="rect">
            <a:avLst/>
          </a:prstGeom>
          <a:ln>
            <a:headEnd/>
            <a:tailEnd/>
          </a:ln>
          <a:ex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 algn="ctr" eaLnBrk="0" hangingPunct="0">
              <a:lnSpc>
                <a:spcPct val="95000"/>
              </a:lnSpc>
              <a:spcBef>
                <a:spcPts val="600"/>
              </a:spcBef>
            </a:pPr>
            <a:r>
              <a:rPr lang="ru-RU" sz="2800" b="1" dirty="0">
                <a:solidFill>
                  <a:schemeClr val="accent1"/>
                </a:solidFill>
              </a:rPr>
              <a:t>Средства измерений (бомбовые и газовые калориметры)</a:t>
            </a:r>
          </a:p>
        </p:txBody>
      </p:sp>
      <p:sp>
        <p:nvSpPr>
          <p:cNvPr id="23" name="Стрелка вправо 22"/>
          <p:cNvSpPr/>
          <p:nvPr/>
        </p:nvSpPr>
        <p:spPr>
          <a:xfrm rot="5400000">
            <a:off x="4210873" y="4434649"/>
            <a:ext cx="685229" cy="477401"/>
          </a:xfrm>
          <a:prstGeom prst="rightArrow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400" b="1">
              <a:solidFill>
                <a:schemeClr val="accent1"/>
              </a:solidFill>
            </a:endParaRPr>
          </a:p>
        </p:txBody>
      </p:sp>
      <p:sp>
        <p:nvSpPr>
          <p:cNvPr id="31756" name="Rectangle 4"/>
          <p:cNvSpPr>
            <a:spLocks noChangeArrowheads="1"/>
          </p:cNvSpPr>
          <p:nvPr/>
        </p:nvSpPr>
        <p:spPr bwMode="auto">
          <a:xfrm>
            <a:off x="1709892" y="3022661"/>
            <a:ext cx="5734832" cy="1397306"/>
          </a:xfrm>
          <a:prstGeom prst="rect">
            <a:avLst/>
          </a:prstGeom>
          <a:ln>
            <a:headEnd/>
            <a:tailEnd/>
          </a:ln>
          <a:ex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 algn="ctr" eaLnBrk="0" hangingPunct="0">
              <a:lnSpc>
                <a:spcPct val="95000"/>
              </a:lnSpc>
              <a:spcBef>
                <a:spcPts val="600"/>
              </a:spcBef>
            </a:pPr>
            <a:r>
              <a:rPr lang="ru-RU" sz="2800" b="1" dirty="0">
                <a:solidFill>
                  <a:schemeClr val="accent1"/>
                </a:solidFill>
              </a:rPr>
              <a:t>Меры удельной и объемной энергии </a:t>
            </a:r>
            <a:r>
              <a:rPr lang="ru-RU" sz="2800" b="1" dirty="0" smtClean="0">
                <a:solidFill>
                  <a:schemeClr val="accent1"/>
                </a:solidFill>
              </a:rPr>
              <a:t>сгорания;</a:t>
            </a:r>
          </a:p>
          <a:p>
            <a:pPr algn="ctr" eaLnBrk="0" hangingPunct="0">
              <a:lnSpc>
                <a:spcPct val="95000"/>
              </a:lnSpc>
              <a:spcBef>
                <a:spcPts val="600"/>
              </a:spcBef>
            </a:pPr>
            <a:r>
              <a:rPr lang="ru-RU" sz="2800" b="1" dirty="0" smtClean="0">
                <a:solidFill>
                  <a:schemeClr val="accent1"/>
                </a:solidFill>
              </a:rPr>
              <a:t>ГСО</a:t>
            </a:r>
            <a:endParaRPr lang="ru-RU" sz="2800" b="1" dirty="0">
              <a:solidFill>
                <a:schemeClr val="accent1"/>
              </a:solidFill>
            </a:endParaRPr>
          </a:p>
        </p:txBody>
      </p:sp>
      <p:sp>
        <p:nvSpPr>
          <p:cNvPr id="22" name="Rectangle 4"/>
          <p:cNvSpPr>
            <a:spLocks noChangeArrowheads="1"/>
          </p:cNvSpPr>
          <p:nvPr/>
        </p:nvSpPr>
        <p:spPr bwMode="auto">
          <a:xfrm>
            <a:off x="2245830" y="4451221"/>
            <a:ext cx="4844228" cy="3847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/>
        </p:spPr>
        <p:txBody>
          <a:bodyPr wrap="square" anchor="ctr">
            <a:spAutoFit/>
          </a:bodyPr>
          <a:lstStyle/>
          <a:p>
            <a:pPr algn="ctr" eaLnBrk="0" hangingPunct="0">
              <a:lnSpc>
                <a:spcPct val="95000"/>
              </a:lnSpc>
              <a:spcBef>
                <a:spcPts val="600"/>
              </a:spcBef>
              <a:defRPr/>
            </a:pPr>
            <a:r>
              <a:rPr lang="ru-RU" sz="2000" b="1" dirty="0">
                <a:solidFill>
                  <a:schemeClr val="accent5"/>
                </a:solidFill>
                <a:latin typeface="+mj-lt"/>
              </a:rPr>
              <a:t>Прослеживаемость</a:t>
            </a:r>
          </a:p>
        </p:txBody>
      </p:sp>
      <p:sp>
        <p:nvSpPr>
          <p:cNvPr id="20" name="Стрелка вправо 19"/>
          <p:cNvSpPr/>
          <p:nvPr/>
        </p:nvSpPr>
        <p:spPr>
          <a:xfrm rot="5400000">
            <a:off x="4228233" y="2458708"/>
            <a:ext cx="650509" cy="477401"/>
          </a:xfrm>
          <a:prstGeom prst="rightArrow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400" b="1">
              <a:solidFill>
                <a:schemeClr val="accent1"/>
              </a:solidFill>
            </a:endParaRPr>
          </a:p>
        </p:txBody>
      </p:sp>
      <p:sp>
        <p:nvSpPr>
          <p:cNvPr id="31749" name="Rectangle 4"/>
          <p:cNvSpPr>
            <a:spLocks noChangeArrowheads="1"/>
          </p:cNvSpPr>
          <p:nvPr/>
        </p:nvSpPr>
        <p:spPr bwMode="auto">
          <a:xfrm>
            <a:off x="1691680" y="1192880"/>
            <a:ext cx="5760639" cy="1320361"/>
          </a:xfrm>
          <a:prstGeom prst="rect">
            <a:avLst/>
          </a:prstGeom>
          <a:ln>
            <a:headEnd/>
            <a:tailEnd/>
          </a:ln>
          <a:ex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 algn="ctr" eaLnBrk="0" hangingPunct="0">
              <a:lnSpc>
                <a:spcPct val="95000"/>
              </a:lnSpc>
              <a:spcBef>
                <a:spcPts val="600"/>
              </a:spcBef>
            </a:pPr>
            <a:r>
              <a:rPr lang="ru-RU" sz="2800" b="1" dirty="0">
                <a:solidFill>
                  <a:schemeClr val="accent1"/>
                </a:solidFill>
              </a:rPr>
              <a:t>Государственный </a:t>
            </a:r>
            <a:r>
              <a:rPr lang="ru-RU" sz="2800" b="1" dirty="0" smtClean="0">
                <a:solidFill>
                  <a:schemeClr val="accent1"/>
                </a:solidFill>
              </a:rPr>
              <a:t>первичный эталон единиц энергии сгорания (</a:t>
            </a:r>
            <a:r>
              <a:rPr lang="ru-RU" sz="2800" b="1" dirty="0">
                <a:solidFill>
                  <a:schemeClr val="accent1"/>
                </a:solidFill>
              </a:rPr>
              <a:t>ГЭТ </a:t>
            </a:r>
            <a:r>
              <a:rPr lang="ru-RU" sz="2800" b="1" dirty="0" smtClean="0">
                <a:solidFill>
                  <a:schemeClr val="accent1"/>
                </a:solidFill>
              </a:rPr>
              <a:t>16-2018)</a:t>
            </a:r>
            <a:endParaRPr lang="ru-RU" sz="2800" b="1" dirty="0">
              <a:solidFill>
                <a:schemeClr val="accent1"/>
              </a:solidFill>
            </a:endParaRPr>
          </a:p>
        </p:txBody>
      </p:sp>
      <p:sp>
        <p:nvSpPr>
          <p:cNvPr id="21" name="Rectangle 4"/>
          <p:cNvSpPr>
            <a:spLocks noChangeArrowheads="1"/>
          </p:cNvSpPr>
          <p:nvPr/>
        </p:nvSpPr>
        <p:spPr bwMode="auto">
          <a:xfrm>
            <a:off x="2254915" y="2516006"/>
            <a:ext cx="4844228" cy="3847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/>
        </p:spPr>
        <p:txBody>
          <a:bodyPr wrap="square" anchor="ctr">
            <a:spAutoFit/>
          </a:bodyPr>
          <a:lstStyle/>
          <a:p>
            <a:pPr algn="ctr" eaLnBrk="0" hangingPunct="0">
              <a:lnSpc>
                <a:spcPct val="95000"/>
              </a:lnSpc>
              <a:spcBef>
                <a:spcPts val="600"/>
              </a:spcBef>
              <a:defRPr/>
            </a:pPr>
            <a:r>
              <a:rPr lang="ru-RU" sz="2000" b="1" dirty="0">
                <a:solidFill>
                  <a:schemeClr val="accent5"/>
                </a:solidFill>
                <a:latin typeface="+mj-lt"/>
              </a:rPr>
              <a:t>Прослеживаемость</a:t>
            </a:r>
          </a:p>
        </p:txBody>
      </p:sp>
      <p:pic>
        <p:nvPicPr>
          <p:cNvPr id="10" name="Picture 2" descr="C:\Documents and Settings\Прудаев\Мои документы\Конференции_Семинары\Презентации_все\logo green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08" y="19181"/>
            <a:ext cx="1008000" cy="100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92324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1043609" y="0"/>
            <a:ext cx="8100392" cy="1043735"/>
          </a:xfrm>
          <a:prstGeom prst="rect">
            <a:avLst/>
          </a:prstGeom>
        </p:spPr>
        <p:txBody>
          <a:bodyPr anchor="ctr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600" b="1" kern="1200">
                <a:solidFill>
                  <a:srgbClr val="FF8D3E"/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8D3E"/>
                </a:solidFill>
                <a:latin typeface="Verdana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8D3E"/>
                </a:solidFill>
                <a:latin typeface="Verdana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8D3E"/>
                </a:solidFill>
                <a:latin typeface="Verdana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8D3E"/>
                </a:solidFill>
                <a:latin typeface="Verdana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8D3E"/>
                </a:solidFill>
                <a:latin typeface="Verdana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8D3E"/>
                </a:solidFill>
                <a:latin typeface="Verdana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8D3E"/>
                </a:solidFill>
                <a:latin typeface="Verdana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8D3E"/>
                </a:solidFill>
                <a:latin typeface="Verdana" pitchFamily="34" charset="0"/>
              </a:defRPr>
            </a:lvl9pPr>
            <a:extLst/>
          </a:lstStyle>
          <a:p>
            <a:pPr eaLnBrk="0" fontAlgn="auto" hangingPunct="0">
              <a:spcAft>
                <a:spcPts val="0"/>
              </a:spcAft>
              <a:defRPr/>
            </a:pPr>
            <a:r>
              <a:rPr lang="ru-RU" sz="2700" dirty="0" smtClean="0">
                <a:solidFill>
                  <a:srgbClr val="FFFFFF"/>
                </a:solidFill>
                <a:effectLst/>
              </a:rPr>
              <a:t>МСО ДЛЯ БОМБОВОЙ КАЛОРИМЕТРИИ</a:t>
            </a:r>
            <a:endParaRPr lang="ru-RU" sz="2700" dirty="0">
              <a:solidFill>
                <a:srgbClr val="FFFFFF"/>
              </a:solidFill>
              <a:effectLst/>
            </a:endParaRPr>
          </a:p>
        </p:txBody>
      </p:sp>
      <p:sp>
        <p:nvSpPr>
          <p:cNvPr id="12" name="Text Box 559"/>
          <p:cNvSpPr txBox="1">
            <a:spLocks noChangeArrowheads="1"/>
          </p:cNvSpPr>
          <p:nvPr/>
        </p:nvSpPr>
        <p:spPr bwMode="auto">
          <a:xfrm>
            <a:off x="116505" y="1123116"/>
            <a:ext cx="8910990" cy="14957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95000"/>
              </a:lnSpc>
              <a:spcBef>
                <a:spcPct val="30000"/>
              </a:spcBef>
              <a:defRPr/>
            </a:pPr>
            <a:r>
              <a:rPr kumimoji="1" lang="ru-RU" sz="1600" b="1" dirty="0">
                <a:solidFill>
                  <a:srgbClr val="D16C61"/>
                </a:solidFill>
                <a:latin typeface="+mn-lt"/>
                <a:cs typeface="Calibri" pitchFamily="34" charset="0"/>
              </a:rPr>
              <a:t>ГСО 10723-2015 </a:t>
            </a:r>
            <a:r>
              <a:rPr kumimoji="1" lang="ru-RU" sz="1600" b="1" dirty="0">
                <a:solidFill>
                  <a:srgbClr val="1C2B2B"/>
                </a:solidFill>
                <a:latin typeface="+mn-lt"/>
                <a:cs typeface="Calibri" pitchFamily="34" charset="0"/>
              </a:rPr>
              <a:t>– СО состава и свойств </a:t>
            </a:r>
            <a:r>
              <a:rPr kumimoji="1" lang="ru-RU" sz="1600" b="1" dirty="0">
                <a:solidFill>
                  <a:srgbClr val="D16C61"/>
                </a:solidFill>
                <a:latin typeface="+mn-lt"/>
                <a:cs typeface="Calibri" pitchFamily="34" charset="0"/>
              </a:rPr>
              <a:t>тощего угля </a:t>
            </a:r>
            <a:r>
              <a:rPr kumimoji="1" lang="ru-RU" sz="1600" b="1" dirty="0">
                <a:solidFill>
                  <a:srgbClr val="1C2B2B"/>
                </a:solidFill>
                <a:latin typeface="+mn-lt"/>
                <a:cs typeface="Calibri" pitchFamily="34" charset="0"/>
              </a:rPr>
              <a:t>(УТ-ВНИИМ) признан в качестве межгосударственного стандартного образца (МСО) решением </a:t>
            </a:r>
            <a:r>
              <a:rPr kumimoji="1" lang="ru-RU" sz="1600" b="1" dirty="0" err="1">
                <a:solidFill>
                  <a:srgbClr val="1C2B2B"/>
                </a:solidFill>
                <a:latin typeface="+mn-lt"/>
                <a:cs typeface="Calibri" pitchFamily="34" charset="0"/>
              </a:rPr>
              <a:t>МГС</a:t>
            </a:r>
            <a:r>
              <a:rPr kumimoji="1" lang="ru-RU" sz="1600" b="1" dirty="0">
                <a:solidFill>
                  <a:srgbClr val="1C2B2B"/>
                </a:solidFill>
                <a:latin typeface="+mn-lt"/>
                <a:cs typeface="Calibri" pitchFamily="34" charset="0"/>
              </a:rPr>
              <a:t> от 08.12.2016, протокол № 50-2016, внесен в </a:t>
            </a:r>
            <a:r>
              <a:rPr kumimoji="1" lang="ru-RU" sz="1600" b="1" dirty="0">
                <a:solidFill>
                  <a:srgbClr val="D16C61"/>
                </a:solidFill>
                <a:latin typeface="+mn-lt"/>
                <a:cs typeface="Calibri" pitchFamily="34" charset="0"/>
              </a:rPr>
              <a:t>Реестр МСО под № 2079:2016</a:t>
            </a:r>
            <a:r>
              <a:rPr kumimoji="1" lang="ru-RU" sz="1600" b="1" dirty="0">
                <a:solidFill>
                  <a:srgbClr val="1C2B2B"/>
                </a:solidFill>
                <a:latin typeface="+mn-lt"/>
                <a:cs typeface="Calibri" pitchFamily="34" charset="0"/>
              </a:rPr>
              <a:t> и допускается к применению без ограничений в: Азербайджанской Республике, Республике Армении, Республике Беларусь, Республике Казахстан, Кыргызской Республике, Республике Молдова и Республике Узбекистан.</a:t>
            </a:r>
            <a:endParaRPr kumimoji="1" lang="ru-RU" sz="1600" b="1" dirty="0" smtClean="0">
              <a:solidFill>
                <a:srgbClr val="1C2B2B"/>
              </a:solidFill>
              <a:latin typeface="+mn-lt"/>
              <a:cs typeface="Calibri" pitchFamily="34" charset="0"/>
            </a:endParaRPr>
          </a:p>
        </p:txBody>
      </p:sp>
      <p:graphicFrame>
        <p:nvGraphicFramePr>
          <p:cNvPr id="23" name="Таблица 2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7684756"/>
              </p:ext>
            </p:extLst>
          </p:nvPr>
        </p:nvGraphicFramePr>
        <p:xfrm>
          <a:off x="1886" y="2678529"/>
          <a:ext cx="9160624" cy="3918825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148950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97164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3835577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380808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48309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100329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Helvetica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Helvetica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Helvetica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Helvetica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Helvetica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Helvetica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Helvetica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Helvetica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Helvetica"/>
                        </a:defRPr>
                      </a:lvl9pPr>
                    </a:lstStyle>
                    <a:p>
                      <a:pPr algn="ctr"/>
                      <a:r>
                        <a:rPr lang="ru-RU" sz="1600" dirty="0" smtClean="0">
                          <a:solidFill>
                            <a:schemeClr val="tx2"/>
                          </a:solidFill>
                        </a:rPr>
                        <a:t>Рег. №</a:t>
                      </a:r>
                      <a:endParaRPr lang="ru-RU" sz="1600" dirty="0">
                        <a:solidFill>
                          <a:schemeClr val="tx2"/>
                        </a:solidFill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err="1">
                          <a:solidFill>
                            <a:schemeClr val="tx2"/>
                          </a:solidFill>
                          <a:effectLst/>
                        </a:rPr>
                        <a:t>ГСО</a:t>
                      </a:r>
                      <a:r>
                        <a:rPr lang="ru-RU" sz="1600" dirty="0">
                          <a:solidFill>
                            <a:schemeClr val="tx2"/>
                          </a:solidFill>
                          <a:effectLst/>
                        </a:rPr>
                        <a:t/>
                      </a:r>
                      <a:br>
                        <a:rPr lang="ru-RU" sz="1600" dirty="0">
                          <a:solidFill>
                            <a:schemeClr val="tx2"/>
                          </a:solidFill>
                          <a:effectLst/>
                        </a:rPr>
                      </a:br>
                      <a:r>
                        <a:rPr lang="ru-RU" sz="1600" dirty="0">
                          <a:solidFill>
                            <a:schemeClr val="tx2"/>
                          </a:solidFill>
                          <a:effectLst/>
                        </a:rPr>
                        <a:t>(</a:t>
                      </a:r>
                      <a:r>
                        <a:rPr lang="ru-RU" sz="1600" dirty="0" err="1">
                          <a:solidFill>
                            <a:schemeClr val="tx2"/>
                          </a:solidFill>
                          <a:effectLst/>
                        </a:rPr>
                        <a:t>МСО</a:t>
                      </a:r>
                      <a:r>
                        <a:rPr lang="ru-RU" sz="1600" dirty="0">
                          <a:solidFill>
                            <a:schemeClr val="tx2"/>
                          </a:solidFill>
                          <a:effectLst/>
                        </a:rPr>
                        <a:t>)</a:t>
                      </a:r>
                      <a:endParaRPr lang="ru-RU" sz="1600" b="1" dirty="0">
                        <a:solidFill>
                          <a:schemeClr val="tx2"/>
                        </a:solidFill>
                        <a:effectLst/>
                        <a:latin typeface="Calibri" pitchFamily="34" charset="0"/>
                        <a:ea typeface="Times New Roman"/>
                        <a:cs typeface="Calibri" pitchFamily="34" charset="0"/>
                      </a:endParaRPr>
                    </a:p>
                  </a:txBody>
                  <a:tcPr marL="91438" marR="91438" marT="45733" marB="45733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Helvetica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Helvetica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Helvetica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Helvetica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Helvetica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Helvetica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Helvetica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Helvetica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Helvetica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2"/>
                          </a:solidFill>
                          <a:effectLst/>
                        </a:rPr>
                        <a:t>Индекс</a:t>
                      </a:r>
                      <a:endParaRPr lang="ru-RU" sz="1600" b="1" dirty="0">
                        <a:solidFill>
                          <a:schemeClr val="tx2"/>
                        </a:solidFill>
                        <a:effectLst/>
                        <a:latin typeface="Calibri" pitchFamily="34" charset="0"/>
                        <a:ea typeface="Times New Roman"/>
                        <a:cs typeface="Calibri" pitchFamily="34" charset="0"/>
                      </a:endParaRPr>
                    </a:p>
                  </a:txBody>
                  <a:tcPr marL="68578" marR="68578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Helvetica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Helvetica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Helvetica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Helvetica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Helvetica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Helvetica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Helvetica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Helvetica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Helvetica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2"/>
                          </a:solidFill>
                          <a:effectLst/>
                        </a:rPr>
                        <a:t>Наименование (вещество, молярная доля основного компонента, %)</a:t>
                      </a:r>
                      <a:endParaRPr lang="ru-RU" sz="1600" b="1" dirty="0">
                        <a:solidFill>
                          <a:schemeClr val="tx2"/>
                        </a:solidFill>
                        <a:effectLst/>
                        <a:latin typeface="Calibri" pitchFamily="34" charset="0"/>
                        <a:ea typeface="Times New Roman"/>
                        <a:cs typeface="Calibri" pitchFamily="34" charset="0"/>
                      </a:endParaRPr>
                    </a:p>
                  </a:txBody>
                  <a:tcPr marL="68578" marR="68578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Helvetica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Helvetica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Helvetica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Helvetica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Helvetica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Helvetica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Helvetica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Helvetica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Helvetica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2"/>
                          </a:solidFill>
                          <a:effectLst/>
                        </a:rPr>
                        <a:t>Удельная энергия </a:t>
                      </a:r>
                      <a:br>
                        <a:rPr lang="ru-RU" sz="1600" dirty="0">
                          <a:solidFill>
                            <a:schemeClr val="tx2"/>
                          </a:solidFill>
                          <a:effectLst/>
                        </a:rPr>
                      </a:br>
                      <a:r>
                        <a:rPr lang="ru-RU" sz="1600" dirty="0">
                          <a:solidFill>
                            <a:schemeClr val="tx2"/>
                          </a:solidFill>
                          <a:effectLst/>
                        </a:rPr>
                        <a:t>сгорания</a:t>
                      </a:r>
                      <a:br>
                        <a:rPr lang="ru-RU" sz="1600" dirty="0">
                          <a:solidFill>
                            <a:schemeClr val="tx2"/>
                          </a:solidFill>
                          <a:effectLst/>
                        </a:rPr>
                      </a:br>
                      <a:r>
                        <a:rPr lang="ru-RU" sz="1600" dirty="0">
                          <a:solidFill>
                            <a:schemeClr val="tx2"/>
                          </a:solidFill>
                          <a:effectLst/>
                        </a:rPr>
                        <a:t>кДж /кг</a:t>
                      </a:r>
                      <a:endParaRPr lang="ru-RU" sz="1600" b="1" dirty="0">
                        <a:solidFill>
                          <a:schemeClr val="tx2"/>
                        </a:solidFill>
                        <a:effectLst/>
                        <a:latin typeface="Calibri" pitchFamily="34" charset="0"/>
                        <a:ea typeface="Times New Roman"/>
                        <a:cs typeface="Calibri" pitchFamily="34" charset="0"/>
                      </a:endParaRPr>
                    </a:p>
                  </a:txBody>
                  <a:tcPr marL="68578" marR="68578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Helvetica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Helvetica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Helvetica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Helvetica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Helvetica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Helvetica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Helvetica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Helvetica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Helvetica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2"/>
                          </a:solidFill>
                          <a:effectLst/>
                        </a:rPr>
                        <a:t>Границы </a:t>
                      </a:r>
                      <a:br>
                        <a:rPr lang="ru-RU" sz="1600" dirty="0">
                          <a:solidFill>
                            <a:schemeClr val="tx2"/>
                          </a:solidFill>
                          <a:effectLst/>
                        </a:rPr>
                      </a:br>
                      <a:r>
                        <a:rPr lang="ru-RU" sz="1600" dirty="0">
                          <a:solidFill>
                            <a:schemeClr val="tx2"/>
                          </a:solidFill>
                          <a:effectLst/>
                        </a:rPr>
                        <a:t>погрешности (Р=0,95), кДж/кг</a:t>
                      </a:r>
                      <a:endParaRPr lang="ru-RU" sz="1600" b="1" dirty="0">
                        <a:solidFill>
                          <a:schemeClr val="tx2"/>
                        </a:solidFill>
                        <a:effectLst/>
                        <a:latin typeface="Calibri" pitchFamily="34" charset="0"/>
                        <a:ea typeface="Times New Roman"/>
                        <a:cs typeface="Calibri" pitchFamily="34" charset="0"/>
                      </a:endParaRPr>
                    </a:p>
                  </a:txBody>
                  <a:tcPr marL="68578" marR="68578" marT="0" marB="0"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5225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2"/>
                          </a:solidFill>
                          <a:effectLst/>
                        </a:rPr>
                        <a:t>5504-90</a:t>
                      </a:r>
                      <a:br>
                        <a:rPr lang="ru-RU" sz="1600" dirty="0">
                          <a:solidFill>
                            <a:schemeClr val="tx2"/>
                          </a:solidFill>
                          <a:effectLst/>
                        </a:rPr>
                      </a:br>
                      <a:r>
                        <a:rPr lang="ru-RU" sz="1600" dirty="0" err="1" smtClean="0">
                          <a:solidFill>
                            <a:schemeClr val="tx2"/>
                          </a:solidFill>
                          <a:effectLst/>
                        </a:rPr>
                        <a:t>МСО</a:t>
                      </a:r>
                      <a:r>
                        <a:rPr lang="ru-RU" sz="1600" baseline="0" dirty="0" smtClean="0">
                          <a:solidFill>
                            <a:schemeClr val="tx2"/>
                          </a:solidFill>
                          <a:effectLst/>
                        </a:rPr>
                        <a:t> </a:t>
                      </a:r>
                      <a:r>
                        <a:rPr lang="ru-RU" sz="1600" dirty="0" smtClean="0">
                          <a:solidFill>
                            <a:schemeClr val="tx2"/>
                          </a:solidFill>
                          <a:effectLst/>
                        </a:rPr>
                        <a:t>1750:2011</a:t>
                      </a:r>
                      <a:endParaRPr lang="ru-RU" sz="1600" b="1" dirty="0">
                        <a:solidFill>
                          <a:schemeClr val="tx2"/>
                        </a:solidFill>
                        <a:effectLst/>
                        <a:latin typeface="Calibri" pitchFamily="34" charset="0"/>
                        <a:ea typeface="Times New Roman"/>
                        <a:cs typeface="Calibri" pitchFamily="34" charset="0"/>
                      </a:endParaRPr>
                    </a:p>
                  </a:txBody>
                  <a:tcPr marL="68578" marR="68578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2"/>
                          </a:solidFill>
                          <a:effectLst/>
                        </a:rPr>
                        <a:t>К-3</a:t>
                      </a:r>
                      <a:endParaRPr lang="ru-RU" sz="1600" b="1" dirty="0">
                        <a:solidFill>
                          <a:schemeClr val="tx2"/>
                        </a:solidFill>
                        <a:effectLst/>
                        <a:latin typeface="Calibri" pitchFamily="34" charset="0"/>
                        <a:ea typeface="Times New Roman"/>
                        <a:cs typeface="Calibri" pitchFamily="34" charset="0"/>
                      </a:endParaRPr>
                    </a:p>
                  </a:txBody>
                  <a:tcPr marL="68578" marR="68578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9pPr>
                    </a:lstStyle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 err="1">
                          <a:solidFill>
                            <a:schemeClr val="tx2"/>
                          </a:solidFill>
                          <a:effectLst/>
                        </a:rPr>
                        <a:t>ГСО</a:t>
                      </a:r>
                      <a:r>
                        <a:rPr lang="ru-RU" sz="1600" dirty="0">
                          <a:solidFill>
                            <a:schemeClr val="tx2"/>
                          </a:solidFill>
                          <a:effectLst/>
                        </a:rPr>
                        <a:t> удельной энергии сгорания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2"/>
                          </a:solidFill>
                          <a:effectLst/>
                        </a:rPr>
                        <a:t>(бензойная кислота, ≥99,99 мол. %)</a:t>
                      </a:r>
                      <a:endParaRPr lang="ru-RU" sz="1600" b="1" dirty="0">
                        <a:solidFill>
                          <a:schemeClr val="tx2"/>
                        </a:solidFill>
                        <a:effectLst/>
                        <a:latin typeface="Calibri" pitchFamily="34" charset="0"/>
                        <a:ea typeface="Times New Roman"/>
                        <a:cs typeface="Calibri" pitchFamily="34" charset="0"/>
                      </a:endParaRPr>
                    </a:p>
                  </a:txBody>
                  <a:tcPr marL="68578" marR="68578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2"/>
                          </a:solidFill>
                          <a:effectLst/>
                        </a:rPr>
                        <a:t>26434</a:t>
                      </a:r>
                      <a:r>
                        <a:rPr lang="en-US" sz="1600" b="1" dirty="0">
                          <a:solidFill>
                            <a:schemeClr val="tx2"/>
                          </a:solidFill>
                          <a:effectLst/>
                        </a:rPr>
                        <a:t>*</a:t>
                      </a:r>
                      <a:endParaRPr lang="ru-RU" sz="1600" b="1" dirty="0">
                        <a:solidFill>
                          <a:schemeClr val="tx2"/>
                        </a:solidFill>
                        <a:effectLst/>
                        <a:latin typeface="Calibri" pitchFamily="34" charset="0"/>
                        <a:ea typeface="Times New Roman"/>
                        <a:cs typeface="Calibri" pitchFamily="34" charset="0"/>
                      </a:endParaRPr>
                    </a:p>
                  </a:txBody>
                  <a:tcPr marL="68578" marR="68578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2"/>
                          </a:solidFill>
                          <a:effectLst/>
                        </a:rPr>
                        <a:t>±5</a:t>
                      </a:r>
                      <a:endParaRPr lang="ru-RU" sz="1600" b="1" dirty="0">
                        <a:solidFill>
                          <a:schemeClr val="tx2"/>
                        </a:solidFill>
                        <a:effectLst/>
                        <a:latin typeface="Calibri" pitchFamily="34" charset="0"/>
                        <a:ea typeface="Times New Roman"/>
                        <a:cs typeface="Calibri" pitchFamily="34" charset="0"/>
                      </a:endParaRPr>
                    </a:p>
                  </a:txBody>
                  <a:tcPr marL="68578" marR="68578" marT="0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5247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2"/>
                          </a:solidFill>
                          <a:effectLst/>
                        </a:rPr>
                        <a:t>9428-2009</a:t>
                      </a:r>
                      <a:r>
                        <a:rPr lang="ru-RU" sz="1600" dirty="0">
                          <a:solidFill>
                            <a:schemeClr val="tx2"/>
                          </a:solidFill>
                          <a:effectLst/>
                        </a:rPr>
                        <a:t/>
                      </a:r>
                      <a:br>
                        <a:rPr lang="ru-RU" sz="1600" dirty="0">
                          <a:solidFill>
                            <a:schemeClr val="tx2"/>
                          </a:solidFill>
                          <a:effectLst/>
                        </a:rPr>
                      </a:br>
                      <a:r>
                        <a:rPr lang="ru-RU" sz="1600" dirty="0" err="1" smtClean="0">
                          <a:solidFill>
                            <a:schemeClr val="tx2"/>
                          </a:solidFill>
                          <a:effectLst/>
                        </a:rPr>
                        <a:t>МСО</a:t>
                      </a:r>
                      <a:r>
                        <a:rPr lang="ru-RU" sz="1600" dirty="0" smtClean="0">
                          <a:solidFill>
                            <a:schemeClr val="tx2"/>
                          </a:solidFill>
                          <a:effectLst/>
                        </a:rPr>
                        <a:t> 1739:2011</a:t>
                      </a:r>
                      <a:endParaRPr lang="ru-RU" sz="1600" b="1" dirty="0">
                        <a:solidFill>
                          <a:schemeClr val="tx2"/>
                        </a:solidFill>
                        <a:effectLst/>
                        <a:latin typeface="Calibri" pitchFamily="34" charset="0"/>
                        <a:ea typeface="Times New Roman"/>
                        <a:cs typeface="Calibri" pitchFamily="34" charset="0"/>
                      </a:endParaRPr>
                    </a:p>
                  </a:txBody>
                  <a:tcPr marL="68578" marR="68578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2"/>
                          </a:solidFill>
                          <a:effectLst/>
                        </a:rPr>
                        <a:t>АН-ВНИИМ</a:t>
                      </a:r>
                      <a:endParaRPr lang="ru-RU" sz="1600" b="1" dirty="0">
                        <a:solidFill>
                          <a:schemeClr val="tx2"/>
                        </a:solidFill>
                        <a:effectLst/>
                        <a:latin typeface="Calibri" pitchFamily="34" charset="0"/>
                        <a:ea typeface="Times New Roman"/>
                        <a:cs typeface="Calibri" pitchFamily="34" charset="0"/>
                      </a:endParaRPr>
                    </a:p>
                  </a:txBody>
                  <a:tcPr marL="68578" marR="68578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9pPr>
                    </a:lstStyle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2"/>
                          </a:solidFill>
                          <a:effectLst/>
                        </a:rPr>
                        <a:t>СО </a:t>
                      </a:r>
                      <a:r>
                        <a:rPr lang="ru-RU" sz="1600" dirty="0">
                          <a:solidFill>
                            <a:schemeClr val="tx2"/>
                          </a:solidFill>
                          <a:effectLst/>
                        </a:rPr>
                        <a:t>состава и свойств </a:t>
                      </a:r>
                      <a:r>
                        <a:rPr lang="ru-RU" sz="1600" dirty="0" smtClean="0">
                          <a:solidFill>
                            <a:schemeClr val="tx2"/>
                          </a:solidFill>
                          <a:effectLst/>
                        </a:rPr>
                        <a:t>антрацита</a:t>
                      </a:r>
                      <a:r>
                        <a:rPr lang="ru-RU" sz="1600" dirty="0">
                          <a:solidFill>
                            <a:schemeClr val="tx2"/>
                          </a:solidFill>
                          <a:effectLst/>
                        </a:rPr>
                        <a:t/>
                      </a:r>
                      <a:br>
                        <a:rPr lang="ru-RU" sz="1600" dirty="0">
                          <a:solidFill>
                            <a:schemeClr val="tx2"/>
                          </a:solidFill>
                          <a:effectLst/>
                        </a:rPr>
                      </a:br>
                      <a:r>
                        <a:rPr lang="ru-RU" sz="1600" dirty="0">
                          <a:solidFill>
                            <a:schemeClr val="tx2"/>
                          </a:solidFill>
                          <a:effectLst/>
                        </a:rPr>
                        <a:t>(антрацит марки </a:t>
                      </a:r>
                      <a:r>
                        <a:rPr lang="ru-RU" sz="1600" dirty="0" smtClean="0">
                          <a:solidFill>
                            <a:schemeClr val="tx2"/>
                          </a:solidFill>
                          <a:effectLst/>
                        </a:rPr>
                        <a:t>А)**</a:t>
                      </a:r>
                      <a:endParaRPr lang="ru-RU" sz="1600" b="1" dirty="0">
                        <a:solidFill>
                          <a:schemeClr val="tx2"/>
                        </a:solidFill>
                        <a:effectLst/>
                        <a:latin typeface="Calibri" pitchFamily="34" charset="0"/>
                        <a:ea typeface="Times New Roman"/>
                        <a:cs typeface="Calibri" pitchFamily="34" charset="0"/>
                      </a:endParaRPr>
                    </a:p>
                  </a:txBody>
                  <a:tcPr marL="68578" marR="68578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2"/>
                          </a:solidFill>
                          <a:effectLst/>
                        </a:rPr>
                        <a:t>29000-30000</a:t>
                      </a:r>
                      <a:endParaRPr lang="ru-RU" sz="1600" b="1" dirty="0">
                        <a:solidFill>
                          <a:schemeClr val="tx2"/>
                        </a:solidFill>
                        <a:effectLst/>
                        <a:latin typeface="Calibri" pitchFamily="34" charset="0"/>
                        <a:ea typeface="Times New Roman"/>
                        <a:cs typeface="Calibri" pitchFamily="34" charset="0"/>
                      </a:endParaRPr>
                    </a:p>
                  </a:txBody>
                  <a:tcPr marL="68578" marR="68578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2"/>
                          </a:solidFill>
                          <a:effectLst/>
                        </a:rPr>
                        <a:t>±40</a:t>
                      </a:r>
                      <a:endParaRPr lang="ru-RU" sz="1600" b="1" dirty="0">
                        <a:solidFill>
                          <a:schemeClr val="tx2"/>
                        </a:solidFill>
                        <a:effectLst/>
                        <a:latin typeface="Calibri" pitchFamily="34" charset="0"/>
                        <a:ea typeface="Times New Roman"/>
                        <a:cs typeface="Calibri" pitchFamily="34" charset="0"/>
                      </a:endParaRPr>
                    </a:p>
                  </a:txBody>
                  <a:tcPr marL="68578" marR="68578" marT="0" marB="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5239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2"/>
                          </a:solidFill>
                          <a:effectLst/>
                        </a:rPr>
                        <a:t>10723-2015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2"/>
                          </a:solidFill>
                          <a:effectLst/>
                        </a:rPr>
                        <a:t>МСО</a:t>
                      </a:r>
                      <a:r>
                        <a:rPr lang="ru-RU" sz="1600" baseline="0" dirty="0" smtClean="0">
                          <a:solidFill>
                            <a:schemeClr val="tx2"/>
                          </a:solidFill>
                          <a:effectLst/>
                        </a:rPr>
                        <a:t> 2079:2016</a:t>
                      </a:r>
                      <a:endParaRPr lang="ru-RU" sz="1600" dirty="0">
                        <a:solidFill>
                          <a:schemeClr val="tx2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2"/>
                          </a:solidFill>
                          <a:effectLst/>
                        </a:rPr>
                        <a:t>УТ-ВНИИМ</a:t>
                      </a:r>
                      <a:endParaRPr lang="ru-RU" sz="1600" b="1" dirty="0">
                        <a:solidFill>
                          <a:schemeClr val="tx2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9pPr>
                    </a:lstStyle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2"/>
                          </a:solidFill>
                          <a:effectLst/>
                        </a:rPr>
                        <a:t>СО состава и свойств тощего угля</a:t>
                      </a:r>
                      <a:r>
                        <a:rPr lang="ru-RU" sz="1600" dirty="0" smtClean="0">
                          <a:solidFill>
                            <a:schemeClr val="tx2"/>
                          </a:solidFill>
                          <a:effectLst/>
                        </a:rPr>
                        <a:t>***</a:t>
                      </a:r>
                      <a:endParaRPr lang="ru-RU" sz="1600" dirty="0">
                        <a:solidFill>
                          <a:schemeClr val="tx2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2"/>
                          </a:solidFill>
                          <a:effectLst/>
                        </a:rPr>
                        <a:t>31900-32050</a:t>
                      </a:r>
                      <a:endParaRPr lang="ru-RU" sz="1600" b="1" dirty="0">
                        <a:solidFill>
                          <a:schemeClr val="tx2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2"/>
                          </a:solidFill>
                          <a:effectLst/>
                        </a:rPr>
                        <a:t>±40</a:t>
                      </a:r>
                      <a:endParaRPr lang="ru-RU" sz="1600" dirty="0">
                        <a:solidFill>
                          <a:schemeClr val="tx2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58411">
                <a:tc gridSpan="5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9pPr>
                    </a:lstStyle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solidFill>
                            <a:schemeClr val="tx2"/>
                          </a:solidFill>
                          <a:effectLst/>
                        </a:rPr>
                        <a:t>* масса навески приведена к вакууму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solidFill>
                            <a:schemeClr val="tx2"/>
                          </a:solidFill>
                          <a:effectLst/>
                        </a:rPr>
                        <a:t>**</a:t>
                      </a:r>
                      <a:r>
                        <a:rPr lang="ru-RU" sz="1400" kern="1200" baseline="0" dirty="0" smtClean="0">
                          <a:solidFill>
                            <a:schemeClr val="tx2"/>
                          </a:solidFill>
                          <a:effectLst/>
                        </a:rPr>
                        <a:t>дополнительно аттестован по зольности и массовой доле общей серы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kern="1200" baseline="0" dirty="0" smtClean="0">
                          <a:solidFill>
                            <a:schemeClr val="tx2"/>
                          </a:solidFill>
                          <a:effectLst/>
                        </a:rPr>
                        <a:t>***дополнительно аттестован по зольности, выходу летучих веществ  и массовой доле общей серы </a:t>
                      </a:r>
                      <a:endParaRPr lang="ru-RU" sz="1400" b="0" kern="1200" baseline="0" dirty="0" smtClean="0">
                        <a:solidFill>
                          <a:schemeClr val="tx2"/>
                        </a:solidFill>
                        <a:effectLst/>
                        <a:latin typeface="+mn-lt"/>
                        <a:ea typeface="+mn-ea"/>
                        <a:cs typeface="Calibri" pitchFamily="34" charset="0"/>
                      </a:endParaRPr>
                    </a:p>
                  </a:txBody>
                  <a:tcPr marL="68578" marR="68578" marT="0" marB="0" anchor="ctr"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Times New Roman"/>
                        <a:cs typeface="Calibri" pitchFamily="34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Times New Roman"/>
                        <a:cs typeface="Calibri" pitchFamily="34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Times New Roman"/>
                        <a:cs typeface="Calibri" pitchFamily="34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Times New Roman"/>
                        <a:cs typeface="Calibri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pic>
        <p:nvPicPr>
          <p:cNvPr id="5" name="Picture 2" descr="C:\Documents and Settings\Прудаев\Мои документы\Конференции_Семинары\Презентации_все\logo green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08" y="19181"/>
            <a:ext cx="1008000" cy="100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15732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49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043608" y="19180"/>
            <a:ext cx="8100392" cy="1008001"/>
          </a:xfrm>
          <a:noFill/>
        </p:spPr>
        <p:txBody>
          <a:bodyPr>
            <a:noAutofit/>
          </a:bodyPr>
          <a:lstStyle/>
          <a:p>
            <a:pPr eaLnBrk="1" hangingPunct="1"/>
            <a:r>
              <a:rPr kumimoji="1" lang="ru-RU" sz="2800" b="1" dirty="0" smtClean="0">
                <a:solidFill>
                  <a:schemeClr val="bg2"/>
                </a:solidFill>
                <a:latin typeface="+mj-lt"/>
              </a:rPr>
              <a:t>МО ДЛЯ ГАЗОВОЙ КАЛОРИМЕТРИИ</a:t>
            </a:r>
          </a:p>
        </p:txBody>
      </p:sp>
      <p:sp>
        <p:nvSpPr>
          <p:cNvPr id="191495" name="Rectangle 7"/>
          <p:cNvSpPr>
            <a:spLocks noChangeArrowheads="1"/>
          </p:cNvSpPr>
          <p:nvPr/>
        </p:nvSpPr>
        <p:spPr bwMode="auto">
          <a:xfrm>
            <a:off x="251520" y="1088740"/>
            <a:ext cx="8640960" cy="5400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kumimoji="1" lang="ru-RU" sz="2800" b="1" dirty="0" smtClean="0">
                <a:solidFill>
                  <a:schemeClr val="accent1"/>
                </a:solidFill>
                <a:latin typeface="+mn-lt"/>
              </a:rPr>
              <a:t>Рабочие эталоны для газовых калориметров</a:t>
            </a:r>
            <a:endParaRPr kumimoji="1" lang="ru-RU" sz="2800" b="1" dirty="0">
              <a:solidFill>
                <a:schemeClr val="accent1"/>
              </a:solidFill>
              <a:latin typeface="+mn-lt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1238093"/>
              </p:ext>
            </p:extLst>
          </p:nvPr>
        </p:nvGraphicFramePr>
        <p:xfrm>
          <a:off x="0" y="1772816"/>
          <a:ext cx="9144000" cy="4791043"/>
        </p:xfrm>
        <a:graphic>
          <a:graphicData uri="http://schemas.openxmlformats.org/drawingml/2006/table">
            <a:tbl>
              <a:tblPr>
                <a:tableStyleId>{18603FDC-E32A-4AB5-989C-0864C3EAD2B8}</a:tableStyleId>
              </a:tblPr>
              <a:tblGrid>
                <a:gridCol w="23541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05608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3733801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88625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bg2"/>
                          </a:solidFill>
                          <a:effectLst/>
                        </a:rPr>
                        <a:t>Индекс </a:t>
                      </a:r>
                      <a:endParaRPr lang="ru-RU" sz="1600" b="1" dirty="0">
                        <a:solidFill>
                          <a:schemeClr val="bg2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bg2"/>
                          </a:solidFill>
                          <a:effectLst/>
                        </a:rPr>
                        <a:t>Диапазон значений объемной энергии сгорания (низшей), МДж/м</a:t>
                      </a:r>
                      <a:r>
                        <a:rPr lang="ru-RU" sz="1600" b="1" baseline="30000" dirty="0">
                          <a:solidFill>
                            <a:schemeClr val="bg2"/>
                          </a:solidFill>
                          <a:effectLst/>
                        </a:rPr>
                        <a:t>3</a:t>
                      </a:r>
                      <a:endParaRPr lang="ru-RU" sz="1600" b="1" dirty="0">
                        <a:solidFill>
                          <a:schemeClr val="bg2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bg2"/>
                          </a:solidFill>
                          <a:effectLst/>
                        </a:rPr>
                        <a:t>Границы абсолютной погрешности (Р=0,95) объемной энергии сгорания (низшей), </a:t>
                      </a:r>
                      <a:r>
                        <a:rPr lang="ru-RU" sz="1600" b="1" dirty="0" smtClean="0">
                          <a:solidFill>
                            <a:schemeClr val="bg2"/>
                          </a:solidFill>
                          <a:effectLst/>
                        </a:rPr>
                        <a:t>МДж/м</a:t>
                      </a:r>
                      <a:r>
                        <a:rPr lang="ru-RU" sz="1600" b="1" baseline="30000" dirty="0" smtClean="0">
                          <a:solidFill>
                            <a:schemeClr val="bg2"/>
                          </a:solidFill>
                          <a:effectLst/>
                        </a:rPr>
                        <a:t>3</a:t>
                      </a:r>
                      <a:endParaRPr lang="ru-RU" sz="1600" b="1" baseline="30000" dirty="0">
                        <a:solidFill>
                          <a:schemeClr val="bg2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8743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t-EE" sz="2000" b="1" dirty="0" smtClean="0">
                          <a:solidFill>
                            <a:schemeClr val="bg2"/>
                          </a:solidFill>
                          <a:effectLst/>
                        </a:rPr>
                        <a:t>3.1.ZZB.0016.2012</a:t>
                      </a:r>
                      <a:endParaRPr lang="ru-RU" sz="2000" b="1" dirty="0">
                        <a:solidFill>
                          <a:schemeClr val="bg2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bg2"/>
                          </a:solidFill>
                          <a:effectLst/>
                        </a:rPr>
                        <a:t>11,7 – 14,7</a:t>
                      </a:r>
                      <a:endParaRPr lang="ru-RU" sz="2000" b="1" dirty="0">
                        <a:solidFill>
                          <a:schemeClr val="bg2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solidFill>
                            <a:schemeClr val="bg2"/>
                          </a:solidFill>
                          <a:effectLst/>
                          <a:sym typeface="Symbol"/>
                        </a:rPr>
                        <a:t> </a:t>
                      </a:r>
                      <a:r>
                        <a:rPr lang="ru-RU" sz="2000" b="1" dirty="0" smtClean="0">
                          <a:solidFill>
                            <a:schemeClr val="bg2"/>
                          </a:solidFill>
                          <a:effectLst/>
                        </a:rPr>
                        <a:t>0,</a:t>
                      </a:r>
                      <a:r>
                        <a:rPr lang="en-US" sz="2000" b="1" dirty="0" smtClean="0">
                          <a:solidFill>
                            <a:schemeClr val="bg2"/>
                          </a:solidFill>
                          <a:effectLst/>
                        </a:rPr>
                        <a:t>0</a:t>
                      </a:r>
                      <a:r>
                        <a:rPr lang="ru-RU" sz="2000" b="1" dirty="0" smtClean="0">
                          <a:solidFill>
                            <a:schemeClr val="bg2"/>
                          </a:solidFill>
                          <a:effectLst/>
                        </a:rPr>
                        <a:t>4</a:t>
                      </a:r>
                      <a:endParaRPr lang="ru-RU" sz="2000" b="1" dirty="0" smtClean="0">
                        <a:solidFill>
                          <a:schemeClr val="bg2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431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bg2"/>
                          </a:solidFill>
                          <a:effectLst/>
                        </a:rPr>
                        <a:t>3.1.ZZВ.0017.2014</a:t>
                      </a:r>
                      <a:endParaRPr lang="ru-RU" sz="2000" b="1" dirty="0">
                        <a:solidFill>
                          <a:schemeClr val="bg2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bg2"/>
                          </a:solidFill>
                          <a:effectLst/>
                        </a:rPr>
                        <a:t>18,0 – 28,0</a:t>
                      </a:r>
                      <a:endParaRPr lang="ru-RU" sz="2000" b="1" dirty="0">
                        <a:solidFill>
                          <a:schemeClr val="bg2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bg2"/>
                          </a:solidFill>
                          <a:effectLst/>
                          <a:sym typeface="Symbol"/>
                        </a:rPr>
                        <a:t> </a:t>
                      </a:r>
                      <a:r>
                        <a:rPr lang="ru-RU" sz="2000" b="1" dirty="0" smtClean="0">
                          <a:solidFill>
                            <a:schemeClr val="bg2"/>
                          </a:solidFill>
                          <a:effectLst/>
                        </a:rPr>
                        <a:t>0,05</a:t>
                      </a:r>
                      <a:endParaRPr lang="ru-RU" sz="2000" b="1" dirty="0">
                        <a:solidFill>
                          <a:schemeClr val="bg2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31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t-EE" sz="2000" b="1" dirty="0" smtClean="0">
                          <a:solidFill>
                            <a:schemeClr val="bg2"/>
                          </a:solidFill>
                          <a:effectLst/>
                        </a:rPr>
                        <a:t>3.1.ZZ</a:t>
                      </a:r>
                      <a:r>
                        <a:rPr lang="ru-RU" sz="2000" b="1" dirty="0" smtClean="0">
                          <a:solidFill>
                            <a:schemeClr val="bg2"/>
                          </a:solidFill>
                          <a:effectLst/>
                        </a:rPr>
                        <a:t>В.0018.2014</a:t>
                      </a:r>
                      <a:endParaRPr lang="ru-RU" sz="2000" b="1" dirty="0">
                        <a:solidFill>
                          <a:schemeClr val="bg2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bg2"/>
                          </a:solidFill>
                          <a:effectLst/>
                        </a:rPr>
                        <a:t>28,1 – 33,4</a:t>
                      </a:r>
                      <a:endParaRPr lang="ru-RU" sz="2000" b="1" dirty="0">
                        <a:solidFill>
                          <a:schemeClr val="bg2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bg2"/>
                          </a:solidFill>
                          <a:effectLst/>
                          <a:sym typeface="Symbol"/>
                        </a:rPr>
                        <a:t> </a:t>
                      </a:r>
                      <a:r>
                        <a:rPr lang="ru-RU" sz="2000" b="1" dirty="0" smtClean="0">
                          <a:solidFill>
                            <a:schemeClr val="bg2"/>
                          </a:solidFill>
                          <a:effectLst/>
                        </a:rPr>
                        <a:t>0,06</a:t>
                      </a:r>
                      <a:endParaRPr lang="ru-RU" sz="2000" b="1" dirty="0">
                        <a:solidFill>
                          <a:schemeClr val="bg2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9881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t-EE" sz="2000" b="1" dirty="0" smtClean="0">
                          <a:solidFill>
                            <a:schemeClr val="bg2"/>
                          </a:solidFill>
                          <a:effectLst/>
                        </a:rPr>
                        <a:t>3.1.ZZB.0015.2012</a:t>
                      </a:r>
                      <a:endParaRPr lang="ru-RU" sz="2000" b="1" dirty="0">
                        <a:solidFill>
                          <a:schemeClr val="bg2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bg2"/>
                          </a:solidFill>
                          <a:effectLst/>
                        </a:rPr>
                        <a:t>33,43</a:t>
                      </a:r>
                      <a:endParaRPr lang="ru-RU" sz="2000" b="1" dirty="0">
                        <a:solidFill>
                          <a:schemeClr val="bg2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bg2"/>
                          </a:solidFill>
                          <a:effectLst/>
                          <a:sym typeface="Symbol"/>
                        </a:rPr>
                        <a:t> </a:t>
                      </a:r>
                      <a:r>
                        <a:rPr lang="ru-RU" sz="2000" b="1" dirty="0" smtClean="0">
                          <a:solidFill>
                            <a:schemeClr val="bg2"/>
                          </a:solidFill>
                          <a:effectLst/>
                        </a:rPr>
                        <a:t>0,05</a:t>
                      </a:r>
                      <a:endParaRPr lang="ru-RU" sz="2000" b="1" dirty="0">
                        <a:solidFill>
                          <a:schemeClr val="bg2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4431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t-EE" sz="2000" b="1" dirty="0" smtClean="0">
                          <a:solidFill>
                            <a:schemeClr val="bg2"/>
                          </a:solidFill>
                          <a:effectLst/>
                        </a:rPr>
                        <a:t>3.1.ZZ</a:t>
                      </a:r>
                      <a:r>
                        <a:rPr lang="ru-RU" sz="2000" b="1" dirty="0" smtClean="0">
                          <a:solidFill>
                            <a:schemeClr val="bg2"/>
                          </a:solidFill>
                          <a:effectLst/>
                        </a:rPr>
                        <a:t>В.0020.2014</a:t>
                      </a:r>
                      <a:endParaRPr lang="ru-RU" sz="2000" b="1" dirty="0">
                        <a:solidFill>
                          <a:schemeClr val="bg2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bg2"/>
                          </a:solidFill>
                          <a:effectLst/>
                        </a:rPr>
                        <a:t>49,1 – 55,4</a:t>
                      </a:r>
                      <a:endParaRPr lang="ru-RU" sz="2000" b="1" dirty="0">
                        <a:solidFill>
                          <a:schemeClr val="bg2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bg2"/>
                          </a:solidFill>
                          <a:effectLst/>
                          <a:sym typeface="Symbol"/>
                        </a:rPr>
                        <a:t> </a:t>
                      </a:r>
                      <a:r>
                        <a:rPr lang="ru-RU" sz="2000" b="1" dirty="0" smtClean="0">
                          <a:solidFill>
                            <a:schemeClr val="bg2"/>
                          </a:solidFill>
                          <a:effectLst/>
                        </a:rPr>
                        <a:t>0,1</a:t>
                      </a:r>
                      <a:endParaRPr lang="ru-RU" sz="2000" b="1" dirty="0" smtClean="0">
                        <a:solidFill>
                          <a:schemeClr val="bg2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4431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t-EE" sz="2000" b="1" dirty="0" smtClean="0">
                          <a:solidFill>
                            <a:schemeClr val="bg2"/>
                          </a:solidFill>
                          <a:effectLst/>
                        </a:rPr>
                        <a:t>3.1.ZZB.0035.2014</a:t>
                      </a:r>
                      <a:endParaRPr lang="ru-RU" sz="2000" b="1" dirty="0">
                        <a:solidFill>
                          <a:schemeClr val="bg2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bg2"/>
                          </a:solidFill>
                          <a:effectLst/>
                        </a:rPr>
                        <a:t>46,0 – 49,0</a:t>
                      </a:r>
                      <a:endParaRPr lang="ru-RU" sz="2000" b="1" dirty="0">
                        <a:solidFill>
                          <a:schemeClr val="bg2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bg2"/>
                          </a:solidFill>
                          <a:effectLst/>
                          <a:sym typeface="Symbol"/>
                        </a:rPr>
                        <a:t> </a:t>
                      </a:r>
                      <a:r>
                        <a:rPr lang="ru-RU" sz="2000" b="1" dirty="0" smtClean="0">
                          <a:solidFill>
                            <a:schemeClr val="bg2"/>
                          </a:solidFill>
                          <a:effectLst/>
                        </a:rPr>
                        <a:t>0,09</a:t>
                      </a:r>
                      <a:endParaRPr lang="ru-RU" sz="2000" b="1" dirty="0">
                        <a:solidFill>
                          <a:schemeClr val="bg2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62302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bg2"/>
                          </a:solidFill>
                          <a:effectLst/>
                        </a:rPr>
                        <a:t>Новый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bg2"/>
                          </a:solidFill>
                          <a:effectLst/>
                        </a:rPr>
                        <a:t>(декабрь 2017)</a:t>
                      </a:r>
                      <a:endParaRPr lang="ru-RU" sz="2000" b="1" dirty="0">
                        <a:solidFill>
                          <a:schemeClr val="bg2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bg2"/>
                          </a:solidFill>
                          <a:effectLst/>
                        </a:rPr>
                        <a:t>3,0 – 1</a:t>
                      </a:r>
                      <a:r>
                        <a:rPr lang="en-US" sz="2000" b="1" dirty="0" smtClean="0">
                          <a:solidFill>
                            <a:schemeClr val="bg2"/>
                          </a:solidFill>
                          <a:effectLst/>
                        </a:rPr>
                        <a:t>0</a:t>
                      </a:r>
                      <a:r>
                        <a:rPr lang="ru-RU" sz="2000" b="1" dirty="0" smtClean="0">
                          <a:solidFill>
                            <a:schemeClr val="bg2"/>
                          </a:solidFill>
                          <a:effectLst/>
                        </a:rPr>
                        <a:t>,0</a:t>
                      </a:r>
                      <a:endParaRPr lang="ru-RU" sz="2000" b="1" dirty="0">
                        <a:solidFill>
                          <a:schemeClr val="bg2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solidFill>
                            <a:schemeClr val="bg2"/>
                          </a:solidFill>
                          <a:effectLst/>
                          <a:sym typeface="Symbol"/>
                        </a:rPr>
                        <a:t> </a:t>
                      </a:r>
                      <a:r>
                        <a:rPr lang="ru-RU" sz="2000" b="1" dirty="0" smtClean="0">
                          <a:solidFill>
                            <a:schemeClr val="bg2"/>
                          </a:solidFill>
                          <a:effectLst/>
                        </a:rPr>
                        <a:t>0,</a:t>
                      </a:r>
                      <a:r>
                        <a:rPr lang="en-US" sz="2000" b="1" dirty="0" smtClean="0">
                          <a:solidFill>
                            <a:schemeClr val="bg2"/>
                          </a:solidFill>
                          <a:effectLst/>
                        </a:rPr>
                        <a:t>0</a:t>
                      </a:r>
                      <a:r>
                        <a:rPr lang="ru-RU" sz="2000" b="1" dirty="0" smtClean="0">
                          <a:solidFill>
                            <a:schemeClr val="bg2"/>
                          </a:solidFill>
                          <a:effectLst/>
                        </a:rPr>
                        <a:t>4</a:t>
                      </a:r>
                      <a:endParaRPr lang="ru-RU" sz="2000" b="1" dirty="0">
                        <a:solidFill>
                          <a:schemeClr val="bg2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623021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solidFill>
                            <a:schemeClr val="bg2"/>
                          </a:solidFill>
                          <a:effectLst/>
                        </a:rPr>
                        <a:t>Новый 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solidFill>
                            <a:schemeClr val="bg2"/>
                          </a:solidFill>
                          <a:effectLst/>
                        </a:rPr>
                        <a:t>(декабрь 2017)</a:t>
                      </a:r>
                      <a:endParaRPr lang="ru-RU" sz="2000" b="1" dirty="0">
                        <a:solidFill>
                          <a:schemeClr val="bg2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bg2"/>
                          </a:solidFill>
                          <a:effectLst/>
                        </a:rPr>
                        <a:t>55,0 – 90,0</a:t>
                      </a:r>
                      <a:endParaRPr lang="ru-RU" sz="2000" b="1" dirty="0">
                        <a:solidFill>
                          <a:schemeClr val="bg2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solidFill>
                            <a:schemeClr val="bg2"/>
                          </a:solidFill>
                          <a:effectLst/>
                          <a:sym typeface="Symbol"/>
                        </a:rPr>
                        <a:t> </a:t>
                      </a:r>
                      <a:r>
                        <a:rPr lang="ru-RU" sz="2000" b="1" dirty="0" smtClean="0">
                          <a:solidFill>
                            <a:schemeClr val="bg2"/>
                          </a:solidFill>
                          <a:effectLst/>
                        </a:rPr>
                        <a:t>0,</a:t>
                      </a:r>
                      <a:r>
                        <a:rPr lang="en-US" sz="2000" b="1" dirty="0" smtClean="0">
                          <a:solidFill>
                            <a:schemeClr val="bg2"/>
                          </a:solidFill>
                          <a:effectLst/>
                        </a:rPr>
                        <a:t>20</a:t>
                      </a:r>
                      <a:endParaRPr lang="ru-RU" sz="2000" b="1" dirty="0">
                        <a:solidFill>
                          <a:schemeClr val="bg2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pic>
        <p:nvPicPr>
          <p:cNvPr id="5" name="Picture 2" descr="C:\Documents and Settings\Прудаев\Мои документы\Конференции_Семинары\Презентации_все\logo green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08" y="19181"/>
            <a:ext cx="1008000" cy="100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1988502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1">
  <a:themeElements>
    <a:clrScheme name="ВНИИМ">
      <a:dk1>
        <a:srgbClr val="7DA7A5"/>
      </a:dk1>
      <a:lt1>
        <a:srgbClr val="CCCFB3"/>
      </a:lt1>
      <a:dk2>
        <a:srgbClr val="1C2B2B"/>
      </a:dk2>
      <a:lt2>
        <a:srgbClr val="FFFFFF"/>
      </a:lt2>
      <a:accent1>
        <a:srgbClr val="6A6F72"/>
      </a:accent1>
      <a:accent2>
        <a:srgbClr val="52848F"/>
      </a:accent2>
      <a:accent3>
        <a:srgbClr val="BEC3BF"/>
      </a:accent3>
      <a:accent4>
        <a:srgbClr val="292722"/>
      </a:accent4>
      <a:accent5>
        <a:srgbClr val="D16C61"/>
      </a:accent5>
      <a:accent6>
        <a:srgbClr val="585346"/>
      </a:accent6>
      <a:hlink>
        <a:srgbClr val="1C2B2B"/>
      </a:hlink>
      <a:folHlink>
        <a:srgbClr val="1C2B2B"/>
      </a:folHlink>
    </a:clrScheme>
    <a:fontScheme name="Другая 6">
      <a:majorFont>
        <a:latin typeface="Arial Black"/>
        <a:ea typeface=""/>
        <a:cs typeface=""/>
      </a:majorFont>
      <a:minorFont>
        <a:latin typeface="Helvetic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ВНИИМ">
      <a:dk1>
        <a:srgbClr val="7DA7A5"/>
      </a:dk1>
      <a:lt1>
        <a:srgbClr val="FFFFFF"/>
      </a:lt1>
      <a:dk2>
        <a:srgbClr val="1C2B2B"/>
      </a:dk2>
      <a:lt2>
        <a:srgbClr val="FFFFFF"/>
      </a:lt2>
      <a:accent1>
        <a:srgbClr val="728035"/>
      </a:accent1>
      <a:accent2>
        <a:srgbClr val="7DA7A5"/>
      </a:accent2>
      <a:accent3>
        <a:srgbClr val="CCCFB3"/>
      </a:accent3>
      <a:accent4>
        <a:srgbClr val="ADB6A5"/>
      </a:accent4>
      <a:accent5>
        <a:srgbClr val="D16C61"/>
      </a:accent5>
      <a:accent6>
        <a:srgbClr val="EBE0CE"/>
      </a:accent6>
      <a:hlink>
        <a:srgbClr val="1C2B2B"/>
      </a:hlink>
      <a:folHlink>
        <a:srgbClr val="1C2B2B"/>
      </a:folHlink>
    </a:clrScheme>
    <a:fontScheme name="Другая 6">
      <a:majorFont>
        <a:latin typeface="Arial Black"/>
        <a:ea typeface=""/>
        <a:cs typeface=""/>
      </a:majorFont>
      <a:minorFont>
        <a:latin typeface="Helvetic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Тема Office">
  <a:themeElements>
    <a:clrScheme name="ВНИИМ">
      <a:dk1>
        <a:srgbClr val="7DA7A5"/>
      </a:dk1>
      <a:lt1>
        <a:srgbClr val="CCCFB3"/>
      </a:lt1>
      <a:dk2>
        <a:srgbClr val="1C2B2B"/>
      </a:dk2>
      <a:lt2>
        <a:srgbClr val="FFFFFF"/>
      </a:lt2>
      <a:accent1>
        <a:srgbClr val="6A6F72"/>
      </a:accent1>
      <a:accent2>
        <a:srgbClr val="52848F"/>
      </a:accent2>
      <a:accent3>
        <a:srgbClr val="BEC3BF"/>
      </a:accent3>
      <a:accent4>
        <a:srgbClr val="292722"/>
      </a:accent4>
      <a:accent5>
        <a:srgbClr val="D16C61"/>
      </a:accent5>
      <a:accent6>
        <a:srgbClr val="585346"/>
      </a:accent6>
      <a:hlink>
        <a:srgbClr val="1C2B2B"/>
      </a:hlink>
      <a:folHlink>
        <a:srgbClr val="1C2B2B"/>
      </a:folHlink>
    </a:clrScheme>
    <a:fontScheme name="Другая 6">
      <a:majorFont>
        <a:latin typeface="Arial Black"/>
        <a:ea typeface=""/>
        <a:cs typeface=""/>
      </a:majorFont>
      <a:minorFont>
        <a:latin typeface="Helvetic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2_Тема1">
  <a:themeElements>
    <a:clrScheme name="Другая 2">
      <a:dk1>
        <a:srgbClr val="7DA7A5"/>
      </a:dk1>
      <a:lt1>
        <a:srgbClr val="FFFFFF"/>
      </a:lt1>
      <a:dk2>
        <a:srgbClr val="1C2B2B"/>
      </a:dk2>
      <a:lt2>
        <a:srgbClr val="CCCFB3"/>
      </a:lt2>
      <a:accent1>
        <a:srgbClr val="6A6F72"/>
      </a:accent1>
      <a:accent2>
        <a:srgbClr val="52848F"/>
      </a:accent2>
      <a:accent3>
        <a:srgbClr val="BEC3BF"/>
      </a:accent3>
      <a:accent4>
        <a:srgbClr val="292722"/>
      </a:accent4>
      <a:accent5>
        <a:srgbClr val="D16C61"/>
      </a:accent5>
      <a:accent6>
        <a:srgbClr val="386A98"/>
      </a:accent6>
      <a:hlink>
        <a:srgbClr val="1C2B2B"/>
      </a:hlink>
      <a:folHlink>
        <a:srgbClr val="1C2B2B"/>
      </a:folHlink>
    </a:clrScheme>
    <a:fontScheme name="Другая 6">
      <a:majorFont>
        <a:latin typeface="Arial Black"/>
        <a:ea typeface=""/>
        <a:cs typeface=""/>
      </a:majorFont>
      <a:minorFont>
        <a:latin typeface="Helvetic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Тема1</Template>
  <TotalTime>8773</TotalTime>
  <Words>1563</Words>
  <Application>Microsoft Office PowerPoint</Application>
  <PresentationFormat>Экран (4:3)</PresentationFormat>
  <Paragraphs>271</Paragraphs>
  <Slides>21</Slides>
  <Notes>1</Notes>
  <HiddenSlides>0</HiddenSlides>
  <MMClips>0</MMClips>
  <ScaleCrop>false</ScaleCrop>
  <HeadingPairs>
    <vt:vector size="6" baseType="variant">
      <vt:variant>
        <vt:lpstr>Тема</vt:lpstr>
      </vt:variant>
      <vt:variant>
        <vt:i4>4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6" baseType="lpstr">
      <vt:lpstr>Тема1</vt:lpstr>
      <vt:lpstr>Тема Office</vt:lpstr>
      <vt:lpstr>1_Тема Office</vt:lpstr>
      <vt:lpstr>2_Тема1</vt:lpstr>
      <vt:lpstr>Точечный рисунок</vt:lpstr>
      <vt:lpstr>Презентация PowerPoint</vt:lpstr>
      <vt:lpstr>Презентация PowerPoint</vt:lpstr>
      <vt:lpstr>Презентация PowerPoint</vt:lpstr>
      <vt:lpstr>Презентация PowerPoint</vt:lpstr>
      <vt:lpstr>МЕЖДУНАРОДНЫЕ СЛИЧЕНИЯ </vt:lpstr>
      <vt:lpstr>Презентация PowerPoint</vt:lpstr>
      <vt:lpstr>Презентация PowerPoint</vt:lpstr>
      <vt:lpstr>Презентация PowerPoint</vt:lpstr>
      <vt:lpstr>МО ДЛЯ ГАЗОВОЙ КАЛОРИМЕТРИИ</vt:lpstr>
      <vt:lpstr>Презентация PowerPoint</vt:lpstr>
      <vt:lpstr>Презентация PowerPoint</vt:lpstr>
      <vt:lpstr>СОСТАВ ГЭТ 16</vt:lpstr>
      <vt:lpstr>Презентация PowerPoint</vt:lpstr>
      <vt:lpstr>МЕТРОЛОГИЧЕСКИЕ ХАРАКТЕРИСТИКИ ГАЗОВЫХ КАЛОРИМЕТРОВ В СОСТАВЕ ГЭТ 16</vt:lpstr>
      <vt:lpstr>Презентация PowerPoint</vt:lpstr>
      <vt:lpstr>ГОСУДАРСТВЕННАЯ ПОВЕРОЧНАЯ СХЕМА</vt:lpstr>
      <vt:lpstr>РЕАЛИЗАЦИЯ ПОСТАВЛЕННОЙ ЦЕЛИ</vt:lpstr>
      <vt:lpstr>Презентация PowerPoint</vt:lpstr>
      <vt:lpstr>Презентация PowerPoint</vt:lpstr>
      <vt:lpstr>АКТУАЛИЗИРОВАННАЯ ПРОГРАММА РАБОТ ПО СОЗДАНИЮ СИСТЕМЫ МЕТРОЛОГИЧЕСКОГО ОБЕСПЕЧЕНИЯ ИЗМЕРЕНИЙ КАЛОРИЙНОСТИ (ЭНЕРГИИ СГОРАНИЯ) ГАЗОВОГО ТОПЛИВА В СФЕРЕ ГАЗОВОЙ КАЛОРИМЕТРИИ, А ТАКЖЕ ДРУГИХ ВИДОВ ТОПЛИВ 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Мельникова</dc:creator>
  <cp:lastModifiedBy>Корчагина</cp:lastModifiedBy>
  <cp:revision>435</cp:revision>
  <cp:lastPrinted>1601-01-01T00:00:00Z</cp:lastPrinted>
  <dcterms:created xsi:type="dcterms:W3CDTF">2010-08-16T12:33:34Z</dcterms:created>
  <dcterms:modified xsi:type="dcterms:W3CDTF">2018-04-20T13:15:34Z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4</vt:i4>
  </property>
</Properties>
</file>