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816" r:id="rId2"/>
    <p:sldMasterId id="2147483840" r:id="rId3"/>
    <p:sldMasterId id="2147483852" r:id="rId4"/>
  </p:sldMasterIdLst>
  <p:notesMasterIdLst>
    <p:notesMasterId r:id="rId37"/>
  </p:notesMasterIdLst>
  <p:sldIdLst>
    <p:sldId id="334" r:id="rId5"/>
    <p:sldId id="325" r:id="rId6"/>
    <p:sldId id="343" r:id="rId7"/>
    <p:sldId id="379" r:id="rId8"/>
    <p:sldId id="344" r:id="rId9"/>
    <p:sldId id="345" r:id="rId10"/>
    <p:sldId id="346" r:id="rId11"/>
    <p:sldId id="347" r:id="rId12"/>
    <p:sldId id="348" r:id="rId13"/>
    <p:sldId id="354" r:id="rId14"/>
    <p:sldId id="355" r:id="rId15"/>
    <p:sldId id="356" r:id="rId16"/>
    <p:sldId id="357" r:id="rId17"/>
    <p:sldId id="358" r:id="rId18"/>
    <p:sldId id="359" r:id="rId19"/>
    <p:sldId id="360" r:id="rId20"/>
    <p:sldId id="361" r:id="rId21"/>
    <p:sldId id="362" r:id="rId22"/>
    <p:sldId id="363" r:id="rId23"/>
    <p:sldId id="364" r:id="rId24"/>
    <p:sldId id="365" r:id="rId25"/>
    <p:sldId id="366" r:id="rId26"/>
    <p:sldId id="367" r:id="rId27"/>
    <p:sldId id="369" r:id="rId28"/>
    <p:sldId id="373" r:id="rId29"/>
    <p:sldId id="368" r:id="rId30"/>
    <p:sldId id="372" r:id="rId31"/>
    <p:sldId id="370" r:id="rId32"/>
    <p:sldId id="371" r:id="rId33"/>
    <p:sldId id="383" r:id="rId34"/>
    <p:sldId id="381" r:id="rId35"/>
    <p:sldId id="341" r:id="rId36"/>
  </p:sldIdLst>
  <p:sldSz cx="12192000" cy="6858000"/>
  <p:notesSz cx="67421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2E3F"/>
    <a:srgbClr val="CFEE6E"/>
    <a:srgbClr val="7BA36D"/>
    <a:srgbClr val="9AD5E6"/>
    <a:srgbClr val="15222B"/>
    <a:srgbClr val="C6D9F1"/>
    <a:srgbClr val="AACCE8"/>
    <a:srgbClr val="3671B6"/>
    <a:srgbClr val="2E3D87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806" y="6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6EBB98-6058-4CB8-84EE-7E706DEC2760}" type="doc">
      <dgm:prSet loTypeId="urn:microsoft.com/office/officeart/2005/8/layout/vList4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0F43065-32E9-4B19-967A-D3ADEE71EF9C}">
      <dgm:prSet custT="1"/>
      <dgm:spPr/>
      <dgm:t>
        <a:bodyPr/>
        <a:lstStyle/>
        <a:p>
          <a:pPr algn="ctr"/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Научно-техническая комиссия по метрологии </a:t>
          </a:r>
        </a:p>
        <a:p>
          <a:pPr algn="ctr"/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ru-RU" sz="28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НТКМетр</a:t>
          </a: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</a:t>
          </a: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5BCB399-5715-4413-BBDE-83A1B72732CA}" type="parTrans" cxnId="{96E9C0A0-82D7-4435-8467-5B0460BD3EBE}">
      <dgm:prSet/>
      <dgm:spPr/>
      <dgm:t>
        <a:bodyPr/>
        <a:lstStyle/>
        <a:p>
          <a:endParaRPr lang="ru-RU" sz="1800"/>
        </a:p>
      </dgm:t>
    </dgm:pt>
    <dgm:pt modelId="{C203D4D4-85A7-47C5-B85A-37EC8B98C060}" type="sibTrans" cxnId="{96E9C0A0-82D7-4435-8467-5B0460BD3EBE}">
      <dgm:prSet/>
      <dgm:spPr/>
      <dgm:t>
        <a:bodyPr/>
        <a:lstStyle/>
        <a:p>
          <a:endParaRPr lang="ru-RU" sz="1800"/>
        </a:p>
      </dgm:t>
    </dgm:pt>
    <dgm:pt modelId="{5B41D024-2130-451B-9507-6C9BC6B66BCC}" type="pres">
      <dgm:prSet presAssocID="{216EBB98-6058-4CB8-84EE-7E706DEC2760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3235EC-BFB2-4914-89FF-EC111A5128C1}" type="pres">
      <dgm:prSet presAssocID="{C0F43065-32E9-4B19-967A-D3ADEE71EF9C}" presName="comp" presStyleCnt="0"/>
      <dgm:spPr/>
      <dgm:t>
        <a:bodyPr/>
        <a:lstStyle/>
        <a:p>
          <a:endParaRPr lang="ru-RU"/>
        </a:p>
      </dgm:t>
    </dgm:pt>
    <dgm:pt modelId="{9CE8FD52-5405-4E61-8A3E-173A59B42E17}" type="pres">
      <dgm:prSet presAssocID="{C0F43065-32E9-4B19-967A-D3ADEE71EF9C}" presName="box" presStyleLbl="node1" presStyleIdx="0" presStyleCnt="1" custLinFactNeighborX="574" custLinFactNeighborY="58478"/>
      <dgm:spPr/>
      <dgm:t>
        <a:bodyPr/>
        <a:lstStyle/>
        <a:p>
          <a:endParaRPr lang="ru-RU"/>
        </a:p>
      </dgm:t>
    </dgm:pt>
    <dgm:pt modelId="{71A6EAB2-533F-4075-8DBC-B40CC8A24430}" type="pres">
      <dgm:prSet presAssocID="{C0F43065-32E9-4B19-967A-D3ADEE71EF9C}" presName="img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  <dgm:t>
        <a:bodyPr/>
        <a:lstStyle/>
        <a:p>
          <a:endParaRPr lang="ru-RU"/>
        </a:p>
      </dgm:t>
    </dgm:pt>
    <dgm:pt modelId="{DD43A960-54BF-4FC5-9756-D26759069021}" type="pres">
      <dgm:prSet presAssocID="{C0F43065-32E9-4B19-967A-D3ADEE71EF9C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6E5787-0409-4515-B47F-4BE8EC60AF4B}" type="presOf" srcId="{216EBB98-6058-4CB8-84EE-7E706DEC2760}" destId="{5B41D024-2130-451B-9507-6C9BC6B66BCC}" srcOrd="0" destOrd="0" presId="urn:microsoft.com/office/officeart/2005/8/layout/vList4"/>
    <dgm:cxn modelId="{C8272D22-8161-402F-9FEF-EEE29D19B235}" type="presOf" srcId="{C0F43065-32E9-4B19-967A-D3ADEE71EF9C}" destId="{9CE8FD52-5405-4E61-8A3E-173A59B42E17}" srcOrd="0" destOrd="0" presId="urn:microsoft.com/office/officeart/2005/8/layout/vList4"/>
    <dgm:cxn modelId="{96E9C0A0-82D7-4435-8467-5B0460BD3EBE}" srcId="{216EBB98-6058-4CB8-84EE-7E706DEC2760}" destId="{C0F43065-32E9-4B19-967A-D3ADEE71EF9C}" srcOrd="0" destOrd="0" parTransId="{55BCB399-5715-4413-BBDE-83A1B72732CA}" sibTransId="{C203D4D4-85A7-47C5-B85A-37EC8B98C060}"/>
    <dgm:cxn modelId="{CA22CD00-51F3-469C-B5D5-14AA1628B402}" type="presOf" srcId="{C0F43065-32E9-4B19-967A-D3ADEE71EF9C}" destId="{DD43A960-54BF-4FC5-9756-D26759069021}" srcOrd="1" destOrd="0" presId="urn:microsoft.com/office/officeart/2005/8/layout/vList4"/>
    <dgm:cxn modelId="{E246C2E9-6405-4510-BD0A-832DE9DC99F9}" type="presParOf" srcId="{5B41D024-2130-451B-9507-6C9BC6B66BCC}" destId="{603235EC-BFB2-4914-89FF-EC111A5128C1}" srcOrd="0" destOrd="0" presId="urn:microsoft.com/office/officeart/2005/8/layout/vList4"/>
    <dgm:cxn modelId="{E03BBCA0-D04A-44F2-8926-468B802A8F04}" type="presParOf" srcId="{603235EC-BFB2-4914-89FF-EC111A5128C1}" destId="{9CE8FD52-5405-4E61-8A3E-173A59B42E17}" srcOrd="0" destOrd="0" presId="urn:microsoft.com/office/officeart/2005/8/layout/vList4"/>
    <dgm:cxn modelId="{25DECAA9-D6C5-4DC4-B8F3-CA8DBDD7B55E}" type="presParOf" srcId="{603235EC-BFB2-4914-89FF-EC111A5128C1}" destId="{71A6EAB2-533F-4075-8DBC-B40CC8A24430}" srcOrd="1" destOrd="0" presId="urn:microsoft.com/office/officeart/2005/8/layout/vList4"/>
    <dgm:cxn modelId="{746532DA-2039-4692-84DE-ACC94BDB6E53}" type="presParOf" srcId="{603235EC-BFB2-4914-89FF-EC111A5128C1}" destId="{DD43A960-54BF-4FC5-9756-D26759069021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EBEC2A2-283A-406B-9D4F-256C3937B849}" type="doc">
      <dgm:prSet loTypeId="urn:microsoft.com/office/officeart/2005/8/layout/vList3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AD1D68-2CDF-4840-B9D6-BBB8ACE4CAA9}">
      <dgm:prSet phldrT="[Текст]" custT="1"/>
      <dgm:spPr/>
      <dgm:t>
        <a:bodyPr/>
        <a:lstStyle/>
        <a:p>
          <a:pPr algn="just"/>
          <a:r>
            <a:rPr lang="ru-RU" sz="1800" dirty="0" smtClean="0"/>
            <a:t>Рабочая группа по стандартным образцам состава и свойств веществ и материалов (РГ СО </a:t>
          </a:r>
          <a:r>
            <a:rPr lang="ru-RU" sz="1800" dirty="0" err="1" smtClean="0"/>
            <a:t>НТКМетр</a:t>
          </a:r>
          <a:r>
            <a:rPr lang="ru-RU" sz="1800" dirty="0" smtClean="0"/>
            <a:t>)</a:t>
          </a:r>
          <a:endParaRPr lang="ru-RU" sz="1800" dirty="0"/>
        </a:p>
      </dgm:t>
    </dgm:pt>
    <dgm:pt modelId="{FFF0C859-411E-476E-BDA8-CBCAB8E46833}" type="parTrans" cxnId="{0E721319-A41C-41E1-8CD1-ECAE8AB08A50}">
      <dgm:prSet/>
      <dgm:spPr/>
      <dgm:t>
        <a:bodyPr/>
        <a:lstStyle/>
        <a:p>
          <a:pPr algn="just"/>
          <a:endParaRPr lang="ru-RU" sz="1800"/>
        </a:p>
      </dgm:t>
    </dgm:pt>
    <dgm:pt modelId="{39D7FED9-0ACC-4D85-9B27-FCFF9F9E4C6D}" type="sibTrans" cxnId="{0E721319-A41C-41E1-8CD1-ECAE8AB08A50}">
      <dgm:prSet/>
      <dgm:spPr/>
      <dgm:t>
        <a:bodyPr/>
        <a:lstStyle/>
        <a:p>
          <a:pPr algn="just"/>
          <a:endParaRPr lang="ru-RU" sz="1800"/>
        </a:p>
      </dgm:t>
    </dgm:pt>
    <dgm:pt modelId="{DDB0ACCD-4661-4749-A96D-5D478102244D}">
      <dgm:prSet custT="1"/>
      <dgm:spPr/>
      <dgm:t>
        <a:bodyPr/>
        <a:lstStyle/>
        <a:p>
          <a:pPr algn="just"/>
          <a:r>
            <a:rPr lang="ru-RU" sz="1800" dirty="0" smtClean="0"/>
            <a:t>Рабочая группа по основополагающим документам в области метрологии (РГ ОДМ </a:t>
          </a:r>
          <a:r>
            <a:rPr lang="ru-RU" sz="1800" dirty="0" err="1" smtClean="0"/>
            <a:t>НТКМетр</a:t>
          </a:r>
          <a:r>
            <a:rPr lang="ru-RU" sz="1800" dirty="0" smtClean="0"/>
            <a:t>)</a:t>
          </a:r>
          <a:endParaRPr lang="ru-RU" sz="1800" dirty="0"/>
        </a:p>
      </dgm:t>
    </dgm:pt>
    <dgm:pt modelId="{DAE385BD-186F-4059-BCAB-ABA57871F2FE}" type="parTrans" cxnId="{5DC78189-8043-4DFC-9054-E0468DCF5B4B}">
      <dgm:prSet/>
      <dgm:spPr/>
      <dgm:t>
        <a:bodyPr/>
        <a:lstStyle/>
        <a:p>
          <a:pPr algn="just"/>
          <a:endParaRPr lang="ru-RU" sz="1800"/>
        </a:p>
      </dgm:t>
    </dgm:pt>
    <dgm:pt modelId="{F1B033F0-43E7-4F92-AC5C-F7BC952F3D71}" type="sibTrans" cxnId="{5DC78189-8043-4DFC-9054-E0468DCF5B4B}">
      <dgm:prSet/>
      <dgm:spPr/>
      <dgm:t>
        <a:bodyPr/>
        <a:lstStyle/>
        <a:p>
          <a:pPr algn="just"/>
          <a:endParaRPr lang="ru-RU" sz="1800"/>
        </a:p>
      </dgm:t>
    </dgm:pt>
    <dgm:pt modelId="{76AB6380-A6FF-43E3-A66E-B7962D5686DA}">
      <dgm:prSet custT="1"/>
      <dgm:spPr/>
      <dgm:t>
        <a:bodyPr/>
        <a:lstStyle/>
        <a:p>
          <a:pPr algn="just"/>
          <a:r>
            <a:rPr lang="ru-RU" sz="1800" dirty="0" smtClean="0"/>
            <a:t>Рабочая группа по межлабораторным сравнительным испытаниям (межлабораторным сличениям)            (РГ МСИ </a:t>
          </a:r>
          <a:r>
            <a:rPr lang="ru-RU" sz="1800" dirty="0" err="1" smtClean="0"/>
            <a:t>НТКМетр</a:t>
          </a:r>
          <a:r>
            <a:rPr lang="ru-RU" sz="1800" dirty="0" smtClean="0"/>
            <a:t>)</a:t>
          </a:r>
          <a:endParaRPr lang="ru-RU" sz="1800" dirty="0"/>
        </a:p>
      </dgm:t>
    </dgm:pt>
    <dgm:pt modelId="{ED417575-2926-4FEF-AC69-173276407821}" type="parTrans" cxnId="{77D3B2F2-8CA4-43F0-A010-8E752BDD358F}">
      <dgm:prSet/>
      <dgm:spPr/>
      <dgm:t>
        <a:bodyPr/>
        <a:lstStyle/>
        <a:p>
          <a:pPr algn="just"/>
          <a:endParaRPr lang="ru-RU" sz="1800"/>
        </a:p>
      </dgm:t>
    </dgm:pt>
    <dgm:pt modelId="{13E0EE94-9136-4CAE-B227-40F316DA2922}" type="sibTrans" cxnId="{77D3B2F2-8CA4-43F0-A010-8E752BDD358F}">
      <dgm:prSet/>
      <dgm:spPr/>
      <dgm:t>
        <a:bodyPr/>
        <a:lstStyle/>
        <a:p>
          <a:pPr algn="just"/>
          <a:endParaRPr lang="ru-RU" sz="1800"/>
        </a:p>
      </dgm:t>
    </dgm:pt>
    <dgm:pt modelId="{E4796A4D-666B-4498-889A-C89709B9F478}">
      <dgm:prSet custT="1"/>
      <dgm:spPr/>
      <dgm:t>
        <a:bodyPr/>
        <a:lstStyle/>
        <a:p>
          <a:pPr algn="just"/>
          <a:r>
            <a:rPr lang="ru-RU" sz="1800" dirty="0" smtClean="0"/>
            <a:t>Рабочая группа по неразрушающему контролю </a:t>
          </a:r>
          <a:r>
            <a:rPr lang="ru-RU" sz="1800" dirty="0" err="1" smtClean="0"/>
            <a:t>НТКМетр</a:t>
          </a:r>
          <a:endParaRPr lang="ru-RU" sz="1800" dirty="0"/>
        </a:p>
      </dgm:t>
    </dgm:pt>
    <dgm:pt modelId="{19674437-1E63-455A-B47C-4FFF1F47D987}" type="parTrans" cxnId="{0A4873AF-D51E-4F40-BD45-9B630B278D49}">
      <dgm:prSet/>
      <dgm:spPr/>
      <dgm:t>
        <a:bodyPr/>
        <a:lstStyle/>
        <a:p>
          <a:pPr algn="just"/>
          <a:endParaRPr lang="ru-RU" sz="1800"/>
        </a:p>
      </dgm:t>
    </dgm:pt>
    <dgm:pt modelId="{A6498AB4-C488-4DE9-86E9-D5DAC03A5F6F}" type="sibTrans" cxnId="{0A4873AF-D51E-4F40-BD45-9B630B278D49}">
      <dgm:prSet/>
      <dgm:spPr/>
      <dgm:t>
        <a:bodyPr/>
        <a:lstStyle/>
        <a:p>
          <a:pPr algn="just"/>
          <a:endParaRPr lang="ru-RU" sz="1800"/>
        </a:p>
      </dgm:t>
    </dgm:pt>
    <dgm:pt modelId="{D0DB5AC1-9889-4CAE-9AA6-CDF30D655BBE}">
      <dgm:prSet custT="1"/>
      <dgm:spPr/>
      <dgm:t>
        <a:bodyPr/>
        <a:lstStyle/>
        <a:p>
          <a:pPr algn="just"/>
          <a:r>
            <a:rPr lang="ru-RU" sz="1800" dirty="0" smtClean="0"/>
            <a:t>Рабочая группа по вопросам обеспечения единства измерений в сфере здравоохранения (РГ ИЗ </a:t>
          </a:r>
          <a:r>
            <a:rPr lang="ru-RU" sz="1800" dirty="0" err="1" smtClean="0"/>
            <a:t>НТКМетр</a:t>
          </a:r>
          <a:r>
            <a:rPr lang="ru-RU" sz="1800" dirty="0" smtClean="0"/>
            <a:t>)</a:t>
          </a:r>
          <a:endParaRPr lang="ru-RU" sz="1800" dirty="0"/>
        </a:p>
      </dgm:t>
    </dgm:pt>
    <dgm:pt modelId="{C263E600-1C4C-4E5C-88FD-014987FF0B54}" type="parTrans" cxnId="{431F9A9D-AA18-4ACB-AF9E-3E69A6143BB4}">
      <dgm:prSet/>
      <dgm:spPr/>
      <dgm:t>
        <a:bodyPr/>
        <a:lstStyle/>
        <a:p>
          <a:pPr algn="just"/>
          <a:endParaRPr lang="ru-RU" sz="1800"/>
        </a:p>
      </dgm:t>
    </dgm:pt>
    <dgm:pt modelId="{DEB40660-D2D9-4D02-BD39-B5DD955C036B}" type="sibTrans" cxnId="{431F9A9D-AA18-4ACB-AF9E-3E69A6143BB4}">
      <dgm:prSet/>
      <dgm:spPr/>
      <dgm:t>
        <a:bodyPr/>
        <a:lstStyle/>
        <a:p>
          <a:pPr algn="just"/>
          <a:endParaRPr lang="ru-RU" sz="1800"/>
        </a:p>
      </dgm:t>
    </dgm:pt>
    <dgm:pt modelId="{71982F95-2D14-4FE9-A387-880B446301E8}" type="pres">
      <dgm:prSet presAssocID="{2EBEC2A2-283A-406B-9D4F-256C3937B84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DF63B8-36CD-45BD-AA39-898228ADE84D}" type="pres">
      <dgm:prSet presAssocID="{DDB0ACCD-4661-4749-A96D-5D478102244D}" presName="composite" presStyleCnt="0"/>
      <dgm:spPr/>
      <dgm:t>
        <a:bodyPr/>
        <a:lstStyle/>
        <a:p>
          <a:endParaRPr lang="ru-RU"/>
        </a:p>
      </dgm:t>
    </dgm:pt>
    <dgm:pt modelId="{D92D8F01-7FBA-42C9-9483-8FFE09E41233}" type="pres">
      <dgm:prSet presAssocID="{DDB0ACCD-4661-4749-A96D-5D478102244D}" presName="imgShp" presStyleLbl="fgImgPlace1" presStyleIdx="0" presStyleCnt="5" custLinFactX="-156942" custLinFactNeighborX="-200000" custLinFactNeighborY="-467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  <dgm:pt modelId="{BDADC7A0-EE75-4DE4-A8DB-A45BD071B2F6}" type="pres">
      <dgm:prSet presAssocID="{DDB0ACCD-4661-4749-A96D-5D478102244D}" presName="txShp" presStyleLbl="node1" presStyleIdx="0" presStyleCnt="5" custScaleX="1406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B777E9-1B43-4A65-AF4A-E98D795BCCC3}" type="pres">
      <dgm:prSet presAssocID="{F1B033F0-43E7-4F92-AC5C-F7BC952F3D71}" presName="spacing" presStyleCnt="0"/>
      <dgm:spPr/>
      <dgm:t>
        <a:bodyPr/>
        <a:lstStyle/>
        <a:p>
          <a:endParaRPr lang="ru-RU"/>
        </a:p>
      </dgm:t>
    </dgm:pt>
    <dgm:pt modelId="{76E33C91-78A4-4355-9827-43CFA0D30F37}" type="pres">
      <dgm:prSet presAssocID="{57AD1D68-2CDF-4840-B9D6-BBB8ACE4CAA9}" presName="composite" presStyleCnt="0"/>
      <dgm:spPr/>
      <dgm:t>
        <a:bodyPr/>
        <a:lstStyle/>
        <a:p>
          <a:endParaRPr lang="ru-RU"/>
        </a:p>
      </dgm:t>
    </dgm:pt>
    <dgm:pt modelId="{E5F1763D-F779-454F-88AD-BD46C604B66F}" type="pres">
      <dgm:prSet presAssocID="{57AD1D68-2CDF-4840-B9D6-BBB8ACE4CAA9}" presName="imgShp" presStyleLbl="fgImgPlace1" presStyleIdx="1" presStyleCnt="5" custLinFactX="-156942" custLinFactNeighborX="-200000" custLinFactNeighborY="-4678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C29626C-8A2A-47D3-95A6-F4403F2355C0}" type="pres">
      <dgm:prSet presAssocID="{57AD1D68-2CDF-4840-B9D6-BBB8ACE4CAA9}" presName="txShp" presStyleLbl="node1" presStyleIdx="1" presStyleCnt="5" custScaleX="1406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E27EFA-3881-4EDE-84E7-513CFA0F69B1}" type="pres">
      <dgm:prSet presAssocID="{39D7FED9-0ACC-4D85-9B27-FCFF9F9E4C6D}" presName="spacing" presStyleCnt="0"/>
      <dgm:spPr/>
      <dgm:t>
        <a:bodyPr/>
        <a:lstStyle/>
        <a:p>
          <a:endParaRPr lang="ru-RU"/>
        </a:p>
      </dgm:t>
    </dgm:pt>
    <dgm:pt modelId="{0A7164FB-2E1C-48D7-A4D1-33E8C37373D4}" type="pres">
      <dgm:prSet presAssocID="{76AB6380-A6FF-43E3-A66E-B7962D5686DA}" presName="composite" presStyleCnt="0"/>
      <dgm:spPr/>
      <dgm:t>
        <a:bodyPr/>
        <a:lstStyle/>
        <a:p>
          <a:endParaRPr lang="ru-RU"/>
        </a:p>
      </dgm:t>
    </dgm:pt>
    <dgm:pt modelId="{7ED5D417-672F-4D19-A7DD-A715FB6D1886}" type="pres">
      <dgm:prSet presAssocID="{76AB6380-A6FF-43E3-A66E-B7962D5686DA}" presName="imgShp" presStyleLbl="fgImgPlace1" presStyleIdx="2" presStyleCnt="5" custLinFactX="-156942" custLinFactNeighborX="-200000" custLinFactNeighborY="-4678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</dgm:spPr>
      <dgm:t>
        <a:bodyPr/>
        <a:lstStyle/>
        <a:p>
          <a:endParaRPr lang="ru-RU"/>
        </a:p>
      </dgm:t>
    </dgm:pt>
    <dgm:pt modelId="{C328ED8B-8528-4350-B9BF-BC6468F0BEB0}" type="pres">
      <dgm:prSet presAssocID="{76AB6380-A6FF-43E3-A66E-B7962D5686DA}" presName="txShp" presStyleLbl="node1" presStyleIdx="2" presStyleCnt="5" custScaleX="1406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FEF5FD-0C24-497B-9DC2-7F9D709C4BE9}" type="pres">
      <dgm:prSet presAssocID="{13E0EE94-9136-4CAE-B227-40F316DA2922}" presName="spacing" presStyleCnt="0"/>
      <dgm:spPr/>
      <dgm:t>
        <a:bodyPr/>
        <a:lstStyle/>
        <a:p>
          <a:endParaRPr lang="ru-RU"/>
        </a:p>
      </dgm:t>
    </dgm:pt>
    <dgm:pt modelId="{A8A78826-84E4-4C99-9EFC-A7F1B1D8055B}" type="pres">
      <dgm:prSet presAssocID="{D0DB5AC1-9889-4CAE-9AA6-CDF30D655BBE}" presName="composite" presStyleCnt="0"/>
      <dgm:spPr/>
      <dgm:t>
        <a:bodyPr/>
        <a:lstStyle/>
        <a:p>
          <a:endParaRPr lang="ru-RU"/>
        </a:p>
      </dgm:t>
    </dgm:pt>
    <dgm:pt modelId="{4A9F0486-664D-4CEE-8795-1218655CB405}" type="pres">
      <dgm:prSet presAssocID="{D0DB5AC1-9889-4CAE-9AA6-CDF30D655BBE}" presName="imgShp" presStyleLbl="fgImgPlace1" presStyleIdx="3" presStyleCnt="5" custLinFactX="-156942" custLinFactNeighborX="-200000" custLinFactNeighborY="-4678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  <dgm:pt modelId="{D306517E-6D63-41A0-A269-D3CDA20A79F2}" type="pres">
      <dgm:prSet presAssocID="{D0DB5AC1-9889-4CAE-9AA6-CDF30D655BBE}" presName="txShp" presStyleLbl="node1" presStyleIdx="3" presStyleCnt="5" custScaleX="1406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FCCCA4-0A13-4BE1-9648-D5D852B1F3E0}" type="pres">
      <dgm:prSet presAssocID="{DEB40660-D2D9-4D02-BD39-B5DD955C036B}" presName="spacing" presStyleCnt="0"/>
      <dgm:spPr/>
      <dgm:t>
        <a:bodyPr/>
        <a:lstStyle/>
        <a:p>
          <a:endParaRPr lang="ru-RU"/>
        </a:p>
      </dgm:t>
    </dgm:pt>
    <dgm:pt modelId="{608BCD84-1ADA-452E-9ABC-CE991B8FAA1C}" type="pres">
      <dgm:prSet presAssocID="{E4796A4D-666B-4498-889A-C89709B9F478}" presName="composite" presStyleCnt="0"/>
      <dgm:spPr/>
      <dgm:t>
        <a:bodyPr/>
        <a:lstStyle/>
        <a:p>
          <a:endParaRPr lang="ru-RU"/>
        </a:p>
      </dgm:t>
    </dgm:pt>
    <dgm:pt modelId="{FBAAA9C3-D73B-42AC-9E66-82E5A9CCD815}" type="pres">
      <dgm:prSet presAssocID="{E4796A4D-666B-4498-889A-C89709B9F478}" presName="imgShp" presStyleLbl="fgImgPlace1" presStyleIdx="4" presStyleCnt="5" custLinFactX="-156942" custLinFactNeighborX="-200000" custLinFactNeighborY="-4678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3000" r="-33000"/>
          </a:stretch>
        </a:blipFill>
      </dgm:spPr>
      <dgm:t>
        <a:bodyPr/>
        <a:lstStyle/>
        <a:p>
          <a:endParaRPr lang="ru-RU"/>
        </a:p>
      </dgm:t>
    </dgm:pt>
    <dgm:pt modelId="{01803B43-6D70-4AD4-92A5-F4B731EE4643}" type="pres">
      <dgm:prSet presAssocID="{E4796A4D-666B-4498-889A-C89709B9F478}" presName="txShp" presStyleLbl="node1" presStyleIdx="4" presStyleCnt="5" custScaleX="1406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D0B7F2-7BE3-491E-B390-701EEC6A39A3}" type="presOf" srcId="{DDB0ACCD-4661-4749-A96D-5D478102244D}" destId="{BDADC7A0-EE75-4DE4-A8DB-A45BD071B2F6}" srcOrd="0" destOrd="0" presId="urn:microsoft.com/office/officeart/2005/8/layout/vList3"/>
    <dgm:cxn modelId="{0612F326-31F9-42C7-AFC5-5BD1010ABD46}" type="presOf" srcId="{76AB6380-A6FF-43E3-A66E-B7962D5686DA}" destId="{C328ED8B-8528-4350-B9BF-BC6468F0BEB0}" srcOrd="0" destOrd="0" presId="urn:microsoft.com/office/officeart/2005/8/layout/vList3"/>
    <dgm:cxn modelId="{972E22F3-B1E6-483D-B17F-F0EFB28C6A3B}" type="presOf" srcId="{D0DB5AC1-9889-4CAE-9AA6-CDF30D655BBE}" destId="{D306517E-6D63-41A0-A269-D3CDA20A79F2}" srcOrd="0" destOrd="0" presId="urn:microsoft.com/office/officeart/2005/8/layout/vList3"/>
    <dgm:cxn modelId="{5DC78189-8043-4DFC-9054-E0468DCF5B4B}" srcId="{2EBEC2A2-283A-406B-9D4F-256C3937B849}" destId="{DDB0ACCD-4661-4749-A96D-5D478102244D}" srcOrd="0" destOrd="0" parTransId="{DAE385BD-186F-4059-BCAB-ABA57871F2FE}" sibTransId="{F1B033F0-43E7-4F92-AC5C-F7BC952F3D71}"/>
    <dgm:cxn modelId="{0A4873AF-D51E-4F40-BD45-9B630B278D49}" srcId="{2EBEC2A2-283A-406B-9D4F-256C3937B849}" destId="{E4796A4D-666B-4498-889A-C89709B9F478}" srcOrd="4" destOrd="0" parTransId="{19674437-1E63-455A-B47C-4FFF1F47D987}" sibTransId="{A6498AB4-C488-4DE9-86E9-D5DAC03A5F6F}"/>
    <dgm:cxn modelId="{14E0986C-99D2-446C-ADD3-D0AA3CD83DA3}" type="presOf" srcId="{57AD1D68-2CDF-4840-B9D6-BBB8ACE4CAA9}" destId="{8C29626C-8A2A-47D3-95A6-F4403F2355C0}" srcOrd="0" destOrd="0" presId="urn:microsoft.com/office/officeart/2005/8/layout/vList3"/>
    <dgm:cxn modelId="{0E721319-A41C-41E1-8CD1-ECAE8AB08A50}" srcId="{2EBEC2A2-283A-406B-9D4F-256C3937B849}" destId="{57AD1D68-2CDF-4840-B9D6-BBB8ACE4CAA9}" srcOrd="1" destOrd="0" parTransId="{FFF0C859-411E-476E-BDA8-CBCAB8E46833}" sibTransId="{39D7FED9-0ACC-4D85-9B27-FCFF9F9E4C6D}"/>
    <dgm:cxn modelId="{4EC1CF54-8BF0-441D-84D1-093956582649}" type="presOf" srcId="{2EBEC2A2-283A-406B-9D4F-256C3937B849}" destId="{71982F95-2D14-4FE9-A387-880B446301E8}" srcOrd="0" destOrd="0" presId="urn:microsoft.com/office/officeart/2005/8/layout/vList3"/>
    <dgm:cxn modelId="{77D3B2F2-8CA4-43F0-A010-8E752BDD358F}" srcId="{2EBEC2A2-283A-406B-9D4F-256C3937B849}" destId="{76AB6380-A6FF-43E3-A66E-B7962D5686DA}" srcOrd="2" destOrd="0" parTransId="{ED417575-2926-4FEF-AC69-173276407821}" sibTransId="{13E0EE94-9136-4CAE-B227-40F316DA2922}"/>
    <dgm:cxn modelId="{431F9A9D-AA18-4ACB-AF9E-3E69A6143BB4}" srcId="{2EBEC2A2-283A-406B-9D4F-256C3937B849}" destId="{D0DB5AC1-9889-4CAE-9AA6-CDF30D655BBE}" srcOrd="3" destOrd="0" parTransId="{C263E600-1C4C-4E5C-88FD-014987FF0B54}" sibTransId="{DEB40660-D2D9-4D02-BD39-B5DD955C036B}"/>
    <dgm:cxn modelId="{E103EA92-8F39-4C46-B623-A47E26EFB3DB}" type="presOf" srcId="{E4796A4D-666B-4498-889A-C89709B9F478}" destId="{01803B43-6D70-4AD4-92A5-F4B731EE4643}" srcOrd="0" destOrd="0" presId="urn:microsoft.com/office/officeart/2005/8/layout/vList3"/>
    <dgm:cxn modelId="{5BAFEA02-28AE-40DB-B53E-22E06B704020}" type="presParOf" srcId="{71982F95-2D14-4FE9-A387-880B446301E8}" destId="{4FDF63B8-36CD-45BD-AA39-898228ADE84D}" srcOrd="0" destOrd="0" presId="urn:microsoft.com/office/officeart/2005/8/layout/vList3"/>
    <dgm:cxn modelId="{798A2C8D-B230-4E68-B62B-CDA9F5FE7519}" type="presParOf" srcId="{4FDF63B8-36CD-45BD-AA39-898228ADE84D}" destId="{D92D8F01-7FBA-42C9-9483-8FFE09E41233}" srcOrd="0" destOrd="0" presId="urn:microsoft.com/office/officeart/2005/8/layout/vList3"/>
    <dgm:cxn modelId="{E6279DBA-BD24-48D8-8ED3-9054E70D6D87}" type="presParOf" srcId="{4FDF63B8-36CD-45BD-AA39-898228ADE84D}" destId="{BDADC7A0-EE75-4DE4-A8DB-A45BD071B2F6}" srcOrd="1" destOrd="0" presId="urn:microsoft.com/office/officeart/2005/8/layout/vList3"/>
    <dgm:cxn modelId="{7EA947D9-6639-4B91-B052-1A3E4F693946}" type="presParOf" srcId="{71982F95-2D14-4FE9-A387-880B446301E8}" destId="{78B777E9-1B43-4A65-AF4A-E98D795BCCC3}" srcOrd="1" destOrd="0" presId="urn:microsoft.com/office/officeart/2005/8/layout/vList3"/>
    <dgm:cxn modelId="{DD2DEF90-214F-4B7A-AB36-EBCE49B0A7C7}" type="presParOf" srcId="{71982F95-2D14-4FE9-A387-880B446301E8}" destId="{76E33C91-78A4-4355-9827-43CFA0D30F37}" srcOrd="2" destOrd="0" presId="urn:microsoft.com/office/officeart/2005/8/layout/vList3"/>
    <dgm:cxn modelId="{F7F883A9-4142-4947-B392-C63739901A7B}" type="presParOf" srcId="{76E33C91-78A4-4355-9827-43CFA0D30F37}" destId="{E5F1763D-F779-454F-88AD-BD46C604B66F}" srcOrd="0" destOrd="0" presId="urn:microsoft.com/office/officeart/2005/8/layout/vList3"/>
    <dgm:cxn modelId="{E7664BC5-4D6A-4592-909E-67847A69EF6E}" type="presParOf" srcId="{76E33C91-78A4-4355-9827-43CFA0D30F37}" destId="{8C29626C-8A2A-47D3-95A6-F4403F2355C0}" srcOrd="1" destOrd="0" presId="urn:microsoft.com/office/officeart/2005/8/layout/vList3"/>
    <dgm:cxn modelId="{E51BB7F7-084F-464B-B973-B796D48F24FC}" type="presParOf" srcId="{71982F95-2D14-4FE9-A387-880B446301E8}" destId="{FAE27EFA-3881-4EDE-84E7-513CFA0F69B1}" srcOrd="3" destOrd="0" presId="urn:microsoft.com/office/officeart/2005/8/layout/vList3"/>
    <dgm:cxn modelId="{BC409D6C-3E84-4022-AB62-4772839168C2}" type="presParOf" srcId="{71982F95-2D14-4FE9-A387-880B446301E8}" destId="{0A7164FB-2E1C-48D7-A4D1-33E8C37373D4}" srcOrd="4" destOrd="0" presId="urn:microsoft.com/office/officeart/2005/8/layout/vList3"/>
    <dgm:cxn modelId="{3EB7F88C-2BE8-4DE5-AA9F-666B2F36F681}" type="presParOf" srcId="{0A7164FB-2E1C-48D7-A4D1-33E8C37373D4}" destId="{7ED5D417-672F-4D19-A7DD-A715FB6D1886}" srcOrd="0" destOrd="0" presId="urn:microsoft.com/office/officeart/2005/8/layout/vList3"/>
    <dgm:cxn modelId="{E40DF9A0-D4E5-4648-B650-B909CE924EDA}" type="presParOf" srcId="{0A7164FB-2E1C-48D7-A4D1-33E8C37373D4}" destId="{C328ED8B-8528-4350-B9BF-BC6468F0BEB0}" srcOrd="1" destOrd="0" presId="urn:microsoft.com/office/officeart/2005/8/layout/vList3"/>
    <dgm:cxn modelId="{5152FE16-1273-4831-8785-BDD49B8D8774}" type="presParOf" srcId="{71982F95-2D14-4FE9-A387-880B446301E8}" destId="{BEFEF5FD-0C24-497B-9DC2-7F9D709C4BE9}" srcOrd="5" destOrd="0" presId="urn:microsoft.com/office/officeart/2005/8/layout/vList3"/>
    <dgm:cxn modelId="{E1E4A313-1F13-4E53-B40F-A9F4C4CB9CC5}" type="presParOf" srcId="{71982F95-2D14-4FE9-A387-880B446301E8}" destId="{A8A78826-84E4-4C99-9EFC-A7F1B1D8055B}" srcOrd="6" destOrd="0" presId="urn:microsoft.com/office/officeart/2005/8/layout/vList3"/>
    <dgm:cxn modelId="{7841EE3C-AABD-49EC-9A1C-1488F3B68280}" type="presParOf" srcId="{A8A78826-84E4-4C99-9EFC-A7F1B1D8055B}" destId="{4A9F0486-664D-4CEE-8795-1218655CB405}" srcOrd="0" destOrd="0" presId="urn:microsoft.com/office/officeart/2005/8/layout/vList3"/>
    <dgm:cxn modelId="{366555C7-56AE-412C-AF8A-23A5D61D2664}" type="presParOf" srcId="{A8A78826-84E4-4C99-9EFC-A7F1B1D8055B}" destId="{D306517E-6D63-41A0-A269-D3CDA20A79F2}" srcOrd="1" destOrd="0" presId="urn:microsoft.com/office/officeart/2005/8/layout/vList3"/>
    <dgm:cxn modelId="{D2C8016E-2D0F-4072-94C4-2167A0FC653E}" type="presParOf" srcId="{71982F95-2D14-4FE9-A387-880B446301E8}" destId="{1CFCCCA4-0A13-4BE1-9648-D5D852B1F3E0}" srcOrd="7" destOrd="0" presId="urn:microsoft.com/office/officeart/2005/8/layout/vList3"/>
    <dgm:cxn modelId="{C781C5A2-8EC2-4610-A396-A87178F96FED}" type="presParOf" srcId="{71982F95-2D14-4FE9-A387-880B446301E8}" destId="{608BCD84-1ADA-452E-9ABC-CE991B8FAA1C}" srcOrd="8" destOrd="0" presId="urn:microsoft.com/office/officeart/2005/8/layout/vList3"/>
    <dgm:cxn modelId="{123F5F1C-488A-404E-8B16-D0558D235206}" type="presParOf" srcId="{608BCD84-1ADA-452E-9ABC-CE991B8FAA1C}" destId="{FBAAA9C3-D73B-42AC-9E66-82E5A9CCD815}" srcOrd="0" destOrd="0" presId="urn:microsoft.com/office/officeart/2005/8/layout/vList3"/>
    <dgm:cxn modelId="{EA33BF62-15B2-4010-A00C-89D326F17685}" type="presParOf" srcId="{608BCD84-1ADA-452E-9ABC-CE991B8FAA1C}" destId="{01803B43-6D70-4AD4-92A5-F4B731EE464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E8FD52-5405-4E61-8A3E-173A59B42E17}">
      <dsp:nvSpPr>
        <dsp:cNvPr id="0" name=""/>
        <dsp:cNvSpPr/>
      </dsp:nvSpPr>
      <dsp:spPr>
        <a:xfrm>
          <a:off x="0" y="954"/>
          <a:ext cx="11522857" cy="9763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Научно-техническая комиссия по метрологии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ru-RU" sz="28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НТКМетр</a:t>
          </a: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02204" y="954"/>
        <a:ext cx="9120652" cy="976333"/>
      </dsp:txXfrm>
    </dsp:sp>
    <dsp:sp modelId="{71A6EAB2-533F-4075-8DBC-B40CC8A24430}">
      <dsp:nvSpPr>
        <dsp:cNvPr id="0" name=""/>
        <dsp:cNvSpPr/>
      </dsp:nvSpPr>
      <dsp:spPr>
        <a:xfrm>
          <a:off x="97633" y="97633"/>
          <a:ext cx="2304571" cy="78106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ADC7A0-EE75-4DE4-A8DB-A45BD071B2F6}">
      <dsp:nvSpPr>
        <dsp:cNvPr id="0" name=""/>
        <dsp:cNvSpPr/>
      </dsp:nvSpPr>
      <dsp:spPr>
        <a:xfrm rot="10800000">
          <a:off x="379924" y="1585"/>
          <a:ext cx="10970332" cy="540812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8483" tIns="68580" rIns="128016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Рабочая группа по основополагающим документам в области метрологии (РГ ОДМ </a:t>
          </a:r>
          <a:r>
            <a:rPr lang="ru-RU" sz="1800" kern="1200" dirty="0" err="1" smtClean="0"/>
            <a:t>НТКМетр</a:t>
          </a:r>
          <a:r>
            <a:rPr lang="ru-RU" sz="1800" kern="1200" dirty="0" smtClean="0"/>
            <a:t>)</a:t>
          </a:r>
          <a:endParaRPr lang="ru-RU" sz="1800" kern="1200" dirty="0"/>
        </a:p>
      </dsp:txBody>
      <dsp:txXfrm rot="10800000">
        <a:off x="515127" y="1585"/>
        <a:ext cx="10835129" cy="540812"/>
      </dsp:txXfrm>
    </dsp:sp>
    <dsp:sp modelId="{D92D8F01-7FBA-42C9-9483-8FFE09E41233}">
      <dsp:nvSpPr>
        <dsp:cNvPr id="0" name=""/>
        <dsp:cNvSpPr/>
      </dsp:nvSpPr>
      <dsp:spPr>
        <a:xfrm>
          <a:off x="0" y="0"/>
          <a:ext cx="540812" cy="540812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8C29626C-8A2A-47D3-95A6-F4403F2355C0}">
      <dsp:nvSpPr>
        <dsp:cNvPr id="0" name=""/>
        <dsp:cNvSpPr/>
      </dsp:nvSpPr>
      <dsp:spPr>
        <a:xfrm rot="10800000">
          <a:off x="379924" y="677601"/>
          <a:ext cx="10970332" cy="540812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8483" tIns="68580" rIns="128016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Рабочая группа по стандартным образцам состава и свойств веществ и материалов (РГ СО </a:t>
          </a:r>
          <a:r>
            <a:rPr lang="ru-RU" sz="1800" kern="1200" dirty="0" err="1" smtClean="0"/>
            <a:t>НТКМетр</a:t>
          </a:r>
          <a:r>
            <a:rPr lang="ru-RU" sz="1800" kern="1200" dirty="0" smtClean="0"/>
            <a:t>)</a:t>
          </a:r>
          <a:endParaRPr lang="ru-RU" sz="1800" kern="1200" dirty="0"/>
        </a:p>
      </dsp:txBody>
      <dsp:txXfrm rot="10800000">
        <a:off x="515127" y="677601"/>
        <a:ext cx="10835129" cy="540812"/>
      </dsp:txXfrm>
    </dsp:sp>
    <dsp:sp modelId="{E5F1763D-F779-454F-88AD-BD46C604B66F}">
      <dsp:nvSpPr>
        <dsp:cNvPr id="0" name=""/>
        <dsp:cNvSpPr/>
      </dsp:nvSpPr>
      <dsp:spPr>
        <a:xfrm>
          <a:off x="0" y="652302"/>
          <a:ext cx="540812" cy="540812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328ED8B-8528-4350-B9BF-BC6468F0BEB0}">
      <dsp:nvSpPr>
        <dsp:cNvPr id="0" name=""/>
        <dsp:cNvSpPr/>
      </dsp:nvSpPr>
      <dsp:spPr>
        <a:xfrm rot="10800000">
          <a:off x="379924" y="1353617"/>
          <a:ext cx="10970332" cy="540812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8483" tIns="68580" rIns="128016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Рабочая группа по межлабораторным сравнительным испытаниям (межлабораторным сличениям)            (РГ МСИ </a:t>
          </a:r>
          <a:r>
            <a:rPr lang="ru-RU" sz="1800" kern="1200" dirty="0" err="1" smtClean="0"/>
            <a:t>НТКМетр</a:t>
          </a:r>
          <a:r>
            <a:rPr lang="ru-RU" sz="1800" kern="1200" dirty="0" smtClean="0"/>
            <a:t>)</a:t>
          </a:r>
          <a:endParaRPr lang="ru-RU" sz="1800" kern="1200" dirty="0"/>
        </a:p>
      </dsp:txBody>
      <dsp:txXfrm rot="10800000">
        <a:off x="515127" y="1353617"/>
        <a:ext cx="10835129" cy="540812"/>
      </dsp:txXfrm>
    </dsp:sp>
    <dsp:sp modelId="{7ED5D417-672F-4D19-A7DD-A715FB6D1886}">
      <dsp:nvSpPr>
        <dsp:cNvPr id="0" name=""/>
        <dsp:cNvSpPr/>
      </dsp:nvSpPr>
      <dsp:spPr>
        <a:xfrm>
          <a:off x="0" y="1328318"/>
          <a:ext cx="540812" cy="540812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D306517E-6D63-41A0-A269-D3CDA20A79F2}">
      <dsp:nvSpPr>
        <dsp:cNvPr id="0" name=""/>
        <dsp:cNvSpPr/>
      </dsp:nvSpPr>
      <dsp:spPr>
        <a:xfrm rot="10800000">
          <a:off x="379066" y="2029632"/>
          <a:ext cx="10972048" cy="540812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8483" tIns="68580" rIns="128016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Рабочая группа по вопросам обеспечения единства измерений в сфере здравоохранения (РГ ИЗ </a:t>
          </a:r>
          <a:r>
            <a:rPr lang="ru-RU" sz="1800" kern="1200" dirty="0" err="1" smtClean="0"/>
            <a:t>НТКМетр</a:t>
          </a:r>
          <a:r>
            <a:rPr lang="ru-RU" sz="1800" kern="1200" dirty="0" smtClean="0"/>
            <a:t>)</a:t>
          </a:r>
          <a:endParaRPr lang="ru-RU" sz="1800" kern="1200" dirty="0"/>
        </a:p>
      </dsp:txBody>
      <dsp:txXfrm rot="10800000">
        <a:off x="514269" y="2029632"/>
        <a:ext cx="10836845" cy="540812"/>
      </dsp:txXfrm>
    </dsp:sp>
    <dsp:sp modelId="{4A9F0486-664D-4CEE-8795-1218655CB405}">
      <dsp:nvSpPr>
        <dsp:cNvPr id="0" name=""/>
        <dsp:cNvSpPr/>
      </dsp:nvSpPr>
      <dsp:spPr>
        <a:xfrm>
          <a:off x="0" y="2004333"/>
          <a:ext cx="540812" cy="540812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01803B43-6D70-4AD4-92A5-F4B731EE4643}">
      <dsp:nvSpPr>
        <dsp:cNvPr id="0" name=""/>
        <dsp:cNvSpPr/>
      </dsp:nvSpPr>
      <dsp:spPr>
        <a:xfrm rot="10800000">
          <a:off x="379924" y="2705648"/>
          <a:ext cx="10970332" cy="540812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8483" tIns="68580" rIns="128016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Рабочая группа по неразрушающему контролю </a:t>
          </a:r>
          <a:r>
            <a:rPr lang="ru-RU" sz="1800" kern="1200" dirty="0" err="1" smtClean="0"/>
            <a:t>НТКМетр</a:t>
          </a:r>
          <a:endParaRPr lang="ru-RU" sz="1800" kern="1200" dirty="0"/>
        </a:p>
      </dsp:txBody>
      <dsp:txXfrm rot="10800000">
        <a:off x="515127" y="2705648"/>
        <a:ext cx="10835129" cy="540812"/>
      </dsp:txXfrm>
    </dsp:sp>
    <dsp:sp modelId="{FBAAA9C3-D73B-42AC-9E66-82E5A9CCD815}">
      <dsp:nvSpPr>
        <dsp:cNvPr id="0" name=""/>
        <dsp:cNvSpPr/>
      </dsp:nvSpPr>
      <dsp:spPr>
        <a:xfrm>
          <a:off x="0" y="2680349"/>
          <a:ext cx="540812" cy="540812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3000" r="-33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8971" y="0"/>
            <a:ext cx="2921582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79547B-FC3B-4DE2-B220-E4CA175769F0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22963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4212" y="4751219"/>
            <a:ext cx="539369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21582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8971" y="9377317"/>
            <a:ext cx="2921582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40D86-D93D-4948-8406-B5D004F93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712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ACE3F-75FB-4A16-B96B-3B0CD22231A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DA948-1839-40DD-98C9-6BE979CD07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344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ACE3F-75FB-4A16-B96B-3B0CD22231A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DA948-1839-40DD-98C9-6BE979CD07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29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ACE3F-75FB-4A16-B96B-3B0CD22231A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DA948-1839-40DD-98C9-6BE979CD07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1121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F559-2220-4834-86B9-D9485BDD05C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24B0-3854-4BDF-A369-8E2553C17D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0309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F559-2220-4834-86B9-D9485BDD05C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24B0-3854-4BDF-A369-8E2553C17D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0083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F559-2220-4834-86B9-D9485BDD05C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24B0-3854-4BDF-A369-8E2553C17D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7947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F559-2220-4834-86B9-D9485BDD05C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24B0-3854-4BDF-A369-8E2553C17D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6817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F559-2220-4834-86B9-D9485BDD05C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24B0-3854-4BDF-A369-8E2553C17D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7492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F559-2220-4834-86B9-D9485BDD05C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24B0-3854-4BDF-A369-8E2553C17D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5851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F559-2220-4834-86B9-D9485BDD05C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24B0-3854-4BDF-A369-8E2553C17D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2290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F559-2220-4834-86B9-D9485BDD05C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24B0-3854-4BDF-A369-8E2553C17D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69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ACE3F-75FB-4A16-B96B-3B0CD22231A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DA948-1839-40DD-98C9-6BE979CD07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11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F559-2220-4834-86B9-D9485BDD05C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24B0-3854-4BDF-A369-8E2553C17D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5481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F559-2220-4834-86B9-D9485BDD05C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24B0-3854-4BDF-A369-8E2553C17D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7180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F559-2220-4834-86B9-D9485BDD05C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24B0-3854-4BDF-A369-8E2553C17D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7652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76476-E7E7-4F69-A2E2-38DB89CA52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EC8F-1C87-4502-A507-07053ACA779A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0523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76476-E7E7-4F69-A2E2-38DB89CA52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EC8F-1C87-4502-A507-07053ACA779A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9827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76476-E7E7-4F69-A2E2-38DB89CA52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EC8F-1C87-4502-A507-07053ACA779A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2874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76476-E7E7-4F69-A2E2-38DB89CA52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EC8F-1C87-4502-A507-07053ACA779A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9742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76476-E7E7-4F69-A2E2-38DB89CA52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EC8F-1C87-4502-A507-07053ACA779A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2787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76476-E7E7-4F69-A2E2-38DB89CA52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EC8F-1C87-4502-A507-07053ACA779A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0827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76476-E7E7-4F69-A2E2-38DB89CA52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EC8F-1C87-4502-A507-07053ACA779A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262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ACE3F-75FB-4A16-B96B-3B0CD22231A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DA948-1839-40DD-98C9-6BE979CD07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5330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76476-E7E7-4F69-A2E2-38DB89CA52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EC8F-1C87-4502-A507-07053ACA779A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6736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76476-E7E7-4F69-A2E2-38DB89CA52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EC8F-1C87-4502-A507-07053ACA779A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678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76476-E7E7-4F69-A2E2-38DB89CA52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EC8F-1C87-4502-A507-07053ACA779A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9177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76476-E7E7-4F69-A2E2-38DB89CA52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EC8F-1C87-4502-A507-07053ACA779A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7654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3A65A-F9E1-4339-8D36-46539DF757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1519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8110C-80FC-4CB3-997A-FCEFD755E9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58801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7F96D-177A-4AAB-B63B-BBDF4B698BC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1698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7F5AD-9A3C-4D23-9166-D63C4209918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89724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D316-9F9A-44C7-B7E2-C441EF255F2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20088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D618B-0904-40C4-BD4F-82192F04C5C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304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ACE3F-75FB-4A16-B96B-3B0CD22231A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DA948-1839-40DD-98C9-6BE979CD07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57203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906F4-23E4-4A18-B9CA-3E164CCFBF2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07833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25CD9-8469-4143-8A82-B474E8DF807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22355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94116-4C3E-41F4-AE21-9E18BF2E5AD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28689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28FF3-5459-4E2F-B311-EE59460C128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97535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E9DDE-2A94-4290-8F7B-CB5BC82C6F8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734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ACE3F-75FB-4A16-B96B-3B0CD22231A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DA948-1839-40DD-98C9-6BE979CD07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006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ACE3F-75FB-4A16-B96B-3B0CD22231A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DA948-1839-40DD-98C9-6BE979CD07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078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ACE3F-75FB-4A16-B96B-3B0CD22231A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DA948-1839-40DD-98C9-6BE979CD07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532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ACE3F-75FB-4A16-B96B-3B0CD22231A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DA948-1839-40DD-98C9-6BE979CD07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573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ACE3F-75FB-4A16-B96B-3B0CD22231A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DA948-1839-40DD-98C9-6BE979CD07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13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0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CACE3F-75FB-4A16-B96B-3B0CD22231A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DA948-1839-40DD-98C9-6BE979CD07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728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6F559-2220-4834-86B9-D9485BDD05C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E24B0-3854-4BDF-A369-8E2553C17D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077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76476-E7E7-4F69-A2E2-38DB89CA52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C3EC8F-1C87-4502-A507-07053ACA77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92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0000"/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16000"/>
                    </a14:imgEffect>
                  </a14:imgLayer>
                </a14:imgProps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846F5-CDED-4ABB-AD76-9E688EDE2C2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401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7.png"/><Relationship Id="rId7" Type="http://schemas.openxmlformats.org/officeDocument/2006/relationships/image" Target="../media/image42.em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41.png"/><Relationship Id="rId5" Type="http://schemas.openxmlformats.org/officeDocument/2006/relationships/image" Target="../media/image40.emf"/><Relationship Id="rId10" Type="http://schemas.openxmlformats.org/officeDocument/2006/relationships/image" Target="../media/image31.png"/><Relationship Id="rId4" Type="http://schemas.openxmlformats.org/officeDocument/2006/relationships/image" Target="../media/image27.emf"/><Relationship Id="rId9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32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2.png"/><Relationship Id="rId7" Type="http://schemas.openxmlformats.org/officeDocument/2006/relationships/image" Target="../media/image3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38.png"/><Relationship Id="rId5" Type="http://schemas.openxmlformats.org/officeDocument/2006/relationships/image" Target="../media/image27.emf"/><Relationship Id="rId4" Type="http://schemas.openxmlformats.org/officeDocument/2006/relationships/image" Target="../media/image43.gif"/><Relationship Id="rId9" Type="http://schemas.openxmlformats.org/officeDocument/2006/relationships/image" Target="../media/image44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7" Type="http://schemas.openxmlformats.org/officeDocument/2006/relationships/image" Target="../media/image3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31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31.png"/><Relationship Id="rId4" Type="http://schemas.openxmlformats.org/officeDocument/2006/relationships/image" Target="../media/image47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3" Type="http://schemas.openxmlformats.org/officeDocument/2006/relationships/image" Target="../media/image17.png"/><Relationship Id="rId7" Type="http://schemas.openxmlformats.org/officeDocument/2006/relationships/image" Target="../media/image26.emf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32.png"/><Relationship Id="rId11" Type="http://schemas.openxmlformats.org/officeDocument/2006/relationships/image" Target="../media/image31.png"/><Relationship Id="rId5" Type="http://schemas.openxmlformats.org/officeDocument/2006/relationships/image" Target="../media/image49.jpeg"/><Relationship Id="rId10" Type="http://schemas.openxmlformats.org/officeDocument/2006/relationships/image" Target="../media/image51.png"/><Relationship Id="rId4" Type="http://schemas.openxmlformats.org/officeDocument/2006/relationships/image" Target="../media/image29.png"/><Relationship Id="rId9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7.png"/><Relationship Id="rId7" Type="http://schemas.openxmlformats.org/officeDocument/2006/relationships/image" Target="../media/image46.png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7.emf"/><Relationship Id="rId5" Type="http://schemas.openxmlformats.org/officeDocument/2006/relationships/image" Target="../media/image32.png"/><Relationship Id="rId4" Type="http://schemas.openxmlformats.org/officeDocument/2006/relationships/image" Target="../media/image53.emf"/><Relationship Id="rId9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7.png"/><Relationship Id="rId7" Type="http://schemas.openxmlformats.org/officeDocument/2006/relationships/image" Target="../media/image31.png"/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46.png"/><Relationship Id="rId5" Type="http://schemas.openxmlformats.org/officeDocument/2006/relationships/image" Target="../media/image27.emf"/><Relationship Id="rId4" Type="http://schemas.openxmlformats.org/officeDocument/2006/relationships/image" Target="../media/image53.emf"/><Relationship Id="rId9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7.png"/><Relationship Id="rId7" Type="http://schemas.openxmlformats.org/officeDocument/2006/relationships/image" Target="../media/image37.png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53.emf"/><Relationship Id="rId5" Type="http://schemas.openxmlformats.org/officeDocument/2006/relationships/image" Target="../media/image56.emf"/><Relationship Id="rId10" Type="http://schemas.openxmlformats.org/officeDocument/2006/relationships/image" Target="../media/image31.png"/><Relationship Id="rId4" Type="http://schemas.openxmlformats.org/officeDocument/2006/relationships/image" Target="../media/image27.emf"/><Relationship Id="rId9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53.emf"/><Relationship Id="rId5" Type="http://schemas.openxmlformats.org/officeDocument/2006/relationships/image" Target="../media/image27.emf"/><Relationship Id="rId4" Type="http://schemas.openxmlformats.org/officeDocument/2006/relationships/image" Target="../media/image59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32.png"/><Relationship Id="rId4" Type="http://schemas.openxmlformats.org/officeDocument/2006/relationships/image" Target="../media/image6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32.png"/><Relationship Id="rId5" Type="http://schemas.openxmlformats.org/officeDocument/2006/relationships/image" Target="../media/image63.jpeg"/><Relationship Id="rId4" Type="http://schemas.openxmlformats.org/officeDocument/2006/relationships/image" Target="../media/image53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32.pn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4.png"/><Relationship Id="rId18" Type="http://schemas.openxmlformats.org/officeDocument/2006/relationships/image" Target="../media/image76.png"/><Relationship Id="rId3" Type="http://schemas.openxmlformats.org/officeDocument/2006/relationships/image" Target="../media/image65.emf"/><Relationship Id="rId7" Type="http://schemas.openxmlformats.org/officeDocument/2006/relationships/image" Target="../media/image26.emf"/><Relationship Id="rId12" Type="http://schemas.openxmlformats.org/officeDocument/2006/relationships/image" Target="../media/image73.emf"/><Relationship Id="rId17" Type="http://schemas.openxmlformats.org/officeDocument/2006/relationships/image" Target="../media/image32.png"/><Relationship Id="rId2" Type="http://schemas.openxmlformats.org/officeDocument/2006/relationships/image" Target="../media/image17.png"/><Relationship Id="rId16" Type="http://schemas.openxmlformats.org/officeDocument/2006/relationships/image" Target="../media/image63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68.emf"/><Relationship Id="rId11" Type="http://schemas.openxmlformats.org/officeDocument/2006/relationships/image" Target="../media/image72.emf"/><Relationship Id="rId5" Type="http://schemas.openxmlformats.org/officeDocument/2006/relationships/image" Target="../media/image67.emf"/><Relationship Id="rId15" Type="http://schemas.openxmlformats.org/officeDocument/2006/relationships/image" Target="../media/image75.png"/><Relationship Id="rId10" Type="http://schemas.openxmlformats.org/officeDocument/2006/relationships/image" Target="../media/image71.emf"/><Relationship Id="rId4" Type="http://schemas.openxmlformats.org/officeDocument/2006/relationships/image" Target="../media/image66.emf"/><Relationship Id="rId9" Type="http://schemas.openxmlformats.org/officeDocument/2006/relationships/image" Target="../media/image70.emf"/><Relationship Id="rId1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7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1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6.emf"/><Relationship Id="rId7" Type="http://schemas.openxmlformats.org/officeDocument/2006/relationships/image" Target="../media/image25.emf"/><Relationship Id="rId12" Type="http://schemas.openxmlformats.org/officeDocument/2006/relationships/image" Target="../media/image32.png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31.png"/><Relationship Id="rId5" Type="http://schemas.openxmlformats.org/officeDocument/2006/relationships/image" Target="../media/image17.png"/><Relationship Id="rId10" Type="http://schemas.openxmlformats.org/officeDocument/2006/relationships/image" Target="../media/image30.png"/><Relationship Id="rId4" Type="http://schemas.openxmlformats.org/officeDocument/2006/relationships/image" Target="../media/image27.emf"/><Relationship Id="rId9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13" Type="http://schemas.openxmlformats.org/officeDocument/2006/relationships/image" Target="../media/image32.png"/><Relationship Id="rId3" Type="http://schemas.openxmlformats.org/officeDocument/2006/relationships/image" Target="../media/image34.png"/><Relationship Id="rId7" Type="http://schemas.openxmlformats.org/officeDocument/2006/relationships/image" Target="../media/image26.emf"/><Relationship Id="rId12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36.emf"/><Relationship Id="rId11" Type="http://schemas.openxmlformats.org/officeDocument/2006/relationships/image" Target="../media/image39.png"/><Relationship Id="rId5" Type="http://schemas.openxmlformats.org/officeDocument/2006/relationships/image" Target="../media/image17.png"/><Relationship Id="rId10" Type="http://schemas.openxmlformats.org/officeDocument/2006/relationships/image" Target="../media/image38.png"/><Relationship Id="rId4" Type="http://schemas.openxmlformats.org/officeDocument/2006/relationships/image" Target="../media/image35.png"/><Relationship Id="rId9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596" y="1143567"/>
            <a:ext cx="12219737" cy="417803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68" y="5324591"/>
            <a:ext cx="12180864" cy="68676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-7142" y="0"/>
            <a:ext cx="12206283" cy="1396181"/>
          </a:xfrm>
          <a:prstGeom prst="rect">
            <a:avLst/>
          </a:prstGeom>
          <a:solidFill>
            <a:srgbClr val="040844"/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ru-RU" sz="24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МЕЖГОСУДАРСТВЕННЫЙ </a:t>
            </a:r>
            <a:r>
              <a:rPr lang="ru-RU" sz="2400" b="1" dirty="0">
                <a:solidFill>
                  <a:srgbClr val="FFFF00"/>
                </a:solidFill>
                <a:latin typeface="Arial Black" panose="020B0A04020102020204" pitchFamily="34" charset="0"/>
              </a:rPr>
              <a:t>СОВЕТ </a:t>
            </a:r>
            <a:endParaRPr lang="ru-RU" sz="2400" b="1" dirty="0" smtClean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ПО</a:t>
            </a:r>
            <a:r>
              <a:rPr lang="ru-RU" sz="2400" b="1" dirty="0">
                <a:solidFill>
                  <a:srgbClr val="FFFF00"/>
                </a:solidFill>
                <a:latin typeface="Arial Black" panose="020B0A04020102020204" pitchFamily="34" charset="0"/>
              </a:rPr>
              <a:t> СТАНДАРТИЗАЦИИ, </a:t>
            </a:r>
            <a:r>
              <a:rPr lang="ru-RU" sz="24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МЕТРОЛОГИИ </a:t>
            </a:r>
            <a:r>
              <a:rPr lang="ru-RU" sz="2400" b="1" dirty="0">
                <a:solidFill>
                  <a:srgbClr val="FFFF00"/>
                </a:solidFill>
                <a:latin typeface="Arial Black" panose="020B0A04020102020204" pitchFamily="34" charset="0"/>
              </a:rPr>
              <a:t>И СЕРТИФИКАЦИИ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277" y="910072"/>
            <a:ext cx="11908039" cy="507732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0" y="6008357"/>
            <a:ext cx="12206283" cy="849643"/>
          </a:xfrm>
          <a:prstGeom prst="rect">
            <a:avLst/>
          </a:prstGeom>
          <a:solidFill>
            <a:srgbClr val="040844"/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1200"/>
              </a:spcBef>
            </a:pPr>
            <a:endParaRPr lang="ru-RU" sz="24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4170644"/>
            <a:ext cx="12186432" cy="1569660"/>
          </a:xfrm>
          <a:prstGeom prst="rect">
            <a:avLst/>
          </a:prstGeom>
          <a:solidFill>
            <a:srgbClr val="040844">
              <a:alpha val="47843"/>
            </a:srgb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FFFF00"/>
                </a:solidFill>
              </a:rPr>
              <a:t>ДЕЯТЕЛЬНОСТЬ НАУЧНО-ТЕХНИЧЕСКОЙ КОМИССИИ ПО МЕТРОЛОГИИ </a:t>
            </a:r>
          </a:p>
          <a:p>
            <a:pPr lvl="0" algn="ctr"/>
            <a:r>
              <a:rPr lang="ru-RU" sz="3200" b="1" dirty="0" smtClean="0">
                <a:solidFill>
                  <a:srgbClr val="FFFF00"/>
                </a:solidFill>
              </a:rPr>
              <a:t>за </a:t>
            </a:r>
            <a:r>
              <a:rPr lang="ru-RU" sz="3200" b="1" dirty="0">
                <a:solidFill>
                  <a:srgbClr val="FFFF00"/>
                </a:solidFill>
              </a:rPr>
              <a:t>2016-2018 годы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0" y="5940425"/>
            <a:ext cx="12192000" cy="733148"/>
          </a:xfrm>
          <a:prstGeom prst="rect">
            <a:avLst/>
          </a:prstGeom>
        </p:spPr>
      </p:pic>
      <p:sp>
        <p:nvSpPr>
          <p:cNvPr id="19" name="Подзаголовок 3"/>
          <p:cNvSpPr txBox="1">
            <a:spLocks/>
          </p:cNvSpPr>
          <p:nvPr/>
        </p:nvSpPr>
        <p:spPr>
          <a:xfrm>
            <a:off x="0" y="5962049"/>
            <a:ext cx="12212780" cy="701670"/>
          </a:xfrm>
          <a:prstGeom prst="rect">
            <a:avLst/>
          </a:prstGeom>
          <a:solidFill>
            <a:srgbClr val="254061">
              <a:alpha val="20000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b="1" dirty="0">
                <a:solidFill>
                  <a:srgbClr val="FFFF00"/>
                </a:solidFill>
              </a:rPr>
              <a:t>г. </a:t>
            </a:r>
            <a:r>
              <a:rPr lang="ru-RU" sz="1800" b="1" dirty="0" smtClean="0">
                <a:solidFill>
                  <a:srgbClr val="FFFF00"/>
                </a:solidFill>
              </a:rPr>
              <a:t>Брест</a:t>
            </a:r>
            <a:endParaRPr lang="ru-RU" sz="1800" b="1" dirty="0">
              <a:solidFill>
                <a:srgbClr val="FFFF00"/>
              </a:solidFill>
            </a:endParaRPr>
          </a:p>
          <a:p>
            <a:pPr marL="0" indent="0" algn="ctr">
              <a:buNone/>
            </a:pPr>
            <a:r>
              <a:rPr lang="ru-RU" sz="1800" b="1" dirty="0" smtClean="0">
                <a:solidFill>
                  <a:srgbClr val="FFFF00"/>
                </a:solidFill>
              </a:rPr>
              <a:t>22</a:t>
            </a:r>
            <a:r>
              <a:rPr lang="en-US" sz="1800" b="1" dirty="0" smtClean="0">
                <a:solidFill>
                  <a:srgbClr val="FFFF00"/>
                </a:solidFill>
              </a:rPr>
              <a:t>-2</a:t>
            </a:r>
            <a:r>
              <a:rPr lang="ru-RU" sz="1800" b="1" dirty="0" smtClean="0">
                <a:solidFill>
                  <a:srgbClr val="FFFF00"/>
                </a:solidFill>
              </a:rPr>
              <a:t>4.05.2019</a:t>
            </a:r>
            <a:endParaRPr lang="ru-RU" sz="1800" b="1" dirty="0">
              <a:solidFill>
                <a:srgbClr val="FFFF00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FF"/>
              </a:clrFrom>
              <a:clrTo>
                <a:srgbClr val="0000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499" y="2269629"/>
            <a:ext cx="1988702" cy="201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-7141" y="1396181"/>
            <a:ext cx="12193573" cy="954107"/>
          </a:xfrm>
          <a:prstGeom prst="rect">
            <a:avLst/>
          </a:prstGeom>
          <a:solidFill>
            <a:srgbClr val="040844">
              <a:alpha val="4902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49-ое </a:t>
            </a:r>
            <a:r>
              <a:rPr lang="ru-RU" sz="2800" b="1" dirty="0">
                <a:solidFill>
                  <a:srgbClr val="FFFF00"/>
                </a:solidFill>
              </a:rPr>
              <a:t>ЗАСЕДАНИЕ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НАУЧНО-ТЕХНИЧЕСКОЙ КОМИССИИ ПО МЕТРОЛОГИИ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484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1685" y="1281796"/>
            <a:ext cx="6218004" cy="1239462"/>
          </a:xfrm>
          <a:solidFill>
            <a:srgbClr val="C6D9F1">
              <a:alpha val="50196"/>
            </a:srgbClr>
          </a:solidFill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b="1" dirty="0" smtClean="0"/>
              <a:t>Цель программы реализация </a:t>
            </a:r>
            <a:r>
              <a:rPr lang="ru-RU" sz="1800" b="1" dirty="0"/>
              <a:t>положений «Соглашения о сотрудничестве по созданию и использованию данных о физических константах и свойствах веществ и материалов» от 24 июня 2006 г.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422" y="223563"/>
            <a:ext cx="10852212" cy="1015663"/>
          </a:xfrm>
          <a:prstGeom prst="rect">
            <a:avLst/>
          </a:prstGeom>
          <a:solidFill>
            <a:srgbClr val="3671B6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РАБОТ ПО РАЗРАБОТКЕ АТТЕСТОВАННЫХ ДАННЫХ О ФИЗИЧЕСКИХ КОНСТАНТАХ И СВОЙСТВАХ ВЕЩЕСТВ И МАТЕРИАЛОВ ПО КОНКРЕТНЫМ ТЕМАТИЧЕСКИМ НАПРАВЛЕНИЯМ НА 2016-2018 ГОДЫ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632" y="1253945"/>
            <a:ext cx="862176" cy="126731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34" y="200428"/>
            <a:ext cx="932155" cy="915051"/>
          </a:xfrm>
          <a:prstGeom prst="rect">
            <a:avLst/>
          </a:prstGeom>
        </p:spPr>
      </p:pic>
      <p:sp>
        <p:nvSpPr>
          <p:cNvPr id="13" name="Объект 2"/>
          <p:cNvSpPr txBox="1">
            <a:spLocks/>
          </p:cNvSpPr>
          <p:nvPr/>
        </p:nvSpPr>
        <p:spPr>
          <a:xfrm>
            <a:off x="1096808" y="4314566"/>
            <a:ext cx="10745440" cy="1384953"/>
          </a:xfrm>
          <a:prstGeom prst="rect">
            <a:avLst/>
          </a:prstGeom>
          <a:solidFill>
            <a:srgbClr val="C6D9F1">
              <a:alpha val="61176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800" dirty="0">
                <a:solidFill>
                  <a:prstClr val="black"/>
                </a:solidFill>
              </a:rPr>
              <a:t>Реализация Программы </a:t>
            </a:r>
            <a:r>
              <a:rPr lang="ru-RU" sz="1800" b="1" dirty="0">
                <a:solidFill>
                  <a:prstClr val="black"/>
                </a:solidFill>
              </a:rPr>
              <a:t>содействует согласованному развитию и совершенствованию работ по обеспечению науки, техники и технологий в государствах–участниках Соглашения достоверными данными о физических константах (ФК) и свойствах веществ и материалов (</a:t>
            </a:r>
            <a:r>
              <a:rPr lang="ru-RU" sz="1800" b="1" dirty="0" err="1">
                <a:solidFill>
                  <a:prstClr val="black"/>
                </a:solidFill>
              </a:rPr>
              <a:t>СВиМ</a:t>
            </a:r>
            <a:r>
              <a:rPr lang="ru-RU" sz="1800" b="1" dirty="0">
                <a:solidFill>
                  <a:prstClr val="black"/>
                </a:solidFill>
              </a:rPr>
              <a:t>) на основе измерений высшей точности, повышению эффективности обеспечения мероприятий по экономическому и научно-техническому сотрудничеству </a:t>
            </a:r>
            <a:r>
              <a:rPr lang="ru-RU" sz="1800" dirty="0">
                <a:solidFill>
                  <a:prstClr val="black"/>
                </a:solidFill>
              </a:rPr>
              <a:t>государств–участников Соглашения.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800937" y="5855320"/>
            <a:ext cx="4041313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Государства - участники Программы: 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2139" y="6311603"/>
            <a:ext cx="643841" cy="36512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4896" y="1321587"/>
            <a:ext cx="4287353" cy="138458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51778" y="1525374"/>
            <a:ext cx="293588" cy="28441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07220" y="6311603"/>
            <a:ext cx="636800" cy="361773"/>
          </a:xfrm>
          <a:prstGeom prst="rect">
            <a:avLst/>
          </a:prstGeom>
        </p:spPr>
      </p:pic>
      <p:sp>
        <p:nvSpPr>
          <p:cNvPr id="28" name="Объект 2"/>
          <p:cNvSpPr txBox="1">
            <a:spLocks/>
          </p:cNvSpPr>
          <p:nvPr/>
        </p:nvSpPr>
        <p:spPr>
          <a:xfrm>
            <a:off x="7554895" y="2813663"/>
            <a:ext cx="4287353" cy="900485"/>
          </a:xfrm>
          <a:prstGeom prst="rect">
            <a:avLst/>
          </a:prstGeom>
          <a:solidFill>
            <a:srgbClr val="C6D9F1">
              <a:alpha val="50196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800" dirty="0"/>
              <a:t>Перечень таблиц стандартных справочных данных (ССД СНГ) действующих в государствах - участниках СНГ включает </a:t>
            </a:r>
            <a:r>
              <a:rPr lang="ru-RU" sz="2000" b="1" dirty="0"/>
              <a:t>265 таблиц ССД СНГ и </a:t>
            </a:r>
            <a:r>
              <a:rPr lang="ru-RU" sz="2000" b="1" dirty="0" smtClean="0"/>
              <a:t>14 </a:t>
            </a:r>
            <a:r>
              <a:rPr lang="ru-RU" sz="2000" b="1" dirty="0"/>
              <a:t>таблиц СД СНГ.</a:t>
            </a:r>
          </a:p>
          <a:p>
            <a:pPr marL="0" indent="0" algn="just">
              <a:buFont typeface="Arial" panose="020B0604020202020204" pitchFamily="34" charset="0"/>
              <a:buNone/>
            </a:pPr>
            <a:endParaRPr lang="ru-RU" sz="1800" dirty="0"/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1061685" y="2669234"/>
            <a:ext cx="6218004" cy="1239462"/>
          </a:xfrm>
          <a:prstGeom prst="rect">
            <a:avLst/>
          </a:prstGeom>
          <a:solidFill>
            <a:srgbClr val="C6D9F1">
              <a:alpha val="50196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800" dirty="0"/>
              <a:t>Программа содержит 3 раздела, </a:t>
            </a:r>
            <a:r>
              <a:rPr lang="ru-RU" sz="1800" b="1" dirty="0"/>
              <a:t>общее число тем – 28</a:t>
            </a:r>
            <a:r>
              <a:rPr lang="ru-RU" sz="1800" dirty="0"/>
              <a:t>:</a:t>
            </a:r>
          </a:p>
          <a:p>
            <a:pPr marL="0" indent="0" algn="just">
              <a:buNone/>
            </a:pPr>
            <a:r>
              <a:rPr lang="ru-RU" sz="1800" dirty="0"/>
              <a:t>раздел 1. Физические константы (3 темы);</a:t>
            </a:r>
          </a:p>
          <a:p>
            <a:pPr marL="0" indent="0" algn="just">
              <a:buNone/>
            </a:pPr>
            <a:r>
              <a:rPr lang="ru-RU" sz="1800" dirty="0"/>
              <a:t>раздел 2. Данные о свойствах твердых материалов (10 тем);</a:t>
            </a:r>
          </a:p>
          <a:p>
            <a:pPr marL="0" indent="0" algn="just">
              <a:buNone/>
            </a:pPr>
            <a:r>
              <a:rPr lang="ru-RU" sz="1800" dirty="0"/>
              <a:t>раздел 3. Данные о свойствах газов и жидкостей (15 тем).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096808" y="5851758"/>
            <a:ext cx="2885425" cy="369332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Сопровождение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9517" y="6221090"/>
            <a:ext cx="2811969" cy="58157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9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537" y="5851758"/>
            <a:ext cx="1123950" cy="36933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571" y="6356351"/>
            <a:ext cx="596885" cy="31779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812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1684" y="1281795"/>
            <a:ext cx="10814295" cy="2652895"/>
          </a:xfrm>
          <a:solidFill>
            <a:srgbClr val="C6D9F1">
              <a:alpha val="50196"/>
            </a:srgbClr>
          </a:solidFill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b="1" dirty="0"/>
              <a:t>В рамках </a:t>
            </a:r>
            <a:r>
              <a:rPr lang="ru-RU" sz="2000" b="1" dirty="0" smtClean="0"/>
              <a:t>программы </a:t>
            </a:r>
            <a:r>
              <a:rPr lang="ru-RU" sz="2000" b="1" dirty="0"/>
              <a:t>совершенствовался комплекс Государственных первичных специальных эталонов единицы длины </a:t>
            </a:r>
            <a:r>
              <a:rPr lang="ru-RU" sz="2000" dirty="0"/>
              <a:t>в области измерений текстуры, отклонений формы и расположения поверхностей в диапазоне длин 10</a:t>
            </a:r>
            <a:r>
              <a:rPr lang="ru-RU" sz="2000" baseline="30000" dirty="0"/>
              <a:t>-9</a:t>
            </a:r>
            <a:r>
              <a:rPr lang="ru-RU" sz="2000" dirty="0"/>
              <a:t>÷10</a:t>
            </a:r>
            <a:r>
              <a:rPr lang="ru-RU" sz="2000" baseline="30000" dirty="0"/>
              <a:t>-6</a:t>
            </a:r>
            <a:r>
              <a:rPr lang="ru-RU" sz="2000" dirty="0"/>
              <a:t>м методами гетеродинной лазерной интерферометрии </a:t>
            </a:r>
            <a:r>
              <a:rPr lang="ru-RU" sz="2000" dirty="0" err="1"/>
              <a:t>субнанометрового</a:t>
            </a:r>
            <a:r>
              <a:rPr lang="ru-RU" sz="2000" dirty="0"/>
              <a:t> разрешения:</a:t>
            </a:r>
          </a:p>
          <a:p>
            <a:pPr marL="442913" indent="0" algn="just">
              <a:buNone/>
            </a:pPr>
            <a:r>
              <a:rPr lang="ru-RU" sz="2000" dirty="0"/>
              <a:t>ГЭТ 113-2014 - Государственный первичный специальный эталон единицы длины в области измерений параметров шероховатости </a:t>
            </a:r>
            <a:r>
              <a:rPr lang="ru-RU" sz="2000" dirty="0" err="1"/>
              <a:t>Rmax</a:t>
            </a:r>
            <a:r>
              <a:rPr lang="ru-RU" sz="2000" dirty="0"/>
              <a:t>, </a:t>
            </a:r>
            <a:r>
              <a:rPr lang="ru-RU" sz="2000" dirty="0" err="1"/>
              <a:t>Rz</a:t>
            </a:r>
            <a:r>
              <a:rPr lang="ru-RU" sz="2000" dirty="0"/>
              <a:t> и </a:t>
            </a:r>
            <a:r>
              <a:rPr lang="ru-RU" sz="2000" dirty="0" err="1"/>
              <a:t>Ra</a:t>
            </a:r>
            <a:r>
              <a:rPr lang="ru-RU" sz="2000" dirty="0"/>
              <a:t>;</a:t>
            </a:r>
          </a:p>
          <a:p>
            <a:pPr marL="442913" indent="0" algn="just">
              <a:buNone/>
            </a:pPr>
            <a:r>
              <a:rPr lang="ru-RU" sz="2000" dirty="0"/>
              <a:t>ГЭТ 136-2011 - Государственный первичный специальный эталон единицы длины в области измерений параметров отклонений формы и расположения поверхностей вращения.</a:t>
            </a:r>
          </a:p>
          <a:p>
            <a:pPr marL="442913" indent="0" algn="just">
              <a:buNone/>
            </a:pP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34989" y="242456"/>
            <a:ext cx="10852212" cy="707886"/>
          </a:xfrm>
          <a:prstGeom prst="rect">
            <a:avLst/>
          </a:prstGeom>
          <a:solidFill>
            <a:srgbClr val="3671B6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СОЗДАНИЯ ЭТАЛОНОВ ЕДИНИЦЫ ДЛИНЫ НОВОГО ПОКОЛЕНИЯ                                    В ДИАПАЗОНЕ 10</a:t>
            </a:r>
            <a:r>
              <a:rPr lang="ru-RU" sz="2000" b="1" baseline="30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-9</a:t>
            </a:r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÷ 10</a:t>
            </a:r>
            <a:r>
              <a:rPr lang="ru-RU" sz="2000" b="1" baseline="30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-4 </a:t>
            </a:r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 НА 2016-2018 ГОДЫ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632" y="1253945"/>
            <a:ext cx="862176" cy="268074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34" y="200428"/>
            <a:ext cx="932155" cy="915051"/>
          </a:xfrm>
          <a:prstGeom prst="rect">
            <a:avLst/>
          </a:prstGeom>
        </p:spPr>
      </p:pic>
      <p:sp>
        <p:nvSpPr>
          <p:cNvPr id="13" name="Объект 2"/>
          <p:cNvSpPr txBox="1">
            <a:spLocks/>
          </p:cNvSpPr>
          <p:nvPr/>
        </p:nvSpPr>
        <p:spPr>
          <a:xfrm>
            <a:off x="1096808" y="4198921"/>
            <a:ext cx="10779171" cy="1211279"/>
          </a:xfrm>
          <a:prstGeom prst="rect">
            <a:avLst/>
          </a:prstGeom>
          <a:solidFill>
            <a:srgbClr val="C6D9F1">
              <a:alpha val="61176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400" b="1" dirty="0">
                <a:solidFill>
                  <a:prstClr val="black"/>
                </a:solidFill>
              </a:rPr>
              <a:t>По результатам сличений усовершенствованный ГЭТ 136 включен в базу данных МБМВ в 2-х позициях, отражающих измерительные и калибровочные возможности на </a:t>
            </a:r>
            <a:r>
              <a:rPr lang="ru-RU" sz="2400" b="1" dirty="0" smtClean="0">
                <a:solidFill>
                  <a:prstClr val="black"/>
                </a:solidFill>
              </a:rPr>
              <a:t>мировом уровне</a:t>
            </a:r>
            <a:endParaRPr lang="ru-RU" sz="1800" b="1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89147" y="5770574"/>
            <a:ext cx="2885425" cy="369332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Сопровождение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6808" y="6139906"/>
            <a:ext cx="2811969" cy="58157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876" y="5770574"/>
            <a:ext cx="1123950" cy="36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09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32941" y="1385530"/>
            <a:ext cx="8454260" cy="903269"/>
          </a:xfrm>
          <a:solidFill>
            <a:srgbClr val="C6D9F1">
              <a:alpha val="50196"/>
            </a:srgbClr>
          </a:solidFill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b="1" dirty="0"/>
              <a:t>В ходе выполнения </a:t>
            </a:r>
            <a:r>
              <a:rPr lang="ru-RU" sz="2400" b="1" dirty="0" smtClean="0"/>
              <a:t>Программы принят ряд документов </a:t>
            </a:r>
            <a:r>
              <a:rPr lang="ru-RU" sz="2400" b="1" dirty="0"/>
              <a:t>по межгосударственной стандартизации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34989" y="242456"/>
            <a:ext cx="10852212" cy="1015663"/>
          </a:xfrm>
          <a:prstGeom prst="rect">
            <a:avLst/>
          </a:prstGeom>
          <a:solidFill>
            <a:srgbClr val="3671B6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РАБОТ ПО СОЗДАНИЮ СИСТЕМЫ МЕТРОЛОГИЧЕСКОГО ОБЕСПЕЧЕНИЯ ИЗМЕРЕНИЙ КАЛОРИЙНОСТИ (ЭНЕРГИИ СГОРАНИЯ) ГАЗОВОГО ТОПЛИВА В СФЕРЕ ГАЗОВОЙ КАЛОРИМЕТРИИ, А ТАКЖЕ ДРУГИХ ВИДОВ ТОПЛИВ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34" y="200428"/>
            <a:ext cx="932155" cy="915051"/>
          </a:xfrm>
          <a:prstGeom prst="rect">
            <a:avLst/>
          </a:prstGeom>
        </p:spPr>
      </p:pic>
      <p:sp>
        <p:nvSpPr>
          <p:cNvPr id="13" name="Объект 2"/>
          <p:cNvSpPr txBox="1">
            <a:spLocks/>
          </p:cNvSpPr>
          <p:nvPr/>
        </p:nvSpPr>
        <p:spPr>
          <a:xfrm>
            <a:off x="1034989" y="2343938"/>
            <a:ext cx="10825516" cy="3273994"/>
          </a:xfrm>
          <a:prstGeom prst="rect">
            <a:avLst/>
          </a:prstGeom>
          <a:solidFill>
            <a:srgbClr val="C6D9F1">
              <a:alpha val="61176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400" dirty="0">
                <a:solidFill>
                  <a:prstClr val="black"/>
                </a:solidFill>
              </a:rPr>
              <a:t>Реализация мероприятий Программы </a:t>
            </a:r>
            <a:r>
              <a:rPr lang="ru-RU" sz="2400" b="1" dirty="0" smtClean="0">
                <a:solidFill>
                  <a:prstClr val="black"/>
                </a:solidFill>
              </a:rPr>
              <a:t>способствует </a:t>
            </a:r>
            <a:r>
              <a:rPr lang="ru-RU" sz="2400" b="1" dirty="0">
                <a:solidFill>
                  <a:prstClr val="black"/>
                </a:solidFill>
              </a:rPr>
              <a:t>переходу торгово-расчетных операций по учету энергоносителей на учет по </a:t>
            </a:r>
            <a:r>
              <a:rPr lang="ru-RU" sz="2400" b="1" dirty="0" err="1">
                <a:solidFill>
                  <a:prstClr val="black"/>
                </a:solidFill>
              </a:rPr>
              <a:t>энергосодержанию</a:t>
            </a:r>
            <a:r>
              <a:rPr lang="ru-RU" sz="2400" b="1" dirty="0">
                <a:solidFill>
                  <a:prstClr val="black"/>
                </a:solidFill>
              </a:rPr>
              <a:t>, обеспечивает достоверный анализ ценовых и качественных параметров экспортируемых и импортируемых энергоносителей, обеспечивает единство измерений в области энергосбережения, обеспечивает создание межгосударственной системы метрологического обеспечения измерений энергии сгорания всех видов топлив, обеспечивает организацию и проведение межгосударственных межлабораторных сравнительных испытаний и сличения национальных эталонов единицы энергии сгорания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34989" y="1385530"/>
            <a:ext cx="2262931" cy="830997"/>
          </a:xfrm>
          <a:prstGeom prst="rect">
            <a:avLst/>
          </a:prstGeom>
          <a:solidFill>
            <a:srgbClr val="3671B6"/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</a:rPr>
              <a:t>50-м заседании МГС Программа </a:t>
            </a:r>
            <a:r>
              <a:rPr lang="ru-RU" sz="1600" b="1" dirty="0" smtClean="0">
                <a:solidFill>
                  <a:schemeClr val="bg1"/>
                </a:solidFill>
              </a:rPr>
              <a:t>признана завершенной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48337" y="5870123"/>
            <a:ext cx="2884822" cy="338554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1600" b="1" dirty="0"/>
              <a:t>Сопровождение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537" y="5851758"/>
            <a:ext cx="1123950" cy="369332"/>
          </a:xfrm>
          <a:prstGeom prst="rect">
            <a:avLst/>
          </a:prstGeom>
        </p:spPr>
      </p:pic>
      <p:pic>
        <p:nvPicPr>
          <p:cNvPr id="2050" name="Picture 2" descr="http://www.spb-business.ru/base/70719/logo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4849" y="5792508"/>
            <a:ext cx="912682" cy="1034802"/>
          </a:xfrm>
          <a:prstGeom prst="rect">
            <a:avLst/>
          </a:prstGeom>
          <a:solidFill>
            <a:srgbClr val="AACCE8"/>
          </a:solidFill>
        </p:spPr>
      </p:pic>
      <p:sp>
        <p:nvSpPr>
          <p:cNvPr id="16" name="Прямоугольник 15"/>
          <p:cNvSpPr/>
          <p:nvPr/>
        </p:nvSpPr>
        <p:spPr>
          <a:xfrm>
            <a:off x="6825674" y="5690204"/>
            <a:ext cx="3925454" cy="369332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r>
              <a:rPr lang="ru-RU" b="1" dirty="0"/>
              <a:t>Государства - участники Программы: 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04665" y="6286776"/>
            <a:ext cx="667442" cy="36512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205" y="6310098"/>
            <a:ext cx="647940" cy="36056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673" y="6269959"/>
            <a:ext cx="724598" cy="38194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7146" y="6310279"/>
            <a:ext cx="641633" cy="3416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426" y="6288718"/>
            <a:ext cx="719001" cy="381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14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34989" y="242456"/>
            <a:ext cx="10852212" cy="707886"/>
          </a:xfrm>
          <a:prstGeom prst="rect">
            <a:avLst/>
          </a:prstGeom>
          <a:solidFill>
            <a:srgbClr val="3671B6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РАЗРАБОТКИ МЕЖГОСУДАРСТВЕННЫХ НОРМАТИВНЫХ ДОКУМЕНТОВ ПО СОВЕРШЕНСТВОВАНИЮ УЧЕТА И КАЧЕСТВА ВЗАИМОПОСТАВЛЯЕМЫХ ЭНЕРГОНОСИТЕЛЕЙ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34" y="200428"/>
            <a:ext cx="932155" cy="915051"/>
          </a:xfrm>
          <a:prstGeom prst="rect">
            <a:avLst/>
          </a:prstGeom>
        </p:spPr>
      </p:pic>
      <p:sp>
        <p:nvSpPr>
          <p:cNvPr id="13" name="Объект 2"/>
          <p:cNvSpPr txBox="1">
            <a:spLocks/>
          </p:cNvSpPr>
          <p:nvPr/>
        </p:nvSpPr>
        <p:spPr>
          <a:xfrm>
            <a:off x="1034987" y="3937358"/>
            <a:ext cx="10852213" cy="1549042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400" b="1" dirty="0">
                <a:solidFill>
                  <a:prstClr val="black"/>
                </a:solidFill>
              </a:rPr>
              <a:t>Принятые в ходе реализации Плана документы по межгосударственной стандартизации обеспечивают единство измерений при учете количества и качества взаимопоставляемых энергоносителей между государствами – участниками Соглашения.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34989" y="1168033"/>
            <a:ext cx="10852212" cy="830997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prstClr val="black"/>
                </a:solidFill>
              </a:rPr>
              <a:t>В ходе выполнения Плана принято </a:t>
            </a:r>
            <a:r>
              <a:rPr lang="ru-RU" sz="2400" b="1" dirty="0">
                <a:solidFill>
                  <a:prstClr val="black"/>
                </a:solidFill>
              </a:rPr>
              <a:t>52 документа по межгосударственной </a:t>
            </a:r>
            <a:r>
              <a:rPr lang="ru-RU" sz="2400" b="1" dirty="0" smtClean="0">
                <a:solidFill>
                  <a:prstClr val="black"/>
                </a:solidFill>
              </a:rPr>
              <a:t>стандартизации: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89745" y="1947321"/>
            <a:ext cx="8497456" cy="2031325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1. ГОСТ </a:t>
            </a:r>
            <a:r>
              <a:rPr lang="ru-RU" dirty="0"/>
              <a:t>8.595-2010 «ГСИ. Плотность и объем нефти. Таблицы коэффициентов пересчета плотности и массы»;</a:t>
            </a:r>
          </a:p>
          <a:p>
            <a:r>
              <a:rPr lang="ru-RU" dirty="0" smtClean="0"/>
              <a:t>2. ГОСТ </a:t>
            </a:r>
            <a:r>
              <a:rPr lang="ru-RU" dirty="0"/>
              <a:t>«Нефть. Общие технические условия»;</a:t>
            </a:r>
          </a:p>
          <a:p>
            <a:r>
              <a:rPr lang="ru-RU" dirty="0" smtClean="0"/>
              <a:t>3. РМГ </a:t>
            </a:r>
            <a:r>
              <a:rPr lang="ru-RU" dirty="0"/>
              <a:t>100-2010 «ГСИ. Рекомендации по определению массы нефти при учетных операциях с применением систем измерений количества и показателей качества нефти»;</a:t>
            </a:r>
          </a:p>
          <a:p>
            <a:r>
              <a:rPr lang="ru-RU" dirty="0" smtClean="0"/>
              <a:t>4. …..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801458" y="5894194"/>
            <a:ext cx="4323427" cy="369332"/>
          </a:xfrm>
          <a:prstGeom prst="rect">
            <a:avLst/>
          </a:prstGeom>
          <a:solidFill>
            <a:srgbClr val="BFD6F0">
              <a:alpha val="69804"/>
            </a:srgbClr>
          </a:solidFill>
        </p:spPr>
        <p:txBody>
          <a:bodyPr wrap="square">
            <a:spAutoFit/>
          </a:bodyPr>
          <a:lstStyle/>
          <a:p>
            <a:r>
              <a:rPr lang="ru-RU" b="1" dirty="0"/>
              <a:t>Государства - участники </a:t>
            </a:r>
            <a:r>
              <a:rPr lang="ru-RU" b="1" dirty="0" smtClean="0"/>
              <a:t>Плана: </a:t>
            </a:r>
            <a:endParaRPr lang="ru-RU" b="1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2725" y="6379529"/>
            <a:ext cx="752160" cy="3262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9458" y="6139906"/>
            <a:ext cx="2865114" cy="48357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034988" y="2501318"/>
            <a:ext cx="2155887" cy="923330"/>
          </a:xfrm>
          <a:prstGeom prst="rect">
            <a:avLst/>
          </a:prstGeom>
          <a:solidFill>
            <a:srgbClr val="3671B6">
              <a:alpha val="7098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50-м заседании МГС </a:t>
            </a:r>
            <a:r>
              <a:rPr lang="ru-RU" dirty="0" smtClean="0">
                <a:solidFill>
                  <a:schemeClr val="bg1"/>
                </a:solidFill>
              </a:rPr>
              <a:t>План признан </a:t>
            </a:r>
            <a:r>
              <a:rPr lang="ru-RU" b="1" dirty="0">
                <a:solidFill>
                  <a:schemeClr val="bg1"/>
                </a:solidFill>
              </a:rPr>
              <a:t>завершенным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1458" y="6418403"/>
            <a:ext cx="770917" cy="28737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902" y="6418403"/>
            <a:ext cx="770917" cy="29027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1" name="Прямоугольник 20"/>
          <p:cNvSpPr/>
          <p:nvPr/>
        </p:nvSpPr>
        <p:spPr>
          <a:xfrm>
            <a:off x="1089147" y="5770574"/>
            <a:ext cx="2885425" cy="369332"/>
          </a:xfrm>
          <a:prstGeom prst="rect">
            <a:avLst/>
          </a:prstGeom>
          <a:solidFill>
            <a:srgbClr val="BFD6F0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Сопровождение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876" y="5770574"/>
            <a:ext cx="1123950" cy="36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0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34989" y="242456"/>
            <a:ext cx="10852212" cy="707886"/>
          </a:xfrm>
          <a:prstGeom prst="rect">
            <a:avLst/>
          </a:prstGeom>
          <a:solidFill>
            <a:srgbClr val="3671B6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ПЕРЕСМОТРА МЕЖГОСУДАРСТВЕННЫХ СТАНДАРТОВ В ОБЛАСТИ МЕТРОЛОГИИ, РАЗРАБОТАННЫХ ДО 1990 г.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34" y="200428"/>
            <a:ext cx="932155" cy="915051"/>
          </a:xfrm>
          <a:prstGeom prst="rect">
            <a:avLst/>
          </a:prstGeom>
        </p:spPr>
      </p:pic>
      <p:sp>
        <p:nvSpPr>
          <p:cNvPr id="13" name="Объект 2"/>
          <p:cNvSpPr txBox="1">
            <a:spLocks/>
          </p:cNvSpPr>
          <p:nvPr/>
        </p:nvSpPr>
        <p:spPr>
          <a:xfrm>
            <a:off x="1034988" y="4940352"/>
            <a:ext cx="10852211" cy="1067157"/>
          </a:xfrm>
          <a:prstGeom prst="rect">
            <a:avLst/>
          </a:prstGeom>
          <a:solidFill>
            <a:schemeClr val="tx2">
              <a:lumMod val="20000"/>
              <a:lumOff val="80000"/>
              <a:alpha val="69804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400" dirty="0">
                <a:solidFill>
                  <a:prstClr val="black"/>
                </a:solidFill>
              </a:rPr>
              <a:t>Реализация </a:t>
            </a:r>
            <a:r>
              <a:rPr lang="ru-RU" sz="2400" dirty="0" smtClean="0">
                <a:solidFill>
                  <a:prstClr val="black"/>
                </a:solidFill>
              </a:rPr>
              <a:t>Программы </a:t>
            </a:r>
            <a:r>
              <a:rPr lang="ru-RU" sz="2400" b="1" dirty="0" smtClean="0">
                <a:solidFill>
                  <a:prstClr val="black"/>
                </a:solidFill>
              </a:rPr>
              <a:t>способствует </a:t>
            </a:r>
            <a:r>
              <a:rPr lang="ru-RU" sz="2400" b="1" dirty="0">
                <a:solidFill>
                  <a:prstClr val="black"/>
                </a:solidFill>
              </a:rPr>
              <a:t>применению в государствах-участниках Соглашения документов по межгосударственной стандартизации, разработанных с учетом современных метрологических </a:t>
            </a:r>
            <a:r>
              <a:rPr lang="ru-RU" sz="2400" b="1" dirty="0" smtClean="0">
                <a:solidFill>
                  <a:prstClr val="black"/>
                </a:solidFill>
              </a:rPr>
              <a:t>требований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34988" y="2501912"/>
            <a:ext cx="10852213" cy="830997"/>
          </a:xfrm>
          <a:prstGeom prst="rect">
            <a:avLst/>
          </a:prstGeom>
          <a:solidFill>
            <a:schemeClr val="tx2">
              <a:lumMod val="20000"/>
              <a:lumOff val="80000"/>
              <a:alpha val="69804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prstClr val="black"/>
                </a:solidFill>
              </a:rPr>
              <a:t>В ходе выполнения </a:t>
            </a:r>
            <a:r>
              <a:rPr lang="ru-RU" sz="2400" dirty="0" smtClean="0">
                <a:solidFill>
                  <a:prstClr val="black"/>
                </a:solidFill>
              </a:rPr>
              <a:t>Программы </a:t>
            </a:r>
            <a:r>
              <a:rPr lang="ru-RU" sz="2400" dirty="0">
                <a:solidFill>
                  <a:prstClr val="black"/>
                </a:solidFill>
              </a:rPr>
              <a:t>принято </a:t>
            </a:r>
            <a:r>
              <a:rPr lang="ru-RU" sz="2400" b="1" dirty="0">
                <a:solidFill>
                  <a:prstClr val="black"/>
                </a:solidFill>
              </a:rPr>
              <a:t>25 документов по межгосударственной стандартизации</a:t>
            </a:r>
            <a:r>
              <a:rPr lang="ru-RU" sz="2400" b="1" dirty="0" smtClean="0">
                <a:solidFill>
                  <a:prstClr val="black"/>
                </a:solidFill>
              </a:rPr>
              <a:t>: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14543" y="2909027"/>
            <a:ext cx="8472655" cy="2031325"/>
          </a:xfrm>
          <a:prstGeom prst="rect">
            <a:avLst/>
          </a:prstGeom>
          <a:solidFill>
            <a:schemeClr val="tx2">
              <a:lumMod val="20000"/>
              <a:lumOff val="80000"/>
              <a:alpha val="69804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1. ГОСТ </a:t>
            </a:r>
            <a:r>
              <a:rPr lang="ru-RU" dirty="0">
                <a:solidFill>
                  <a:prstClr val="black"/>
                </a:solidFill>
              </a:rPr>
              <a:t>8.634-2013 Интерферометры для определения концентрации жидкостей и газов. Методы и средства поверки»;</a:t>
            </a:r>
          </a:p>
          <a:p>
            <a:r>
              <a:rPr lang="ru-RU" dirty="0" smtClean="0">
                <a:solidFill>
                  <a:prstClr val="black"/>
                </a:solidFill>
              </a:rPr>
              <a:t>2. ГОСТ </a:t>
            </a:r>
            <a:r>
              <a:rPr lang="ru-RU" dirty="0">
                <a:solidFill>
                  <a:prstClr val="black"/>
                </a:solidFill>
              </a:rPr>
              <a:t>8.633-2013 Мерники металлические технические. Методы и средства поверки»;</a:t>
            </a:r>
          </a:p>
          <a:p>
            <a:r>
              <a:rPr lang="ru-RU" dirty="0" smtClean="0">
                <a:solidFill>
                  <a:prstClr val="black"/>
                </a:solidFill>
              </a:rPr>
              <a:t>3. ГОСТ </a:t>
            </a:r>
            <a:r>
              <a:rPr lang="ru-RU" dirty="0">
                <a:solidFill>
                  <a:prstClr val="black"/>
                </a:solidFill>
              </a:rPr>
              <a:t>8.003-2010 ГСИ. Микроскопы инструментальные. Методы и средства поверки»;</a:t>
            </a:r>
          </a:p>
          <a:p>
            <a:r>
              <a:rPr lang="ru-RU" dirty="0" smtClean="0">
                <a:solidFill>
                  <a:prstClr val="black"/>
                </a:solidFill>
              </a:rPr>
              <a:t>4. …..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777848" y="6313064"/>
            <a:ext cx="4257674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Государства - участники Программы: 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4783" y="6309874"/>
            <a:ext cx="711227" cy="36512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034988" y="3474911"/>
            <a:ext cx="2262931" cy="1323439"/>
          </a:xfrm>
          <a:prstGeom prst="rect">
            <a:avLst/>
          </a:prstGeom>
          <a:solidFill>
            <a:srgbClr val="3671B6"/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С  </a:t>
            </a:r>
            <a:r>
              <a:rPr lang="ru-RU" sz="1600" b="1" dirty="0">
                <a:solidFill>
                  <a:schemeClr val="bg1"/>
                </a:solidFill>
              </a:rPr>
              <a:t>учетом рекомендации 44-го заседания </a:t>
            </a:r>
            <a:r>
              <a:rPr lang="ru-RU" sz="1600" b="1" dirty="0" err="1">
                <a:solidFill>
                  <a:schemeClr val="bg1"/>
                </a:solidFill>
              </a:rPr>
              <a:t>НТКМетр</a:t>
            </a:r>
            <a:r>
              <a:rPr lang="ru-RU" sz="1600" b="1" dirty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Программа признана завершенной</a:t>
            </a:r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988" y="1170869"/>
            <a:ext cx="10852211" cy="133104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5543" y="6330339"/>
            <a:ext cx="676302" cy="29027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53420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988" y="1013059"/>
            <a:ext cx="10836140" cy="97240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1034989" y="242456"/>
            <a:ext cx="10852212" cy="707886"/>
          </a:xfrm>
          <a:prstGeom prst="rect">
            <a:avLst/>
          </a:prstGeom>
          <a:solidFill>
            <a:srgbClr val="3671B6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РАБОТ ПО СТАНДАРТИЗАЦИИ, МЕТРОЛОГИИ И ОЦЕНКЕ СООТВЕТСТВИЯ В ОБЛАСТИ НЕРАЗРУШАЮЩЕГО КОНТРОЛЯ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34" y="200428"/>
            <a:ext cx="932155" cy="915051"/>
          </a:xfrm>
          <a:prstGeom prst="rect">
            <a:avLst/>
          </a:prstGeom>
        </p:spPr>
      </p:pic>
      <p:sp>
        <p:nvSpPr>
          <p:cNvPr id="13" name="Объект 2"/>
          <p:cNvSpPr txBox="1">
            <a:spLocks/>
          </p:cNvSpPr>
          <p:nvPr/>
        </p:nvSpPr>
        <p:spPr>
          <a:xfrm>
            <a:off x="4472800" y="4207022"/>
            <a:ext cx="7398328" cy="1468209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000" b="1" dirty="0">
                <a:solidFill>
                  <a:prstClr val="black"/>
                </a:solidFill>
              </a:rPr>
              <a:t>Реализация Программы способствует применению единых, соответствующих мировым стандартам документов по межгосударственной стандартизации в области неразрушающего контроля в государствах-участниках Соглашения.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368160" y="1467696"/>
            <a:ext cx="4636140" cy="461665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prstClr val="black"/>
                </a:solidFill>
              </a:rPr>
              <a:t>Программа включает 16 заданий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34988" y="2079490"/>
            <a:ext cx="10836140" cy="2031325"/>
          </a:xfrm>
          <a:prstGeom prst="rect">
            <a:avLst/>
          </a:prstGeom>
          <a:solidFill>
            <a:srgbClr val="C6D9F1">
              <a:alpha val="67059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prstClr val="black"/>
                </a:solidFill>
              </a:rPr>
              <a:t>По Программе принято </a:t>
            </a:r>
            <a:r>
              <a:rPr lang="ru-RU" b="1" dirty="0">
                <a:solidFill>
                  <a:prstClr val="black"/>
                </a:solidFill>
              </a:rPr>
              <a:t>3 документа по межгосударственной стандартизации</a:t>
            </a:r>
            <a:r>
              <a:rPr lang="ru-RU" dirty="0">
                <a:solidFill>
                  <a:prstClr val="black"/>
                </a:solidFill>
              </a:rPr>
              <a:t> (разработчик Госстандарт Республики Беларусь):</a:t>
            </a:r>
          </a:p>
          <a:p>
            <a:pPr algn="just"/>
            <a:r>
              <a:rPr lang="ru-RU" dirty="0">
                <a:solidFill>
                  <a:prstClr val="black"/>
                </a:solidFill>
              </a:rPr>
              <a:t>- ГОСТ ISO 16946 «Контроль неразрушающий. Ультразвуковой метод. Ступенчатые калибровочные образцы. Основные технические требования»;</a:t>
            </a:r>
          </a:p>
          <a:p>
            <a:pPr algn="just"/>
            <a:r>
              <a:rPr lang="ru-RU" dirty="0">
                <a:solidFill>
                  <a:prstClr val="black"/>
                </a:solidFill>
              </a:rPr>
              <a:t>- ГОСТ 8.660-2017 ГСОЕИ «Дефектоскопы ультразвуковые. Методика поверки»;</a:t>
            </a:r>
          </a:p>
          <a:p>
            <a:pPr algn="just"/>
            <a:r>
              <a:rPr lang="ru-RU" dirty="0">
                <a:solidFill>
                  <a:prstClr val="black"/>
                </a:solidFill>
              </a:rPr>
              <a:t>- РМГ-139-2016 «Контроль неразрушающий. Контрольные образцы для ультразвукового контроля. Общие положения».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563948" y="5949792"/>
            <a:ext cx="4560937" cy="369332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Государства - участники Программы: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34988" y="4259381"/>
            <a:ext cx="3213739" cy="1477328"/>
          </a:xfrm>
          <a:prstGeom prst="rect">
            <a:avLst/>
          </a:prstGeom>
          <a:solidFill>
            <a:srgbClr val="C6D9F1">
              <a:alpha val="70980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9 документов по межгосударственной стандартизации разработаны </a:t>
            </a:r>
            <a:r>
              <a:rPr lang="ru-RU" dirty="0"/>
              <a:t>и готовятся к размещению в АИС МГС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34" y="4259381"/>
            <a:ext cx="882031" cy="1469772"/>
          </a:xfrm>
          <a:prstGeom prst="rect">
            <a:avLst/>
          </a:prstGeom>
        </p:spPr>
      </p:pic>
      <p:pic>
        <p:nvPicPr>
          <p:cNvPr id="11266" name="Picture 2" descr="http://perviy.ansya.ru/limia/%D0%92%D1%81%D0%B5%D1%80%D0%BE%D1%81%D1%81%D0%B8%D0%B9%D1%81%D0%BA%D0%B0%D1%8F+%D0%BD%D0%B0%D1%83%D1%87%D0%BD%D0%BE-%D1%82%D0%B5%D1%85%D0%BD%D0%B8%D1%87%D0%B5%D1%81%D0%BA%D0%B0%D1%8F+%D0%BA%D0%BE%D0%BD%D1%84%D0%B5%D1%80%D0%B5%D0%BD%D1%86%D0%B8%D1%8F+%C2%AB%D0%BC%D0%B5%D1%85%D0%B0%D0%BD%D0%BE%D0%BC%D0%B5%D1%82%D1%80%D0%B8%D0%BA%D0%B0-2008%C2%BBa/42335_html_40e592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4572" y="5764615"/>
            <a:ext cx="1614831" cy="93416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1089147" y="5770574"/>
            <a:ext cx="2885425" cy="369332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Сопровождение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876" y="5770574"/>
            <a:ext cx="1123950" cy="36933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59478" y="6386295"/>
            <a:ext cx="714060" cy="365125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10825" y="6386295"/>
            <a:ext cx="714060" cy="36512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635" y="6386295"/>
            <a:ext cx="727208" cy="303387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948" y="6386295"/>
            <a:ext cx="742400" cy="287377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8130" y="6408508"/>
            <a:ext cx="714061" cy="29027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4988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988" y="1070406"/>
            <a:ext cx="10836140" cy="90350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34989" y="242456"/>
            <a:ext cx="10852212" cy="400110"/>
          </a:xfrm>
          <a:prstGeom prst="rect">
            <a:avLst/>
          </a:prstGeom>
          <a:solidFill>
            <a:srgbClr val="3671B6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РАБОТ ПО ОБЕСПЕЧЕНИЮ ЕДИНСТВА ИЗМЕРЕНИЙ В СФЕРЕ ЗДРАВООХРАНЕНИЯ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34" y="200428"/>
            <a:ext cx="932155" cy="915051"/>
          </a:xfrm>
          <a:prstGeom prst="rect">
            <a:avLst/>
          </a:prstGeom>
        </p:spPr>
      </p:pic>
      <p:sp>
        <p:nvSpPr>
          <p:cNvPr id="13" name="Объект 2"/>
          <p:cNvSpPr txBox="1">
            <a:spLocks/>
          </p:cNvSpPr>
          <p:nvPr/>
        </p:nvSpPr>
        <p:spPr>
          <a:xfrm>
            <a:off x="1026951" y="4391006"/>
            <a:ext cx="10852213" cy="1458508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400" dirty="0">
                <a:solidFill>
                  <a:prstClr val="black"/>
                </a:solidFill>
              </a:rPr>
              <a:t>Реализация Программы </a:t>
            </a:r>
            <a:r>
              <a:rPr lang="ru-RU" sz="2400" b="1" dirty="0">
                <a:solidFill>
                  <a:prstClr val="black"/>
                </a:solidFill>
              </a:rPr>
              <a:t>способствует применению единых, соответствующих мировым стандартам документов по межгосударственной стандартизации в сфере здравоохранения и клинической диагностики в государствах-участниках Соглашения.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86070" y="1473909"/>
            <a:ext cx="4636140" cy="461665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prstClr val="black"/>
                </a:solidFill>
              </a:rPr>
              <a:t>Программа включает 17 заданий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34988" y="2063015"/>
            <a:ext cx="10836140" cy="923330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prstClr val="black"/>
                </a:solidFill>
              </a:rPr>
              <a:t>По Программе принят ГОСТ IEC 61689-2016 «Оборудование медицинское ультразвуковое терапевтическое. Общие требования к методикам выполнения измерений параметров акустического выхода в диапазоне частот от 0,5 до 5,0 МГц» (разработчик Российская Федерация)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34988" y="3127020"/>
            <a:ext cx="10836140" cy="646331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prstClr val="black"/>
                </a:solidFill>
              </a:rPr>
              <a:t>Проекты 6 документов по межгосударственной стандартизации </a:t>
            </a:r>
            <a:r>
              <a:rPr lang="ru-RU" dirty="0">
                <a:solidFill>
                  <a:prstClr val="black"/>
                </a:solidFill>
              </a:rPr>
              <a:t>находятся на стадии рассмотрения 1-й редакции в АИС МГС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034988" y="3890018"/>
            <a:ext cx="10836140" cy="369332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prstClr val="black"/>
                </a:solidFill>
              </a:rPr>
              <a:t>Подготовительные работы проводятся по </a:t>
            </a:r>
            <a:r>
              <a:rPr lang="ru-RU" b="1" dirty="0">
                <a:solidFill>
                  <a:prstClr val="black"/>
                </a:solidFill>
              </a:rPr>
              <a:t>8 проектам документов по межгосударственной стандартизации</a:t>
            </a: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34" y="3127020"/>
            <a:ext cx="925084" cy="681389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1100645" y="6307112"/>
            <a:ext cx="2885425" cy="369332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Сопровождение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897" y="6284772"/>
            <a:ext cx="1123950" cy="369332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6801458" y="5894194"/>
            <a:ext cx="4323427" cy="369332"/>
          </a:xfrm>
          <a:prstGeom prst="rect">
            <a:avLst/>
          </a:prstGeom>
          <a:solidFill>
            <a:srgbClr val="BFD6F0">
              <a:alpha val="69804"/>
            </a:srgbClr>
          </a:solidFill>
        </p:spPr>
        <p:txBody>
          <a:bodyPr wrap="square">
            <a:spAutoFit/>
          </a:bodyPr>
          <a:lstStyle/>
          <a:p>
            <a:r>
              <a:rPr lang="ru-RU" b="1" dirty="0"/>
              <a:t>Государства - участники Программы: </a:t>
            </a: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72725" y="6379529"/>
            <a:ext cx="752160" cy="326252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1458" y="6418403"/>
            <a:ext cx="770917" cy="287377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902" y="6418403"/>
            <a:ext cx="770917" cy="29027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20" name="Picture 2" descr="http://perviy.ansya.ru/limia/%D0%92%D1%81%D0%B5%D1%80%D0%BE%D1%81%D1%81%D0%B8%D0%B9%D1%81%D0%BA%D0%B0%D1%8F+%D0%BD%D0%B0%D1%83%D1%87%D0%BD%D0%BE-%D1%82%D0%B5%D1%85%D0%BD%D0%B8%D1%87%D0%B5%D1%81%D0%BA%D0%B0%D1%8F+%D0%BA%D0%BE%D0%BD%D1%84%D0%B5%D1%80%D0%B5%D0%BD%D1%86%D0%B8%D1%8F+%C2%AB%D0%BC%D0%B5%D1%85%D0%B0%D0%BD%D0%BE%D0%BC%D0%B5%D1%82%D1%80%D0%B8%D0%BA%D0%B0-2008%C2%BBa/42335_html_40e5925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4572" y="5764615"/>
            <a:ext cx="1614831" cy="93416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098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25" y="1096583"/>
            <a:ext cx="10836140" cy="10903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34989" y="242456"/>
            <a:ext cx="10852212" cy="707886"/>
          </a:xfrm>
          <a:prstGeom prst="rect">
            <a:avLst/>
          </a:prstGeom>
          <a:solidFill>
            <a:srgbClr val="3671B6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РАБОТ РАБОЧЕЙ ГРУППЫ ПО ОСНОВОПОЛАГАЮЩИМ ДОКУМЕНТАМ                                              В ОБЛАСТИ МЕТРОЛОГИИ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34" y="200428"/>
            <a:ext cx="932155" cy="915051"/>
          </a:xfrm>
          <a:prstGeom prst="rect">
            <a:avLst/>
          </a:prstGeom>
        </p:spPr>
      </p:pic>
      <p:sp>
        <p:nvSpPr>
          <p:cNvPr id="13" name="Объект 2"/>
          <p:cNvSpPr txBox="1">
            <a:spLocks/>
          </p:cNvSpPr>
          <p:nvPr/>
        </p:nvSpPr>
        <p:spPr>
          <a:xfrm>
            <a:off x="1034988" y="4682836"/>
            <a:ext cx="10852213" cy="1046317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000" dirty="0">
                <a:solidFill>
                  <a:prstClr val="black"/>
                </a:solidFill>
              </a:rPr>
              <a:t>Реализация Плана </a:t>
            </a:r>
            <a:r>
              <a:rPr lang="ru-RU" sz="2000" b="1" dirty="0">
                <a:solidFill>
                  <a:prstClr val="black"/>
                </a:solidFill>
              </a:rPr>
              <a:t>способствует формированию единых, признанных на международном уровне методов оценивания неопределенности измерений при калибровке и оценке качества результатов </a:t>
            </a:r>
            <a:r>
              <a:rPr lang="ru-RU" sz="2000" b="1" dirty="0" smtClean="0">
                <a:solidFill>
                  <a:prstClr val="black"/>
                </a:solidFill>
              </a:rPr>
              <a:t>измерений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08777" y="1732253"/>
            <a:ext cx="4636140" cy="461665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prstClr val="black"/>
                </a:solidFill>
              </a:rPr>
              <a:t>План включает 11 заданий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43025" y="2273024"/>
            <a:ext cx="10836140" cy="369332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prstClr val="black"/>
                </a:solidFill>
              </a:rPr>
              <a:t>Приняты по результатам голосования в АИС МГС </a:t>
            </a:r>
            <a:r>
              <a:rPr lang="ru-RU" b="1" dirty="0">
                <a:solidFill>
                  <a:prstClr val="black"/>
                </a:solidFill>
              </a:rPr>
              <a:t>8 документов по межгосударственной стандартизации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034988" y="4247634"/>
            <a:ext cx="10836140" cy="369332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prstClr val="black"/>
                </a:solidFill>
              </a:rPr>
              <a:t>Подготовительные работы проводятся по </a:t>
            </a:r>
            <a:r>
              <a:rPr lang="ru-RU" b="1" dirty="0">
                <a:solidFill>
                  <a:prstClr val="black"/>
                </a:solidFill>
              </a:rPr>
              <a:t>3</a:t>
            </a:r>
            <a:r>
              <a:rPr lang="ru-RU" b="1" dirty="0" smtClean="0">
                <a:solidFill>
                  <a:prstClr val="black"/>
                </a:solidFill>
              </a:rPr>
              <a:t> </a:t>
            </a:r>
            <a:r>
              <a:rPr lang="ru-RU" b="1" dirty="0">
                <a:solidFill>
                  <a:prstClr val="black"/>
                </a:solidFill>
              </a:rPr>
              <a:t>проектам документов по межгосударственной стандартизации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51061" y="2704436"/>
            <a:ext cx="10836140" cy="1477328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- ГОСТ </a:t>
            </a:r>
            <a:r>
              <a:rPr lang="ru-RU" dirty="0"/>
              <a:t>34100.1-2017/ ISO/IEC </a:t>
            </a:r>
            <a:r>
              <a:rPr lang="ru-RU" dirty="0" err="1"/>
              <a:t>Guide</a:t>
            </a:r>
            <a:r>
              <a:rPr lang="ru-RU" dirty="0"/>
              <a:t> 98-1:2009 «Неопределенность измерения. Часть 1. Введение в руководство по выражению неопределенности измерения»;</a:t>
            </a:r>
          </a:p>
          <a:p>
            <a:pPr marL="285750" indent="-285750" algn="just">
              <a:buFontTx/>
              <a:buChar char="-"/>
            </a:pPr>
            <a:r>
              <a:rPr lang="ru-RU" dirty="0" smtClean="0"/>
              <a:t>ГОСТ </a:t>
            </a:r>
            <a:r>
              <a:rPr lang="ru-RU" dirty="0"/>
              <a:t>34100.3-2017/ISO/IEC </a:t>
            </a:r>
            <a:r>
              <a:rPr lang="ru-RU" dirty="0" err="1"/>
              <a:t>Guide</a:t>
            </a:r>
            <a:r>
              <a:rPr lang="ru-RU" dirty="0"/>
              <a:t> 98-3:2008 «Неопределенность измерения. Часть 3. Руководство по выражению неопределенности измерений</a:t>
            </a:r>
            <a:r>
              <a:rPr lang="ru-RU" dirty="0" smtClean="0"/>
              <a:t>»</a:t>
            </a:r>
          </a:p>
          <a:p>
            <a:pPr marL="285750" indent="-285750" algn="just">
              <a:buFontTx/>
              <a:buChar char="-"/>
            </a:pPr>
            <a:r>
              <a:rPr lang="ru-RU" dirty="0" smtClean="0"/>
              <a:t>….</a:t>
            </a:r>
            <a:endParaRPr lang="ru-RU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894" y="2252818"/>
            <a:ext cx="856131" cy="1928945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6828588" y="5946294"/>
            <a:ext cx="4323427" cy="369332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r>
              <a:rPr lang="ru-RU" b="1" dirty="0"/>
              <a:t>Государства - участники </a:t>
            </a:r>
            <a:r>
              <a:rPr lang="ru-RU" b="1" dirty="0" smtClean="0"/>
              <a:t>Плана: </a:t>
            </a:r>
            <a:endParaRPr lang="ru-RU" b="1" dirty="0"/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99855" y="6431629"/>
            <a:ext cx="752160" cy="32625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588" y="6470503"/>
            <a:ext cx="770917" cy="28737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032" y="6470503"/>
            <a:ext cx="770917" cy="29027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8" name="Прямоугольник 27"/>
          <p:cNvSpPr/>
          <p:nvPr/>
        </p:nvSpPr>
        <p:spPr>
          <a:xfrm>
            <a:off x="1089147" y="5770574"/>
            <a:ext cx="2885425" cy="369332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Сопровождение</a:t>
            </a: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96808" y="6139906"/>
            <a:ext cx="2811969" cy="58157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9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876" y="5770574"/>
            <a:ext cx="1123950" cy="36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31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061" y="1063227"/>
            <a:ext cx="10836140" cy="93606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34989" y="242456"/>
            <a:ext cx="10852212" cy="707886"/>
          </a:xfrm>
          <a:prstGeom prst="rect">
            <a:avLst/>
          </a:prstGeom>
          <a:solidFill>
            <a:srgbClr val="3671B6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ПЕРЕСМОТРА И РАЗРАБОТКИ МЕЖГОСУДАРСТВЕННЫХ НОРМАТИВНЫХ ДОКУМЕНТОВ ПО СТАНДАРТНЫМ ОБРАЗЦАМ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34" y="200428"/>
            <a:ext cx="932155" cy="915051"/>
          </a:xfrm>
          <a:prstGeom prst="rect">
            <a:avLst/>
          </a:prstGeom>
        </p:spPr>
      </p:pic>
      <p:sp>
        <p:nvSpPr>
          <p:cNvPr id="13" name="Объект 2"/>
          <p:cNvSpPr txBox="1">
            <a:spLocks/>
          </p:cNvSpPr>
          <p:nvPr/>
        </p:nvSpPr>
        <p:spPr>
          <a:xfrm>
            <a:off x="1034988" y="3992746"/>
            <a:ext cx="10852213" cy="1579439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400" dirty="0">
                <a:solidFill>
                  <a:prstClr val="black"/>
                </a:solidFill>
              </a:rPr>
              <a:t>Реализация Плана </a:t>
            </a:r>
            <a:r>
              <a:rPr lang="ru-RU" sz="2400" b="1" dirty="0" smtClean="0">
                <a:solidFill>
                  <a:prstClr val="black"/>
                </a:solidFill>
              </a:rPr>
              <a:t>способствует </a:t>
            </a:r>
            <a:r>
              <a:rPr lang="ru-RU" sz="2400" b="1" dirty="0">
                <a:solidFill>
                  <a:prstClr val="black"/>
                </a:solidFill>
              </a:rPr>
              <a:t>совершенствованию в сфере обеспечения единства измерений при изготовлении и применении межгосударственных стандартных образцов состава и свойств веществ и материалов </a:t>
            </a:r>
            <a:r>
              <a:rPr lang="ru-RU" sz="2400" dirty="0">
                <a:solidFill>
                  <a:prstClr val="black"/>
                </a:solidFill>
              </a:rPr>
              <a:t>в государствах - участниках Соглашения.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24170" y="1510583"/>
            <a:ext cx="4636140" cy="461665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prstClr val="black"/>
                </a:solidFill>
              </a:rPr>
              <a:t>План включает 21 заданий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51061" y="2259012"/>
            <a:ext cx="10852213" cy="707886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prstClr val="black"/>
                </a:solidFill>
              </a:rPr>
              <a:t>Проекты </a:t>
            </a:r>
            <a:r>
              <a:rPr lang="ru-RU" sz="2000" b="1" dirty="0">
                <a:solidFill>
                  <a:prstClr val="black"/>
                </a:solidFill>
              </a:rPr>
              <a:t>8 документов по межгосударственной стандартизации </a:t>
            </a:r>
            <a:r>
              <a:rPr lang="ru-RU" sz="2000" dirty="0">
                <a:solidFill>
                  <a:prstClr val="black"/>
                </a:solidFill>
              </a:rPr>
              <a:t>находятся на разных стадиях рассмотрения в АИС МГС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801458" y="5894194"/>
            <a:ext cx="4323427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Государства - участники </a:t>
            </a:r>
            <a:r>
              <a:rPr lang="ru-RU" b="1" dirty="0" smtClean="0">
                <a:solidFill>
                  <a:prstClr val="black"/>
                </a:solidFill>
              </a:rPr>
              <a:t>Плана: 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83972" y="6388791"/>
            <a:ext cx="740913" cy="3651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1457" y="6363500"/>
            <a:ext cx="852605" cy="41570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149" y="2276568"/>
            <a:ext cx="999523" cy="707886"/>
          </a:xfrm>
          <a:prstGeom prst="rect">
            <a:avLst/>
          </a:prstGeom>
        </p:spPr>
      </p:pic>
      <p:sp>
        <p:nvSpPr>
          <p:cNvPr id="25" name="Объект 2"/>
          <p:cNvSpPr txBox="1">
            <a:spLocks/>
          </p:cNvSpPr>
          <p:nvPr/>
        </p:nvSpPr>
        <p:spPr>
          <a:xfrm>
            <a:off x="1051060" y="3066872"/>
            <a:ext cx="10852213" cy="658482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000" dirty="0">
                <a:solidFill>
                  <a:prstClr val="black"/>
                </a:solidFill>
              </a:rPr>
              <a:t>Подготовительные работы проводятся по </a:t>
            </a:r>
            <a:r>
              <a:rPr lang="ru-RU" sz="2000" b="1" dirty="0">
                <a:solidFill>
                  <a:prstClr val="black"/>
                </a:solidFill>
              </a:rPr>
              <a:t>7 проектам документов по межгосударственной стандартизации</a:t>
            </a:r>
          </a:p>
        </p:txBody>
      </p:sp>
      <p:pic>
        <p:nvPicPr>
          <p:cNvPr id="19" name="Picture 2" descr="https://upload.wikimedia.org/wikipedia/commons/d/d4/%D0%A3%D0%9D%D0%98%D0%98%D0%9C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685" y="6208677"/>
            <a:ext cx="2871474" cy="460603"/>
          </a:xfrm>
          <a:prstGeom prst="rect">
            <a:avLst/>
          </a:prstGeom>
          <a:solidFill>
            <a:srgbClr val="C6D9F1"/>
          </a:solidFill>
          <a:ln>
            <a:noFill/>
          </a:ln>
          <a:extLst/>
        </p:spPr>
      </p:pic>
      <p:sp>
        <p:nvSpPr>
          <p:cNvPr id="23" name="Прямоугольник 22"/>
          <p:cNvSpPr/>
          <p:nvPr/>
        </p:nvSpPr>
        <p:spPr>
          <a:xfrm>
            <a:off x="1034989" y="5870123"/>
            <a:ext cx="2898170" cy="338554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1600" b="1" dirty="0"/>
              <a:t>Сопровождение</a:t>
            </a: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8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537" y="5851758"/>
            <a:ext cx="1123950" cy="36933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6972" y="6406658"/>
            <a:ext cx="694742" cy="303387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5781" y="6406658"/>
            <a:ext cx="714061" cy="29027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252943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673" y="1071930"/>
            <a:ext cx="10818528" cy="92596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34989" y="242456"/>
            <a:ext cx="10852212" cy="707886"/>
          </a:xfrm>
          <a:prstGeom prst="rect">
            <a:avLst/>
          </a:prstGeom>
          <a:solidFill>
            <a:srgbClr val="3671B6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РАЗРАБОТКИ НОРМАТИВНЫХ ДОКУМЕНТОВ В ОБЛАСТИ МЕТРОЛОГИЧЕСКОГО ОБЕСПЕЧЕНИЯ ИНФОРМАЦИОННО-ИЗМЕРИТЕЛЬНЫХ СИСТЕМ (ИИС)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34" y="200428"/>
            <a:ext cx="932155" cy="915051"/>
          </a:xfrm>
          <a:prstGeom prst="rect">
            <a:avLst/>
          </a:prstGeom>
        </p:spPr>
      </p:pic>
      <p:sp>
        <p:nvSpPr>
          <p:cNvPr id="13" name="Объект 2"/>
          <p:cNvSpPr txBox="1">
            <a:spLocks/>
          </p:cNvSpPr>
          <p:nvPr/>
        </p:nvSpPr>
        <p:spPr>
          <a:xfrm>
            <a:off x="1043024" y="4486730"/>
            <a:ext cx="10852213" cy="1316964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000" dirty="0">
                <a:solidFill>
                  <a:prstClr val="black"/>
                </a:solidFill>
              </a:rPr>
              <a:t>Принятые в ходе реализации Плана документы по межгосударственной стандартизации </a:t>
            </a:r>
            <a:r>
              <a:rPr lang="ru-RU" sz="2000" b="1" dirty="0">
                <a:solidFill>
                  <a:prstClr val="black"/>
                </a:solidFill>
              </a:rPr>
              <a:t>устанавливают согласованный подход к реализации процедур метрологического обеспечения измерительных систем с учетом современных метрологических требований, гармонизированных с международными и межгосударственными документами</a:t>
            </a:r>
            <a:r>
              <a:rPr lang="ru-RU" sz="2000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327031" y="1468394"/>
            <a:ext cx="4636140" cy="461665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prstClr val="black"/>
                </a:solidFill>
              </a:rPr>
              <a:t>План включает 4 задания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68672" y="2041447"/>
            <a:ext cx="10818529" cy="2339102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prstClr val="black"/>
                </a:solidFill>
              </a:rPr>
              <a:t>Приняты по результатам голосования в АИС МГС: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</a:rPr>
              <a:t>- ГОСТ 8.632-2013 «ГСИ. Метрологическое обеспечение измерительных систем узлов учета тепловой энергии. Основные положения»;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</a:rPr>
              <a:t>- РМГ 132-2013 «Система автоматизированные информационно-измерительные коммерческого учета электрической энергии. Рекомендации по составлению описания типа»;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</a:rPr>
              <a:t>- РМГ 133-2013 «Системы автоматизированные информационно-измерительные коммерческого учета электрической энергии. Типовая методика поверки»;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</a:rPr>
              <a:t>- РМГ 141-2019 «Системы измерительные. Метрологическое обеспечение. Основные положения»;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</a:rPr>
              <a:t>- РМГ 142-2019 «Методика расчета метрологических характеристик измерительных каналов измерительных систем по метрологическим характеристикам компонентов»;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</a:rPr>
              <a:t>- РМГ 143-2019 «Метрологические характеристики измерительных систем. Регламентация и контроль. Основные положения».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702666" y="6336218"/>
            <a:ext cx="4323427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Государства - участники </a:t>
            </a:r>
            <a:r>
              <a:rPr lang="ru-RU" b="1" dirty="0" smtClean="0">
                <a:solidFill>
                  <a:prstClr val="black"/>
                </a:solidFill>
              </a:rPr>
              <a:t>Плана</a:t>
            </a:r>
            <a:r>
              <a:rPr lang="ru-RU" b="1" dirty="0" smtClean="0">
                <a:solidFill>
                  <a:prstClr val="black"/>
                </a:solidFill>
              </a:rPr>
              <a:t>: 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8369" y="6265711"/>
            <a:ext cx="726789" cy="48829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77434" y="6352516"/>
            <a:ext cx="576986" cy="3651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193" y="2044161"/>
            <a:ext cx="999523" cy="233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89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5" y="22101"/>
            <a:ext cx="949248" cy="8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328" y="1012722"/>
            <a:ext cx="11397672" cy="5799405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62182" y="43346"/>
            <a:ext cx="10916189" cy="861818"/>
          </a:xfrm>
          <a:solidFill>
            <a:srgbClr val="3D73A4"/>
          </a:solidFill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МЕЖГОСУДАРСТВЕННОГО СОВЕТА </a:t>
            </a:r>
            <a:b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СТАНДАРТИЗАЦИИ, МЕТРОЛОГИИ И СЕРТИФИКАЦИИ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2806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685" y="1380721"/>
            <a:ext cx="10825515" cy="9117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34989" y="242456"/>
            <a:ext cx="10852212" cy="1015663"/>
          </a:xfrm>
          <a:prstGeom prst="rect">
            <a:avLst/>
          </a:prstGeom>
          <a:solidFill>
            <a:srgbClr val="3671B6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РАЗРАБОТКИ МЕЖГОСУДАРСТВЕННЫХ НОРМАТИВНЫХ ДОКУМЕНТОВ ПО МЕТРОЛОГИЧЕСКОМУ ОБЕСПЕЧЕНИЮ РАДИАЦИОННОЙ СТЕРИЛИЗАЦИИ ИЗДЕЛИЙ МЕДИЦИНСКОГО НАЗНАЧЕНИЯ ОДНОКРАТНОГО ПРИМЕНЕНИЯ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34" y="200428"/>
            <a:ext cx="932155" cy="915051"/>
          </a:xfrm>
          <a:prstGeom prst="rect">
            <a:avLst/>
          </a:prstGeom>
        </p:spPr>
      </p:pic>
      <p:sp>
        <p:nvSpPr>
          <p:cNvPr id="13" name="Объект 2"/>
          <p:cNvSpPr txBox="1">
            <a:spLocks/>
          </p:cNvSpPr>
          <p:nvPr/>
        </p:nvSpPr>
        <p:spPr>
          <a:xfrm>
            <a:off x="1061684" y="4171120"/>
            <a:ext cx="10852213" cy="1561086"/>
          </a:xfrm>
          <a:prstGeom prst="rect">
            <a:avLst/>
          </a:prstGeom>
          <a:solidFill>
            <a:schemeClr val="tx2">
              <a:lumMod val="20000"/>
              <a:lumOff val="80000"/>
              <a:alpha val="69804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000" dirty="0">
                <a:solidFill>
                  <a:prstClr val="black"/>
                </a:solidFill>
              </a:rPr>
              <a:t>Принятые в ходе выполнения Плана документы по межгосударственной стандартизации </a:t>
            </a:r>
            <a:r>
              <a:rPr lang="ru-RU" sz="2000" b="1" dirty="0">
                <a:solidFill>
                  <a:prstClr val="black"/>
                </a:solidFill>
              </a:rPr>
              <a:t>обеспечивают установление общих требований к метрологическому обеспечению процесса радиационной обработки медицинских изделий, методам и средствам измерений поглощенной дозы на стадиях его подготовки и осуществления </a:t>
            </a:r>
            <a:r>
              <a:rPr lang="ru-RU" sz="2000" dirty="0">
                <a:solidFill>
                  <a:prstClr val="black"/>
                </a:solidFill>
              </a:rPr>
              <a:t>в государствах-участниках Соглашения.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61685" y="2272317"/>
            <a:ext cx="10852213" cy="830997"/>
          </a:xfrm>
          <a:prstGeom prst="rect">
            <a:avLst/>
          </a:prstGeom>
          <a:solidFill>
            <a:schemeClr val="tx2">
              <a:lumMod val="20000"/>
              <a:lumOff val="80000"/>
              <a:alpha val="69804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prstClr val="black"/>
                </a:solidFill>
              </a:rPr>
              <a:t>В ходе реализации Плана </a:t>
            </a:r>
            <a:r>
              <a:rPr lang="ru-RU" sz="2400" dirty="0" smtClean="0">
                <a:solidFill>
                  <a:prstClr val="black"/>
                </a:solidFill>
              </a:rPr>
              <a:t>приняты документы </a:t>
            </a:r>
            <a:r>
              <a:rPr lang="ru-RU" sz="2400" dirty="0">
                <a:solidFill>
                  <a:prstClr val="black"/>
                </a:solidFill>
              </a:rPr>
              <a:t>по межгосударственной </a:t>
            </a:r>
            <a:r>
              <a:rPr lang="ru-RU" sz="2400" dirty="0" smtClean="0">
                <a:solidFill>
                  <a:prstClr val="black"/>
                </a:solidFill>
              </a:rPr>
              <a:t>стандартизации</a:t>
            </a:r>
            <a:endParaRPr lang="ru-RU" sz="2400" dirty="0">
              <a:solidFill>
                <a:prstClr val="black"/>
              </a:solidFill>
            </a:endParaRPr>
          </a:p>
        </p:txBody>
      </p:sp>
      <p:pic>
        <p:nvPicPr>
          <p:cNvPr id="9218" name="Picture 2" descr="https://enfuture.ru/upload/resize_cache/iblock/52c/600_600_0/52cd12c9379b2e9c46708f764e13856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487" y="5870123"/>
            <a:ext cx="969089" cy="851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034989" y="5870123"/>
            <a:ext cx="2898170" cy="338554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1600" b="1" dirty="0"/>
              <a:t>Сопровождение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537" y="5851758"/>
            <a:ext cx="1123950" cy="36933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457575" y="2696998"/>
            <a:ext cx="8429625" cy="1446550"/>
          </a:xfrm>
          <a:prstGeom prst="rect">
            <a:avLst/>
          </a:prstGeom>
          <a:solidFill>
            <a:schemeClr val="tx2">
              <a:lumMod val="20000"/>
              <a:lumOff val="80000"/>
              <a:alpha val="69804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800" dirty="0">
                <a:solidFill>
                  <a:prstClr val="black"/>
                </a:solidFill>
              </a:rPr>
              <a:t>- ГОСТ 8.638-2013 «ГСОЕИ. Метрологическое обеспечение радиационного контроля. Основные положения»;</a:t>
            </a:r>
          </a:p>
          <a:p>
            <a:pPr algn="just"/>
            <a:r>
              <a:rPr lang="ru-RU" sz="800" dirty="0">
                <a:solidFill>
                  <a:prstClr val="black"/>
                </a:solidFill>
              </a:rPr>
              <a:t>- ГОСТ 8.651-2016 «ГСОЕИ. Медицинские изделия. Радиационная стерилизация. Методика дозиметрии»;</a:t>
            </a:r>
          </a:p>
          <a:p>
            <a:pPr algn="just"/>
            <a:r>
              <a:rPr lang="ru-RU" sz="800" dirty="0">
                <a:solidFill>
                  <a:prstClr val="black"/>
                </a:solidFill>
              </a:rPr>
              <a:t>- РМГ 138-2016 «ГСОЕИ. Установки радиационно-технологические с </a:t>
            </a:r>
            <a:r>
              <a:rPr lang="ru-RU" sz="800" dirty="0" err="1">
                <a:solidFill>
                  <a:prstClr val="black"/>
                </a:solidFill>
              </a:rPr>
              <a:t>радионуклидными</a:t>
            </a:r>
            <a:r>
              <a:rPr lang="ru-RU" sz="800" dirty="0">
                <a:solidFill>
                  <a:prstClr val="black"/>
                </a:solidFill>
              </a:rPr>
              <a:t> источниками излучения для стерилизации медицинских изделий. Методика аттестации»;</a:t>
            </a:r>
          </a:p>
          <a:p>
            <a:pPr algn="just"/>
            <a:r>
              <a:rPr lang="ru-RU" sz="800" dirty="0">
                <a:solidFill>
                  <a:prstClr val="black"/>
                </a:solidFill>
              </a:rPr>
              <a:t>- РМГ 135-2016 «ГСОЕИ. Установки радиационно-технологические с ускорителями электронов для стерилизации медицинских изделий. Методика аттестации»;</a:t>
            </a:r>
          </a:p>
          <a:p>
            <a:pPr algn="just"/>
            <a:r>
              <a:rPr lang="ru-RU" sz="800" dirty="0">
                <a:solidFill>
                  <a:prstClr val="black"/>
                </a:solidFill>
              </a:rPr>
              <a:t>- РМГ 137-2016 «ГСОЕИ. Поглощенные дозы фотонного и электронного излучений при установлении стерилизующей и максимальной допускаемой дозы для медицинских изделий, подвергаемых радиационной стерилизации. Методика выполнения измерений»;</a:t>
            </a:r>
          </a:p>
          <a:p>
            <a:pPr algn="just"/>
            <a:r>
              <a:rPr lang="ru-RU" sz="800" dirty="0">
                <a:solidFill>
                  <a:prstClr val="black"/>
                </a:solidFill>
              </a:rPr>
              <a:t>- РМГ 136-2016 «ГСОЕИ. Обеспечение единства измерений поглощенной дозы ионизирующего излучения при испытаниях и радиационной стерилизации медицинских изделий. Общие требования».</a:t>
            </a:r>
          </a:p>
          <a:p>
            <a:pPr algn="just"/>
            <a:r>
              <a:rPr lang="ru-RU" sz="800" dirty="0">
                <a:solidFill>
                  <a:prstClr val="black"/>
                </a:solidFill>
              </a:rPr>
              <a:t>Национальные стандартные образцы Российской Федерации признаны в качестве МСО:</a:t>
            </a:r>
          </a:p>
          <a:p>
            <a:pPr algn="just"/>
            <a:r>
              <a:rPr lang="ru-RU" sz="800" dirty="0">
                <a:solidFill>
                  <a:prstClr val="black"/>
                </a:solidFill>
              </a:rPr>
              <a:t>- МСО 1735:2011 СО поглощенной дозы фотонного и электронного излучений (сополимер с </a:t>
            </a:r>
            <a:r>
              <a:rPr lang="ru-RU" sz="800" dirty="0" err="1">
                <a:solidFill>
                  <a:prstClr val="black"/>
                </a:solidFill>
              </a:rPr>
              <a:t>феназиновым</a:t>
            </a:r>
            <a:r>
              <a:rPr lang="ru-RU" sz="800" dirty="0">
                <a:solidFill>
                  <a:prstClr val="black"/>
                </a:solidFill>
              </a:rPr>
              <a:t> красителем) «СО ПД(Ф)Р-5/50» (ГСО 7865-2000) на 40-м заседании МГС;</a:t>
            </a:r>
          </a:p>
          <a:p>
            <a:pPr algn="just"/>
            <a:r>
              <a:rPr lang="ru-RU" sz="800" dirty="0">
                <a:solidFill>
                  <a:prstClr val="black"/>
                </a:solidFill>
              </a:rPr>
              <a:t>- МСО 1757:2012 СО поглощенной дозы фотонного и электронного излучений (сополимер с </a:t>
            </a:r>
            <a:r>
              <a:rPr lang="ru-RU" sz="800" dirty="0" err="1">
                <a:solidFill>
                  <a:prstClr val="black"/>
                </a:solidFill>
              </a:rPr>
              <a:t>феназиновым</a:t>
            </a:r>
            <a:r>
              <a:rPr lang="ru-RU" sz="800" dirty="0">
                <a:solidFill>
                  <a:prstClr val="black"/>
                </a:solidFill>
              </a:rPr>
              <a:t> красителем) «СО ПД(Ф)Э-5/50» (ГСО 7904-2001) на 41-м заседании МГС.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61685" y="3243760"/>
            <a:ext cx="2155887" cy="923330"/>
          </a:xfrm>
          <a:prstGeom prst="rect">
            <a:avLst/>
          </a:prstGeom>
          <a:solidFill>
            <a:srgbClr val="3671B6">
              <a:alpha val="7098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48-м </a:t>
            </a:r>
            <a:r>
              <a:rPr lang="ru-RU" dirty="0">
                <a:solidFill>
                  <a:schemeClr val="bg1"/>
                </a:solidFill>
              </a:rPr>
              <a:t>заседании МГС </a:t>
            </a:r>
            <a:r>
              <a:rPr lang="ru-RU" dirty="0" smtClean="0">
                <a:solidFill>
                  <a:schemeClr val="bg1"/>
                </a:solidFill>
              </a:rPr>
              <a:t>План признан </a:t>
            </a:r>
            <a:r>
              <a:rPr lang="ru-RU" b="1" dirty="0">
                <a:solidFill>
                  <a:schemeClr val="bg1"/>
                </a:solidFill>
              </a:rPr>
              <a:t>завершенным</a:t>
            </a:r>
          </a:p>
        </p:txBody>
      </p:sp>
    </p:spTree>
    <p:extLst>
      <p:ext uri="{BB962C8B-B14F-4D97-AF65-F5344CB8AC3E}">
        <p14:creationId xmlns:p14="http://schemas.microsoft.com/office/powerpoint/2010/main" val="221153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987" y="1342365"/>
            <a:ext cx="10852212" cy="9674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34989" y="242456"/>
            <a:ext cx="10852212" cy="1015663"/>
          </a:xfrm>
          <a:prstGeom prst="rect">
            <a:avLst/>
          </a:prstGeom>
          <a:solidFill>
            <a:srgbClr val="3671B6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РАЗРАБОТКИ МЕЖГОСУДАРСТВЕННЫХ НОРМАТИВНЫХ ДОКУМЕНТОВ ПО ОБЕСПЕЧЕНИЮ ЕДИНСТВА ИЗМЕРЕНИЙ ПОГЛОЩЕННОЙ ДОЗЫ ИОНИЗИРУЮЩЕГО ИЗЛУЧЕНИЯ ПРИ РАДИАЦИОННОЙ ОБРАБОТКЕ ПИЩЕВЫХ ПРОДУКТОВ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34" y="200428"/>
            <a:ext cx="932155" cy="915051"/>
          </a:xfrm>
          <a:prstGeom prst="rect">
            <a:avLst/>
          </a:prstGeom>
        </p:spPr>
      </p:pic>
      <p:sp>
        <p:nvSpPr>
          <p:cNvPr id="13" name="Объект 2"/>
          <p:cNvSpPr txBox="1">
            <a:spLocks/>
          </p:cNvSpPr>
          <p:nvPr/>
        </p:nvSpPr>
        <p:spPr>
          <a:xfrm>
            <a:off x="1034986" y="4285648"/>
            <a:ext cx="10852213" cy="1415711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000" dirty="0">
                <a:solidFill>
                  <a:prstClr val="black"/>
                </a:solidFill>
              </a:rPr>
              <a:t>Принятые в ходе реализации Плана документы по межгосударственной стандартизации обеспечивают установление общих требований к метрологическому обеспечению процесса радиационной обработки пищевых продуктов, методам и средствам измерений поглощенной дозы на стадиях его подготовки и осуществления в государствах-участниках Соглашения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34986" y="2006297"/>
            <a:ext cx="10852213" cy="2123658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prstClr val="black"/>
                </a:solidFill>
              </a:rPr>
              <a:t>По результатам голосования в АИС МГС приняты документы по межгосударственной стандартизации:</a:t>
            </a:r>
          </a:p>
          <a:p>
            <a:pPr algn="just"/>
            <a:r>
              <a:rPr lang="ru-RU" sz="1200" dirty="0" smtClean="0">
                <a:solidFill>
                  <a:prstClr val="black"/>
                </a:solidFill>
              </a:rPr>
              <a:t>- ГОСТ </a:t>
            </a:r>
            <a:r>
              <a:rPr lang="ru-RU" sz="1200" dirty="0">
                <a:solidFill>
                  <a:prstClr val="black"/>
                </a:solidFill>
              </a:rPr>
              <a:t>«ГСОЕИ. Пищевые продукты. Радиационная обработка пищевых продуктов. Требования к дозиметрическому обеспечению»;</a:t>
            </a:r>
          </a:p>
          <a:p>
            <a:pPr algn="just"/>
            <a:r>
              <a:rPr lang="ru-RU" sz="1200" dirty="0" smtClean="0">
                <a:solidFill>
                  <a:prstClr val="black"/>
                </a:solidFill>
              </a:rPr>
              <a:t>- РМГ </a:t>
            </a:r>
            <a:r>
              <a:rPr lang="ru-RU" sz="1200" dirty="0">
                <a:solidFill>
                  <a:prstClr val="black"/>
                </a:solidFill>
              </a:rPr>
              <a:t>«ГСОЕИ. Установки радиационно-технологические с </a:t>
            </a:r>
            <a:r>
              <a:rPr lang="ru-RU" sz="1200" dirty="0" err="1">
                <a:solidFill>
                  <a:prstClr val="black"/>
                </a:solidFill>
              </a:rPr>
              <a:t>радионуклидными</a:t>
            </a:r>
            <a:r>
              <a:rPr lang="ru-RU" sz="1200" dirty="0">
                <a:solidFill>
                  <a:prstClr val="black"/>
                </a:solidFill>
              </a:rPr>
              <a:t> источниками излучения для радиационной обработки пищевых продуктов. Методика аттестации по поглощенной дозе в продукции»;</a:t>
            </a:r>
          </a:p>
          <a:p>
            <a:pPr algn="just"/>
            <a:r>
              <a:rPr lang="ru-RU" sz="1200" dirty="0" smtClean="0">
                <a:solidFill>
                  <a:prstClr val="black"/>
                </a:solidFill>
              </a:rPr>
              <a:t>- РМГ </a:t>
            </a:r>
            <a:r>
              <a:rPr lang="ru-RU" sz="1200" dirty="0">
                <a:solidFill>
                  <a:prstClr val="black"/>
                </a:solidFill>
              </a:rPr>
              <a:t>«ГСОЕИ. Установки </a:t>
            </a:r>
            <a:r>
              <a:rPr lang="ru-RU" sz="1200" dirty="0" err="1">
                <a:solidFill>
                  <a:prstClr val="black"/>
                </a:solidFill>
              </a:rPr>
              <a:t>радиационно</a:t>
            </a:r>
            <a:r>
              <a:rPr lang="ru-RU" sz="1200" dirty="0">
                <a:solidFill>
                  <a:prstClr val="black"/>
                </a:solidFill>
              </a:rPr>
              <a:t> -технологические с ускорителями электронов для радиационной обработки пищевых продуктов. Методика аттестации по поглощенной дозе в продукции»;</a:t>
            </a:r>
          </a:p>
          <a:p>
            <a:pPr algn="just"/>
            <a:r>
              <a:rPr lang="ru-RU" sz="1200" dirty="0" smtClean="0">
                <a:solidFill>
                  <a:prstClr val="black"/>
                </a:solidFill>
              </a:rPr>
              <a:t>- РМГ </a:t>
            </a:r>
            <a:r>
              <a:rPr lang="ru-RU" sz="1200" dirty="0">
                <a:solidFill>
                  <a:prstClr val="black"/>
                </a:solidFill>
              </a:rPr>
              <a:t>«ГСОЕИ. Обеспечение единства измерений поглощенной дозы ионизирующего излучения при радиационной обработке пищевых продуктов. Общие требования».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62" y="1960746"/>
            <a:ext cx="999523" cy="2195392"/>
          </a:xfrm>
          <a:prstGeom prst="rect">
            <a:avLst/>
          </a:prstGeom>
        </p:spPr>
      </p:pic>
      <p:pic>
        <p:nvPicPr>
          <p:cNvPr id="11" name="Picture 2" descr="https://enfuture.ru/upload/resize_cache/iblock/52c/600_600_0/52cd12c9379b2e9c46708f764e13856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487" y="5882824"/>
            <a:ext cx="969089" cy="858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034989" y="5870123"/>
            <a:ext cx="2898170" cy="338554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1600" b="1" dirty="0"/>
              <a:t>Сопровождение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537" y="5851758"/>
            <a:ext cx="1123950" cy="36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04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988" y="796838"/>
            <a:ext cx="10852212" cy="128631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34989" y="242456"/>
            <a:ext cx="10852212" cy="400110"/>
          </a:xfrm>
          <a:prstGeom prst="rect">
            <a:avLst/>
          </a:prstGeom>
          <a:solidFill>
            <a:srgbClr val="3671B6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МЕЖГОСУДАРСТВЕННЫХ ПРОГРАММ ПРОВЕРКИ КВАЛИФИКАЦИИ (МППК) ЛАБОРАТОРИЙ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34" y="200428"/>
            <a:ext cx="932155" cy="915051"/>
          </a:xfrm>
          <a:prstGeom prst="rect">
            <a:avLst/>
          </a:prstGeom>
        </p:spPr>
      </p:pic>
      <p:sp>
        <p:nvSpPr>
          <p:cNvPr id="13" name="Объект 2"/>
          <p:cNvSpPr txBox="1">
            <a:spLocks/>
          </p:cNvSpPr>
          <p:nvPr/>
        </p:nvSpPr>
        <p:spPr>
          <a:xfrm>
            <a:off x="1034987" y="3148204"/>
            <a:ext cx="10852213" cy="2500121"/>
          </a:xfrm>
          <a:prstGeom prst="rect">
            <a:avLst/>
          </a:prstGeom>
          <a:solidFill>
            <a:srgbClr val="C6D9F1">
              <a:alpha val="61176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600" b="1" dirty="0" smtClean="0">
                <a:solidFill>
                  <a:prstClr val="black"/>
                </a:solidFill>
              </a:rPr>
              <a:t>Основные задачи:</a:t>
            </a:r>
          </a:p>
          <a:p>
            <a:pPr marL="0" indent="0" algn="just">
              <a:buNone/>
            </a:pPr>
            <a:r>
              <a:rPr lang="ru-RU" sz="1600" b="1" dirty="0" smtClean="0">
                <a:solidFill>
                  <a:prstClr val="black"/>
                </a:solidFill>
              </a:rPr>
              <a:t>	- выработка единых подходов к организации и проведению проверок квалификации испытательных и калибровочных лабораторий государств-участников СНГ, с целью обеспечения достоверности, сопоставимости и взаимного признания результатов измерений на межгосударственном уровне (с учетом требований и положений международных документов);</a:t>
            </a:r>
          </a:p>
          <a:p>
            <a:pPr marL="0" indent="0" algn="just">
              <a:buNone/>
            </a:pPr>
            <a:r>
              <a:rPr lang="ru-RU" sz="1600" b="1" dirty="0" smtClean="0">
                <a:solidFill>
                  <a:prstClr val="black"/>
                </a:solidFill>
              </a:rPr>
              <a:t>	- объединение усилий национальных органов стран-участниц по разработке межгосударственных документов по вопросам организации и проведения МСИ и гармонизации действующих и вновь разрабатываемых документов стран-членов МГС с аналогичными международными документами, а также между собой;</a:t>
            </a:r>
          </a:p>
          <a:p>
            <a:pPr marL="0" indent="0" algn="just">
              <a:buNone/>
            </a:pPr>
            <a:r>
              <a:rPr lang="ru-RU" sz="1600" b="1" dirty="0" smtClean="0">
                <a:solidFill>
                  <a:prstClr val="black"/>
                </a:solidFill>
              </a:rPr>
              <a:t>	- осуществление координации работ по организации и проведению МСИ на пространстве СНГ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34987" y="1529049"/>
            <a:ext cx="10852213" cy="1569660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prstClr val="black"/>
                </a:solidFill>
              </a:rPr>
              <a:t>План межгосударственных программ проверки квалификации (МППК) лабораторий формируется на заседаниях Рабочей группы по межлабораторным сравнительным испытаниям (межлабораторным сличениям) (РГ МСИ </a:t>
            </a:r>
            <a:r>
              <a:rPr lang="ru-RU" sz="2400" dirty="0" err="1">
                <a:solidFill>
                  <a:prstClr val="black"/>
                </a:solidFill>
              </a:rPr>
              <a:t>НТКМетр</a:t>
            </a:r>
            <a:r>
              <a:rPr lang="ru-RU" sz="2400" dirty="0">
                <a:solidFill>
                  <a:prstClr val="black"/>
                </a:solidFill>
              </a:rPr>
              <a:t>), рассматривается на заседаниях </a:t>
            </a:r>
            <a:r>
              <a:rPr lang="ru-RU" sz="2400" dirty="0" err="1">
                <a:solidFill>
                  <a:prstClr val="black"/>
                </a:solidFill>
              </a:rPr>
              <a:t>НТКМетр</a:t>
            </a:r>
            <a:r>
              <a:rPr lang="ru-RU" sz="2400" dirty="0">
                <a:solidFill>
                  <a:prstClr val="black"/>
                </a:solidFill>
              </a:rPr>
              <a:t> и принимается на заседаниях МГС.</a:t>
            </a:r>
            <a:endParaRPr lang="ru-RU" sz="1200" dirty="0">
              <a:solidFill>
                <a:prstClr val="black"/>
              </a:solidFill>
            </a:endParaRPr>
          </a:p>
        </p:txBody>
      </p:sp>
      <p:pic>
        <p:nvPicPr>
          <p:cNvPr id="10" name="Picture 2" descr="https://upload.wikimedia.org/wikipedia/commons/d/d4/%D0%A3%D0%9D%D0%98%D0%98%D0%9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685" y="6208677"/>
            <a:ext cx="2871474" cy="460603"/>
          </a:xfrm>
          <a:prstGeom prst="rect">
            <a:avLst/>
          </a:prstGeom>
          <a:solidFill>
            <a:srgbClr val="C6D9F1"/>
          </a:solidFill>
          <a:ln>
            <a:noFill/>
          </a:ln>
          <a:extLst/>
        </p:spPr>
      </p:pic>
      <p:sp>
        <p:nvSpPr>
          <p:cNvPr id="14" name="Прямоугольник 13"/>
          <p:cNvSpPr/>
          <p:nvPr/>
        </p:nvSpPr>
        <p:spPr>
          <a:xfrm>
            <a:off x="1034989" y="5870123"/>
            <a:ext cx="2898170" cy="338554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1600" b="1" dirty="0"/>
              <a:t>Сопровождение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537" y="5851758"/>
            <a:ext cx="1123950" cy="36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78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34989" y="242456"/>
            <a:ext cx="10852212" cy="830997"/>
          </a:xfrm>
          <a:prstGeom prst="rect">
            <a:avLst/>
          </a:prstGeom>
          <a:solidFill>
            <a:srgbClr val="3671B6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ОБЪЕДИНЕННОЙ БАЗЫ ДАННЫХ НАЦИОНАЛЬНЫХ РЕЕСТРОВ ЭТАЛОНОВ</a:t>
            </a:r>
            <a:endParaRPr lang="ru-RU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34" y="200428"/>
            <a:ext cx="932155" cy="915051"/>
          </a:xfrm>
          <a:prstGeom prst="rect">
            <a:avLst/>
          </a:prstGeom>
        </p:spPr>
      </p:pic>
      <p:graphicFrame>
        <p:nvGraphicFramePr>
          <p:cNvPr id="1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5156902"/>
              </p:ext>
            </p:extLst>
          </p:nvPr>
        </p:nvGraphicFramePr>
        <p:xfrm>
          <a:off x="1034990" y="1496127"/>
          <a:ext cx="6337360" cy="39939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379"/>
                <a:gridCol w="3816021"/>
                <a:gridCol w="184796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ГОСУДАРСТВА – УЧАСТНИКИ СОГЛАШЕНИЯ </a:t>
                      </a:r>
                      <a:endParaRPr lang="ru-RU" dirty="0"/>
                    </a:p>
                  </a:txBody>
                  <a:tcPr anchor="ctr">
                    <a:solidFill>
                      <a:srgbClr val="3671B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эталонов</a:t>
                      </a:r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3671B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Азербайджанская Республика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Республика Беларусь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54 </a:t>
                      </a:r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+2</a:t>
                      </a:r>
                      <a:endParaRPr lang="ru-RU" sz="1800" b="1" i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Республика Казахстан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58</a:t>
                      </a:r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Республика Молдова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Российская Федерация 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164 </a:t>
                      </a:r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  <a:endParaRPr lang="ru-RU" sz="1800" b="1" i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Туркменистан </a:t>
                      </a:r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Республика Узбекистан </a:t>
                      </a:r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</a:t>
                      </a:r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+3</a:t>
                      </a:r>
                      <a:endParaRPr lang="ru-RU" sz="1800" b="1" i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Украина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69</a:t>
                      </a:r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40277">
                <a:tc>
                  <a:txBody>
                    <a:bodyPr/>
                    <a:lstStyle/>
                    <a:p>
                      <a:endParaRPr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3671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</a:rPr>
                        <a:t>ВСЕГО</a:t>
                      </a:r>
                    </a:p>
                  </a:txBody>
                  <a:tcPr anchor="ctr">
                    <a:solidFill>
                      <a:srgbClr val="3671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</a:rPr>
                        <a:t>392</a:t>
                      </a:r>
                      <a:endParaRPr lang="ru-RU" sz="1800" b="1" kern="1200" dirty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3671B6"/>
                    </a:solidFill>
                  </a:tcPr>
                </a:tc>
              </a:tr>
            </a:tbl>
          </a:graphicData>
        </a:graphic>
      </p:graphicFrame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946" y="2136597"/>
            <a:ext cx="478748" cy="268359"/>
          </a:xfrm>
          <a:prstGeom prst="rect">
            <a:avLst/>
          </a:prstGeom>
          <a:ln>
            <a:noFill/>
          </a:ln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5329" y="3243032"/>
            <a:ext cx="499587" cy="272404"/>
          </a:xfrm>
          <a:prstGeom prst="rect">
            <a:avLst/>
          </a:prstGeom>
          <a:ln>
            <a:noFill/>
          </a:ln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1095" y="4726073"/>
            <a:ext cx="522982" cy="286133"/>
          </a:xfrm>
          <a:prstGeom prst="rect">
            <a:avLst/>
          </a:prstGeom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4118" y="3997554"/>
            <a:ext cx="519959" cy="272606"/>
          </a:xfrm>
          <a:prstGeom prst="rect">
            <a:avLst/>
          </a:prstGeom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1095" y="4359082"/>
            <a:ext cx="522982" cy="277266"/>
          </a:xfrm>
          <a:prstGeom prst="rect">
            <a:avLst/>
          </a:prstGeom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037891" y="5759706"/>
            <a:ext cx="3320909" cy="369332"/>
          </a:xfrm>
          <a:prstGeom prst="rect">
            <a:avLst/>
          </a:prstGeom>
          <a:solidFill>
            <a:srgbClr val="3671B6"/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В БАЗЕ ОТСУТСТВУЮТ ДАННЫЕ 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329" y="5085882"/>
            <a:ext cx="399282" cy="371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03468" y="5782542"/>
            <a:ext cx="639089" cy="36506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87646" y="5822485"/>
            <a:ext cx="519424" cy="25489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801562" y="5793989"/>
            <a:ext cx="707482" cy="39466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09044" y="5848255"/>
            <a:ext cx="509714" cy="28613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329" y="2507899"/>
            <a:ext cx="479626" cy="26009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527" y="3631372"/>
            <a:ext cx="499587" cy="25640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527" y="2863919"/>
            <a:ext cx="499587" cy="260109"/>
          </a:xfrm>
          <a:prstGeom prst="rect">
            <a:avLst/>
          </a:prstGeom>
        </p:spPr>
      </p:pic>
      <p:pic>
        <p:nvPicPr>
          <p:cNvPr id="29" name="Picture 2" descr="https://enfuture.ru/upload/resize_cache/iblock/52c/600_600_0/52cd12c9379b2e9c46708f764e138568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0362" y="5799649"/>
            <a:ext cx="969089" cy="858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7422866" y="5421365"/>
            <a:ext cx="2741293" cy="830997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1600" b="1" dirty="0"/>
              <a:t>Ведение базы данных национальных эталонов осуществляет 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0" y="5432013"/>
            <a:ext cx="989451" cy="369332"/>
          </a:xfrm>
          <a:prstGeom prst="rect">
            <a:avLst/>
          </a:prstGeom>
          <a:solidFill>
            <a:srgbClr val="C6D9F1"/>
          </a:solidFill>
        </p:spPr>
      </p:pic>
      <p:pic>
        <p:nvPicPr>
          <p:cNvPr id="32" name="Рисунок 1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9" b="13525"/>
          <a:stretch>
            <a:fillRect/>
          </a:stretch>
        </p:blipFill>
        <p:spPr bwMode="auto">
          <a:xfrm>
            <a:off x="7418707" y="1491173"/>
            <a:ext cx="4468494" cy="3940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255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34989" y="242456"/>
            <a:ext cx="10852212" cy="707886"/>
          </a:xfrm>
          <a:prstGeom prst="rect">
            <a:avLst/>
          </a:prstGeom>
          <a:solidFill>
            <a:srgbClr val="3671B6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ПРИЗНАНИЕ РЕЗУЛЬТАТОВ ИСПЫТАНИЙ И УТВЕРЖДЕНИЯ ТИПА СРЕДСТВ ИЗМЕРЕНИЙ                      В ГОСУДАРСТВАХ – </a:t>
            </a:r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УЧАСТНИКАХ СОГЛАШЕНИЯ </a:t>
            </a:r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2016-2018 </a:t>
            </a:r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гг. 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34" y="200428"/>
            <a:ext cx="932155" cy="915051"/>
          </a:xfrm>
          <a:prstGeom prst="rect">
            <a:avLst/>
          </a:prstGeom>
        </p:spPr>
      </p:pic>
      <p:pic>
        <p:nvPicPr>
          <p:cNvPr id="8" name="Picture 2" descr="http://forro-systems.ru/images/sot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34" y="1245504"/>
            <a:ext cx="982695" cy="1477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85529" y="1245503"/>
            <a:ext cx="10751128" cy="1477328"/>
          </a:xfrm>
          <a:prstGeom prst="rect">
            <a:avLst/>
          </a:prstGeom>
          <a:solidFill>
            <a:srgbClr val="C6D9F1">
              <a:alpha val="67059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prstClr val="black"/>
                </a:solidFill>
              </a:rPr>
              <a:t>Признание результатов испытаний и утверждения типа средств измерений, а также первичной поверки осуществляется в рамках Соглашения о взаимном признании результатов испытаний с целью утверждения типа, метрологической аттестации, поверки и калибровки средств измерений подписанного 29.05.2015 в п. </a:t>
            </a:r>
            <a:r>
              <a:rPr lang="ru-RU" b="1" dirty="0" err="1">
                <a:solidFill>
                  <a:prstClr val="black"/>
                </a:solidFill>
              </a:rPr>
              <a:t>Бурабай</a:t>
            </a:r>
            <a:r>
              <a:rPr lang="ru-RU" b="1" dirty="0">
                <a:solidFill>
                  <a:prstClr val="black"/>
                </a:solidFill>
              </a:rPr>
              <a:t> и в соответствии с ПМГ 06-2001 «Порядок признания результатов испытаний и утверждения типа, поверки, метрологической аттестации средств измерений»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85530" y="3013429"/>
            <a:ext cx="10751128" cy="3416320"/>
          </a:xfrm>
          <a:prstGeom prst="rect">
            <a:avLst/>
          </a:prstGeom>
          <a:solidFill>
            <a:srgbClr val="C6D9F1">
              <a:alpha val="43922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Обеспечивает</a:t>
            </a:r>
            <a:r>
              <a:rPr lang="en-US" sz="2400" b="1" dirty="0" smtClean="0"/>
              <a:t> </a:t>
            </a:r>
            <a:r>
              <a:rPr lang="ru-RU" sz="2400" b="1" dirty="0" smtClean="0"/>
              <a:t>упрощение </a:t>
            </a:r>
            <a:r>
              <a:rPr lang="ru-RU" sz="2400" b="1" dirty="0"/>
              <a:t>процесса взаимного признания результатов испытаний в целях утверждения типа и первичной поверки средств измерений, снижению затрат (в 10 и более раз) производителей средств измерений на повторные испытания с целью утверждения типа средств измерений, а также метрологической аттестации средств измерений государствами – участниками Соглашения, законодательства которых предусматривают данную </a:t>
            </a:r>
            <a:r>
              <a:rPr lang="ru-RU" sz="2400" b="1" dirty="0" smtClean="0"/>
              <a:t>процедуру, а также ускорение </a:t>
            </a:r>
            <a:r>
              <a:rPr lang="ru-RU" sz="2400" b="1" dirty="0"/>
              <a:t>взаимного товарообмена измерительной техникой между государствами – участниками Соглашения</a:t>
            </a:r>
          </a:p>
        </p:txBody>
      </p:sp>
      <p:pic>
        <p:nvPicPr>
          <p:cNvPr id="6146" name="Picture 2" descr="http://pravodeneg.net/wp-content/uploads/2018/10/reducing-marketing-expense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66" y="2932601"/>
            <a:ext cx="805523" cy="3497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324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402" y="1180924"/>
            <a:ext cx="10980617" cy="826255"/>
          </a:xfrm>
          <a:prstGeom prst="rect">
            <a:avLst/>
          </a:prstGeom>
          <a:ln>
            <a:noFill/>
          </a:ln>
        </p:spPr>
      </p:pic>
      <p:graphicFrame>
        <p:nvGraphicFramePr>
          <p:cNvPr id="6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166243"/>
              </p:ext>
            </p:extLst>
          </p:nvPr>
        </p:nvGraphicFramePr>
        <p:xfrm>
          <a:off x="988803" y="2143702"/>
          <a:ext cx="10852216" cy="2157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26108"/>
                <a:gridCol w="5426108"/>
              </a:tblGrid>
              <a:tr h="3753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</a:t>
                      </a: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признанных СИ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</a:tr>
              <a:tr h="4372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2016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36195" marR="36195" marT="0" marB="0" anchor="ctr"/>
                </a:tc>
              </a:tr>
              <a:tr h="4250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2017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36195" marR="36195" marT="0" marB="0" anchor="ctr"/>
                </a:tc>
              </a:tr>
              <a:tr h="4372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2018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36195" marR="36195" marT="0" marB="0" anchor="ctr"/>
                </a:tc>
              </a:tr>
              <a:tr h="4372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2400" i="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304144"/>
            <a:ext cx="12192000" cy="2553855"/>
          </a:xfrm>
          <a:prstGeom prst="rect">
            <a:avLst/>
          </a:prstGeom>
          <a:noFill/>
        </p:spPr>
      </p:pic>
      <p:sp>
        <p:nvSpPr>
          <p:cNvPr id="25" name="Прямоугольник 24"/>
          <p:cNvSpPr/>
          <p:nvPr/>
        </p:nvSpPr>
        <p:spPr>
          <a:xfrm>
            <a:off x="1034989" y="242456"/>
            <a:ext cx="10852212" cy="707886"/>
          </a:xfrm>
          <a:prstGeom prst="rect">
            <a:avLst/>
          </a:prstGeom>
          <a:solidFill>
            <a:srgbClr val="3671B6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ПРИЗНАНИЕ РЕЗУЛЬТАТОВ ИСПЫТАНИЙ И УТВЕРЖДЕНИЯ ТИПА СРЕДСТВ ИЗМЕРЕНИЙ</a:t>
            </a:r>
          </a:p>
          <a:p>
            <a:pPr algn="r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АЗЕРБАЙДЖАНСКАЯ РЕСПУБЛИКА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34" y="200428"/>
            <a:ext cx="932155" cy="915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0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9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863785"/>
              </p:ext>
            </p:extLst>
          </p:nvPr>
        </p:nvGraphicFramePr>
        <p:xfrm>
          <a:off x="1080913" y="2152072"/>
          <a:ext cx="10760364" cy="2734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6788"/>
                <a:gridCol w="3586788"/>
                <a:gridCol w="3586788"/>
              </a:tblGrid>
              <a:tr h="8068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Проведено утверждение типа средств измерений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Направлено на рассмотрение и утверждение типа средств измерений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2016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164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114</a:t>
                      </a:r>
                    </a:p>
                  </a:txBody>
                  <a:tcPr marL="36195" marR="36195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2017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171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36195" marR="36195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2018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273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144</a:t>
                      </a:r>
                    </a:p>
                  </a:txBody>
                  <a:tcPr marL="36195" marR="36195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2400" i="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608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363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89" y="1163782"/>
            <a:ext cx="10760364" cy="70196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034989" y="242456"/>
            <a:ext cx="10852212" cy="707886"/>
          </a:xfrm>
          <a:prstGeom prst="rect">
            <a:avLst/>
          </a:prstGeom>
          <a:solidFill>
            <a:srgbClr val="3671B6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ПРИЗНАНИЕ РЕЗУЛЬТАТОВ ИСПЫТАНИЙ И УТВЕРЖДЕНИЯ ТИПА СРЕДСТВ ИЗМЕРЕНИЙ</a:t>
            </a:r>
          </a:p>
          <a:p>
            <a:pPr algn="r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РЕСПУБЛИКА БЕЛАРУСЬ 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62764"/>
            <a:ext cx="12192000" cy="2295235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34" y="200428"/>
            <a:ext cx="932155" cy="915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63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3640402"/>
              </p:ext>
            </p:extLst>
          </p:nvPr>
        </p:nvGraphicFramePr>
        <p:xfrm>
          <a:off x="1034989" y="1969158"/>
          <a:ext cx="10871202" cy="21862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35601"/>
                <a:gridCol w="5435601"/>
              </a:tblGrid>
              <a:tr h="4372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Кол-во признанных СИ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</a:tr>
              <a:tr h="4372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2016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36195" marR="36195" marT="0" marB="0" anchor="ctr"/>
                </a:tc>
              </a:tr>
              <a:tr h="4372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2017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36195" marR="36195" marT="0" marB="0" anchor="ctr"/>
                </a:tc>
              </a:tr>
              <a:tr h="4372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2018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135</a:t>
                      </a:r>
                    </a:p>
                  </a:txBody>
                  <a:tcPr marL="36195" marR="36195" marT="0" marB="0" anchor="ctr"/>
                </a:tc>
              </a:tr>
              <a:tr h="43725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2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265</a:t>
                      </a:r>
                    </a:p>
                  </a:txBody>
                  <a:tcPr marL="36195" marR="36195" marT="0" marB="0" anchor="ctr"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89" y="1086583"/>
            <a:ext cx="10871202" cy="74633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34989" y="242456"/>
            <a:ext cx="10852212" cy="707886"/>
          </a:xfrm>
          <a:prstGeom prst="rect">
            <a:avLst/>
          </a:prstGeom>
          <a:solidFill>
            <a:srgbClr val="3671B6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ПРИЗНАНИЕ РЕЗУЛЬТАТОВ ИСПЫТАНИЙ И УТВЕРЖДЕНИЯ ТИПА СРЕДСТВ ИЗМЕРЕНИЙ</a:t>
            </a:r>
          </a:p>
          <a:p>
            <a:pPr algn="r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</a:t>
            </a:r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КЫРГЫЗСКАЯ </a:t>
            </a:r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РЕСПУБЛИКА 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545" y="4291674"/>
            <a:ext cx="12192000" cy="2295235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34" y="200428"/>
            <a:ext cx="932155" cy="915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55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532303"/>
              </p:ext>
            </p:extLst>
          </p:nvPr>
        </p:nvGraphicFramePr>
        <p:xfrm>
          <a:off x="1062183" y="2105701"/>
          <a:ext cx="10825018" cy="33649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2509"/>
                <a:gridCol w="5412509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 smtClean="0"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ГОСУДАРСТВА – УЧАСТНИКИ СОГЛАШЕНИЯ </a:t>
                      </a:r>
                      <a:endParaRPr lang="ru-RU" sz="2400" b="1" kern="1200" dirty="0">
                        <a:solidFill>
                          <a:prstClr val="white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2016 - 2018г.</a:t>
                      </a:r>
                    </a:p>
                  </a:txBody>
                  <a:tcPr marL="36195" marR="36195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Республика Армения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6195" marR="36195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Республика Беларусь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208</a:t>
                      </a:r>
                    </a:p>
                  </a:txBody>
                  <a:tcPr marL="36195" marR="36195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Республика Казахстан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36195" marR="36195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Молдова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195" marR="36195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Украина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36195" marR="36195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2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237</a:t>
                      </a:r>
                    </a:p>
                  </a:txBody>
                  <a:tcPr marL="36195" marR="36195" marT="0" marB="0" anchor="ctr"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183" y="1137449"/>
            <a:ext cx="10825018" cy="72308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1034989" y="242456"/>
            <a:ext cx="10852212" cy="707886"/>
          </a:xfrm>
          <a:prstGeom prst="rect">
            <a:avLst/>
          </a:prstGeom>
          <a:solidFill>
            <a:srgbClr val="3671B6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ПРИЗНАНИЕ РЕЗУЛЬТАТОВ ИСПЫТАНИЙ И УТВЕРЖДЕНИЯ ТИПА СРЕДСТВ ИЗМЕРЕНИЙ</a:t>
            </a:r>
          </a:p>
          <a:p>
            <a:pPr algn="r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РОССИЙСКАЯ ФЕДЕРАЦИЯ 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34" y="5102942"/>
            <a:ext cx="12192000" cy="1618534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34" y="200428"/>
            <a:ext cx="932155" cy="915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5415729"/>
              </p:ext>
            </p:extLst>
          </p:nvPr>
        </p:nvGraphicFramePr>
        <p:xfrm>
          <a:off x="1089889" y="2123691"/>
          <a:ext cx="10797312" cy="1813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17621"/>
                <a:gridCol w="1959897"/>
                <a:gridCol w="1959897"/>
                <a:gridCol w="1959897"/>
              </a:tblGrid>
              <a:tr h="4779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ГОСУДАРСТВА – УЧАСТНИКИ СОГЛАШЕНИЯ </a:t>
                      </a:r>
                      <a:endParaRPr lang="ru-RU" sz="2000" b="1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2016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2017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2018</a:t>
                      </a:r>
                    </a:p>
                  </a:txBody>
                  <a:tcPr marL="36195" marR="36195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Республика Беларусь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36195" marR="36195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Российская Федерация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6195" marR="36195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2000" b="1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36195" marR="36195" marT="0" marB="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36195" marR="36195" marT="0" marB="0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36195" marR="36195" marT="0" marB="0"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891" y="1174561"/>
            <a:ext cx="10797310" cy="72491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34989" y="242456"/>
            <a:ext cx="10852212" cy="707886"/>
          </a:xfrm>
          <a:prstGeom prst="rect">
            <a:avLst/>
          </a:prstGeom>
          <a:solidFill>
            <a:srgbClr val="3671B6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ПРИЗНАНИЕ РЕЗУЛЬТАТОВ ИСПЫТАНИЙ И УТВЕРЖДЕНИЯ ТИПА СРЕДСТВ ИЗМЕРЕНИЙ</a:t>
            </a:r>
          </a:p>
          <a:p>
            <a:pPr algn="r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РЕСПУБЛИКА УЗБЕКИСТАН 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545" y="3907469"/>
            <a:ext cx="12192000" cy="2631443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34" y="200428"/>
            <a:ext cx="932155" cy="915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87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8542" y="41316"/>
            <a:ext cx="10439422" cy="1628950"/>
          </a:xfrm>
          <a:solidFill>
            <a:srgbClr val="3671B6"/>
          </a:solidFill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РАБОЧИЕ ОРГАНЫ МГС </a:t>
            </a:r>
            <a:b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ВЫРАБОТКИ ПРЕДЛОЖЕНИЙ И РЕКОМЕНДАЦИЙ ПО ФОРМИРОВАНИЮ СОГЛАСОВАННОЙ НАУЧНО-ТЕХНИЧЕСКОЙ ПОЛИТИКИ И КООРДИНАЦИИ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</a:t>
            </a:r>
            <a:b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ОБЛАСТИ МЕТРОЛОГИИ  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4722480"/>
              </p:ext>
            </p:extLst>
          </p:nvPr>
        </p:nvGraphicFramePr>
        <p:xfrm>
          <a:off x="355107" y="1840262"/>
          <a:ext cx="11522857" cy="977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369622"/>
              </p:ext>
            </p:extLst>
          </p:nvPr>
        </p:nvGraphicFramePr>
        <p:xfrm>
          <a:off x="461819" y="3411068"/>
          <a:ext cx="11730181" cy="32480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41316"/>
            <a:ext cx="1482171" cy="145497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53296" y="2957857"/>
            <a:ext cx="10824668" cy="369332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b="1" dirty="0" smtClean="0">
                <a:solidFill>
                  <a:prstClr val="black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Рабочие группы при </a:t>
            </a:r>
            <a:r>
              <a:rPr lang="ru-RU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НТКМетр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89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506"/>
            <a:ext cx="12192000" cy="1754326"/>
          </a:xfrm>
          <a:prstGeom prst="rect">
            <a:avLst/>
          </a:prstGeom>
          <a:solidFill>
            <a:srgbClr val="15222B"/>
          </a:solidFill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9AD5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ВЫВОДЫ</a:t>
            </a:r>
          </a:p>
          <a:p>
            <a:pPr algn="ctr"/>
            <a:endParaRPr lang="ru-RU" sz="5400" b="1" dirty="0">
              <a:solidFill>
                <a:srgbClr val="9AD5E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s://www.admitsee.com/bloguploads/_framed/45-244446-cover-4dfec3ef318a4ae617886d0203b861ef-Talking_About_Leadership_In_your_Personal_Stateme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073453"/>
            <a:ext cx="12192000" cy="5784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613058" y="2388371"/>
            <a:ext cx="1264310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900" b="1" dirty="0">
                <a:solidFill>
                  <a:srgbClr val="9AD5E6"/>
                </a:solidFill>
                <a:latin typeface="+mj-lt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885425" y="3714901"/>
            <a:ext cx="126431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800" b="1" dirty="0">
                <a:solidFill>
                  <a:srgbClr val="9AD5E6"/>
                </a:solidFill>
                <a:latin typeface="+mj-lt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32296" y="2390689"/>
            <a:ext cx="126431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500" b="1" dirty="0">
                <a:solidFill>
                  <a:srgbClr val="9AD5E6"/>
                </a:solidFill>
                <a:latin typeface="+mj-lt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524564" y="2388371"/>
            <a:ext cx="126431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500" b="1" dirty="0">
                <a:solidFill>
                  <a:srgbClr val="9AD5E6"/>
                </a:solidFill>
                <a:latin typeface="+mj-lt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416832" y="1946478"/>
            <a:ext cx="126431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800" b="1" dirty="0">
                <a:solidFill>
                  <a:srgbClr val="9AD5E6"/>
                </a:solidFill>
                <a:latin typeface="+mj-lt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72622" y="3114737"/>
            <a:ext cx="12643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>
                <a:solidFill>
                  <a:srgbClr val="9AD5E6"/>
                </a:solidFill>
                <a:latin typeface="+mj-lt"/>
                <a:cs typeface="Arial" panose="020B0604020202020204" pitchFamily="34" charset="0"/>
              </a:rPr>
              <a:t>?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8563365" y="4109925"/>
            <a:ext cx="3087197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900" b="1" dirty="0" smtClean="0">
                <a:solidFill>
                  <a:srgbClr val="CFEE6E"/>
                </a:solidFill>
                <a:latin typeface="+mj-lt"/>
                <a:cs typeface="Arial" panose="020B0604020202020204" pitchFamily="34" charset="0"/>
              </a:rPr>
              <a:t>!</a:t>
            </a:r>
            <a:endParaRPr lang="ru-RU" sz="19900" b="1" dirty="0">
              <a:solidFill>
                <a:srgbClr val="CFEE6E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155" y="129841"/>
            <a:ext cx="1187168" cy="1165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75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6000" y="144841"/>
            <a:ext cx="10889672" cy="1113978"/>
          </a:xfrm>
          <a:solidFill>
            <a:srgbClr val="002060">
              <a:alpha val="69804"/>
            </a:srgbClr>
          </a:solidFill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ПРОБЛЕМЫ </a:t>
            </a:r>
            <a:br>
              <a:rPr lang="ru-RU" sz="40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ПОСТОЯННО ДЕЙСТВУЮЩИХ РАБОЧИХ ОРГАНОВ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5" name="Объект 4"/>
          <p:cNvSpPr txBox="1">
            <a:spLocks/>
          </p:cNvSpPr>
          <p:nvPr/>
        </p:nvSpPr>
        <p:spPr>
          <a:xfrm>
            <a:off x="1015998" y="1494818"/>
            <a:ext cx="10889673" cy="81785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prstClr val="black"/>
                </a:solidFill>
              </a:rPr>
              <a:t> </a:t>
            </a:r>
            <a:r>
              <a:rPr lang="ru-RU" sz="2800" dirty="0" smtClean="0">
                <a:solidFill>
                  <a:prstClr val="black"/>
                </a:solidFill>
              </a:rPr>
              <a:t>не достаточная активность национальных органов в организации проведения заседаний;</a:t>
            </a:r>
          </a:p>
          <a:p>
            <a:pPr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8" name="Объект 4"/>
          <p:cNvSpPr txBox="1">
            <a:spLocks/>
          </p:cNvSpPr>
          <p:nvPr/>
        </p:nvSpPr>
        <p:spPr>
          <a:xfrm>
            <a:off x="1015997" y="3774881"/>
            <a:ext cx="10889673" cy="81327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prstClr val="black"/>
                </a:solidFill>
              </a:rPr>
              <a:t>не все участники заседаний подготовлены по </a:t>
            </a:r>
            <a:r>
              <a:rPr lang="ru-RU" sz="2800" dirty="0">
                <a:solidFill>
                  <a:prstClr val="black"/>
                </a:solidFill>
              </a:rPr>
              <a:t>всем пунктам повестки </a:t>
            </a:r>
            <a:r>
              <a:rPr lang="ru-RU" sz="2800" dirty="0" smtClean="0">
                <a:solidFill>
                  <a:prstClr val="black"/>
                </a:solidFill>
              </a:rPr>
              <a:t>заседания;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9" name="Объект 4"/>
          <p:cNvSpPr txBox="1">
            <a:spLocks/>
          </p:cNvSpPr>
          <p:nvPr/>
        </p:nvSpPr>
        <p:spPr>
          <a:xfrm>
            <a:off x="1015998" y="2488786"/>
            <a:ext cx="10889673" cy="45228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US" sz="2800" dirty="0" smtClean="0">
                <a:solidFill>
                  <a:prstClr val="black"/>
                </a:solidFill>
              </a:rPr>
              <a:t> </a:t>
            </a:r>
            <a:r>
              <a:rPr lang="ru-RU" sz="2800" dirty="0" smtClean="0">
                <a:solidFill>
                  <a:prstClr val="black"/>
                </a:solidFill>
              </a:rPr>
              <a:t>не всегда члены рабочих органов участвуют в заседаниях ;</a:t>
            </a:r>
            <a:endParaRPr lang="ru-RU" sz="2800" dirty="0">
              <a:solidFill>
                <a:prstClr val="black"/>
              </a:solidFill>
            </a:endParaRPr>
          </a:p>
          <a:p>
            <a:pPr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14" name="Объект 4"/>
          <p:cNvSpPr txBox="1">
            <a:spLocks/>
          </p:cNvSpPr>
          <p:nvPr/>
        </p:nvSpPr>
        <p:spPr>
          <a:xfrm>
            <a:off x="1016000" y="4757941"/>
            <a:ext cx="10889672" cy="15838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prstClr val="black"/>
                </a:solidFill>
              </a:rPr>
              <a:t> </a:t>
            </a:r>
            <a:r>
              <a:rPr lang="ru-RU" sz="2800" dirty="0" smtClean="0">
                <a:solidFill>
                  <a:prstClr val="black"/>
                </a:solidFill>
              </a:rPr>
              <a:t>не достаточное соблюдение </a:t>
            </a:r>
            <a:r>
              <a:rPr lang="ru-RU" sz="2800" dirty="0">
                <a:solidFill>
                  <a:prstClr val="black"/>
                </a:solidFill>
              </a:rPr>
              <a:t>требований </a:t>
            </a:r>
            <a:r>
              <a:rPr lang="ru-RU" sz="2800" dirty="0" smtClean="0">
                <a:solidFill>
                  <a:prstClr val="black"/>
                </a:solidFill>
              </a:rPr>
              <a:t>прописанных </a:t>
            </a:r>
            <a:r>
              <a:rPr lang="ru-RU" sz="2800" dirty="0">
                <a:solidFill>
                  <a:prstClr val="black"/>
                </a:solidFill>
              </a:rPr>
              <a:t>в Правилах процедурах </a:t>
            </a:r>
            <a:r>
              <a:rPr lang="ru-RU" sz="2800" dirty="0" smtClean="0">
                <a:solidFill>
                  <a:prstClr val="black"/>
                </a:solidFill>
              </a:rPr>
              <a:t>МГС и в Протоколах </a:t>
            </a:r>
            <a:r>
              <a:rPr lang="ru-RU" sz="2800" dirty="0">
                <a:solidFill>
                  <a:prstClr val="black"/>
                </a:solidFill>
              </a:rPr>
              <a:t>заседаний </a:t>
            </a:r>
            <a:r>
              <a:rPr lang="ru-RU" sz="2800" dirty="0" smtClean="0">
                <a:solidFill>
                  <a:prstClr val="black"/>
                </a:solidFill>
              </a:rPr>
              <a:t>рабочих органов, являющимися обязательными </a:t>
            </a:r>
            <a:r>
              <a:rPr lang="ru-RU" sz="2800" dirty="0">
                <a:solidFill>
                  <a:prstClr val="black"/>
                </a:solidFill>
              </a:rPr>
              <a:t>для исполнения </a:t>
            </a:r>
            <a:r>
              <a:rPr lang="ru-RU" sz="2800" dirty="0" smtClean="0">
                <a:solidFill>
                  <a:prstClr val="black"/>
                </a:solidFill>
              </a:rPr>
              <a:t>национальными органами в </a:t>
            </a:r>
            <a:r>
              <a:rPr lang="ru-RU" sz="2800" dirty="0">
                <a:solidFill>
                  <a:prstClr val="black"/>
                </a:solidFill>
              </a:rPr>
              <a:t>части, их </a:t>
            </a:r>
            <a:r>
              <a:rPr lang="ru-RU" sz="2800" dirty="0" smtClean="0">
                <a:solidFill>
                  <a:prstClr val="black"/>
                </a:solidFill>
              </a:rPr>
              <a:t>касающейся.</a:t>
            </a:r>
            <a:endParaRPr lang="ru-RU" sz="2800" dirty="0">
              <a:solidFill>
                <a:prstClr val="black"/>
              </a:solidFill>
            </a:endParaRPr>
          </a:p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800" dirty="0" smtClean="0">
              <a:solidFill>
                <a:prstClr val="black"/>
              </a:solidFill>
            </a:endParaRPr>
          </a:p>
          <a:p>
            <a:pPr marL="0" indent="0">
              <a:buClr>
                <a:srgbClr val="C00000"/>
              </a:buClr>
              <a:buSzPct val="120000"/>
              <a:buNone/>
            </a:pPr>
            <a:endParaRPr lang="ru-RU" sz="2800" dirty="0">
              <a:solidFill>
                <a:prstClr val="black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5657"/>
            <a:ext cx="809288" cy="750431"/>
          </a:xfrm>
          <a:prstGeom prst="rect">
            <a:avLst/>
          </a:prstGeom>
        </p:spPr>
      </p:pic>
      <p:sp>
        <p:nvSpPr>
          <p:cNvPr id="11" name="Объект 4"/>
          <p:cNvSpPr txBox="1">
            <a:spLocks/>
          </p:cNvSpPr>
          <p:nvPr/>
        </p:nvSpPr>
        <p:spPr>
          <a:xfrm>
            <a:off x="1015998" y="3117176"/>
            <a:ext cx="10889673" cy="4752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prstClr val="black"/>
                </a:solidFill>
              </a:rPr>
              <a:t>частая сменяемость членов </a:t>
            </a:r>
            <a:r>
              <a:rPr lang="ru-RU" sz="2800" dirty="0">
                <a:solidFill>
                  <a:prstClr val="black"/>
                </a:solidFill>
              </a:rPr>
              <a:t>рабочих </a:t>
            </a:r>
            <a:r>
              <a:rPr lang="ru-RU" sz="2800" dirty="0" smtClean="0">
                <a:solidFill>
                  <a:prstClr val="black"/>
                </a:solidFill>
              </a:rPr>
              <a:t>органов;  </a:t>
            </a:r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86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6142" y="3727795"/>
            <a:ext cx="9210440" cy="1934096"/>
          </a:xfrm>
          <a:solidFill>
            <a:srgbClr val="D0CECE">
              <a:alpha val="67843"/>
            </a:srgbClr>
          </a:solidFill>
        </p:spPr>
        <p:txBody>
          <a:bodyPr>
            <a:noAutofit/>
          </a:bodyPr>
          <a:lstStyle/>
          <a:p>
            <a:pPr marL="0" indent="0" defTabSz="914400">
              <a:lnSpc>
                <a:spcPct val="100000"/>
              </a:lnSpc>
              <a:spcBef>
                <a:spcPct val="20000"/>
              </a:spcBef>
              <a:buNone/>
            </a:pPr>
            <a:r>
              <a:rPr lang="ru-RU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«Собраться вместе — это начало, оставаться вместе — это прогресс, работать вместе — это успех»</a:t>
            </a:r>
          </a:p>
          <a:p>
            <a:pPr marL="0" indent="0">
              <a:buNone/>
            </a:pP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694760" y="6021289"/>
            <a:ext cx="2355838" cy="615553"/>
          </a:xfrm>
          <a:prstGeom prst="rect">
            <a:avLst/>
          </a:prstGeom>
          <a:solidFill>
            <a:srgbClr val="D0CECE">
              <a:alpha val="80000"/>
            </a:srgbClr>
          </a:solidFill>
        </p:spPr>
        <p:txBody>
          <a:bodyPr wrap="none">
            <a:spAutoFit/>
          </a:bodyPr>
          <a:lstStyle/>
          <a:p>
            <a:r>
              <a:rPr lang="ru-RU" sz="3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Генри Форд</a:t>
            </a:r>
          </a:p>
        </p:txBody>
      </p:sp>
    </p:spTree>
    <p:extLst>
      <p:ext uri="{BB962C8B-B14F-4D97-AF65-F5344CB8AC3E}">
        <p14:creationId xmlns:p14="http://schemas.microsoft.com/office/powerpoint/2010/main" val="404032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/>
          </p:cNvSpPr>
          <p:nvPr/>
        </p:nvSpPr>
        <p:spPr>
          <a:xfrm>
            <a:off x="1091045" y="233675"/>
            <a:ext cx="10771797" cy="374393"/>
          </a:xfrm>
          <a:prstGeom prst="rect">
            <a:avLst/>
          </a:prstGeom>
          <a:solidFill>
            <a:srgbClr val="3671B6"/>
          </a:solidFill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Деятельность </a:t>
            </a:r>
            <a:r>
              <a:rPr lang="ru-RU" sz="18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НТКМетр</a:t>
            </a:r>
            <a:r>
              <a:rPr lang="ru-RU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1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регламентируется </a:t>
            </a:r>
            <a:endParaRPr lang="ru-RU" sz="1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5657"/>
            <a:ext cx="809288" cy="75043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697" y="3244666"/>
            <a:ext cx="583291" cy="8247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697" y="1290603"/>
            <a:ext cx="548274" cy="77534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697" y="2267635"/>
            <a:ext cx="548274" cy="7753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8697" y="5248140"/>
            <a:ext cx="674733" cy="744099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1773618" y="1419613"/>
            <a:ext cx="10089224" cy="646331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b="1" dirty="0">
                <a:solidFill>
                  <a:prstClr val="black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СОГЛАШЕНИЕ о проведении согласованной политики в области стандартизации, метрологии и </a:t>
            </a:r>
            <a:r>
              <a:rPr lang="ru-RU" b="1" dirty="0" smtClean="0">
                <a:solidFill>
                  <a:prstClr val="black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сертификации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773618" y="2375950"/>
            <a:ext cx="10089224" cy="646331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b="1" dirty="0">
                <a:solidFill>
                  <a:prstClr val="black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ПОЛОЖЕНИЕ о Межгосударственном совете по стандартизации, метрологии и </a:t>
            </a:r>
            <a:r>
              <a:rPr lang="ru-RU" b="1" dirty="0" smtClean="0">
                <a:solidFill>
                  <a:prstClr val="black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сертификации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773618" y="3395801"/>
            <a:ext cx="10089224" cy="369332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b="1" dirty="0" smtClean="0">
                <a:solidFill>
                  <a:prstClr val="black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ПОЛОЖЕНИЕ о </a:t>
            </a:r>
            <a:r>
              <a:rPr lang="ru-RU" b="1" dirty="0">
                <a:solidFill>
                  <a:prstClr val="black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Научно-технической комиссии по </a:t>
            </a:r>
            <a:r>
              <a:rPr lang="ru-RU" b="1" dirty="0" smtClean="0">
                <a:solidFill>
                  <a:prstClr val="black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метрологии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663430" y="4197114"/>
            <a:ext cx="10089224" cy="923330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b="1" dirty="0" smtClean="0">
                <a:solidFill>
                  <a:prstClr val="black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Действующими</a:t>
            </a:r>
            <a:r>
              <a:rPr lang="en-US" b="1" dirty="0" smtClean="0">
                <a:solidFill>
                  <a:prstClr val="black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prstClr val="black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межгосударственными </a:t>
            </a:r>
            <a:r>
              <a:rPr lang="ru-RU" b="1" dirty="0">
                <a:solidFill>
                  <a:prstClr val="black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стандартами, правилами и рекомендациями, рекомендациями международных организаций в области законодательной </a:t>
            </a:r>
            <a:r>
              <a:rPr lang="ru-RU" b="1" dirty="0" smtClean="0">
                <a:solidFill>
                  <a:prstClr val="black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метрологии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773618" y="5345908"/>
            <a:ext cx="10089224" cy="646331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b="1" dirty="0" smtClean="0">
                <a:solidFill>
                  <a:prstClr val="black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Протоколы заседания Межгосударственного </a:t>
            </a:r>
            <a:r>
              <a:rPr lang="ru-RU" b="1" dirty="0">
                <a:solidFill>
                  <a:prstClr val="black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совета по </a:t>
            </a:r>
            <a:r>
              <a:rPr lang="ru-RU" b="1" dirty="0" smtClean="0">
                <a:solidFill>
                  <a:prstClr val="black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стандартизации, метрологии </a:t>
            </a:r>
            <a:r>
              <a:rPr lang="ru-RU" b="1" dirty="0">
                <a:solidFill>
                  <a:prstClr val="black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и </a:t>
            </a:r>
            <a:r>
              <a:rPr lang="ru-RU" b="1" dirty="0" smtClean="0">
                <a:solidFill>
                  <a:prstClr val="black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сертификации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773618" y="6221592"/>
            <a:ext cx="10089224" cy="369332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b="1" dirty="0" smtClean="0">
                <a:solidFill>
                  <a:prstClr val="black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Межправительственные</a:t>
            </a:r>
            <a:r>
              <a:rPr lang="en-US" b="1" dirty="0" smtClean="0">
                <a:solidFill>
                  <a:prstClr val="black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prstClr val="black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Соглашения </a:t>
            </a:r>
            <a:r>
              <a:rPr lang="ru-RU" b="1" dirty="0">
                <a:solidFill>
                  <a:prstClr val="black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государств-участников СНГ</a:t>
            </a:r>
          </a:p>
        </p:txBody>
      </p:sp>
      <p:pic>
        <p:nvPicPr>
          <p:cNvPr id="17" name="Объект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697" y="4239738"/>
            <a:ext cx="583291" cy="83808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28" y="6054466"/>
            <a:ext cx="650002" cy="6515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1433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4911" y="70451"/>
            <a:ext cx="10783409" cy="817315"/>
          </a:xfrm>
          <a:solidFill>
            <a:srgbClr val="3671B6"/>
          </a:solidFill>
        </p:spPr>
        <p:txBody>
          <a:bodyPr>
            <a:normAutofit/>
          </a:bodyPr>
          <a:lstStyle/>
          <a:p>
            <a:r>
              <a:rPr lang="ru-RU" sz="2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Основными задачами и функциями </a:t>
            </a:r>
            <a:r>
              <a:rPr lang="ru-RU" sz="2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НТКМетр</a:t>
            </a:r>
            <a:r>
              <a:rPr lang="ru-RU" sz="2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являются: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4911" y="5666858"/>
            <a:ext cx="10783409" cy="689494"/>
          </a:xfrm>
          <a:solidFill>
            <a:srgbClr val="C6D9F1">
              <a:alpha val="69804"/>
            </a:srgbClr>
          </a:solidFill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b="1" dirty="0"/>
              <a:t>взаимодействие с другими научно-техническими комиссиями Совета и отраслевыми рабочими комиссиями Межгосударственных советов СНГ.</a:t>
            </a:r>
          </a:p>
          <a:p>
            <a:pPr algn="just"/>
            <a:endParaRPr lang="ru-RU" sz="20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94911" y="1009048"/>
            <a:ext cx="10783410" cy="646331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Формирование предложений и рекомендаций по проведению согласованной научно-технической политики государств-участников Соглашения в области обеспечения единства измерений;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94911" y="1746133"/>
            <a:ext cx="10783410" cy="369332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подготовка проектов решений Совета по вопросам обеспечения единства измерений;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94911" y="2215484"/>
            <a:ext cx="10783410" cy="923330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координация деятельности национальных органов по реализации межправительственных соглашений и решений Совета, относящихся к вопросам обеспечения единства измерений в государствах-участниках Соглашения;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00827" y="3235675"/>
            <a:ext cx="10783410" cy="646331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организация разработки проектов межгосударственных нормативных документов в области обеспечения единства измерений и их представление на принятие;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94911" y="3953736"/>
            <a:ext cx="10783410" cy="923330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формирование предложений по разработке программ создания и использования межгосударственных и рабочих эталонов, межгосударственных стандартных образцов состава и свойств веществ и материалов, стандартных справочных данных о физических константах и свойствах веществ и материалов;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94911" y="4948796"/>
            <a:ext cx="10783409" cy="646331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организация разработки межгосударственных программ проведения сличений национальных эталонов государств-участников Соглашения;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43" y="41316"/>
            <a:ext cx="891949" cy="87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44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8686" y="129220"/>
            <a:ext cx="10849992" cy="1013779"/>
          </a:xfrm>
          <a:solidFill>
            <a:srgbClr val="3671B6"/>
          </a:solidFill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Межгосударственные программы и планы в области обеспечения единства измерений 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8680" y="5880052"/>
            <a:ext cx="10849993" cy="476299"/>
          </a:xfrm>
          <a:solidFill>
            <a:srgbClr val="C6D9F1">
              <a:alpha val="69804"/>
            </a:srgb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/>
              <a:t>Программа пересмотра межгосударственных стандартов в области метрологии, разработанных до </a:t>
            </a:r>
            <a:r>
              <a:rPr lang="ru-RU" sz="1600" b="1" dirty="0"/>
              <a:t>1990 г.;</a:t>
            </a:r>
          </a:p>
          <a:p>
            <a:pPr marL="0" indent="0">
              <a:buNone/>
            </a:pP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6334"/>
            <a:ext cx="1032497" cy="101355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38685" y="1397244"/>
            <a:ext cx="10849993" cy="369332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r>
              <a:rPr lang="ru-RU" b="1" dirty="0"/>
              <a:t>Программа разработки и пересмотра основополагающих нормативных документов ГСИ (ОЕИ);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38684" y="1875382"/>
            <a:ext cx="10849993" cy="646331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Программа по созданию и применению межгосударственных стандартных образцов состава и свойств веществ и материалов на 2016-2020 годы;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38682" y="2681471"/>
            <a:ext cx="10849993" cy="646331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Программа работ по разработке аттестованных данных о физических константах и свойствах веществ и материалов по конкретным тематическим направлениям на 2016-2018 годы;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38682" y="3487560"/>
            <a:ext cx="10849993" cy="646331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Программа создания эталонов единицы длины нового поколения в диапазоне 10</a:t>
            </a:r>
            <a:r>
              <a:rPr lang="ru-RU" b="1" baseline="30000" dirty="0"/>
              <a:t>-9</a:t>
            </a:r>
            <a:r>
              <a:rPr lang="ru-RU" b="1" dirty="0"/>
              <a:t> ÷ 10</a:t>
            </a:r>
            <a:r>
              <a:rPr lang="ru-RU" b="1" baseline="30000" dirty="0"/>
              <a:t>-4</a:t>
            </a:r>
            <a:r>
              <a:rPr lang="ru-RU" b="1" dirty="0"/>
              <a:t>м на 2016-2018 годы;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38681" y="4280761"/>
            <a:ext cx="10849993" cy="646331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Программа работ по созданию системы метрологического обеспечения измерений калорийности (энергии сгорания) газового топлива в сфере газовой калориметрии, а также других видов топлив;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38680" y="5029574"/>
            <a:ext cx="10849993" cy="646331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r>
              <a:rPr lang="ru-RU" b="1" dirty="0"/>
              <a:t>План разработки межгосударственных нормативных документов по совершенствованию учета и качества взаимопоставляемых энергоносителей;</a:t>
            </a:r>
          </a:p>
        </p:txBody>
      </p:sp>
    </p:spTree>
    <p:extLst>
      <p:ext uri="{BB962C8B-B14F-4D97-AF65-F5344CB8AC3E}">
        <p14:creationId xmlns:p14="http://schemas.microsoft.com/office/powerpoint/2010/main" val="37722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65317" y="1050224"/>
            <a:ext cx="10786369" cy="646331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Программа работ по стандартизации, метрологии и оценке соответствия в области неразрушающего контроля;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65318" y="1858182"/>
            <a:ext cx="10786368" cy="369332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r>
              <a:rPr lang="ru-RU" b="1" dirty="0"/>
              <a:t>Программа работ по обеспечению единства измерений в сфере здравоохранения;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97871" y="2385128"/>
            <a:ext cx="10786368" cy="369332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r>
              <a:rPr lang="ru-RU" b="1" dirty="0"/>
              <a:t>План работ рабочей группы по основополагающим документам в области метрологии;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97871" y="2936218"/>
            <a:ext cx="10786368" cy="646331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План пересмотра и разработки межгосударственных нормативных документов по стандартным образцам;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97871" y="3738144"/>
            <a:ext cx="10786368" cy="646331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План разработки нормативных документов в области метрологического обеспечения информационно-измерительных систем (ИИС);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97871" y="4561332"/>
            <a:ext cx="10786368" cy="646331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План разработки межгосударственных нормативных документов по метрологическому обеспечению радиационной стерилизации изделий медицинского назначения однократного применения;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130423" y="5369290"/>
            <a:ext cx="10753816" cy="646331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r>
              <a:rPr lang="ru-RU" b="1" dirty="0"/>
              <a:t>План разработки межгосударственных нормативных документов по обеспечении единства измерений поглощенной дозы ионизирующего излучения при радиационной обработке пищевых продуктов;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130423" y="6177248"/>
            <a:ext cx="10753816" cy="369332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r>
              <a:rPr lang="ru-RU" b="1" dirty="0"/>
              <a:t>План межгосударственных программ проверки квалификации (МППК) лабораторий.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038686" y="129220"/>
            <a:ext cx="10849992" cy="554271"/>
          </a:xfrm>
          <a:solidFill>
            <a:srgbClr val="3671B6"/>
          </a:solidFill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Межгосударственные программы и планы в области обеспечения единства измерений 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6334"/>
            <a:ext cx="1032497" cy="1013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63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2601" y="5728117"/>
            <a:ext cx="5073834" cy="369332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r>
              <a:rPr lang="ru-RU" b="1" dirty="0"/>
              <a:t>Государства - участники Программы: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77026" y="4396767"/>
            <a:ext cx="10796700" cy="1200329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dirty="0"/>
              <a:t>Реализация </a:t>
            </a:r>
            <a:r>
              <a:rPr lang="ru-RU" sz="2400" dirty="0" smtClean="0"/>
              <a:t>Программы </a:t>
            </a:r>
            <a:r>
              <a:rPr lang="ru-RU" sz="2400" b="1" dirty="0"/>
              <a:t>способствует совершенствованию документов по межгосударственной стандартизации в сфере обеспечения единства измерений </a:t>
            </a:r>
            <a:r>
              <a:rPr lang="ru-RU" sz="2400" dirty="0"/>
              <a:t>государств - участников Соглашения.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56441" y="262970"/>
            <a:ext cx="10849993" cy="984885"/>
          </a:xfrm>
          <a:prstGeom prst="rect">
            <a:avLst/>
          </a:prstGeom>
          <a:solidFill>
            <a:srgbClr val="3671B6"/>
          </a:solidFill>
        </p:spPr>
        <p:txBody>
          <a:bodyPr wrap="square">
            <a:spAutoFit/>
          </a:bodyPr>
          <a:lstStyle/>
          <a:p>
            <a:r>
              <a:rPr lang="ru-RU" sz="2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ПРОГРАММА РАЗРАБОТКИ И ПЕРЕСМОТРА ОСНОВОПОЛАГАЮЩИХ НОРМАТИВНЫХ ДОКУМЕНТОВ ГСИ (ОЕИ)</a:t>
            </a:r>
            <a:endParaRPr lang="ru-RU" sz="2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2499" y="6312598"/>
            <a:ext cx="728326" cy="36512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15800" y="6312598"/>
            <a:ext cx="726950" cy="365125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31" y="262970"/>
            <a:ext cx="908567" cy="891896"/>
          </a:xfrm>
          <a:prstGeom prst="rect">
            <a:avLst/>
          </a:prstGeom>
        </p:spPr>
      </p:pic>
      <p:graphicFrame>
        <p:nvGraphicFramePr>
          <p:cNvPr id="22" name="Объект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4818917"/>
              </p:ext>
            </p:extLst>
          </p:nvPr>
        </p:nvGraphicFramePr>
        <p:xfrm>
          <a:off x="1056440" y="1305095"/>
          <a:ext cx="10849994" cy="1299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" name="Acrobat Document" r:id="rId6" imgW="5667198" imgH="8020037" progId="Acrobat.Document.11">
                  <p:embed/>
                </p:oleObj>
              </mc:Choice>
              <mc:Fallback>
                <p:oleObj name="Acrobat Document" r:id="rId6" imgW="5667198" imgH="8020037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56440" y="1305095"/>
                        <a:ext cx="10849994" cy="12995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089147" y="5770574"/>
            <a:ext cx="2885425" cy="369332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Сопровождение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1856" y="6139906"/>
            <a:ext cx="2811969" cy="58157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1056440" y="1896297"/>
            <a:ext cx="10817286" cy="738664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В рамках </a:t>
            </a:r>
            <a:r>
              <a:rPr lang="ru-RU" b="1" dirty="0" smtClean="0"/>
              <a:t>Программы реализовывается  </a:t>
            </a:r>
            <a:r>
              <a:rPr lang="ru-RU" sz="2400" b="1" dirty="0"/>
              <a:t>12</a:t>
            </a:r>
            <a:r>
              <a:rPr lang="ru-RU" b="1" dirty="0"/>
              <a:t> проектов документов по межгосударственной стандартизации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56440" y="2762047"/>
            <a:ext cx="10817286" cy="738664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r>
              <a:rPr lang="ru-RU" b="1" dirty="0"/>
              <a:t>Проекты </a:t>
            </a:r>
            <a:r>
              <a:rPr lang="ru-RU" sz="2400" b="1" dirty="0"/>
              <a:t>4</a:t>
            </a:r>
            <a:r>
              <a:rPr lang="ru-RU" b="1" dirty="0"/>
              <a:t> документов по межгосударственной реализации находятся на разных стадиях рассмотрения в АИС МГС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77026" y="3562223"/>
            <a:ext cx="10817286" cy="738664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Проекты </a:t>
            </a:r>
            <a:r>
              <a:rPr lang="ru-RU" sz="2400" b="1" dirty="0"/>
              <a:t>4</a:t>
            </a:r>
            <a:r>
              <a:rPr lang="ru-RU" b="1" dirty="0"/>
              <a:t> документов по межгосударственной реализации находятся на стадии организации разработки стандарта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267" y="2810664"/>
            <a:ext cx="882031" cy="73866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845" y="6312598"/>
            <a:ext cx="715454" cy="34225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2846" y="6322362"/>
            <a:ext cx="704678" cy="33858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876" y="5770574"/>
            <a:ext cx="1123950" cy="36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72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1789" y="2068390"/>
            <a:ext cx="3875412" cy="115670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3249" y="1037314"/>
            <a:ext cx="6798460" cy="2951839"/>
          </a:xfrm>
          <a:solidFill>
            <a:srgbClr val="C6D9F1">
              <a:alpha val="69804"/>
            </a:srgbClr>
          </a:solidFill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b="1" dirty="0"/>
              <a:t>Цель сотрудничества по СО в рамках МГС - обеспечение единства измерений состава и свойств веществ и материалов на основе создания и применения МСО </a:t>
            </a:r>
            <a:r>
              <a:rPr lang="ru-RU" sz="1400" dirty="0"/>
              <a:t>при: </a:t>
            </a:r>
          </a:p>
          <a:p>
            <a:pPr algn="just"/>
            <a:r>
              <a:rPr lang="ru-RU" sz="1400" dirty="0" smtClean="0"/>
              <a:t>испытаниях </a:t>
            </a:r>
            <a:r>
              <a:rPr lang="ru-RU" sz="1400" dirty="0"/>
              <a:t>и оценке показателей качества в сфере производства, торговли;</a:t>
            </a:r>
          </a:p>
          <a:p>
            <a:pPr algn="just"/>
            <a:r>
              <a:rPr lang="ru-RU" sz="1400" dirty="0" smtClean="0"/>
              <a:t>выполнении </a:t>
            </a:r>
            <a:r>
              <a:rPr lang="ru-RU" sz="1400" dirty="0"/>
              <a:t>торгово-расчетных операций;</a:t>
            </a:r>
          </a:p>
          <a:p>
            <a:pPr algn="just"/>
            <a:r>
              <a:rPr lang="ru-RU" sz="1400" dirty="0" smtClean="0"/>
              <a:t>научных </a:t>
            </a:r>
            <a:r>
              <a:rPr lang="ru-RU" sz="1400" dirty="0"/>
              <a:t>исследованиях, в том числе в новейших областях (биотехнологии, </a:t>
            </a:r>
            <a:r>
              <a:rPr lang="ru-RU" sz="1400" dirty="0" err="1"/>
              <a:t>нанотехнологии</a:t>
            </a:r>
            <a:r>
              <a:rPr lang="ru-RU" sz="1400" dirty="0"/>
              <a:t> и др.); </a:t>
            </a:r>
          </a:p>
          <a:p>
            <a:pPr algn="just"/>
            <a:r>
              <a:rPr lang="ru-RU" sz="1400" dirty="0" smtClean="0"/>
              <a:t>контроле </a:t>
            </a:r>
            <a:r>
              <a:rPr lang="ru-RU" sz="1400" dirty="0"/>
              <a:t>окружающей среды; </a:t>
            </a:r>
          </a:p>
          <a:p>
            <a:pPr algn="just"/>
            <a:r>
              <a:rPr lang="ru-RU" sz="1400" dirty="0" smtClean="0"/>
              <a:t>разработке </a:t>
            </a:r>
            <a:r>
              <a:rPr lang="ru-RU" sz="1400" dirty="0"/>
              <a:t>нормативных документов - обеспечить единство терминологии, требований к СО, применению СО для обеспечения единства измерений лабораторий разных стран и профиля работ;</a:t>
            </a:r>
          </a:p>
          <a:p>
            <a:pPr algn="just"/>
            <a:r>
              <a:rPr lang="ru-RU" sz="1400" dirty="0" smtClean="0"/>
              <a:t>других </a:t>
            </a:r>
            <a:r>
              <a:rPr lang="ru-RU" sz="1400" dirty="0"/>
              <a:t>видах деятельности государств-участников Соглашения.</a:t>
            </a:r>
          </a:p>
          <a:p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6808" y="4081602"/>
            <a:ext cx="3315394" cy="163339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34989" y="242456"/>
            <a:ext cx="10852212" cy="707886"/>
          </a:xfrm>
          <a:prstGeom prst="rect">
            <a:avLst/>
          </a:prstGeom>
          <a:solidFill>
            <a:srgbClr val="3671B6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ПРОГРАММА ПО СОЗДАНИЮ И ПРИМЕНЕНИЮ МЕЖГОСУДАРСТВЕННЫХ СТАНДАРТНЫХ ОБРАЗЦОВ СОСТАВА И СВОЙСТВ ВЕЩЕСТВ И МАТЕРИАЛОВ НА 2016-2020 ГОДЫ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632" y="1253945"/>
            <a:ext cx="862176" cy="2689191"/>
          </a:xfrm>
          <a:prstGeom prst="rect">
            <a:avLst/>
          </a:prstGeom>
          <a:solidFill>
            <a:srgbClr val="C6D9F1"/>
          </a:solidFill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834" y="200428"/>
            <a:ext cx="932155" cy="91505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992151" y="3342823"/>
            <a:ext cx="3895049" cy="646331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r>
              <a:rPr lang="ru-RU" dirty="0"/>
              <a:t>в Реестре </a:t>
            </a:r>
            <a:r>
              <a:rPr lang="ru-RU" dirty="0" smtClean="0"/>
              <a:t>МСО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ru-RU" dirty="0"/>
              <a:t>зарегистрировано </a:t>
            </a:r>
            <a:endParaRPr lang="ru-RU" dirty="0" smtClean="0"/>
          </a:p>
          <a:p>
            <a:r>
              <a:rPr lang="ru-RU" b="1" dirty="0" smtClean="0"/>
              <a:t>2211 </a:t>
            </a:r>
            <a:r>
              <a:rPr lang="ru-RU" b="1" dirty="0"/>
              <a:t>типов МСО</a:t>
            </a: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4696287" y="4081602"/>
            <a:ext cx="7190914" cy="2274749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ru-RU" sz="1800" dirty="0" smtClean="0"/>
              <a:t>Реализация Программы способствует </a:t>
            </a:r>
            <a:r>
              <a:rPr lang="ru-RU" sz="1800" b="1" dirty="0" smtClean="0"/>
              <a:t>устранению технических барьеров и качественному выполнению торгово-расчетных операций, обеспечивает достоверный анализ ценовых и качественных параметров экспортируемых и импортируемых товаров (сырья, продуктов питания, нефтяной и химической продукции и т.п.), обеспечивает качественный уровень оценки экологической обстановки, повышение качества продуктов питания и продовольственного сырья.</a:t>
            </a:r>
            <a:endParaRPr lang="ru-RU" sz="18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71568" y="1281796"/>
            <a:ext cx="3915633" cy="77415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4696288" y="6438076"/>
            <a:ext cx="3967860" cy="369332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r>
              <a:rPr lang="ru-RU" b="1" dirty="0"/>
              <a:t>Государства - участники Программы: 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07160" y="6411228"/>
            <a:ext cx="545195" cy="36512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21689" y="6417931"/>
            <a:ext cx="576986" cy="365125"/>
          </a:xfrm>
          <a:prstGeom prst="rect">
            <a:avLst/>
          </a:prstGeom>
        </p:spPr>
      </p:pic>
      <p:pic>
        <p:nvPicPr>
          <p:cNvPr id="3074" name="Picture 2" descr="https://upload.wikimedia.org/wikipedia/commons/d/d4/%D0%A3%D0%9D%D0%98%D0%98%D0%9C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791" y="6193725"/>
            <a:ext cx="2871474" cy="460603"/>
          </a:xfrm>
          <a:prstGeom prst="rect">
            <a:avLst/>
          </a:prstGeom>
          <a:solidFill>
            <a:srgbClr val="C6D9F1"/>
          </a:solidFill>
          <a:ln>
            <a:noFill/>
          </a:ln>
          <a:extLst/>
        </p:spPr>
      </p:pic>
      <p:sp>
        <p:nvSpPr>
          <p:cNvPr id="19" name="Прямоугольник 18"/>
          <p:cNvSpPr/>
          <p:nvPr/>
        </p:nvSpPr>
        <p:spPr>
          <a:xfrm>
            <a:off x="1034989" y="5870123"/>
            <a:ext cx="2898170" cy="338554"/>
          </a:xfrm>
          <a:prstGeom prst="rect">
            <a:avLst/>
          </a:prstGeom>
          <a:solidFill>
            <a:srgbClr val="C6D9F1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1600" b="1" dirty="0"/>
              <a:t>Сопровождение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5824" y="6448799"/>
            <a:ext cx="545195" cy="30338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3527" y="6443043"/>
            <a:ext cx="545195" cy="28737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121" y="6441028"/>
            <a:ext cx="545195" cy="29027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537" y="5851758"/>
            <a:ext cx="1123950" cy="3693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971568" y="2117528"/>
            <a:ext cx="3875412" cy="1077218"/>
          </a:xfrm>
          <a:prstGeom prst="rect">
            <a:avLst/>
          </a:prstGeom>
          <a:solidFill>
            <a:srgbClr val="C6D9F1">
              <a:alpha val="72157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1600" b="1" dirty="0"/>
              <a:t>http://easc.by/ информационные ресурсы/ метрология/ Реестр межгосударственных стандартных </a:t>
            </a:r>
            <a:r>
              <a:rPr lang="ru-RU" sz="1600" b="1" dirty="0" smtClean="0"/>
              <a:t>образцов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18313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6999</TotalTime>
  <Words>2907</Words>
  <Application>Microsoft Office PowerPoint</Application>
  <PresentationFormat>Широкоэкранный</PresentationFormat>
  <Paragraphs>331</Paragraphs>
  <Slides>32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44" baseType="lpstr">
      <vt:lpstr>Arial</vt:lpstr>
      <vt:lpstr>Arial Black</vt:lpstr>
      <vt:lpstr>Calibri</vt:lpstr>
      <vt:lpstr>Calibri Light</vt:lpstr>
      <vt:lpstr>Times New Roman</vt:lpstr>
      <vt:lpstr>Verdana</vt:lpstr>
      <vt:lpstr>Wingdings</vt:lpstr>
      <vt:lpstr>5_Тема Office</vt:lpstr>
      <vt:lpstr>3_Тема Office</vt:lpstr>
      <vt:lpstr>6_Тема Office</vt:lpstr>
      <vt:lpstr>4_Тема Office</vt:lpstr>
      <vt:lpstr>Acrobat Document</vt:lpstr>
      <vt:lpstr>Презентация PowerPoint</vt:lpstr>
      <vt:lpstr>СТРУКТУРА МЕЖГОСУДАРСТВЕННОГО СОВЕТА  ПО СТАНДАРТИЗАЦИИ, МЕТРОЛОГИИ И СЕРТИФИКАЦИИ</vt:lpstr>
      <vt:lpstr>РАБОЧИЕ ОРГАНЫ МГС  ДЛЯ ВЫРАБОТКИ ПРЕДЛОЖЕНИЙ И РЕКОМЕНДАЦИЙ ПО ФОРМИРОВАНИЮ СОГЛАСОВАННОЙ НАУЧНО-ТЕХНИЧЕСКОЙ ПОЛИТИКИ И КООРДИНАЦИИ РАБОТ  В ОБЛАСТИ МЕТРОЛОГИИ  </vt:lpstr>
      <vt:lpstr>Презентация PowerPoint</vt:lpstr>
      <vt:lpstr>Основными задачами и функциями НТКМетр являются:</vt:lpstr>
      <vt:lpstr>Межгосударственные программы и планы в области обеспечения единства измерений  </vt:lpstr>
      <vt:lpstr>Межгосударственные программы и планы в области обеспечения единства измерений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ПРОБЛЕМЫ  ПОСТОЯННО ДЕЙСТВУЮЩИХ РАБОЧИХ ОРГАНОВ</vt:lpstr>
      <vt:lpstr>Презентация PowerPoint</vt:lpstr>
    </vt:vector>
  </TitlesOfParts>
  <Company>Windows 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v.charniak</dc:creator>
  <cp:lastModifiedBy>v.charniak</cp:lastModifiedBy>
  <cp:revision>318</cp:revision>
  <cp:lastPrinted>2017-03-29T09:51:54Z</cp:lastPrinted>
  <dcterms:created xsi:type="dcterms:W3CDTF">2016-11-14T07:27:54Z</dcterms:created>
  <dcterms:modified xsi:type="dcterms:W3CDTF">2019-05-23T10:19:14Z</dcterms:modified>
</cp:coreProperties>
</file>