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57" r:id="rId3"/>
    <p:sldId id="265" r:id="rId4"/>
    <p:sldId id="261" r:id="rId5"/>
    <p:sldId id="259" r:id="rId6"/>
    <p:sldId id="264" r:id="rId7"/>
    <p:sldId id="263" r:id="rId8"/>
    <p:sldId id="262" r:id="rId9"/>
    <p:sldId id="266" r:id="rId10"/>
    <p:sldId id="267" r:id="rId11"/>
    <p:sldId id="25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0545E0-360F-494E-A697-B3DFD4CD0799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60FA2F-B929-47A8-9E0D-61F5D7376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106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8022F-CA0D-49A1-9DFE-18748BC95638}" type="datetime1">
              <a:rPr lang="ru-RU" smtClean="0"/>
              <a:t>08.05.2019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629C-8D5F-465E-ACD3-D5CC43DE641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C8FE5-95F2-4FFB-B7B2-CE1C151A6702}" type="datetime1">
              <a:rPr lang="ru-RU" smtClean="0"/>
              <a:t>08.05.2019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629C-8D5F-465E-ACD3-D5CC43DE64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E014-7FE6-4BF3-B51D-6A335DF4717A}" type="datetime1">
              <a:rPr lang="ru-RU" smtClean="0"/>
              <a:t>08.05.2019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629C-8D5F-465E-ACD3-D5CC43DE64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C1D1B-BF81-4EA8-8972-494480AF9EE6}" type="datetime1">
              <a:rPr lang="ru-RU" smtClean="0"/>
              <a:t>08.05.2019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629C-8D5F-465E-ACD3-D5CC43DE64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A2738-03C0-4E0A-BAD3-D2CE514853AB}" type="datetime1">
              <a:rPr lang="ru-RU" smtClean="0"/>
              <a:t>08.05.2019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629C-8D5F-465E-ACD3-D5CC43DE641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94D6E-768F-4EEA-AB8A-0EA760F31A6F}" type="datetime1">
              <a:rPr lang="ru-RU" smtClean="0"/>
              <a:t>08.05.2019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629C-8D5F-465E-ACD3-D5CC43DE64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D87EA-E07D-4F34-BBBB-E27074131D8C}" type="datetime1">
              <a:rPr lang="ru-RU" smtClean="0"/>
              <a:t>08.05.2019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629C-8D5F-465E-ACD3-D5CC43DE64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AA262-DB77-4768-B2A3-031148A1E0C1}" type="datetime1">
              <a:rPr lang="ru-RU" smtClean="0"/>
              <a:t>08.05.2019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629C-8D5F-465E-ACD3-D5CC43DE64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A6DF1-A34C-424B-944E-4A55252AAECA}" type="datetime1">
              <a:rPr lang="ru-RU" smtClean="0"/>
              <a:t>08.05.2019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629C-8D5F-465E-ACD3-D5CC43DE64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CD5D6-75BB-4A84-B1DF-D1C72D973F63}" type="datetime1">
              <a:rPr lang="ru-RU" smtClean="0"/>
              <a:t>08.05.2019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629C-8D5F-465E-ACD3-D5CC43DE64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5B132-3B72-41CE-8D5E-0A4EEE163081}" type="datetime1">
              <a:rPr lang="ru-RU" smtClean="0"/>
              <a:t>08.05.2019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D90629C-8D5F-465E-ACD3-D5CC43DE641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1796F66-E02D-4147-881F-A7C3E6823918}" type="datetime1">
              <a:rPr lang="ru-RU" smtClean="0"/>
              <a:t>08.05.2019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D90629C-8D5F-465E-ACD3-D5CC43DE641A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851648" cy="90872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  <a:effectLst/>
              </a:rPr>
              <a:t>4</a:t>
            </a:r>
            <a:r>
              <a:rPr lang="en-US" sz="2800" dirty="0" smtClean="0">
                <a:solidFill>
                  <a:srgbClr val="FFFF00"/>
                </a:solidFill>
                <a:effectLst/>
              </a:rPr>
              <a:t>9</a:t>
            </a:r>
            <a:r>
              <a:rPr lang="ru-RU" sz="2800" dirty="0" smtClean="0">
                <a:solidFill>
                  <a:srgbClr val="FFFF00"/>
                </a:solidFill>
                <a:effectLst/>
              </a:rPr>
              <a:t>-е заседание </a:t>
            </a:r>
            <a:r>
              <a:rPr lang="ru-RU" sz="2800" dirty="0" err="1" smtClean="0">
                <a:solidFill>
                  <a:srgbClr val="FFFF00"/>
                </a:solidFill>
                <a:effectLst/>
              </a:rPr>
              <a:t>НТКМетр</a:t>
            </a:r>
            <a:r>
              <a:rPr lang="uk-UA" sz="2800" dirty="0" smtClean="0">
                <a:solidFill>
                  <a:srgbClr val="FFFF00"/>
                </a:solidFill>
                <a:effectLst/>
              </a:rPr>
              <a:t>, </a:t>
            </a:r>
            <a:r>
              <a:rPr lang="ru-RU" sz="2800" dirty="0" smtClean="0">
                <a:solidFill>
                  <a:srgbClr val="FFFF00"/>
                </a:solidFill>
                <a:effectLst/>
              </a:rPr>
              <a:t>2</a:t>
            </a:r>
            <a:r>
              <a:rPr lang="en-US" sz="2800" dirty="0" smtClean="0">
                <a:solidFill>
                  <a:srgbClr val="FFFF00"/>
                </a:solidFill>
                <a:effectLst/>
              </a:rPr>
              <a:t>2</a:t>
            </a:r>
            <a:r>
              <a:rPr lang="ru-RU" sz="2800" dirty="0" smtClean="0">
                <a:solidFill>
                  <a:srgbClr val="FFFF00"/>
                </a:solidFill>
                <a:effectLst/>
              </a:rPr>
              <a:t>-2</a:t>
            </a:r>
            <a:r>
              <a:rPr lang="en-US" sz="2800" dirty="0" smtClean="0">
                <a:solidFill>
                  <a:srgbClr val="FFFF00"/>
                </a:solidFill>
                <a:effectLst/>
              </a:rPr>
              <a:t>4</a:t>
            </a:r>
            <a:r>
              <a:rPr lang="ru-RU" sz="2800" dirty="0" smtClean="0">
                <a:solidFill>
                  <a:srgbClr val="FFFF00"/>
                </a:solidFill>
                <a:effectLst/>
              </a:rPr>
              <a:t> мая 2019 </a:t>
            </a:r>
            <a:r>
              <a:rPr lang="ru-RU" sz="2800" dirty="0">
                <a:solidFill>
                  <a:srgbClr val="FFFF00"/>
                </a:solidFill>
                <a:effectLst/>
              </a:rPr>
              <a:t>г</a:t>
            </a:r>
            <a:r>
              <a:rPr lang="ru-RU" sz="2800" dirty="0" smtClean="0">
                <a:solidFill>
                  <a:srgbClr val="FFFF00"/>
                </a:solidFill>
                <a:effectLst/>
              </a:rPr>
              <a:t>.</a:t>
            </a:r>
            <a:r>
              <a:rPr lang="en-US" sz="2800" dirty="0" smtClean="0">
                <a:solidFill>
                  <a:srgbClr val="FFFF00"/>
                </a:solidFill>
                <a:effectLst/>
              </a:rPr>
              <a:t/>
            </a:r>
            <a:br>
              <a:rPr lang="en-US" sz="2800" dirty="0" smtClean="0">
                <a:solidFill>
                  <a:srgbClr val="FFFF00"/>
                </a:solidFill>
                <a:effectLst/>
              </a:rPr>
            </a:br>
            <a:r>
              <a:rPr lang="ru-RU" sz="2800" dirty="0" smtClean="0">
                <a:solidFill>
                  <a:srgbClr val="FFFF00"/>
                </a:solidFill>
                <a:effectLst/>
              </a:rPr>
              <a:t>г</a:t>
            </a:r>
            <a:r>
              <a:rPr lang="ru-RU" sz="2800" dirty="0">
                <a:solidFill>
                  <a:srgbClr val="FFFF00"/>
                </a:solidFill>
                <a:effectLst/>
              </a:rPr>
              <a:t>. </a:t>
            </a:r>
            <a:r>
              <a:rPr lang="ru-RU" sz="2800" dirty="0" smtClean="0">
                <a:solidFill>
                  <a:srgbClr val="FFFF00"/>
                </a:solidFill>
                <a:effectLst/>
              </a:rPr>
              <a:t>Брест, Республика Беларусь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204864"/>
            <a:ext cx="9144000" cy="309634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Олег Величко</a:t>
            </a:r>
          </a:p>
          <a:p>
            <a:pPr algn="ctr"/>
            <a:endParaRPr lang="ru-RU" sz="1600" b="1" dirty="0" smtClean="0">
              <a:solidFill>
                <a:srgbClr val="FFFF00"/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О метрологической деятельности</a:t>
            </a:r>
          </a:p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в Украине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(начало </a:t>
            </a:r>
            <a:r>
              <a:rPr lang="ru-RU" sz="3200" b="1" dirty="0" smtClean="0">
                <a:solidFill>
                  <a:srgbClr val="FFFF00"/>
                </a:solidFill>
              </a:rPr>
              <a:t>201</a:t>
            </a:r>
            <a:r>
              <a:rPr lang="en-US" sz="3200" b="1" dirty="0" smtClean="0">
                <a:solidFill>
                  <a:srgbClr val="FFFF00"/>
                </a:solidFill>
              </a:rPr>
              <a:t>8</a:t>
            </a:r>
            <a:r>
              <a:rPr lang="ru-RU" sz="3200" b="1" dirty="0" smtClean="0">
                <a:solidFill>
                  <a:srgbClr val="FFFF00"/>
                </a:solidFill>
              </a:rPr>
              <a:t> г. – начало 201</a:t>
            </a:r>
            <a:r>
              <a:rPr lang="en-US" sz="3200" b="1" dirty="0" smtClean="0">
                <a:solidFill>
                  <a:srgbClr val="FFFF00"/>
                </a:solidFill>
              </a:rPr>
              <a:t>9</a:t>
            </a:r>
            <a:r>
              <a:rPr lang="ru-RU" sz="3200" b="1" dirty="0" smtClean="0">
                <a:solidFill>
                  <a:srgbClr val="FFFF00"/>
                </a:solidFill>
              </a:rPr>
              <a:t> г.)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48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98072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Количество СМС, май </a:t>
            </a:r>
            <a:r>
              <a:rPr lang="ru-RU" sz="2400" dirty="0" smtClean="0">
                <a:solidFill>
                  <a:srgbClr val="FFFF00"/>
                </a:solidFill>
              </a:rPr>
              <a:t>2019 г.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04448" y="6492875"/>
            <a:ext cx="539552" cy="365125"/>
          </a:xfrm>
        </p:spPr>
        <p:txBody>
          <a:bodyPr/>
          <a:lstStyle/>
          <a:p>
            <a:fld id="{4D90629C-8D5F-465E-ACD3-D5CC43DE641A}" type="slidenum">
              <a:rPr lang="ru-RU" sz="2000" smtClean="0">
                <a:solidFill>
                  <a:srgbClr val="FFFF00"/>
                </a:solidFill>
              </a:rPr>
              <a:t>10</a:t>
            </a:fld>
            <a:endParaRPr lang="ru-RU" sz="2000">
              <a:solidFill>
                <a:srgbClr val="FFFF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7897004" cy="4871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245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196752"/>
            <a:ext cx="8784976" cy="432048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Спасибо за внимание!</a:t>
            </a:r>
          </a:p>
          <a:p>
            <a:pPr algn="ctr"/>
            <a:endParaRPr lang="ru-RU" sz="3600" b="1" dirty="0">
              <a:solidFill>
                <a:srgbClr val="FFFF0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Олег Величко,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директор института</a:t>
            </a:r>
            <a:r>
              <a:rPr lang="en-US" sz="2800" b="1" dirty="0" smtClean="0">
                <a:solidFill>
                  <a:srgbClr val="FFFF00"/>
                </a:solidFill>
              </a:rPr>
              <a:t>, </a:t>
            </a:r>
            <a:r>
              <a:rPr lang="ru-RU" sz="2800" b="1" dirty="0" smtClean="0">
                <a:solidFill>
                  <a:srgbClr val="FFFF00"/>
                </a:solidFill>
              </a:rPr>
              <a:t>д.т.н., проф.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ГП «</a:t>
            </a:r>
            <a:r>
              <a:rPr lang="ru-RU" sz="2800" b="1" dirty="0" err="1" smtClean="0">
                <a:solidFill>
                  <a:srgbClr val="FFFF00"/>
                </a:solidFill>
              </a:rPr>
              <a:t>Укрметртестстандарт</a:t>
            </a:r>
            <a:r>
              <a:rPr lang="ru-RU" sz="2800" b="1" dirty="0" smtClean="0">
                <a:solidFill>
                  <a:srgbClr val="FFFF00"/>
                </a:solidFill>
              </a:rPr>
              <a:t>»,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г. Киев, ул. Метрологическая, 4</a:t>
            </a:r>
          </a:p>
          <a:p>
            <a:pPr algn="ctr"/>
            <a:r>
              <a:rPr lang="en-US" sz="3200" dirty="0" smtClean="0">
                <a:solidFill>
                  <a:srgbClr val="FFFF00"/>
                </a:solidFill>
              </a:rPr>
              <a:t>velychko@ukrcsm.kiev.ua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76455" y="6492875"/>
            <a:ext cx="470133" cy="365125"/>
          </a:xfrm>
        </p:spPr>
        <p:txBody>
          <a:bodyPr/>
          <a:lstStyle/>
          <a:p>
            <a:fld id="{4D90629C-8D5F-465E-ACD3-D5CC43DE641A}" type="slidenum">
              <a:rPr lang="ru-RU" sz="2000" smtClean="0">
                <a:solidFill>
                  <a:srgbClr val="FFFF00"/>
                </a:solidFill>
              </a:rPr>
              <a:t>11</a:t>
            </a:fld>
            <a:endParaRPr lang="ru-RU" sz="200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50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47" y="1916832"/>
            <a:ext cx="9144000" cy="3672408"/>
          </a:xfrm>
        </p:spPr>
        <p:txBody>
          <a:bodyPr>
            <a:noAutofit/>
          </a:bodyPr>
          <a:lstStyle/>
          <a:p>
            <a:pPr indent="360000" algn="just">
              <a:spcBef>
                <a:spcPts val="0"/>
              </a:spcBef>
            </a:pPr>
            <a:r>
              <a:rPr lang="ru-RU" sz="2800" dirty="0" smtClean="0">
                <a:solidFill>
                  <a:srgbClr val="FFFF00"/>
                </a:solidFill>
              </a:rPr>
              <a:t>В соответствии с Законом  Украины «О </a:t>
            </a:r>
            <a:r>
              <a:rPr lang="ru-RU" sz="2800" dirty="0" err="1" smtClean="0">
                <a:solidFill>
                  <a:srgbClr val="FFFF00"/>
                </a:solidFill>
              </a:rPr>
              <a:t>присоеди</a:t>
            </a:r>
            <a:r>
              <a:rPr lang="ru-RU" sz="2800" dirty="0" smtClean="0">
                <a:solidFill>
                  <a:srgbClr val="FFFF00"/>
                </a:solidFill>
              </a:rPr>
              <a:t>-нении Украины к Метрической Конвенции» от 23.05.2018 г. №2445-VIIІ Украина стала полным членом Метрической Конвенции.</a:t>
            </a:r>
          </a:p>
          <a:p>
            <a:pPr indent="360000" algn="just">
              <a:spcBef>
                <a:spcPts val="0"/>
              </a:spcBef>
            </a:pPr>
            <a:endParaRPr lang="ru-RU" sz="2800" dirty="0" smtClean="0">
              <a:solidFill>
                <a:srgbClr val="FFFF00"/>
              </a:solidFill>
            </a:endParaRPr>
          </a:p>
          <a:p>
            <a:pPr indent="360000" algn="just">
              <a:spcBef>
                <a:spcPts val="0"/>
              </a:spcBef>
            </a:pPr>
            <a:r>
              <a:rPr lang="ru-RU" sz="2800" dirty="0">
                <a:solidFill>
                  <a:srgbClr val="FFFF00"/>
                </a:solidFill>
              </a:rPr>
              <a:t>Закон Украины «О метрологии и метрологической деятельности» от 05.06.2014 г. №</a:t>
            </a:r>
            <a:r>
              <a:rPr lang="ru-RU" sz="2800" dirty="0" smtClean="0">
                <a:solidFill>
                  <a:srgbClr val="FFFF00"/>
                </a:solidFill>
              </a:rPr>
              <a:t>1314-VII регулирует метрологическую деятельность в Украине.</a:t>
            </a:r>
            <a:endParaRPr lang="ru-RU" sz="2800" dirty="0" smtClean="0">
              <a:solidFill>
                <a:srgbClr val="FFFF00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0" y="0"/>
            <a:ext cx="9144000" cy="980728"/>
          </a:xfrm>
          <a:prstGeom prst="rect">
            <a:avLst/>
          </a:prstGeom>
        </p:spPr>
        <p:txBody>
          <a:bodyPr vert="horz" lIns="0" rIns="18288">
            <a:no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>
                <a:solidFill>
                  <a:srgbClr val="FFFF00"/>
                </a:solidFill>
              </a:rPr>
              <a:t>Законодательные </a:t>
            </a:r>
            <a:r>
              <a:rPr lang="ru-RU" sz="2400" dirty="0" smtClean="0">
                <a:solidFill>
                  <a:srgbClr val="FFFF00"/>
                </a:solidFill>
              </a:rPr>
              <a:t>акты по метрологической деятельности</a:t>
            </a:r>
          </a:p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в </a:t>
            </a:r>
            <a:r>
              <a:rPr lang="ru-RU" sz="2400" dirty="0">
                <a:solidFill>
                  <a:srgbClr val="FFFF00"/>
                </a:solidFill>
              </a:rPr>
              <a:t>Украине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76456" y="6473403"/>
            <a:ext cx="467544" cy="365125"/>
          </a:xfrm>
        </p:spPr>
        <p:txBody>
          <a:bodyPr/>
          <a:lstStyle/>
          <a:p>
            <a:fld id="{4D90629C-8D5F-465E-ACD3-D5CC43DE641A}" type="slidenum">
              <a:rPr lang="ru-RU" sz="2000" smtClean="0">
                <a:solidFill>
                  <a:srgbClr val="FFFF00"/>
                </a:solidFill>
              </a:rPr>
              <a:t>2</a:t>
            </a:fld>
            <a:endParaRPr lang="ru-RU" sz="2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8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56792"/>
            <a:ext cx="9144000" cy="4680520"/>
          </a:xfrm>
        </p:spPr>
        <p:txBody>
          <a:bodyPr>
            <a:noAutofit/>
          </a:bodyPr>
          <a:lstStyle/>
          <a:p>
            <a:pPr indent="360000" algn="just">
              <a:spcBef>
                <a:spcPts val="0"/>
              </a:spcBef>
            </a:pPr>
            <a:r>
              <a:rPr lang="ru-RU" sz="2800" dirty="0" smtClean="0">
                <a:solidFill>
                  <a:srgbClr val="FFFF00"/>
                </a:solidFill>
              </a:rPr>
              <a:t>Технический </a:t>
            </a:r>
            <a:r>
              <a:rPr lang="ru-RU" sz="2800" dirty="0">
                <a:solidFill>
                  <a:srgbClr val="FFFF00"/>
                </a:solidFill>
              </a:rPr>
              <a:t>регламент </a:t>
            </a:r>
            <a:r>
              <a:rPr lang="ru-RU" sz="2800" dirty="0" smtClean="0">
                <a:solidFill>
                  <a:srgbClr val="FFFF00"/>
                </a:solidFill>
              </a:rPr>
              <a:t>(ТР) неавтоматических при-боров </a:t>
            </a:r>
            <a:r>
              <a:rPr lang="ru-RU" sz="2800" dirty="0">
                <a:solidFill>
                  <a:srgbClr val="FFFF00"/>
                </a:solidFill>
              </a:rPr>
              <a:t>для взвешивания, утвержденный </a:t>
            </a:r>
            <a:r>
              <a:rPr lang="ru-RU" sz="2800" dirty="0" smtClean="0">
                <a:solidFill>
                  <a:srgbClr val="FFFF00"/>
                </a:solidFill>
              </a:rPr>
              <a:t>постанов-</a:t>
            </a:r>
            <a:r>
              <a:rPr lang="ru-RU" sz="2800" dirty="0" err="1" smtClean="0">
                <a:solidFill>
                  <a:srgbClr val="FFFF00"/>
                </a:solidFill>
              </a:rPr>
              <a:t>лением</a:t>
            </a:r>
            <a:r>
              <a:rPr lang="ru-RU" sz="2800" dirty="0" smtClean="0">
                <a:solidFill>
                  <a:srgbClr val="FFFF00"/>
                </a:solidFill>
              </a:rPr>
              <a:t> КМУ </a:t>
            </a:r>
            <a:r>
              <a:rPr lang="ru-RU" sz="2800" dirty="0">
                <a:solidFill>
                  <a:srgbClr val="FFFF00"/>
                </a:solidFill>
              </a:rPr>
              <a:t>от 16.12.2015 </a:t>
            </a:r>
            <a:r>
              <a:rPr lang="ru-RU" sz="2800" dirty="0" smtClean="0">
                <a:solidFill>
                  <a:srgbClr val="FFFF00"/>
                </a:solidFill>
              </a:rPr>
              <a:t>г. № </a:t>
            </a:r>
            <a:r>
              <a:rPr lang="ru-RU" sz="2800" dirty="0">
                <a:solidFill>
                  <a:srgbClr val="FFFF00"/>
                </a:solidFill>
              </a:rPr>
              <a:t>1062 </a:t>
            </a:r>
            <a:r>
              <a:rPr lang="ru-RU" sz="2800" dirty="0" smtClean="0">
                <a:solidFill>
                  <a:srgbClr val="FFFF00"/>
                </a:solidFill>
              </a:rPr>
              <a:t>(Директива </a:t>
            </a:r>
            <a:r>
              <a:rPr lang="ru-RU" sz="2800" dirty="0">
                <a:solidFill>
                  <a:srgbClr val="FFFF00"/>
                </a:solidFill>
              </a:rPr>
              <a:t>2014/31/ЕС </a:t>
            </a:r>
            <a:r>
              <a:rPr lang="ru-RU" sz="2800" dirty="0" smtClean="0">
                <a:solidFill>
                  <a:srgbClr val="FFFF00"/>
                </a:solidFill>
              </a:rPr>
              <a:t>от 26.02.2014 г. – неавтоматические приборы </a:t>
            </a:r>
            <a:r>
              <a:rPr lang="ru-RU" sz="2800" dirty="0">
                <a:solidFill>
                  <a:srgbClr val="FFFF00"/>
                </a:solidFill>
              </a:rPr>
              <a:t>для </a:t>
            </a:r>
            <a:r>
              <a:rPr lang="ru-RU" sz="2800" dirty="0" smtClean="0">
                <a:solidFill>
                  <a:srgbClr val="FFFF00"/>
                </a:solidFill>
              </a:rPr>
              <a:t>взвешивания</a:t>
            </a:r>
            <a:r>
              <a:rPr lang="ru-RU" sz="2800" dirty="0" smtClean="0">
                <a:solidFill>
                  <a:srgbClr val="FFFF00"/>
                </a:solidFill>
              </a:rPr>
              <a:t>);</a:t>
            </a:r>
          </a:p>
          <a:p>
            <a:pPr indent="360000" algn="just">
              <a:spcBef>
                <a:spcPts val="0"/>
              </a:spcBef>
            </a:pPr>
            <a:endParaRPr lang="ru-RU" sz="2800" dirty="0" smtClean="0">
              <a:solidFill>
                <a:srgbClr val="FFFF00"/>
              </a:solidFill>
            </a:endParaRPr>
          </a:p>
          <a:p>
            <a:pPr indent="360000" algn="just">
              <a:spcBef>
                <a:spcPts val="0"/>
              </a:spcBef>
            </a:pPr>
            <a:r>
              <a:rPr lang="ru-RU" sz="2800" dirty="0">
                <a:solidFill>
                  <a:srgbClr val="FFFF00"/>
                </a:solidFill>
              </a:rPr>
              <a:t>Технический регламент </a:t>
            </a:r>
            <a:r>
              <a:rPr lang="ru-RU" sz="2800" dirty="0" smtClean="0">
                <a:solidFill>
                  <a:srgbClr val="FFFF00"/>
                </a:solidFill>
              </a:rPr>
              <a:t>(ТР) средств </a:t>
            </a:r>
            <a:r>
              <a:rPr lang="ru-RU" sz="2800" dirty="0">
                <a:solidFill>
                  <a:srgbClr val="FFFF00"/>
                </a:solidFill>
              </a:rPr>
              <a:t>измерительной </a:t>
            </a:r>
            <a:r>
              <a:rPr lang="ru-RU" sz="2800" dirty="0" smtClean="0">
                <a:solidFill>
                  <a:srgbClr val="FFFF00"/>
                </a:solidFill>
              </a:rPr>
              <a:t>техники</a:t>
            </a:r>
            <a:r>
              <a:rPr lang="ru-RU" sz="2800" dirty="0">
                <a:solidFill>
                  <a:srgbClr val="FFFF00"/>
                </a:solidFill>
              </a:rPr>
              <a:t>, </a:t>
            </a:r>
            <a:r>
              <a:rPr lang="ru-RU" sz="2800" dirty="0" smtClean="0">
                <a:solidFill>
                  <a:srgbClr val="FFFF00"/>
                </a:solidFill>
              </a:rPr>
              <a:t>утвержденный </a:t>
            </a:r>
            <a:r>
              <a:rPr lang="ru-RU" sz="2800" dirty="0">
                <a:solidFill>
                  <a:srgbClr val="FFFF00"/>
                </a:solidFill>
              </a:rPr>
              <a:t>постановлением КМУ от </a:t>
            </a:r>
            <a:r>
              <a:rPr lang="ru-RU" sz="2800" dirty="0" smtClean="0">
                <a:solidFill>
                  <a:srgbClr val="FFFF00"/>
                </a:solidFill>
              </a:rPr>
              <a:t>24.02.2016 г. № 163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 smtClean="0">
                <a:solidFill>
                  <a:srgbClr val="FFFF00"/>
                </a:solidFill>
              </a:rPr>
              <a:t>(Директива </a:t>
            </a:r>
            <a:r>
              <a:rPr lang="ru-RU" sz="2800" dirty="0">
                <a:solidFill>
                  <a:srgbClr val="FFFF00"/>
                </a:solidFill>
              </a:rPr>
              <a:t>2014/32/ЕС </a:t>
            </a:r>
            <a:r>
              <a:rPr lang="ru-RU" sz="2800" dirty="0" smtClean="0">
                <a:solidFill>
                  <a:srgbClr val="FFFF00"/>
                </a:solidFill>
              </a:rPr>
              <a:t>от 26.02.2014 г. – </a:t>
            </a:r>
            <a:r>
              <a:rPr lang="en-US" sz="2800" dirty="0" smtClean="0">
                <a:solidFill>
                  <a:srgbClr val="FFFF00"/>
                </a:solidFill>
              </a:rPr>
              <a:t>MID</a:t>
            </a:r>
            <a:r>
              <a:rPr lang="ru-RU" sz="2800" dirty="0" smtClean="0">
                <a:solidFill>
                  <a:srgbClr val="FFFF00"/>
                </a:solidFill>
              </a:rPr>
              <a:t>);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0" y="0"/>
            <a:ext cx="9144000" cy="980728"/>
          </a:xfrm>
          <a:prstGeom prst="rect">
            <a:avLst/>
          </a:prstGeom>
        </p:spPr>
        <p:txBody>
          <a:bodyPr vert="horz" lIns="0" rIns="18288">
            <a:no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Нормативно-правовые </a:t>
            </a:r>
            <a:r>
              <a:rPr lang="ru-RU" sz="2400" dirty="0" smtClean="0">
                <a:solidFill>
                  <a:srgbClr val="FFFF00"/>
                </a:solidFill>
              </a:rPr>
              <a:t>акты для осуществления метрологической деятельности в Украине – 1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76456" y="6473403"/>
            <a:ext cx="467544" cy="365125"/>
          </a:xfrm>
        </p:spPr>
        <p:txBody>
          <a:bodyPr/>
          <a:lstStyle/>
          <a:p>
            <a:fld id="{4D90629C-8D5F-465E-ACD3-D5CC43DE641A}" type="slidenum">
              <a:rPr lang="ru-RU" sz="2000" smtClean="0">
                <a:solidFill>
                  <a:srgbClr val="FFFF00"/>
                </a:solidFill>
              </a:rPr>
              <a:t>3</a:t>
            </a:fld>
            <a:endParaRPr lang="ru-RU" sz="2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32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196752"/>
            <a:ext cx="9144000" cy="5328592"/>
          </a:xfrm>
        </p:spPr>
        <p:txBody>
          <a:bodyPr>
            <a:noAutofit/>
          </a:bodyPr>
          <a:lstStyle/>
          <a:p>
            <a:pPr indent="360000" algn="just">
              <a:spcBef>
                <a:spcPts val="0"/>
              </a:spcBef>
            </a:pPr>
            <a:r>
              <a:rPr lang="ru-RU" sz="2800" dirty="0" smtClean="0">
                <a:solidFill>
                  <a:srgbClr val="FFFF00"/>
                </a:solidFill>
              </a:rPr>
              <a:t>Технический </a:t>
            </a:r>
            <a:r>
              <a:rPr lang="ru-RU" sz="2800" dirty="0">
                <a:solidFill>
                  <a:srgbClr val="FFFF00"/>
                </a:solidFill>
              </a:rPr>
              <a:t>регламент </a:t>
            </a:r>
            <a:r>
              <a:rPr lang="ru-RU" sz="2800" dirty="0" smtClean="0">
                <a:solidFill>
                  <a:srgbClr val="FFFF00"/>
                </a:solidFill>
              </a:rPr>
              <a:t>(ТР) законодательно </a:t>
            </a:r>
            <a:r>
              <a:rPr lang="ru-RU" sz="2800" dirty="0" err="1" smtClean="0">
                <a:solidFill>
                  <a:srgbClr val="FFFF00"/>
                </a:solidFill>
              </a:rPr>
              <a:t>регули-руемых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>
                <a:solidFill>
                  <a:srgbClr val="FFFF00"/>
                </a:solidFill>
              </a:rPr>
              <a:t>средств измерительной техники, </a:t>
            </a:r>
            <a:r>
              <a:rPr lang="ru-RU" sz="2800" dirty="0" smtClean="0">
                <a:solidFill>
                  <a:srgbClr val="FFFF00"/>
                </a:solidFill>
              </a:rPr>
              <a:t>утвержден-</a:t>
            </a:r>
            <a:r>
              <a:rPr lang="ru-RU" sz="2800" dirty="0" err="1" smtClean="0">
                <a:solidFill>
                  <a:srgbClr val="FFFF00"/>
                </a:solidFill>
              </a:rPr>
              <a:t>ный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>
                <a:solidFill>
                  <a:srgbClr val="FFFF00"/>
                </a:solidFill>
              </a:rPr>
              <a:t>постановлением </a:t>
            </a:r>
            <a:r>
              <a:rPr lang="ru-RU" sz="2800" dirty="0" smtClean="0">
                <a:solidFill>
                  <a:srgbClr val="FFFF00"/>
                </a:solidFill>
              </a:rPr>
              <a:t>КМУ от 13.01.2016 г. </a:t>
            </a:r>
            <a:r>
              <a:rPr lang="ru-RU" sz="2800" dirty="0">
                <a:solidFill>
                  <a:srgbClr val="FFFF00"/>
                </a:solidFill>
              </a:rPr>
              <a:t>№ 94 (</a:t>
            </a:r>
            <a:r>
              <a:rPr lang="ru-RU" sz="2800" dirty="0" smtClean="0">
                <a:solidFill>
                  <a:srgbClr val="FFFF00"/>
                </a:solidFill>
              </a:rPr>
              <a:t>распространяется </a:t>
            </a:r>
            <a:r>
              <a:rPr lang="ru-RU" sz="2800" dirty="0">
                <a:solidFill>
                  <a:srgbClr val="FFFF00"/>
                </a:solidFill>
              </a:rPr>
              <a:t>на средства измерительной </a:t>
            </a:r>
            <a:r>
              <a:rPr lang="ru-RU" sz="2800" dirty="0" err="1" smtClean="0">
                <a:solidFill>
                  <a:srgbClr val="FFFF00"/>
                </a:solidFill>
              </a:rPr>
              <a:t>техни-ки</a:t>
            </a:r>
            <a:r>
              <a:rPr lang="ru-RU" sz="2800" dirty="0">
                <a:solidFill>
                  <a:srgbClr val="FFFF00"/>
                </a:solidFill>
              </a:rPr>
              <a:t>, вошедших в Перечень законодательно </a:t>
            </a:r>
            <a:r>
              <a:rPr lang="ru-RU" sz="2800" dirty="0" err="1" smtClean="0">
                <a:solidFill>
                  <a:srgbClr val="FFFF00"/>
                </a:solidFill>
              </a:rPr>
              <a:t>регули-руемых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>
                <a:solidFill>
                  <a:srgbClr val="FFFF00"/>
                </a:solidFill>
              </a:rPr>
              <a:t>средств измерительной техники, но не указанных в директивах 2014/31/ЕС и 2014/32/ЕС</a:t>
            </a:r>
            <a:r>
              <a:rPr lang="ru-RU" sz="2800" dirty="0" smtClean="0">
                <a:solidFill>
                  <a:srgbClr val="FFFF00"/>
                </a:solidFill>
              </a:rPr>
              <a:t>);</a:t>
            </a:r>
          </a:p>
          <a:p>
            <a:pPr indent="360000" algn="just">
              <a:spcBef>
                <a:spcPts val="0"/>
              </a:spcBef>
            </a:pPr>
            <a:endParaRPr lang="ru-RU" sz="2800" dirty="0">
              <a:solidFill>
                <a:srgbClr val="FFFF00"/>
              </a:solidFill>
            </a:endParaRPr>
          </a:p>
          <a:p>
            <a:pPr indent="360000" algn="just">
              <a:spcBef>
                <a:spcPts val="0"/>
              </a:spcBef>
            </a:pPr>
            <a:r>
              <a:rPr lang="ru-RU" sz="2800" dirty="0" smtClean="0">
                <a:solidFill>
                  <a:srgbClr val="FFFF00"/>
                </a:solidFill>
              </a:rPr>
              <a:t>Перечень </a:t>
            </a:r>
            <a:r>
              <a:rPr lang="ru-RU" sz="2800" dirty="0">
                <a:solidFill>
                  <a:srgbClr val="FFFF00"/>
                </a:solidFill>
              </a:rPr>
              <a:t>категорий законодательно регулируемых средств измерительной техники, которые подлежат периодической </a:t>
            </a:r>
            <a:r>
              <a:rPr lang="ru-RU" sz="2800" dirty="0" smtClean="0">
                <a:solidFill>
                  <a:srgbClr val="FFFF00"/>
                </a:solidFill>
              </a:rPr>
              <a:t>поверке, утвержденный </a:t>
            </a:r>
            <a:r>
              <a:rPr lang="ru-RU" sz="2800" dirty="0" err="1" smtClean="0">
                <a:solidFill>
                  <a:srgbClr val="FFFF00"/>
                </a:solidFill>
              </a:rPr>
              <a:t>постановле-нием</a:t>
            </a:r>
            <a:r>
              <a:rPr lang="ru-RU" sz="2800" dirty="0" smtClean="0">
                <a:solidFill>
                  <a:srgbClr val="FFFF00"/>
                </a:solidFill>
              </a:rPr>
              <a:t> КМУ</a:t>
            </a:r>
            <a:r>
              <a:rPr lang="ru-RU" sz="2800" dirty="0">
                <a:solidFill>
                  <a:srgbClr val="FFFF00"/>
                </a:solidFill>
              </a:rPr>
              <a:t> от 04.06.2015 </a:t>
            </a:r>
            <a:r>
              <a:rPr lang="ru-RU" sz="2800" dirty="0" smtClean="0">
                <a:solidFill>
                  <a:srgbClr val="FFFF00"/>
                </a:solidFill>
              </a:rPr>
              <a:t>г. № </a:t>
            </a:r>
            <a:r>
              <a:rPr lang="ru-RU" sz="2800" dirty="0">
                <a:solidFill>
                  <a:srgbClr val="FFFF00"/>
                </a:solidFill>
              </a:rPr>
              <a:t>374.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701608" y="6492875"/>
            <a:ext cx="442392" cy="365125"/>
          </a:xfrm>
        </p:spPr>
        <p:txBody>
          <a:bodyPr/>
          <a:lstStyle/>
          <a:p>
            <a:fld id="{4D90629C-8D5F-465E-ACD3-D5CC43DE641A}" type="slidenum">
              <a:rPr lang="ru-RU" sz="2000" smtClean="0">
                <a:solidFill>
                  <a:srgbClr val="FFFF00"/>
                </a:solidFill>
              </a:rPr>
              <a:t>4</a:t>
            </a:fld>
            <a:endParaRPr lang="ru-RU" sz="2000" dirty="0">
              <a:solidFill>
                <a:srgbClr val="FFFF00"/>
              </a:solidFill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0" y="0"/>
            <a:ext cx="9144000" cy="980728"/>
          </a:xfrm>
          <a:prstGeom prst="rect">
            <a:avLst/>
          </a:prstGeom>
        </p:spPr>
        <p:txBody>
          <a:bodyPr vert="horz" lIns="0" rIns="18288">
            <a:no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>
                <a:solidFill>
                  <a:srgbClr val="FFFF00"/>
                </a:solidFill>
              </a:rPr>
              <a:t>Н</a:t>
            </a:r>
            <a:r>
              <a:rPr lang="ru-RU" sz="2400" dirty="0" smtClean="0">
                <a:solidFill>
                  <a:srgbClr val="FFFF00"/>
                </a:solidFill>
              </a:rPr>
              <a:t>ормативно-правовые </a:t>
            </a:r>
            <a:r>
              <a:rPr lang="ru-RU" sz="2400" dirty="0" smtClean="0">
                <a:solidFill>
                  <a:srgbClr val="FFFF00"/>
                </a:solidFill>
              </a:rPr>
              <a:t>акты для осуществления метрологической деятельности в Украине – 2</a:t>
            </a:r>
            <a:endParaRPr lang="ru-RU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29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98072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Оценка соответствия средств измерительной техники,</a:t>
            </a:r>
          </a:p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май 2019 г.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04448" y="6492875"/>
            <a:ext cx="539552" cy="365125"/>
          </a:xfrm>
        </p:spPr>
        <p:txBody>
          <a:bodyPr/>
          <a:lstStyle/>
          <a:p>
            <a:fld id="{4D90629C-8D5F-465E-ACD3-D5CC43DE641A}" type="slidenum">
              <a:rPr lang="ru-RU" sz="2000" smtClean="0">
                <a:solidFill>
                  <a:srgbClr val="FFFF00"/>
                </a:solidFill>
              </a:rPr>
              <a:t>5</a:t>
            </a:fld>
            <a:endParaRPr lang="ru-RU" sz="200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268760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2800" dirty="0">
                <a:solidFill>
                  <a:srgbClr val="FFFF00"/>
                </a:solidFill>
              </a:rPr>
              <a:t>Оценку соответствия законодательно </a:t>
            </a:r>
            <a:r>
              <a:rPr lang="ru-RU" sz="2800" dirty="0" smtClean="0">
                <a:solidFill>
                  <a:srgbClr val="FFFF00"/>
                </a:solidFill>
              </a:rPr>
              <a:t>регулируемых средств измерительной техники (СИТ) требованиям </a:t>
            </a:r>
            <a:r>
              <a:rPr lang="ru-RU" sz="2800" dirty="0">
                <a:solidFill>
                  <a:srgbClr val="FFFF00"/>
                </a:solidFill>
              </a:rPr>
              <a:t>технических </a:t>
            </a:r>
            <a:r>
              <a:rPr lang="ru-RU" sz="2800" dirty="0" smtClean="0">
                <a:solidFill>
                  <a:srgbClr val="FFFF00"/>
                </a:solidFill>
              </a:rPr>
              <a:t>регламентов с 01.01.2016 г. проводят </a:t>
            </a:r>
            <a:r>
              <a:rPr lang="ru-RU" sz="2800" dirty="0">
                <a:solidFill>
                  <a:srgbClr val="FFFF00"/>
                </a:solidFill>
              </a:rPr>
              <a:t>назначенные </a:t>
            </a:r>
            <a:r>
              <a:rPr lang="ru-RU" sz="2800" dirty="0" smtClean="0">
                <a:solidFill>
                  <a:srgbClr val="FFFF00"/>
                </a:solidFill>
              </a:rPr>
              <a:t>Минэкономразвития Украины органы на </a:t>
            </a:r>
            <a:r>
              <a:rPr lang="ru-RU" sz="2800" dirty="0">
                <a:solidFill>
                  <a:srgbClr val="FFFF00"/>
                </a:solidFill>
              </a:rPr>
              <a:t>соответствующие категории СИТ, </a:t>
            </a:r>
            <a:r>
              <a:rPr lang="ru-RU" sz="2800" dirty="0" smtClean="0">
                <a:solidFill>
                  <a:srgbClr val="FFFF00"/>
                </a:solidFill>
              </a:rPr>
              <a:t>ТР и </a:t>
            </a:r>
            <a:r>
              <a:rPr lang="ru-RU" sz="2800" dirty="0">
                <a:solidFill>
                  <a:srgbClr val="FFFF00"/>
                </a:solidFill>
              </a:rPr>
              <a:t>модули по оценке </a:t>
            </a:r>
            <a:r>
              <a:rPr lang="ru-RU" sz="2800" dirty="0" smtClean="0">
                <a:solidFill>
                  <a:srgbClr val="FFFF00"/>
                </a:solidFill>
              </a:rPr>
              <a:t>соответствия (модуль В – утверждение типа СИТ</a:t>
            </a:r>
            <a:r>
              <a:rPr lang="ru-RU" sz="2800" dirty="0" smtClean="0">
                <a:solidFill>
                  <a:srgbClr val="FFFF00"/>
                </a:solidFill>
              </a:rPr>
              <a:t>).</a:t>
            </a:r>
          </a:p>
          <a:p>
            <a:pPr indent="360000" algn="just"/>
            <a:endParaRPr lang="ru-RU" sz="2800" dirty="0" smtClean="0">
              <a:solidFill>
                <a:srgbClr val="FFFF00"/>
              </a:solidFill>
            </a:endParaRPr>
          </a:p>
          <a:p>
            <a:pPr indent="360000" algn="just"/>
            <a:r>
              <a:rPr lang="ru-RU" sz="2800" dirty="0" smtClean="0">
                <a:solidFill>
                  <a:srgbClr val="FFFF00"/>
                </a:solidFill>
              </a:rPr>
              <a:t>По состоянию на </a:t>
            </a:r>
            <a:r>
              <a:rPr lang="ru-RU" sz="2800" dirty="0" smtClean="0">
                <a:solidFill>
                  <a:srgbClr val="FFFF00"/>
                </a:solidFill>
              </a:rPr>
              <a:t>май </a:t>
            </a:r>
            <a:r>
              <a:rPr lang="ru-RU" sz="2800" dirty="0" smtClean="0">
                <a:solidFill>
                  <a:srgbClr val="FFFF00"/>
                </a:solidFill>
              </a:rPr>
              <a:t>2019 г. назначено </a:t>
            </a:r>
            <a:r>
              <a:rPr lang="ru-RU" sz="2800" dirty="0" smtClean="0">
                <a:solidFill>
                  <a:srgbClr val="FFFF00"/>
                </a:solidFill>
              </a:rPr>
              <a:t>6 органов </a:t>
            </a:r>
            <a:r>
              <a:rPr lang="ru-RU" sz="2800" dirty="0" smtClean="0">
                <a:solidFill>
                  <a:srgbClr val="FFFF00"/>
                </a:solidFill>
              </a:rPr>
              <a:t>оценки соответствия </a:t>
            </a:r>
            <a:r>
              <a:rPr lang="ru-RU" sz="2800" dirty="0" smtClean="0">
                <a:solidFill>
                  <a:srgbClr val="FFFF00"/>
                </a:solidFill>
              </a:rPr>
              <a:t>СИТ по </a:t>
            </a:r>
            <a:r>
              <a:rPr lang="ru-RU" sz="2800" dirty="0">
                <a:solidFill>
                  <a:srgbClr val="FFFF00"/>
                </a:solidFill>
              </a:rPr>
              <a:t>ТР № </a:t>
            </a:r>
            <a:r>
              <a:rPr lang="ru-RU" sz="2800" dirty="0" smtClean="0">
                <a:solidFill>
                  <a:srgbClr val="FFFF00"/>
                </a:solidFill>
              </a:rPr>
              <a:t>1062, </a:t>
            </a:r>
            <a:r>
              <a:rPr lang="ru-RU" sz="2800" dirty="0">
                <a:solidFill>
                  <a:srgbClr val="FFFF00"/>
                </a:solidFill>
              </a:rPr>
              <a:t>6 органов оценки соответствия СИТ по ТР № </a:t>
            </a:r>
            <a:r>
              <a:rPr lang="ru-RU" sz="2800" dirty="0" smtClean="0">
                <a:solidFill>
                  <a:srgbClr val="FFFF00"/>
                </a:solidFill>
              </a:rPr>
              <a:t>163, 8 </a:t>
            </a:r>
            <a:r>
              <a:rPr lang="ru-RU" sz="2800" dirty="0">
                <a:solidFill>
                  <a:srgbClr val="FFFF00"/>
                </a:solidFill>
              </a:rPr>
              <a:t>органов оценки соответствия СИТ по ТР № </a:t>
            </a:r>
            <a:r>
              <a:rPr lang="ru-RU" sz="2800" dirty="0" smtClean="0">
                <a:solidFill>
                  <a:srgbClr val="FFFF00"/>
                </a:solidFill>
              </a:rPr>
              <a:t>94.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9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98072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Периодическая поверка средств </a:t>
            </a:r>
            <a:r>
              <a:rPr lang="ru-RU" sz="2400" dirty="0" smtClean="0">
                <a:solidFill>
                  <a:srgbClr val="FFFF00"/>
                </a:solidFill>
              </a:rPr>
              <a:t>измерительной техники,</a:t>
            </a:r>
          </a:p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май 2019 г.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04448" y="6492875"/>
            <a:ext cx="539552" cy="365125"/>
          </a:xfrm>
        </p:spPr>
        <p:txBody>
          <a:bodyPr/>
          <a:lstStyle/>
          <a:p>
            <a:fld id="{4D90629C-8D5F-465E-ACD3-D5CC43DE641A}" type="slidenum">
              <a:rPr lang="ru-RU" sz="2000" smtClean="0">
                <a:solidFill>
                  <a:srgbClr val="FFFF00"/>
                </a:solidFill>
              </a:rPr>
              <a:t>6</a:t>
            </a:fld>
            <a:endParaRPr lang="ru-RU" sz="200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268760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2800" dirty="0" smtClean="0">
                <a:solidFill>
                  <a:srgbClr val="FFFF00"/>
                </a:solidFill>
              </a:rPr>
              <a:t>Периодическую поверку СИТ проводят </a:t>
            </a:r>
            <a:r>
              <a:rPr lang="ru-RU" sz="2800" dirty="0">
                <a:solidFill>
                  <a:srgbClr val="FFFF00"/>
                </a:solidFill>
              </a:rPr>
              <a:t>назначенные </a:t>
            </a:r>
            <a:r>
              <a:rPr lang="ru-RU" sz="2800" dirty="0" smtClean="0">
                <a:solidFill>
                  <a:srgbClr val="FFFF00"/>
                </a:solidFill>
              </a:rPr>
              <a:t>Минэкономразвития Украины </a:t>
            </a:r>
            <a:r>
              <a:rPr lang="ru-RU" sz="2800" dirty="0" smtClean="0">
                <a:solidFill>
                  <a:srgbClr val="FFFF00"/>
                </a:solidFill>
              </a:rPr>
              <a:t>предприятия и организации.</a:t>
            </a:r>
          </a:p>
          <a:p>
            <a:pPr indent="360000" algn="just"/>
            <a:r>
              <a:rPr lang="ru-RU" sz="2800" dirty="0" smtClean="0">
                <a:solidFill>
                  <a:srgbClr val="FFFF00"/>
                </a:solidFill>
              </a:rPr>
              <a:t>По </a:t>
            </a:r>
            <a:r>
              <a:rPr lang="ru-RU" sz="2800" dirty="0" smtClean="0">
                <a:solidFill>
                  <a:srgbClr val="FFFF00"/>
                </a:solidFill>
              </a:rPr>
              <a:t>состоянию на </a:t>
            </a:r>
            <a:r>
              <a:rPr lang="ru-RU" sz="2800" dirty="0" smtClean="0">
                <a:solidFill>
                  <a:srgbClr val="FFFF00"/>
                </a:solidFill>
              </a:rPr>
              <a:t>май </a:t>
            </a:r>
            <a:r>
              <a:rPr lang="ru-RU" sz="2800" dirty="0" smtClean="0">
                <a:solidFill>
                  <a:srgbClr val="FFFF00"/>
                </a:solidFill>
              </a:rPr>
              <a:t>2019 г. назначено </a:t>
            </a:r>
            <a:r>
              <a:rPr lang="ru-RU" sz="2800" dirty="0" smtClean="0">
                <a:solidFill>
                  <a:srgbClr val="FFFF00"/>
                </a:solidFill>
              </a:rPr>
              <a:t>26 </a:t>
            </a:r>
            <a:r>
              <a:rPr lang="ru-RU" sz="2800" dirty="0" smtClean="0">
                <a:solidFill>
                  <a:srgbClr val="FFFF00"/>
                </a:solidFill>
              </a:rPr>
              <a:t>государственных </a:t>
            </a:r>
            <a:r>
              <a:rPr lang="ru-RU" sz="2800" dirty="0">
                <a:solidFill>
                  <a:srgbClr val="FFFF00"/>
                </a:solidFill>
              </a:rPr>
              <a:t>предприятий и учреждений, </a:t>
            </a:r>
            <a:r>
              <a:rPr lang="ru-RU" sz="2800" dirty="0" smtClean="0">
                <a:solidFill>
                  <a:srgbClr val="FFFF00"/>
                </a:solidFill>
              </a:rPr>
              <a:t>относя-</a:t>
            </a:r>
            <a:r>
              <a:rPr lang="ru-RU" sz="2800" dirty="0" err="1" smtClean="0">
                <a:solidFill>
                  <a:srgbClr val="FFFF00"/>
                </a:solidFill>
              </a:rPr>
              <a:t>щихся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>
                <a:solidFill>
                  <a:srgbClr val="FFFF00"/>
                </a:solidFill>
              </a:rPr>
              <a:t>к сфере управления Минэкономразвития </a:t>
            </a:r>
            <a:r>
              <a:rPr lang="ru-RU" sz="2800" dirty="0" smtClean="0">
                <a:solidFill>
                  <a:srgbClr val="FFFF00"/>
                </a:solidFill>
              </a:rPr>
              <a:t>Украины, и 21 предприятие, учреждение </a:t>
            </a:r>
            <a:r>
              <a:rPr lang="ru-RU" sz="2800" dirty="0">
                <a:solidFill>
                  <a:srgbClr val="FFFF00"/>
                </a:solidFill>
              </a:rPr>
              <a:t>и </a:t>
            </a:r>
            <a:r>
              <a:rPr lang="ru-RU" sz="2800" dirty="0" err="1" smtClean="0">
                <a:solidFill>
                  <a:srgbClr val="FFFF00"/>
                </a:solidFill>
              </a:rPr>
              <a:t>органи-зация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>
                <a:solidFill>
                  <a:srgbClr val="FFFF00"/>
                </a:solidFill>
              </a:rPr>
              <a:t>на проведение </a:t>
            </a:r>
            <a:r>
              <a:rPr lang="ru-RU" sz="2800" dirty="0" smtClean="0">
                <a:solidFill>
                  <a:srgbClr val="FFFF00"/>
                </a:solidFill>
              </a:rPr>
              <a:t>периодической поверки СИТ.</a:t>
            </a:r>
          </a:p>
          <a:p>
            <a:pPr indent="360000" algn="just"/>
            <a:r>
              <a:rPr lang="ru-RU" sz="2800" dirty="0" smtClean="0">
                <a:solidFill>
                  <a:srgbClr val="FFFF00"/>
                </a:solidFill>
              </a:rPr>
              <a:t>Планируется утверждение 338 ДСТУ на методики поверки, которые распределены, в частности, за:       ГП «</a:t>
            </a:r>
            <a:r>
              <a:rPr lang="ru-RU" sz="2800" dirty="0" err="1" smtClean="0">
                <a:solidFill>
                  <a:srgbClr val="FFFF00"/>
                </a:solidFill>
              </a:rPr>
              <a:t>Укрметртестстандарт</a:t>
            </a:r>
            <a:r>
              <a:rPr lang="ru-RU" sz="2800" dirty="0" smtClean="0">
                <a:solidFill>
                  <a:srgbClr val="FFFF00"/>
                </a:solidFill>
              </a:rPr>
              <a:t>» - 188 (55,6 %); ННЦ «Институт метрологии» - 134 (39,6 %).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30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98072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Оценка соответствия и периодическая поверка средств измерительной техники, май 2019 г.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04448" y="6492875"/>
            <a:ext cx="539552" cy="365125"/>
          </a:xfrm>
        </p:spPr>
        <p:txBody>
          <a:bodyPr/>
          <a:lstStyle/>
          <a:p>
            <a:fld id="{4D90629C-8D5F-465E-ACD3-D5CC43DE641A}" type="slidenum">
              <a:rPr lang="ru-RU" sz="2000" smtClean="0">
                <a:solidFill>
                  <a:srgbClr val="FFFF00"/>
                </a:solidFill>
              </a:rPr>
              <a:t>7</a:t>
            </a:fld>
            <a:endParaRPr lang="ru-RU" sz="200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346" y="1196752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2800" dirty="0" smtClean="0">
                <a:solidFill>
                  <a:srgbClr val="FFFF00"/>
                </a:solidFill>
              </a:rPr>
              <a:t>С января 2016 по май 2019 гг. всеми </a:t>
            </a:r>
            <a:r>
              <a:rPr lang="ru-RU" sz="2800" dirty="0" err="1" smtClean="0">
                <a:solidFill>
                  <a:srgbClr val="FFFF00"/>
                </a:solidFill>
              </a:rPr>
              <a:t>назначеными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</a:rPr>
              <a:t>орнагами</a:t>
            </a:r>
            <a:r>
              <a:rPr lang="ru-RU" sz="2800" dirty="0" smtClean="0">
                <a:solidFill>
                  <a:srgbClr val="FFFF00"/>
                </a:solidFill>
              </a:rPr>
              <a:t> оценки соответствия СИТ по ТР №№ 1062, 163 и 94 выдано 875 сертификатов по </a:t>
            </a:r>
            <a:r>
              <a:rPr lang="ru-RU" sz="2800" dirty="0">
                <a:solidFill>
                  <a:srgbClr val="FFFF00"/>
                </a:solidFill>
              </a:rPr>
              <a:t>модулям В – утверждение типа СИТ</a:t>
            </a:r>
            <a:r>
              <a:rPr lang="ru-RU" sz="2800" dirty="0" smtClean="0">
                <a:solidFill>
                  <a:srgbClr val="FFFF00"/>
                </a:solidFill>
              </a:rPr>
              <a:t>).</a:t>
            </a:r>
          </a:p>
          <a:p>
            <a:pPr indent="360000" algn="just"/>
            <a:endParaRPr lang="ru-RU" sz="2800" dirty="0" smtClean="0">
              <a:solidFill>
                <a:srgbClr val="FFFF00"/>
              </a:solidFill>
            </a:endParaRPr>
          </a:p>
          <a:p>
            <a:pPr indent="360000" algn="just"/>
            <a:r>
              <a:rPr lang="ru-RU" sz="2800" dirty="0" smtClean="0">
                <a:solidFill>
                  <a:srgbClr val="FFFF00"/>
                </a:solidFill>
              </a:rPr>
              <a:t>Поверка </a:t>
            </a:r>
            <a:r>
              <a:rPr lang="ru-RU" sz="2800" dirty="0">
                <a:solidFill>
                  <a:srgbClr val="FFFF00"/>
                </a:solidFill>
              </a:rPr>
              <a:t>проводится согласно  «</a:t>
            </a:r>
            <a:r>
              <a:rPr lang="ru-RU" sz="2800" dirty="0" smtClean="0">
                <a:solidFill>
                  <a:srgbClr val="FFFF00"/>
                </a:solidFill>
              </a:rPr>
              <a:t>Порядку </a:t>
            </a:r>
            <a:r>
              <a:rPr lang="ru-RU" sz="2800" dirty="0">
                <a:solidFill>
                  <a:srgbClr val="FFFF00"/>
                </a:solidFill>
              </a:rPr>
              <a:t>проведения поверки законодательно регулируемых средств </a:t>
            </a:r>
            <a:r>
              <a:rPr lang="ru-RU" sz="2800" dirty="0" smtClean="0">
                <a:solidFill>
                  <a:srgbClr val="FFFF00"/>
                </a:solidFill>
              </a:rPr>
              <a:t>измерительной </a:t>
            </a:r>
            <a:r>
              <a:rPr lang="ru-RU" sz="2800" dirty="0">
                <a:solidFill>
                  <a:srgbClr val="FFFF00"/>
                </a:solidFill>
              </a:rPr>
              <a:t>техники, которые находятся в эксплуатации, и оформления ее результатов», </a:t>
            </a:r>
            <a:r>
              <a:rPr lang="ru-RU" sz="2800" dirty="0" err="1" smtClean="0">
                <a:solidFill>
                  <a:srgbClr val="FFFF00"/>
                </a:solidFill>
              </a:rPr>
              <a:t>утверж</a:t>
            </a:r>
            <a:r>
              <a:rPr lang="ru-RU" sz="2800" dirty="0" smtClean="0">
                <a:solidFill>
                  <a:srgbClr val="FFFF00"/>
                </a:solidFill>
              </a:rPr>
              <a:t>-денным </a:t>
            </a:r>
            <a:r>
              <a:rPr lang="ru-RU" sz="2800" dirty="0">
                <a:solidFill>
                  <a:srgbClr val="FFFF00"/>
                </a:solidFill>
              </a:rPr>
              <a:t>приказом Минэкономразвития Украины </a:t>
            </a:r>
            <a:r>
              <a:rPr lang="ru-RU" sz="2800" b="1" dirty="0">
                <a:solidFill>
                  <a:srgbClr val="FFFF00"/>
                </a:solidFill>
              </a:rPr>
              <a:t>от 08.02.2016 </a:t>
            </a:r>
            <a:r>
              <a:rPr lang="ru-RU" sz="2800" b="1" dirty="0" smtClean="0">
                <a:solidFill>
                  <a:srgbClr val="FFFF00"/>
                </a:solidFill>
              </a:rPr>
              <a:t>г. № </a:t>
            </a:r>
            <a:r>
              <a:rPr lang="ru-RU" sz="2800" b="1" dirty="0">
                <a:solidFill>
                  <a:srgbClr val="FFFF00"/>
                </a:solidFill>
              </a:rPr>
              <a:t>193</a:t>
            </a:r>
            <a:r>
              <a:rPr lang="ru-RU" sz="2800" dirty="0">
                <a:solidFill>
                  <a:srgbClr val="FFFF00"/>
                </a:solidFill>
              </a:rPr>
              <a:t>, зарегистрированным в </a:t>
            </a:r>
            <a:r>
              <a:rPr lang="ru-RU" sz="2800" dirty="0" err="1" smtClean="0">
                <a:solidFill>
                  <a:srgbClr val="FFFF00"/>
                </a:solidFill>
              </a:rPr>
              <a:t>Министер-стве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>
                <a:solidFill>
                  <a:srgbClr val="FFFF00"/>
                </a:solidFill>
              </a:rPr>
              <a:t>юстиции Украины </a:t>
            </a:r>
            <a:r>
              <a:rPr lang="ru-RU" sz="2800" dirty="0" smtClean="0">
                <a:solidFill>
                  <a:srgbClr val="FFFF00"/>
                </a:solidFill>
              </a:rPr>
              <a:t>24.02.2016 г. № 278/28408.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28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98072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Национальные </a:t>
            </a:r>
            <a:r>
              <a:rPr lang="ru-RU" sz="2400" dirty="0" smtClean="0">
                <a:solidFill>
                  <a:srgbClr val="FFFF00"/>
                </a:solidFill>
              </a:rPr>
              <a:t>эталоны, май </a:t>
            </a:r>
            <a:r>
              <a:rPr lang="ru-RU" sz="2400" dirty="0" smtClean="0">
                <a:solidFill>
                  <a:srgbClr val="FFFF00"/>
                </a:solidFill>
              </a:rPr>
              <a:t>2019 г.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04448" y="6492875"/>
            <a:ext cx="539552" cy="365125"/>
          </a:xfrm>
        </p:spPr>
        <p:txBody>
          <a:bodyPr/>
          <a:lstStyle/>
          <a:p>
            <a:fld id="{4D90629C-8D5F-465E-ACD3-D5CC43DE641A}" type="slidenum">
              <a:rPr lang="ru-RU" sz="2000" smtClean="0">
                <a:solidFill>
                  <a:srgbClr val="FFFF00"/>
                </a:solidFill>
              </a:rPr>
              <a:t>8</a:t>
            </a:fld>
            <a:endParaRPr lang="ru-RU" sz="200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096" y="908720"/>
            <a:ext cx="9121903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FFFF00"/>
                </a:solidFill>
                <a:latin typeface="Constantia" panose="02030602050306030303" pitchFamily="18" charset="0"/>
                <a:cs typeface="Arial" panose="020B0604020202020204" pitchFamily="34" charset="0"/>
              </a:rPr>
              <a:t>По состоянию на 01.02.2019 г. в Реестр государственных, первичных и вторичных эталонов единиц измерений занесено 70 государственных (</a:t>
            </a:r>
            <a:r>
              <a:rPr lang="ru-RU" sz="2800" dirty="0" err="1" smtClean="0">
                <a:solidFill>
                  <a:srgbClr val="FFFF00"/>
                </a:solidFill>
                <a:latin typeface="Constantia" panose="02030602050306030303" pitchFamily="18" charset="0"/>
                <a:cs typeface="Arial" panose="020B0604020202020204" pitchFamily="34" charset="0"/>
              </a:rPr>
              <a:t>нациоанльных</a:t>
            </a:r>
            <a:r>
              <a:rPr lang="ru-RU" sz="2800" dirty="0" smtClean="0">
                <a:solidFill>
                  <a:srgbClr val="FFFF00"/>
                </a:solidFill>
                <a:latin typeface="Constantia" panose="02030602050306030303" pitchFamily="18" charset="0"/>
                <a:cs typeface="Arial" panose="020B0604020202020204" pitchFamily="34" charset="0"/>
              </a:rPr>
              <a:t>) и 71 вторичный эталон.</a:t>
            </a:r>
          </a:p>
          <a:p>
            <a:pPr algn="just"/>
            <a:endParaRPr lang="ru-RU" sz="2800" dirty="0" smtClean="0">
              <a:solidFill>
                <a:srgbClr val="FFFF00"/>
              </a:solidFill>
              <a:latin typeface="Constantia" panose="02030602050306030303" pitchFamily="18" charset="0"/>
              <a:cs typeface="Arial" panose="020B0604020202020204" pitchFamily="34" charset="0"/>
            </a:endParaRPr>
          </a:p>
          <a:p>
            <a:pPr algn="just"/>
            <a:r>
              <a:rPr lang="ru-RU" sz="2800" dirty="0" smtClean="0">
                <a:solidFill>
                  <a:srgbClr val="FFFF00"/>
                </a:solidFill>
                <a:latin typeface="Constantia" panose="02030602050306030303" pitchFamily="18" charset="0"/>
                <a:cs typeface="Arial" panose="020B0604020202020204" pitchFamily="34" charset="0"/>
              </a:rPr>
              <a:t>«Программа развития эталонной базы на 2018-2022 годы» утверждена Постановлением Кабинета Министров Украины  от 28.12.2016 г. № 1041 и предусматривает создать </a:t>
            </a:r>
            <a:r>
              <a:rPr lang="ru-RU" sz="2800" b="1" dirty="0" smtClean="0">
                <a:solidFill>
                  <a:srgbClr val="FFFF00"/>
                </a:solidFill>
                <a:latin typeface="Constantia" panose="02030602050306030303" pitchFamily="18" charset="0"/>
                <a:cs typeface="Arial" panose="020B0604020202020204" pitchFamily="34" charset="0"/>
              </a:rPr>
              <a:t>14</a:t>
            </a:r>
            <a:r>
              <a:rPr lang="ru-RU" sz="2800" dirty="0" smtClean="0">
                <a:solidFill>
                  <a:srgbClr val="FFFF00"/>
                </a:solidFill>
                <a:latin typeface="Constantia" panose="02030602050306030303" pitchFamily="18" charset="0"/>
                <a:cs typeface="Arial" panose="020B0604020202020204" pitchFamily="34" charset="0"/>
              </a:rPr>
              <a:t> и усовершенствовать </a:t>
            </a:r>
            <a:r>
              <a:rPr lang="ru-RU" sz="2800" b="1" dirty="0" smtClean="0">
                <a:solidFill>
                  <a:srgbClr val="FFFF00"/>
                </a:solidFill>
                <a:latin typeface="Constantia" panose="02030602050306030303" pitchFamily="18" charset="0"/>
                <a:cs typeface="Arial" panose="020B0604020202020204" pitchFamily="34" charset="0"/>
              </a:rPr>
              <a:t>17</a:t>
            </a:r>
            <a:r>
              <a:rPr lang="ru-RU" sz="2800" dirty="0" smtClean="0">
                <a:solidFill>
                  <a:srgbClr val="FFFF00"/>
                </a:solidFill>
                <a:latin typeface="Constantia" panose="02030602050306030303" pitchFamily="18" charset="0"/>
                <a:cs typeface="Arial" panose="020B0604020202020204" pitchFamily="34" charset="0"/>
              </a:rPr>
              <a:t> государственных первичных эталонов, обеспечить хранение и эксплуатацию </a:t>
            </a:r>
            <a:r>
              <a:rPr lang="ru-RU" sz="2800" b="1" dirty="0" smtClean="0">
                <a:solidFill>
                  <a:srgbClr val="FFFF00"/>
                </a:solidFill>
                <a:latin typeface="Constantia" panose="02030602050306030303" pitchFamily="18" charset="0"/>
                <a:cs typeface="Arial" panose="020B0604020202020204" pitchFamily="34" charset="0"/>
              </a:rPr>
              <a:t>81</a:t>
            </a:r>
            <a:r>
              <a:rPr lang="ru-RU" sz="2800" dirty="0" smtClean="0">
                <a:solidFill>
                  <a:srgbClr val="FFFF00"/>
                </a:solidFill>
                <a:latin typeface="Constantia" panose="02030602050306030303" pitchFamily="18" charset="0"/>
                <a:cs typeface="Arial" panose="020B0604020202020204" pitchFamily="34" charset="0"/>
              </a:rPr>
              <a:t> государственного эталона и провести сличение </a:t>
            </a:r>
            <a:r>
              <a:rPr lang="ru-RU" sz="2800" b="1" dirty="0" smtClean="0">
                <a:solidFill>
                  <a:srgbClr val="FFFF00"/>
                </a:solidFill>
                <a:latin typeface="Constantia" panose="02030602050306030303" pitchFamily="18" charset="0"/>
                <a:cs typeface="Arial" panose="020B0604020202020204" pitchFamily="34" charset="0"/>
              </a:rPr>
              <a:t>20</a:t>
            </a:r>
            <a:r>
              <a:rPr lang="ru-RU" sz="2800" dirty="0" smtClean="0">
                <a:solidFill>
                  <a:srgbClr val="FFFF00"/>
                </a:solidFill>
                <a:latin typeface="Constantia" panose="02030602050306030303" pitchFamily="18" charset="0"/>
                <a:cs typeface="Arial" panose="020B0604020202020204" pitchFamily="34" charset="0"/>
              </a:rPr>
              <a:t> государственных эталонов на международном уровне.</a:t>
            </a:r>
            <a:endParaRPr lang="ru-RU" sz="28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70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98072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Количество СМС, май </a:t>
            </a:r>
            <a:r>
              <a:rPr lang="ru-RU" sz="2400" dirty="0" smtClean="0">
                <a:solidFill>
                  <a:srgbClr val="FFFF00"/>
                </a:solidFill>
              </a:rPr>
              <a:t>2019 г.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04448" y="6492875"/>
            <a:ext cx="539552" cy="365125"/>
          </a:xfrm>
        </p:spPr>
        <p:txBody>
          <a:bodyPr/>
          <a:lstStyle/>
          <a:p>
            <a:fld id="{4D90629C-8D5F-465E-ACD3-D5CC43DE641A}" type="slidenum">
              <a:rPr lang="ru-RU" sz="2000" smtClean="0">
                <a:solidFill>
                  <a:srgbClr val="FFFF00"/>
                </a:solidFill>
              </a:rPr>
              <a:t>9</a:t>
            </a:fld>
            <a:endParaRPr lang="ru-RU" sz="200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1138"/>
            <a:ext cx="9144000" cy="403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968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262</TotalTime>
  <Words>571</Words>
  <Application>Microsoft Office PowerPoint</Application>
  <PresentationFormat>Экран (4:3)</PresentationFormat>
  <Paragraphs>56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49-е заседание НТКМетр, 22-24 мая 2019 г. г. Брест, Республика Беларусь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VO</dc:creator>
  <cp:lastModifiedBy>Oleh Velychko</cp:lastModifiedBy>
  <cp:revision>31</cp:revision>
  <dcterms:created xsi:type="dcterms:W3CDTF">2018-04-18T15:13:54Z</dcterms:created>
  <dcterms:modified xsi:type="dcterms:W3CDTF">2019-05-08T09:35:55Z</dcterms:modified>
</cp:coreProperties>
</file>