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0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5" r:id="rId1"/>
    <p:sldMasterId id="2147483949" r:id="rId2"/>
    <p:sldMasterId id="2147483994" r:id="rId3"/>
    <p:sldMasterId id="2147484024" r:id="rId4"/>
    <p:sldMasterId id="2147484039" r:id="rId5"/>
    <p:sldMasterId id="2147484129" r:id="rId6"/>
    <p:sldMasterId id="2147484144" r:id="rId7"/>
    <p:sldMasterId id="2147484159" r:id="rId8"/>
    <p:sldMasterId id="2147484174" r:id="rId9"/>
    <p:sldMasterId id="2147484234" r:id="rId10"/>
    <p:sldMasterId id="2147484249" r:id="rId11"/>
    <p:sldMasterId id="2147484361" r:id="rId12"/>
  </p:sldMasterIdLst>
  <p:notesMasterIdLst>
    <p:notesMasterId r:id="rId21"/>
  </p:notesMasterIdLst>
  <p:sldIdLst>
    <p:sldId id="1081" r:id="rId13"/>
    <p:sldId id="458" r:id="rId14"/>
    <p:sldId id="484" r:id="rId15"/>
    <p:sldId id="487" r:id="rId16"/>
    <p:sldId id="489" r:id="rId17"/>
    <p:sldId id="493" r:id="rId18"/>
    <p:sldId id="492" r:id="rId19"/>
    <p:sldId id="449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D9"/>
    <a:srgbClr val="EBFFFF"/>
    <a:srgbClr val="660033"/>
    <a:srgbClr val="FFE1E1"/>
    <a:srgbClr val="990033"/>
    <a:srgbClr val="B9EDFF"/>
    <a:srgbClr val="FFF5EB"/>
    <a:srgbClr val="FF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4660"/>
  </p:normalViewPr>
  <p:slideViewPr>
    <p:cSldViewPr snapToGrid="0">
      <p:cViewPr varScale="1">
        <p:scale>
          <a:sx n="71" d="100"/>
          <a:sy n="71" d="100"/>
        </p:scale>
        <p:origin x="78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7B8265-56D3-4193-91D7-D5BC9DD4CD55}" type="datetimeFigureOut">
              <a:rPr lang="ru-RU"/>
              <a:pPr>
                <a:defRPr/>
              </a:pPr>
              <a:t>20.05.2019</a:t>
            </a:fld>
            <a:endParaRPr lang="ru-RU"/>
          </a:p>
        </p:txBody>
      </p:sp>
      <p:sp>
        <p:nvSpPr>
          <p:cNvPr id="369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4" rIns="91410" bIns="4570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026EDEC-F966-4C27-9ED1-CEB381B3E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75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AB1DF0-923B-4171-876E-5EBC6B080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8F77A44-2B28-49E9-B11D-0A8DC11CC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75933C5-AA82-4CD0-B3DA-7A49FE8D5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FC14A54-7C69-465E-964E-A73B6546E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29CB01E-CCF2-4D1C-89B8-7DD462E09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9908301-FBE9-42C7-B3D6-0C3D013F5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291967A-A5B4-487A-8DB5-AE8CA41B6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ED8A841-FF61-4BC7-B68B-2C8C75622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A0C628E-4D08-4898-8D82-96A2B1D7D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30E893-E849-4287-8111-3F7CEB745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544A25-2D2E-476E-82D4-0BBCDEAB0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0C4AB9-F4DF-489B-9B64-CB26728CB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DA61F89-AAC3-44C0-8772-05CBDB793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3D423BF-1B63-4618-932D-92BFFAFAC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0D0BCCC-A6BC-4B43-AEC8-7A48E966A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8EE76B9-66DC-4D27-AA45-52C388BCA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B964229-6B78-420D-B5BE-3EAE87D21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D70E26B-CEC8-4E91-9CA2-CA048AF7A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9F1CDEE-6AE0-4D0E-BAC2-9322DE5C2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61CD962-E699-4D88-9FB8-9FD187D8A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577D62E-03A3-4C65-9D7C-714A4251C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FDD8D23-6FFE-4E8C-9003-679CD7F15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34387FE-9A90-48CA-AF05-74236888F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E87DB-6A70-4DCB-B6DB-F8B944DED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86183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FFCF06A-1F70-4264-A3D5-30CEBF451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F6D41FA-02B5-46E3-9EB4-F10654F90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464DBD6-9DA7-4467-A59B-1A006ED37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D20E66-9C29-4EA6-884D-202C0FA58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77A391F-7CE3-4D27-9384-92BE005CA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AA9758-9868-4229-96F8-D295B8FCC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CB67DB2-EA8C-40A3-9E5E-AB92590C7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E7DF289-8268-45EA-9E7A-302F1AA43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02344E-DEDA-4957-A78F-6E28F4040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ED0B7BB-3FEB-41A0-8382-38049AEE2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3C6E24-B16E-4809-BDE3-011A50E10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C8CAB9-C98C-4D70-8167-D59105E53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89854B2-2821-43B9-8DBF-E9BC0C7E3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CCBE513-E048-4B98-95B1-8048026B7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D71481-1B4A-4EAB-AB87-AD68708D0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DB3D993-22A6-4318-987C-D64C99520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C9919DD-9CD2-4EFB-A24E-6DFD297BB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36145B8-5B27-4CDE-BFF3-486BEC03F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3C7E473-A932-4C0E-BD9A-9BE713C6C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A95849D-E559-4A95-98D1-A3E0FA4EC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32B4344-4CBA-4E41-ACF1-E6C5BA625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5EE9A20-02C1-4738-B6DA-FBF7C05AB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81B241-26AB-4787-9087-48FCD9B46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BFE48D6-DE5F-4B18-AF8F-1782D3552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65A5CA-1E2D-4ABF-93EA-5CBD93B38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9D46FBD-22D7-4386-A7C6-FB0CDBBBE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927A226-AC99-40F4-A932-4A98F6F51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215B5A7-AB92-4A36-ADC8-C86E5DEDF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ADD3FF1-A727-477B-8007-B0DFC8BDD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906ECDA-B17F-4683-8DC9-8F5CC05A3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BCC33ED-D084-4711-B65C-30FEC6B58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B52FB1D-58DE-4929-B16C-DCB4C00C2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74DBBB8-1FF4-49BF-926D-67BC850C0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E6C3EB2-DEC6-45ED-AA5F-570E26EBF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EE9178-B59B-4FCB-8F53-36E837D88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2EE43A0-7D4A-441C-B0FB-C4B31BD67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E3F6AB-46B0-4919-89FD-0DE1ABE4C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B13DB0E-8283-4189-960E-B65D49E3F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B69CD73-D504-4524-B20D-14CE0F00F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EEE4943-DC7F-4A60-9DA3-C69D5CD2C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3E6B565-677D-45C1-8B0C-8A0BB9C47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DAD1786-C6DC-4E0E-8365-2882CA95A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A3361A-F1E4-4E0E-9EDB-1B81BACEA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BE52E68-60FB-44F6-B250-A624B8B0F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8C303A-D84D-42FC-BE92-BC6012060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925768E-4EFA-4A2D-9227-097C3B77E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5C72A88-46AC-431B-826B-81B93F86E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86494BB-F800-400B-AC3E-FA47A67DA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1518089-122D-408D-AC5B-1B99BAA58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DCDE93-E495-4E00-A3E9-DC47A21E6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1D00F26-265D-485B-B6C5-018232CFF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29FBBB-E334-43D1-BBE1-CD22D3C3F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0420C5-817B-44E5-B4BE-63B6F9A5C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84C1BDB-1182-4E83-A99F-07AA52DCD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041044D-A894-40D0-A141-5C24785E1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8B92174-DA0E-4850-A2AD-5B98FC60D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F401F3F-7A26-47A0-BD1C-3FF6FEE35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A7799CE-222C-4E92-BDDF-81E4CEC21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D64B09-1A3E-4F62-9EE0-DD5318CE3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7653A4F-061F-4E0D-B3B2-F72EBD32B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69DA7D-92D3-4B4B-8375-CC9B7089C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2EE40F-477D-44E7-BC38-0FF78D1CE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EE69F81-7A3D-4EBA-BFF7-864D1F274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7AB4B0B-CC74-41DE-9407-88FB8F84D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EAC4BAD-F793-4A52-AA47-7CBE2193D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D380C3A-88A7-4CC0-AB59-F9D01638D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AB3D217-3946-42E0-86F1-D927F8225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79557A1-029D-4F90-B4C2-6AAF9FE00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5F8C49B-59A6-469B-A8EF-4127FEE70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24C7CC4-6E10-40EF-8098-C7037457A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8CE2F70-FAB1-4897-AFA8-F55163716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991A32-892C-42F0-9B62-04C8355FF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78C5882-B010-43D2-AA2E-29424A067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9EA7136-53EE-4543-AA28-9BD895FC5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4F3BDA-FB4E-4866-B674-4F035BDCC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B850D54-9E2B-47ED-9817-DCB94FA73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560C77E-3E2F-4112-8412-535424E55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EB2875F-6F50-4BFF-A811-77617C2FD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699B67B-EE31-48A7-9F42-DE51629FC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71059D4-4CE2-46F5-9225-227341A00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C08476B-8094-4C7A-8D7A-84D9A3C37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7A5EC81-7E11-4829-AF99-C1ACA9FC4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2AB93E1-05A5-49A5-9A46-2D693A295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905D9DD-74BB-4A4E-ADDA-FCC3C9C0C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B66975-95B4-48A4-8515-AA8E171D0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F586E8F-4373-4108-ABAF-42DB48250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8D595F-8AFB-4B6B-9C1F-F18C5D031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879769C-EE62-49BD-88AA-FD8DC05D6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D220F94-C1CD-4E98-BECA-6DF54C22F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0EE5B95-9C7B-41AA-820C-5D8CA8D74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BA172B0-CC61-46DF-89EC-D9B5B9CFF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02D5109-D49E-4CFB-AF71-572C1497C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73056C1-DA5F-4338-946E-0ECEC5A96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294358-9316-47C2-B568-C321FAD21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7497FEC-0E2D-42FB-A0F1-503324AC9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A53945F-F0E9-42EF-914B-0764CC145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7014215-C6F3-41D1-97D8-A1DD7F28C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01391DD-B1EF-43DE-99E6-63FD054BF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9E6FB6-945B-449A-919C-294C4AB21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63F1D3B-8297-4A11-841B-20DBCC2D4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95149D-8503-4F19-B82D-D5DCCB7B6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A59FD01-3D9A-4968-8A12-4B29A7098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93101A-FA5C-43A7-B830-51E655E54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7E345B6-EEF3-4322-9C89-5462573F3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9BC3672-9E72-4A98-9DA1-C5BD01956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8449587-732A-4A22-95F5-9A6599A3D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3F6E03B-3152-450C-A096-686CC3DBF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B708067-ADB1-42C6-A842-8D383CE6A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20B8A4-2C2C-4345-AFB5-6277E8C3D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D98C3E-0B04-4C0D-AB53-76F4111EC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C52174A-8869-4333-A233-F2431B3C7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8423F66-1BA9-4424-93FE-8F0A82B18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659C929-80AA-42D0-B7B2-CACAA983E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52C48B8-8D7A-4832-951E-7670DCDC2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06992E3-3A09-4A86-A6F2-3D1E635FD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312C58-B917-41FC-B3EF-D8E26F6B9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883E03D-7F70-4991-BE40-AACBDC6E8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FB8B04-A86D-449D-8D66-7220320EE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CF4A689-7E63-4A92-B751-62FA40201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EC5064-3452-40C3-B7B9-5F77DE460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AE57948-C0CE-4104-A013-035F43F96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6027372-FE0B-458C-ACC8-08B16E92B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8CB46B-CBA9-4333-949D-53D964827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B307641-D69E-428E-8295-7E276F9CD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9EA0F1-AEC6-400D-A927-386EA0EA5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8CED02F-A4D6-4B83-AB72-85560D230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13E8C4-F38E-44F4-865C-0761F72FB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66E025-BFF7-4FD2-BC4E-EFA9B8DEE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EA0933E-6D78-4AD2-939F-141B8F76E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1" r:id="rId1"/>
    <p:sldLayoutId id="2147485142" r:id="rId2"/>
    <p:sldLayoutId id="2147485143" r:id="rId3"/>
    <p:sldLayoutId id="2147485144" r:id="rId4"/>
    <p:sldLayoutId id="2147485145" r:id="rId5"/>
    <p:sldLayoutId id="2147485146" r:id="rId6"/>
    <p:sldLayoutId id="2147485147" r:id="rId7"/>
    <p:sldLayoutId id="2147485148" r:id="rId8"/>
    <p:sldLayoutId id="2147485149" r:id="rId9"/>
    <p:sldLayoutId id="2147485150" r:id="rId10"/>
    <p:sldLayoutId id="2147485151" r:id="rId11"/>
    <p:sldLayoutId id="214748534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EA80F70-A705-4961-B55F-6C3F1BE9E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69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  <p:sldLayoutId id="214748528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8A1F11-2D95-42EE-A166-25058DE0E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82" r:id="rId1"/>
    <p:sldLayoutId id="2147485283" r:id="rId2"/>
    <p:sldLayoutId id="2147485284" r:id="rId3"/>
    <p:sldLayoutId id="2147485285" r:id="rId4"/>
    <p:sldLayoutId id="2147485286" r:id="rId5"/>
    <p:sldLayoutId id="2147485287" r:id="rId6"/>
    <p:sldLayoutId id="2147485288" r:id="rId7"/>
    <p:sldLayoutId id="2147485289" r:id="rId8"/>
    <p:sldLayoutId id="2147485290" r:id="rId9"/>
    <p:sldLayoutId id="2147485291" r:id="rId10"/>
    <p:sldLayoutId id="2147485292" r:id="rId11"/>
    <p:sldLayoutId id="2147485293" r:id="rId12"/>
    <p:sldLayoutId id="214748529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344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7510D0-F9BF-4040-8959-8D1830E53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5" r:id="rId1"/>
    <p:sldLayoutId id="2147485296" r:id="rId2"/>
    <p:sldLayoutId id="2147485297" r:id="rId3"/>
    <p:sldLayoutId id="2147485298" r:id="rId4"/>
    <p:sldLayoutId id="2147485299" r:id="rId5"/>
    <p:sldLayoutId id="2147485300" r:id="rId6"/>
    <p:sldLayoutId id="2147485301" r:id="rId7"/>
    <p:sldLayoutId id="2147485302" r:id="rId8"/>
    <p:sldLayoutId id="2147485303" r:id="rId9"/>
    <p:sldLayoutId id="2147485304" r:id="rId10"/>
    <p:sldLayoutId id="214748530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1BECD82-9283-41BA-B3CE-90CB31A01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  <p:sldLayoutId id="2147485153" r:id="rId2"/>
    <p:sldLayoutId id="2147485154" r:id="rId3"/>
    <p:sldLayoutId id="2147485155" r:id="rId4"/>
    <p:sldLayoutId id="2147485156" r:id="rId5"/>
    <p:sldLayoutId id="2147485157" r:id="rId6"/>
    <p:sldLayoutId id="2147485158" r:id="rId7"/>
    <p:sldLayoutId id="2147485159" r:id="rId8"/>
    <p:sldLayoutId id="2147485160" r:id="rId9"/>
    <p:sldLayoutId id="2147485161" r:id="rId10"/>
    <p:sldLayoutId id="2147485162" r:id="rId11"/>
    <p:sldLayoutId id="214748516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EBE87F0-730F-4C31-AEEA-FCE24BDFA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4" r:id="rId1"/>
    <p:sldLayoutId id="2147485165" r:id="rId2"/>
    <p:sldLayoutId id="2147485166" r:id="rId3"/>
    <p:sldLayoutId id="2147485167" r:id="rId4"/>
    <p:sldLayoutId id="2147485168" r:id="rId5"/>
    <p:sldLayoutId id="2147485169" r:id="rId6"/>
    <p:sldLayoutId id="2147485170" r:id="rId7"/>
    <p:sldLayoutId id="2147485171" r:id="rId8"/>
    <p:sldLayoutId id="2147485172" r:id="rId9"/>
    <p:sldLayoutId id="2147485173" r:id="rId10"/>
    <p:sldLayoutId id="2147485174" r:id="rId11"/>
    <p:sldLayoutId id="2147485175" r:id="rId12"/>
    <p:sldLayoutId id="214748517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D743CB7-9426-4230-9F22-30E7F511F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7" r:id="rId1"/>
    <p:sldLayoutId id="2147485178" r:id="rId2"/>
    <p:sldLayoutId id="2147485179" r:id="rId3"/>
    <p:sldLayoutId id="2147485180" r:id="rId4"/>
    <p:sldLayoutId id="2147485181" r:id="rId5"/>
    <p:sldLayoutId id="2147485182" r:id="rId6"/>
    <p:sldLayoutId id="2147485183" r:id="rId7"/>
    <p:sldLayoutId id="2147485184" r:id="rId8"/>
    <p:sldLayoutId id="2147485185" r:id="rId9"/>
    <p:sldLayoutId id="2147485186" r:id="rId10"/>
    <p:sldLayoutId id="2147485187" r:id="rId11"/>
    <p:sldLayoutId id="2147485188" r:id="rId12"/>
    <p:sldLayoutId id="214748518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53C9E5-A687-4ABA-ABF4-40BF8BF40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  <p:sldLayoutId id="2147485201" r:id="rId12"/>
    <p:sldLayoutId id="214748520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02C623-2DEA-4C2C-9568-AD94872A1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17" r:id="rId1"/>
    <p:sldLayoutId id="2147485218" r:id="rId2"/>
    <p:sldLayoutId id="2147485219" r:id="rId3"/>
    <p:sldLayoutId id="2147485220" r:id="rId4"/>
    <p:sldLayoutId id="2147485221" r:id="rId5"/>
    <p:sldLayoutId id="2147485222" r:id="rId6"/>
    <p:sldLayoutId id="2147485223" r:id="rId7"/>
    <p:sldLayoutId id="2147485224" r:id="rId8"/>
    <p:sldLayoutId id="2147485225" r:id="rId9"/>
    <p:sldLayoutId id="2147485226" r:id="rId10"/>
    <p:sldLayoutId id="2147485227" r:id="rId11"/>
    <p:sldLayoutId id="2147485228" r:id="rId12"/>
    <p:sldLayoutId id="214748522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22E59D-DA1F-41A0-B031-F098DA605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0" r:id="rId1"/>
    <p:sldLayoutId id="2147485231" r:id="rId2"/>
    <p:sldLayoutId id="2147485232" r:id="rId3"/>
    <p:sldLayoutId id="2147485233" r:id="rId4"/>
    <p:sldLayoutId id="2147485234" r:id="rId5"/>
    <p:sldLayoutId id="2147485235" r:id="rId6"/>
    <p:sldLayoutId id="2147485236" r:id="rId7"/>
    <p:sldLayoutId id="2147485237" r:id="rId8"/>
    <p:sldLayoutId id="2147485238" r:id="rId9"/>
    <p:sldLayoutId id="2147485239" r:id="rId10"/>
    <p:sldLayoutId id="2147485240" r:id="rId11"/>
    <p:sldLayoutId id="2147485241" r:id="rId12"/>
    <p:sldLayoutId id="214748524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1B9EF2-F976-4368-95A4-16BF8918C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43" r:id="rId1"/>
    <p:sldLayoutId id="2147485244" r:id="rId2"/>
    <p:sldLayoutId id="2147485245" r:id="rId3"/>
    <p:sldLayoutId id="2147485246" r:id="rId4"/>
    <p:sldLayoutId id="2147485247" r:id="rId5"/>
    <p:sldLayoutId id="2147485248" r:id="rId6"/>
    <p:sldLayoutId id="2147485249" r:id="rId7"/>
    <p:sldLayoutId id="2147485250" r:id="rId8"/>
    <p:sldLayoutId id="2147485251" r:id="rId9"/>
    <p:sldLayoutId id="2147485252" r:id="rId10"/>
    <p:sldLayoutId id="2147485253" r:id="rId11"/>
    <p:sldLayoutId id="2147485254" r:id="rId12"/>
    <p:sldLayoutId id="2147485255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88AAAEC-DEBA-465F-A8D8-85492D35D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56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  <p:sldLayoutId id="214748526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remleva77@yandex.ru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27584" y="1556792"/>
            <a:ext cx="7704856" cy="316835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br>
              <a:rPr lang="ru-RU" sz="40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br>
              <a:rPr lang="ru-RU" sz="40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br>
              <a:rPr lang="ru-RU" sz="28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262062"/>
                </a:solidFill>
                <a:latin typeface="Arial Black" panose="020B0A04020102020204" pitchFamily="34" charset="0"/>
              </a:rPr>
              <a:t>Информация</a:t>
            </a:r>
            <a:br>
              <a:rPr lang="ru-RU" sz="2800" dirty="0">
                <a:solidFill>
                  <a:srgbClr val="262062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262062"/>
                </a:solidFill>
                <a:latin typeface="Arial Black" panose="020B0A04020102020204" pitchFamily="34" charset="0"/>
              </a:rPr>
              <a:t>о ходе реализации и актуализации Программы по созданию и применению межгосударственных стандартных образцов состава и свойств веществ и материалов </a:t>
            </a:r>
            <a:br>
              <a:rPr lang="ru-RU" sz="2800" dirty="0">
                <a:solidFill>
                  <a:srgbClr val="262062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262062"/>
                </a:solidFill>
                <a:latin typeface="Arial Black" panose="020B0A04020102020204" pitchFamily="34" charset="0"/>
              </a:rPr>
              <a:t>на 2016-2020 гг.</a:t>
            </a:r>
            <a:br>
              <a:rPr lang="ru-RU" sz="2800" b="1" dirty="0">
                <a:solidFill>
                  <a:srgbClr val="262062"/>
                </a:solidFill>
                <a:latin typeface="Arial Black" pitchFamily="34" charset="0"/>
                <a:ea typeface="+mn-ea"/>
                <a:cs typeface="+mn-cs"/>
              </a:rPr>
            </a:br>
            <a:br>
              <a:rPr lang="ru-RU" sz="2800" b="1" dirty="0">
                <a:solidFill>
                  <a:srgbClr val="0070C0"/>
                </a:solidFill>
                <a:latin typeface="Arial Black" pitchFamily="34" charset="0"/>
                <a:ea typeface="+mn-ea"/>
                <a:cs typeface="+mn-cs"/>
              </a:rPr>
            </a:br>
            <a:br>
              <a:rPr lang="ru-RU" sz="1600" b="1" dirty="0">
                <a:solidFill>
                  <a:srgbClr val="0070C0"/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000" b="1" dirty="0"/>
              <a:t>Докладчик: Ольга Николаевна Кремлева, </a:t>
            </a:r>
            <a:br>
              <a:rPr lang="ru-RU" sz="2000" b="1" dirty="0"/>
            </a:br>
            <a:br>
              <a:rPr lang="ru-RU" sz="2000" b="1" dirty="0"/>
            </a:br>
            <a:r>
              <a:rPr lang="ru-RU" sz="2000" b="1" dirty="0"/>
              <a:t>Зам. руководителя РГ СО НТКМетр</a:t>
            </a:r>
            <a:br>
              <a:rPr lang="ru-RU" sz="2000" b="1" dirty="0"/>
            </a:br>
            <a:r>
              <a:rPr lang="ru-RU" sz="2000" b="1" dirty="0" err="1"/>
              <a:t>И.о</a:t>
            </a:r>
            <a:r>
              <a:rPr lang="en-US" sz="2000" b="1" dirty="0"/>
              <a:t>.</a:t>
            </a:r>
            <a:r>
              <a:rPr lang="ru-RU" sz="2000" b="1" dirty="0"/>
              <a:t> зав. отделом ГССО, ФГУП «УНИИМ»</a:t>
            </a:r>
            <a:br>
              <a:rPr lang="ru-RU" sz="2000" b="1" dirty="0"/>
            </a:br>
            <a:r>
              <a:rPr lang="en-US" sz="2000" b="1" dirty="0"/>
              <a:t>e-mail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kremleva77@yandex.ru</a:t>
            </a:r>
            <a:r>
              <a:rPr lang="ru-RU" sz="2000" b="1" dirty="0"/>
              <a:t>,</a:t>
            </a:r>
            <a:r>
              <a:rPr lang="en-US" sz="2000" b="1" dirty="0"/>
              <a:t>   </a:t>
            </a:r>
            <a:r>
              <a:rPr lang="ru-RU" sz="2000" b="1" dirty="0"/>
              <a:t>тел. + 7 </a:t>
            </a:r>
            <a:r>
              <a:rPr lang="en-US" sz="2000" b="1" dirty="0"/>
              <a:t>(343) </a:t>
            </a:r>
            <a:r>
              <a:rPr lang="ru-RU" sz="2000" b="1" dirty="0"/>
              <a:t>350</a:t>
            </a:r>
            <a:r>
              <a:rPr lang="en-US" sz="2000" b="1" dirty="0"/>
              <a:t>-</a:t>
            </a:r>
            <a:r>
              <a:rPr lang="ru-RU" sz="2000" b="1" dirty="0"/>
              <a:t>60</a:t>
            </a:r>
            <a:r>
              <a:rPr lang="en-US" sz="2000" b="1" dirty="0"/>
              <a:t>-</a:t>
            </a:r>
            <a:r>
              <a:rPr lang="ru-RU" sz="2000" b="1" dirty="0"/>
              <a:t>68</a:t>
            </a:r>
            <a:br>
              <a:rPr lang="ru-RU" sz="2000" dirty="0">
                <a:solidFill>
                  <a:srgbClr val="0070C0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endParaRPr lang="ru-RU" altLang="ru-RU" sz="2000" b="1" dirty="0">
              <a:solidFill>
                <a:srgbClr val="262062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888" y="482161"/>
            <a:ext cx="8208912" cy="720080"/>
          </a:xfrm>
        </p:spPr>
        <p:txBody>
          <a:bodyPr/>
          <a:lstStyle/>
          <a:p>
            <a:br>
              <a:rPr lang="ru-RU" sz="18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br>
              <a:rPr lang="ru-RU" sz="18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1800" b="1" dirty="0">
                <a:solidFill>
                  <a:srgbClr val="8E0000"/>
                </a:solidFill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lang="ru-RU" sz="2000" b="1" dirty="0">
                <a:solidFill>
                  <a:srgbClr val="8E0000"/>
                </a:solidFill>
                <a:latin typeface="Arial Black" panose="020B0A04020102020204" pitchFamily="34" charset="0"/>
                <a:ea typeface="+mn-ea"/>
                <a:cs typeface="+mn-cs"/>
              </a:rPr>
              <a:t>О ходе реализации Программы по созданию и применению межгосударственных стандартных образцов состава и свойств веществ и материалов на 2016-2020 гг.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39044" y="1866179"/>
            <a:ext cx="8486600" cy="342044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3760"/>
                </a:solidFill>
              </a:rPr>
              <a:t>	</a:t>
            </a:r>
            <a:r>
              <a:rPr lang="ru-RU" b="1" dirty="0">
                <a:solidFill>
                  <a:srgbClr val="262062"/>
                </a:solidFill>
              </a:rPr>
              <a:t>За период, прошедший после 54-го заседания МГС,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в рамках Программы специалистами Российской Федерации представлены для рассмотрения возможности признания   в   качестве  МСО   на  49‑е заседание НТКМетр</a:t>
            </a:r>
          </a:p>
          <a:p>
            <a:pPr marL="0" indent="0" algn="ctr">
              <a:buNone/>
            </a:pPr>
            <a:r>
              <a:rPr lang="ru-RU" b="1" u="sng" dirty="0">
                <a:solidFill>
                  <a:srgbClr val="A40000"/>
                </a:solidFill>
              </a:rPr>
              <a:t>30 типов национальных СО</a:t>
            </a:r>
            <a:r>
              <a:rPr lang="ru-RU" b="1" dirty="0">
                <a:solidFill>
                  <a:srgbClr val="A4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по позициям  1.6, 1.7, 10.4, 10.17 – 10.19, 13.19 - 13.26 разделов актуализированной Программы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(приложение № 13 протокола </a:t>
            </a:r>
            <a:r>
              <a:rPr lang="ru-RU" b="1" dirty="0" err="1">
                <a:solidFill>
                  <a:srgbClr val="262062"/>
                </a:solidFill>
              </a:rPr>
              <a:t>НТКМетр</a:t>
            </a:r>
            <a:r>
              <a:rPr lang="ru-RU" b="1" dirty="0">
                <a:solidFill>
                  <a:srgbClr val="262062"/>
                </a:solidFill>
              </a:rPr>
              <a:t>)</a:t>
            </a:r>
          </a:p>
          <a:p>
            <a:pPr algn="just"/>
            <a:endParaRPr lang="ru-RU" sz="1800" b="1" dirty="0">
              <a:solidFill>
                <a:srgbClr val="0037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32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73718"/>
            <a:ext cx="8228963" cy="1717234"/>
          </a:xfrm>
        </p:spPr>
        <p:txBody>
          <a:bodyPr/>
          <a:lstStyle/>
          <a:p>
            <a:br>
              <a:rPr lang="ru-RU" sz="18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Общая информация по реализации </a:t>
            </a:r>
            <a:b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Программы по созданию и применению межгосударственных стандартных образцов состава и свойств веществ и материалов на 2016 – 2020 гг.</a:t>
            </a:r>
            <a:b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endParaRPr lang="ru-RU" sz="2000" b="1" dirty="0">
              <a:solidFill>
                <a:srgbClr val="A40000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23528" y="2564904"/>
            <a:ext cx="8486600" cy="313241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3760"/>
                </a:solidFill>
              </a:rPr>
              <a:t>	</a:t>
            </a:r>
            <a:r>
              <a:rPr lang="ru-RU" b="1" dirty="0">
                <a:solidFill>
                  <a:srgbClr val="262062"/>
                </a:solidFill>
              </a:rPr>
              <a:t>За период действия Программы специалистами Российской Федерации, Республики Узбекистан и Украины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представлены </a:t>
            </a:r>
            <a:r>
              <a:rPr lang="ru-RU" b="1" dirty="0">
                <a:solidFill>
                  <a:srgbClr val="A40000"/>
                </a:solidFill>
              </a:rPr>
              <a:t>74 типа СО</a:t>
            </a:r>
            <a:r>
              <a:rPr lang="ru-RU" b="1" dirty="0">
                <a:solidFill>
                  <a:srgbClr val="262062"/>
                </a:solidFill>
              </a:rPr>
              <a:t>, из них: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Российская Федерация – 67 типов;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Республика Узбекистан – 4 типа;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262062"/>
                </a:solidFill>
              </a:rPr>
              <a:t>Украина – 3 типа.</a:t>
            </a:r>
          </a:p>
          <a:p>
            <a:pPr algn="just"/>
            <a:endParaRPr lang="ru-RU" sz="1800" b="1" dirty="0">
              <a:solidFill>
                <a:srgbClr val="0037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823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487089"/>
            <a:ext cx="8280920" cy="1512168"/>
          </a:xfrm>
        </p:spPr>
        <p:txBody>
          <a:bodyPr/>
          <a:lstStyle/>
          <a:p>
            <a:br>
              <a:rPr lang="ru-RU" sz="1800" b="1" dirty="0">
                <a:solidFill>
                  <a:srgbClr val="00376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18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Об  актуализации </a:t>
            </a:r>
            <a:b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Программы по созданию и применению межгосударственных стандартных образцов состава </a:t>
            </a:r>
            <a:b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A40000"/>
                </a:solidFill>
                <a:latin typeface="Arial Black" panose="020B0A04020102020204" pitchFamily="34" charset="0"/>
                <a:ea typeface="+mn-ea"/>
                <a:cs typeface="+mn-cs"/>
              </a:rPr>
              <a:t>и свойств веществ и материалов на 2016-2020 гг.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31539" y="2174938"/>
            <a:ext cx="8280920" cy="3607297"/>
          </a:xfrm>
        </p:spPr>
        <p:txBody>
          <a:bodyPr/>
          <a:lstStyle/>
          <a:p>
            <a:pPr algn="just"/>
            <a:r>
              <a:rPr lang="ru-RU" sz="2200" b="1" dirty="0">
                <a:solidFill>
                  <a:srgbClr val="262062"/>
                </a:solidFill>
              </a:rPr>
              <a:t>Во исполнение п.10.3.3 Протокола НТКМетр № 48-2018 Росстандартом (ФГУП «УНИИМ») проведены работы по актуализации Программы по созданию и применению межгосударственных стандартных образцов состава и свойств веществ и материалов на 2016–2020 гг. в части корректировки сроков исполнения работ, исключения некоторых позиций Программы и внесение новых позиций по предложениям организаций – разработчиков СО Российской Федерации.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37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616768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5536" y="429399"/>
            <a:ext cx="8352928" cy="5040560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262062"/>
                </a:solidFill>
              </a:rPr>
              <a:t>Получено предложение Комитета технического регулирования и метрологии Республики Казахстан (письмо исх. №26-02-6/02-342-И от 19.03.2019) включить в Программу разработку межгосударственных стандартных образцов для поверки/калибровки биохимических и гематологических анализаторов. </a:t>
            </a:r>
          </a:p>
          <a:p>
            <a:pPr algn="just"/>
            <a:r>
              <a:rPr lang="ru-RU" sz="2000" b="1" dirty="0">
                <a:solidFill>
                  <a:srgbClr val="262062"/>
                </a:solidFill>
              </a:rPr>
              <a:t>Для включения в Программу предложения Республики Казахстан требуется уточнение в части указания конкретного государства (государств), организации (организаций) разработчиков СО, сроков выполнения работ и формы сотрудничества, что возможно рассмотреть и согласовать на очередном заседании РГ СО НТКМетр.</a:t>
            </a:r>
          </a:p>
          <a:p>
            <a:pPr algn="just"/>
            <a:r>
              <a:rPr lang="ru-RU" sz="2000" b="1" dirty="0">
                <a:solidFill>
                  <a:srgbClr val="262062"/>
                </a:solidFill>
              </a:rPr>
              <a:t>От национальных органов других государств предложений по актуализации Программы не поступало.</a:t>
            </a:r>
          </a:p>
          <a:p>
            <a:pPr algn="just"/>
            <a:r>
              <a:rPr lang="ru-RU" sz="2000" b="1" dirty="0">
                <a:solidFill>
                  <a:srgbClr val="262062"/>
                </a:solidFill>
              </a:rPr>
              <a:t>Проект актуализированной Программы по состоянию на 07.05.2019 представлен для рассмотрения на 49-е заседание НТКМетр (приложение № 14 протокола НТКМетр).</a:t>
            </a:r>
          </a:p>
          <a:p>
            <a:pPr algn="just"/>
            <a:endParaRPr lang="ru-RU" sz="1600" b="1" dirty="0">
              <a:solidFill>
                <a:srgbClr val="00376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3760"/>
                </a:solidFill>
              </a:rPr>
              <a:t>	</a:t>
            </a:r>
            <a:endParaRPr lang="ru-RU" sz="1800" b="1" dirty="0">
              <a:solidFill>
                <a:srgbClr val="0037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88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" y="2054"/>
            <a:ext cx="9143999" cy="6165304"/>
          </a:xfrm>
        </p:spPr>
        <p:txBody>
          <a:bodyPr/>
          <a:lstStyle/>
          <a:p>
            <a:pPr algn="just"/>
            <a:r>
              <a:rPr lang="ru-RU" sz="1800" b="1" dirty="0">
                <a:solidFill>
                  <a:srgbClr val="262062"/>
                </a:solidFill>
              </a:rPr>
              <a:t>В результате актуализации в Программу </a:t>
            </a:r>
            <a:r>
              <a:rPr lang="ru-RU" sz="1800" b="1" u="sng" dirty="0">
                <a:solidFill>
                  <a:srgbClr val="A40000"/>
                </a:solidFill>
              </a:rPr>
              <a:t>внесено 35 дополнительных позиций </a:t>
            </a:r>
            <a:r>
              <a:rPr lang="ru-RU" sz="1800" b="1" dirty="0">
                <a:solidFill>
                  <a:srgbClr val="262062"/>
                </a:solidFill>
              </a:rPr>
              <a:t>по 6-ти разделам Программы (53 типа планируемых СО, из них 29 типов будут представлены на 49-е заседание НТКМетр). По предложениям организаций-разработчиков из Программы исключены 9 позиций (9 типов планируемых СО) по различным причинам (снятие СО с производства и др.). 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262062"/>
                </a:solidFill>
              </a:rPr>
              <a:t>Более подробная информация по дополнительным позициям представлена в таблице:</a:t>
            </a: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262062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3760"/>
                </a:solidFill>
              </a:rPr>
              <a:t>	</a:t>
            </a:r>
            <a:endParaRPr lang="ru-RU" sz="1800" b="1" dirty="0">
              <a:solidFill>
                <a:srgbClr val="003760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8B52A79-CF56-4C50-8E49-0A6C8BAB0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934459"/>
              </p:ext>
            </p:extLst>
          </p:nvPr>
        </p:nvGraphicFramePr>
        <p:xfrm>
          <a:off x="395536" y="2032269"/>
          <a:ext cx="8352927" cy="40397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9893">
                  <a:extLst>
                    <a:ext uri="{9D8B030D-6E8A-4147-A177-3AD203B41FA5}">
                      <a16:colId xmlns:a16="http://schemas.microsoft.com/office/drawing/2014/main" val="2018769710"/>
                    </a:ext>
                  </a:extLst>
                </a:gridCol>
                <a:gridCol w="4312140">
                  <a:extLst>
                    <a:ext uri="{9D8B030D-6E8A-4147-A177-3AD203B41FA5}">
                      <a16:colId xmlns:a16="http://schemas.microsoft.com/office/drawing/2014/main" val="1989531554"/>
                    </a:ext>
                  </a:extLst>
                </a:gridCol>
                <a:gridCol w="1570945">
                  <a:extLst>
                    <a:ext uri="{9D8B030D-6E8A-4147-A177-3AD203B41FA5}">
                      <a16:colId xmlns:a16="http://schemas.microsoft.com/office/drawing/2014/main" val="3213726719"/>
                    </a:ext>
                  </a:extLst>
                </a:gridCol>
                <a:gridCol w="1289949">
                  <a:extLst>
                    <a:ext uri="{9D8B030D-6E8A-4147-A177-3AD203B41FA5}">
                      <a16:colId xmlns:a16="http://schemas.microsoft.com/office/drawing/2014/main" val="1150036912"/>
                    </a:ext>
                  </a:extLst>
                </a:gridCol>
              </a:tblGrid>
              <a:tr h="72437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262062"/>
                          </a:solidFill>
                          <a:effectLst/>
                        </a:rPr>
                        <a:t>Разделы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262062"/>
                          </a:solidFill>
                          <a:effectLst/>
                        </a:rPr>
                        <a:t>Программы</a:t>
                      </a:r>
                      <a:endParaRPr lang="ru-RU" sz="13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262062"/>
                          </a:solidFill>
                          <a:effectLst/>
                        </a:rPr>
                        <a:t>Наименование разделов Программы</a:t>
                      </a:r>
                      <a:endParaRPr lang="ru-RU" sz="13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262062"/>
                          </a:solidFill>
                          <a:effectLst/>
                        </a:rPr>
                        <a:t>Количество дополнительных позиций</a:t>
                      </a:r>
                      <a:endParaRPr lang="ru-RU" sz="13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262062"/>
                          </a:solidFill>
                          <a:effectLst/>
                        </a:rPr>
                        <a:t>Количество планируемых СО</a:t>
                      </a:r>
                      <a:endParaRPr lang="ru-RU" sz="13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680143"/>
                  </a:ext>
                </a:extLst>
              </a:tr>
              <a:tr h="272934">
                <a:tc>
                  <a:txBody>
                    <a:bodyPr/>
                    <a:lstStyle/>
                    <a:p>
                      <a:pPr marR="2159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1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СО </a:t>
                      </a: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состава и свойств углеводородного сырья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>
                          <a:solidFill>
                            <a:srgbClr val="262062"/>
                          </a:solidFill>
                          <a:effectLst/>
                        </a:rPr>
                        <a:t>2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9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43"/>
                  </a:ext>
                </a:extLst>
              </a:tr>
              <a:tr h="545867">
                <a:tc>
                  <a:txBody>
                    <a:bodyPr/>
                    <a:lstStyle/>
                    <a:p>
                      <a:pPr marR="2159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2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СО </a:t>
                      </a: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для обеспечения единства измерений в области энергосбережения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>
                          <a:solidFill>
                            <a:srgbClr val="262062"/>
                          </a:solidFill>
                          <a:effectLst/>
                        </a:rPr>
                        <a:t>1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1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510567"/>
                  </a:ext>
                </a:extLst>
              </a:tr>
              <a:tr h="545867">
                <a:tc>
                  <a:txBody>
                    <a:bodyPr/>
                    <a:lstStyle/>
                    <a:p>
                      <a:pPr marR="2159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8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СО состава растворов ионов металлов и неметаллов, органических веществ и их растворов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703010"/>
                  </a:ext>
                </a:extLst>
              </a:tr>
              <a:tr h="272934">
                <a:tc>
                  <a:txBody>
                    <a:bodyPr/>
                    <a:lstStyle/>
                    <a:p>
                      <a:pPr marR="2159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262062"/>
                          </a:solidFill>
                          <a:effectLst/>
                        </a:rPr>
                        <a:t>10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СО состава металлов и сплавов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5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36147"/>
                  </a:ext>
                </a:extLst>
              </a:tr>
              <a:tr h="545867">
                <a:tc>
                  <a:txBody>
                    <a:bodyPr/>
                    <a:lstStyle/>
                    <a:p>
                      <a:pPr marR="2159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262062"/>
                          </a:solidFill>
                          <a:effectLst/>
                        </a:rPr>
                        <a:t>12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СО </a:t>
                      </a: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для обеспечения единства измерений в сфере здравоохранения и клинической диагностики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>
                          <a:solidFill>
                            <a:srgbClr val="262062"/>
                          </a:solidFill>
                          <a:effectLst/>
                        </a:rPr>
                        <a:t>7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7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776225"/>
                  </a:ext>
                </a:extLst>
              </a:tr>
              <a:tr h="272934">
                <a:tc>
                  <a:txBody>
                    <a:bodyPr/>
                    <a:lstStyle/>
                    <a:p>
                      <a:pPr marR="2159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262062"/>
                          </a:solidFill>
                          <a:effectLst/>
                        </a:rPr>
                        <a:t>13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СО состава газов и газовых смесей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9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262062"/>
                          </a:solidFill>
                          <a:effectLst/>
                        </a:rPr>
                        <a:t>14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380443"/>
                  </a:ext>
                </a:extLst>
              </a:tr>
              <a:tr h="272934">
                <a:tc>
                  <a:txBody>
                    <a:bodyPr/>
                    <a:lstStyle/>
                    <a:p>
                      <a:pPr marR="2159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262062"/>
                          </a:solidFill>
                          <a:effectLst/>
                        </a:rPr>
                        <a:t> </a:t>
                      </a:r>
                      <a:endParaRPr lang="ru-RU" sz="1600" b="1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62062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rgbClr val="26206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1600" b="1" cap="all" dirty="0">
                          <a:solidFill>
                            <a:srgbClr val="A40000"/>
                          </a:solidFill>
                          <a:effectLst/>
                        </a:rPr>
                        <a:t>35</a:t>
                      </a:r>
                      <a:endParaRPr lang="ru-RU" sz="1600" b="1" dirty="0">
                        <a:solidFill>
                          <a:srgbClr val="A4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rgbClr val="A40000"/>
                          </a:solidFill>
                          <a:effectLst/>
                        </a:rPr>
                        <a:t>53</a:t>
                      </a:r>
                      <a:endParaRPr lang="ru-RU" sz="1600" b="1" dirty="0">
                        <a:solidFill>
                          <a:srgbClr val="A4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573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207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88879-1EBD-43B1-9DB2-0649EA3C574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06978" y="672317"/>
            <a:ext cx="8352928" cy="4464496"/>
          </a:xfrm>
        </p:spPr>
        <p:txBody>
          <a:bodyPr/>
          <a:lstStyle/>
          <a:p>
            <a:pPr marL="285750" indent="-285750" algn="just"/>
            <a:r>
              <a:rPr lang="ru-RU" sz="2200" b="1" dirty="0">
                <a:solidFill>
                  <a:srgbClr val="262062"/>
                </a:solidFill>
              </a:rPr>
              <a:t>Актуализированная Программа, состоящая </a:t>
            </a:r>
            <a:r>
              <a:rPr lang="ru-RU" sz="2200" b="1" dirty="0">
                <a:solidFill>
                  <a:srgbClr val="A40000"/>
                </a:solidFill>
              </a:rPr>
              <a:t>из 13-ти разделов (144-х позиций)</a:t>
            </a:r>
            <a:r>
              <a:rPr lang="ru-RU" sz="2200" b="1" dirty="0">
                <a:solidFill>
                  <a:srgbClr val="262062"/>
                </a:solidFill>
              </a:rPr>
              <a:t>, представляет собой комплекс работ по разработке, принятию и применению в качестве межгосударственных стандартных образцов состава и свойств веществ и материалов. </a:t>
            </a:r>
          </a:p>
          <a:p>
            <a:pPr marL="285750" indent="-285750" algn="just"/>
            <a:r>
              <a:rPr lang="ru-RU" sz="2200" b="1" dirty="0">
                <a:solidFill>
                  <a:srgbClr val="262062"/>
                </a:solidFill>
              </a:rPr>
              <a:t>Следует отметить, что некоторые актуализированные позиции предусмотрено в дальнейшем перенести в проект Программы на 2021-2025 гг.</a:t>
            </a:r>
          </a:p>
          <a:p>
            <a:pPr marL="285750" indent="-285750" algn="just"/>
            <a:r>
              <a:rPr lang="ru-RU" sz="2200" b="1" dirty="0">
                <a:solidFill>
                  <a:srgbClr val="262062"/>
                </a:solidFill>
              </a:rPr>
              <a:t>В соответствии с заданиями актуализированной Программы планируется разработать и принять в качестве межгосударственных порядка </a:t>
            </a:r>
            <a:r>
              <a:rPr lang="ru-RU" sz="2200" b="1" dirty="0">
                <a:solidFill>
                  <a:srgbClr val="A40000"/>
                </a:solidFill>
              </a:rPr>
              <a:t>194-х типов СО</a:t>
            </a:r>
            <a:r>
              <a:rPr lang="ru-RU" sz="2200" b="1" dirty="0">
                <a:solidFill>
                  <a:srgbClr val="262062"/>
                </a:solidFill>
              </a:rPr>
              <a:t>.</a:t>
            </a:r>
          </a:p>
          <a:p>
            <a:pPr marL="285750" indent="-285750" algn="just"/>
            <a:endParaRPr lang="ru-RU" sz="2200" b="1" dirty="0">
              <a:solidFill>
                <a:srgbClr val="262062"/>
              </a:solidFill>
            </a:endParaRPr>
          </a:p>
          <a:p>
            <a:pPr marL="285750" indent="-285750" algn="just"/>
            <a:endParaRPr lang="ru-RU" sz="2200" b="1" dirty="0">
              <a:solidFill>
                <a:srgbClr val="262062"/>
              </a:solidFill>
            </a:endParaRPr>
          </a:p>
          <a:p>
            <a:pPr marL="285750" indent="-285750" algn="just"/>
            <a:endParaRPr lang="ru-RU" sz="2200" b="1" dirty="0">
              <a:solidFill>
                <a:srgbClr val="262062"/>
              </a:solidFill>
            </a:endParaRPr>
          </a:p>
          <a:p>
            <a:endParaRPr lang="ru-RU" sz="1600" b="1" dirty="0">
              <a:solidFill>
                <a:srgbClr val="00376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3760"/>
                </a:solidFill>
              </a:rPr>
              <a:t>	</a:t>
            </a:r>
            <a:endParaRPr lang="ru-RU" sz="1800" b="1" dirty="0">
              <a:solidFill>
                <a:srgbClr val="0037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24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D6CE3-AECF-4569-8ACD-33472A92AED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3488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262062"/>
                </a:solidFill>
                <a:latin typeface="Arial Black" pitchFamily="34" charset="0"/>
                <a:cs typeface="+mn-cs"/>
              </a:rPr>
              <a:t>Спасибо за внимание!</a:t>
            </a:r>
            <a:endParaRPr lang="en-US" sz="4000" b="1">
              <a:solidFill>
                <a:srgbClr val="262062"/>
              </a:solidFill>
              <a:latin typeface="Arial Black" pitchFamily="34" charset="0"/>
              <a:cs typeface="+mn-cs"/>
            </a:endParaRPr>
          </a:p>
          <a:p>
            <a:pPr algn="ctr"/>
            <a:endParaRPr lang="en-US" sz="4000" b="1" dirty="0">
              <a:solidFill>
                <a:srgbClr val="262062"/>
              </a:solidFill>
              <a:latin typeface="Arial Black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004500"/>
      </p:ext>
    </p:extLst>
  </p:cSld>
  <p:clrMapOvr>
    <a:masterClrMapping/>
  </p:clrMapOvr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16767</TotalTime>
  <Words>375</Words>
  <Application>Microsoft Office PowerPoint</Application>
  <PresentationFormat>Экран (4:3)</PresentationFormat>
  <Paragraphs>84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8</vt:i4>
      </vt:variant>
    </vt:vector>
  </HeadingPairs>
  <TitlesOfParts>
    <vt:vector size="25" baseType="lpstr">
      <vt:lpstr>Arial</vt:lpstr>
      <vt:lpstr>Arial Black</vt:lpstr>
      <vt:lpstr>Calibri</vt:lpstr>
      <vt:lpstr>Impact</vt:lpstr>
      <vt:lpstr>Times New Roman</vt:lpstr>
      <vt:lpstr>1_Оформление по умолчанию</vt:lpstr>
      <vt:lpstr>2_Оформление по умолчанию</vt:lpstr>
      <vt:lpstr>6_Оформление по умолчанию</vt:lpstr>
      <vt:lpstr>8_Оформление по умолчанию</vt:lpstr>
      <vt:lpstr>9_Оформление по умолчанию</vt:lpstr>
      <vt:lpstr>15_Оформление по умолчанию</vt:lpstr>
      <vt:lpstr>16_Оформление по умолчанию</vt:lpstr>
      <vt:lpstr>17_Оформление по умолчанию</vt:lpstr>
      <vt:lpstr>18_Оформление по умолчанию</vt:lpstr>
      <vt:lpstr>22_Оформление по умолчанию</vt:lpstr>
      <vt:lpstr>23_Оформление по умолчанию</vt:lpstr>
      <vt:lpstr>Тема Office</vt:lpstr>
      <vt:lpstr>   Информация о ходе реализации и актуализации Программы по созданию и применению межгосударственных стандартных образцов состава и свойств веществ и материалов  на 2016-2020 гг.   Докладчик: Ольга Николаевна Кремлева,   Зам. руководителя РГ СО НТКМетр И.о. зав. отделом ГССО, ФГУП «УНИИМ» e-mail: kremleva77@yandex.ru,   тел. + 7 (343) 350-60-68 </vt:lpstr>
      <vt:lpstr>   О ходе реализации Программы по созданию и применению межгосударственных стандартных образцов состава и свойств веществ и материалов на 2016-2020 гг.</vt:lpstr>
      <vt:lpstr> Общая информация по реализации  Программы по созданию и применению межгосударственных стандартных образцов состава и свойств веществ и материалов на 2016 – 2020 гг. </vt:lpstr>
      <vt:lpstr>  Об  актуализации  Программы по созданию и применению межгосударственных стандартных образцов состава  и свойств веществ и материалов на 2016-2020 гг.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ФГУП УНИИМ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О Анфи</cp:lastModifiedBy>
  <cp:revision>1870</cp:revision>
  <cp:lastPrinted>2019-03-21T13:30:46Z</cp:lastPrinted>
  <dcterms:created xsi:type="dcterms:W3CDTF">2008-05-05T04:52:37Z</dcterms:created>
  <dcterms:modified xsi:type="dcterms:W3CDTF">2019-05-19T21:58:40Z</dcterms:modified>
</cp:coreProperties>
</file>