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7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F52FF-3507-42A2-8BAC-6E7798A8890B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0323F-791B-4DA5-A618-63E3AE403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50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59105" y="810815"/>
            <a:ext cx="5396099" cy="1518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Государственное предприятие</a:t>
            </a:r>
            <a:br>
              <a:rPr lang="ru-RU" sz="7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«Узбекский национальный институт метрологии»</a:t>
            </a:r>
            <a:br>
              <a:rPr lang="ru-RU" sz="7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при Узбекском агентстве стандартизации, метрологии и сертификации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35" y="958132"/>
            <a:ext cx="1771776" cy="12241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47044"/>
            <a:ext cx="1656184" cy="113522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574355" y="2780928"/>
            <a:ext cx="6220215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2800" b="1" dirty="0">
                <a:latin typeface="Times New Roman" pitchFamily="18" charset="0"/>
                <a:cs typeface="Times New Roman" pitchFamily="18" charset="0"/>
              </a:rPr>
              <a:t>Метрологическое обеспечение единства измерений в Республике Узбекистан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83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188640"/>
            <a:ext cx="6400800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ДОЗИМЕТРИЧЕСКАЯ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ВТОРИЧНЫХ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91946" y="4029574"/>
            <a:ext cx="4427984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Международным агентством по атомной энергии (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IAEA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реализуется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дозиметрической лаборатории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эталонов Республики Узбекистан».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предусмотрено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высокоточного измерительного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областях спектрометрии и дозиметрии,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ионизирующих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излучений;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специальной лаборатории (реконструкция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существующий лаборатории идентичной бункеру),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отвечающей требованиям ядерной безопасности.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1F497D"/>
                </a:solidFill>
                <a:latin typeface="Cuprum"/>
              </a:rPr>
              <a:t/>
            </a:r>
            <a:br>
              <a:rPr lang="ru-RU" dirty="0">
                <a:solidFill>
                  <a:srgbClr val="1F497D"/>
                </a:solidFill>
                <a:latin typeface="Cuprum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065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ПО ИЗМЕРЕНИЮ ТЕХНИКИ И ОБОРУДОВАНИЯ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 ФОТО-ВИДЕО ФИКСАЦИИ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22286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иностранными инвесторами реализуется проект «Создание лаборатории по измерению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 систем фото-видео фиксации в сфере обеспечения безопасности дорожного движения».</a:t>
            </a:r>
            <a:r>
              <a:rPr lang="ru-RU" dirty="0">
                <a:solidFill>
                  <a:srgbClr val="1F497D"/>
                </a:solidFill>
                <a:latin typeface="Cuprum"/>
              </a:rPr>
              <a:t/>
            </a:r>
            <a:br>
              <a:rPr lang="ru-RU" dirty="0">
                <a:solidFill>
                  <a:srgbClr val="1F497D"/>
                </a:solidFill>
                <a:latin typeface="Cuprum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56992"/>
            <a:ext cx="4454136" cy="31261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28" y="3343006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F497D"/>
                </a:solidFill>
                <a:latin typeface="Cuprum"/>
              </a:rPr>
              <a:t/>
            </a:r>
            <a:br>
              <a:rPr lang="ru-RU" dirty="0">
                <a:solidFill>
                  <a:srgbClr val="1F497D"/>
                </a:solidFill>
                <a:latin typeface="Cuprum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066006"/>
            <a:ext cx="4248472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системы: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20 видов нарушений правил дорожного движения;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фиксация номеров;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данных и автоматический запуск при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сбое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электропитания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подсчет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движущегося автотранспорта по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полосам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загруженности проезжей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части;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состояния светофорного оборудования;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удаленной поддержки;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подключения модулей дорожной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видеоаналитики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1F497D"/>
                </a:solidFill>
                <a:latin typeface="Cuprum"/>
              </a:rPr>
              <a:t/>
            </a:r>
            <a:br>
              <a:rPr lang="ru-RU" dirty="0">
                <a:solidFill>
                  <a:srgbClr val="1F497D"/>
                </a:solidFill>
                <a:latin typeface="Cuprum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5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85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5516" y="1340768"/>
            <a:ext cx="8712968" cy="5102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УзНИМ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585" y="2528689"/>
            <a:ext cx="1966639" cy="1348024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43965" y="2094758"/>
            <a:ext cx="6000243" cy="36772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 по совершенствованию и развитию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Национальной эталонной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базы Республики Узбекистан;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оддержание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эталонов, средств измерений наивысшей точности, их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сличение на международном уровне, а также хранение и передачу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 величин;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нормативных документов по обеспечению единства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измерений, реализацию международных договоров по взаимному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признанию результатов метрологического контроля;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метрологического контроля и научных исследований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метрологии.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по неразрушающему контролю;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Развития стандартных образцов веществ и материалов;</a:t>
            </a:r>
            <a:b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Разработка и экспертиза методик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измерений.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35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827672"/>
            <a:ext cx="6400800" cy="720080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эталоны Узбекистана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66555" y="2034296"/>
            <a:ext cx="7848872" cy="4248472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Национальный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единицы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массы;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Национальный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исходный эталон единицы времени и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частоты;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Национальный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кермы в воздухе,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экспозиционной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дозы и их мощностей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рентгеновского и гамма-излучений;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исходный эталон единицы длины;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Национальный исходный эталон единицы напряжения переменного тока;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Национальный исходный эталон единицы электрической ёмкости;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Национальный исходный эталон единицы индуктивности;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Национальный исходный эталон единицы давления;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Национальный исходный эталон единицы расхода и количества жидкости;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Национальный исходный эталон спектрального коэффициента направленного пропускания и оптической плотности;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Национальный исходный эталон единицы массовой концентрации аммиака, синильной кислоты, диоксид азота, диоксид серы, хлора в воздухе;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Национальный эталон единицы температуры-Кельвин.</a:t>
            </a:r>
          </a:p>
          <a:p>
            <a:pPr marL="45720" indent="0">
              <a:buNone/>
            </a:pPr>
            <a:endPara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457200">
              <a:buAutoNum type="arabicPeriod"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1771776" cy="1224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88316"/>
            <a:ext cx="1792288" cy="12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8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3140968"/>
            <a:ext cx="6400800" cy="6812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60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1" y="1340768"/>
            <a:ext cx="8964489" cy="5517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 метрологии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Узбекистана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начинается с 18 ап­реля 1923 г., когда по постановлению СНК Туркестанской республики было утверждено «Положение о мерах и весах» и создано Туркестанское бюро мер и весов при Комитете по урегулированию внутренней торговли.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г. Коканде была создана Поверочная Палатка торговых мер и весов, зоной действия которой была вся Туркестанская республика. В 1924 году создана первая лаборатория государственного надзора за стандартами и средствами измерений (ЛГН).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1924 году Поверочная Палатка переименована в Среднеазиатскую Палату мер и весов, и стала родоначальницей метрологических служб в Киргизской, Таджикской и Туркменской республиках.</a:t>
            </a:r>
          </a:p>
          <a:p>
            <a:pPr marL="0" indent="0" algn="just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 марте 1930 года образован Комитет по стандартизации при Совнаркоме Узбекской ССР и в 1931 году была объединена с Палатой мер и весов.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послевоенные годы в каждом областном центре были образованы Государственные контрольные лаборатории (ГКЛ), работой которых руководил уполномоченный Комитета по делам мер и измерительных приборов при Совете Министров Узбекской ССР.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1966 году ГКЛ преобразованы в лаборатории государственного надзора за стандартами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измерительной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техникой. В г. Ташкенте организована 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Узбекская республиканская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лаборатория государственного надзора за стандартами и измерительной техникой (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УзРЛГН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1979 году 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УзРЛГН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преобразована в Узбекский центр стандартизации и метрологии (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УзЦСМ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1992 году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УзЦСМ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преобразован в Узбекский государственный центр стандартизации, метрологии и сертификации при Кабинете Министров Республики Узбекистан (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Узгосстандарт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 Кабинета Министров Республики Узбекистан от 3 октября 2002 года № 342 «О мерах по совершенствованию системы стандартизации, метрологии и сертификации» создан Республиканский Центр по оказанию метрологических услуг агентства «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Узстандарт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Согласно постановления Президента Республики Узбекистан «О мерах по совершенствованию деятельности Узбекского агентства стандартизации, метрологии и сертификации» № ПП-2935 от 28 апреля 2017 года на базе существующих Государственного учреждения «Центр национальных эталонов», Государственного предприятия «Центр по оказанию метрологических услуг» и метрологических подразделений Государственного учреждения «Научно-исследовательский институт стандартизации, метрологии и сертификации» создан Государственное предприятие «Узбекский национальный институт метрологии» (ГП «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УзНИМ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»).</a:t>
            </a:r>
          </a:p>
          <a:p>
            <a:pPr marL="0" indent="0">
              <a:buNone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404664"/>
            <a:ext cx="5396099" cy="1518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128489"/>
            <a:ext cx="5396099" cy="1518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1200" b="1" dirty="0">
                <a:latin typeface="Times New Roman" pitchFamily="18" charset="0"/>
                <a:cs typeface="Times New Roman" pitchFamily="18" charset="0"/>
              </a:rPr>
              <a:t>История, этапы формирования метрологии в Узбекистане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61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8064896" cy="5040560"/>
          </a:xfrm>
        </p:spPr>
        <p:txBody>
          <a:bodyPr>
            <a:normAutofit fontScale="32500" lnSpcReduction="20000"/>
          </a:bodyPr>
          <a:lstStyle/>
          <a:p>
            <a:pPr marL="45720" indent="0">
              <a:buNone/>
            </a:pP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 Республики Узбекистан «О метрологии»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Дата: 28.12.1993, Номер: № 1004-</a:t>
            </a:r>
            <a:r>
              <a:rPr lang="en-US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XII</a:t>
            </a:r>
            <a:endParaRPr lang="ru-RU" sz="4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Президента Республики Узбекистан «О мерах по совершенствованию деятельности узбекского агентства стандартизации, метрологии и сертификации» от 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апреля 2017 г., № ПП-2935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indent="0">
              <a:buNone/>
            </a:pPr>
            <a: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Президента Республики Узбекистан «О получении Республикой Узбекистан статуса ассоциированного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члена Генеральной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конференции мер и весов» от 12 апреля 2018 г., №ПП–3663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indent="0">
              <a:buNone/>
            </a:pPr>
            <a: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Президента Республики Узбекистан «О мерах по дальнейшему развитию систем технического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регулирования, стандартизации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сертификации и метрологии» от 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декабря 2018 г.,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ПП-4059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Кабинета Министров Республики Узбекистан:</a:t>
            </a:r>
            <a:b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применении единиц величин в Республике Узбекистан» от 10 января 2018 года № 21;</a:t>
            </a:r>
            <a:b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мерах по совершенствованию метрологического контроля лабораторного и диагностического оборудования, используемого в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медицине» от 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февраля 2018 года №112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3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 утверждении положения о порядке проведения проверки приборов учета газа» [Зарегистрировано Министерством юстиции Республики Узбекистан 30 июля 2014 г. Регистрационный № 2604</a:t>
            </a:r>
            <a:r>
              <a:rPr lang="ru-RU" sz="3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marL="45720" indent="0">
              <a:buNone/>
            </a:pPr>
            <a:r>
              <a:rPr lang="ru-RU" sz="3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3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 утверждении положения о порядке поверки приборов учета электрической энергии бытовых потребителей» [Зарегистрировано Министерством юстиции Республики Узбекистан 1 декабря 2015 г. Регистрационный № 2736]</a:t>
            </a:r>
            <a:br>
              <a:rPr lang="ru-RU" sz="3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«Об утверждении критериев отнесения технических средств к средствам измерений и средствам испытаний» [Зарегистрирован Министерством юстиции Республики Узбекистан 3 октября 2016 г. Регистрационный № 2829]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77430" y="44624"/>
            <a:ext cx="5396099" cy="1518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ЗАКОНАДАТЕЛЬНАЯ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БАЗА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4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548680"/>
            <a:ext cx="6400800" cy="825272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Организационная структура Узбекского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агентства стандартизации, метрологии и сертификации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628800"/>
            <a:ext cx="3960440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Агентство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Узстандарт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996952"/>
            <a:ext cx="2088232" cy="1175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Институт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стандартов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2996952"/>
            <a:ext cx="2088232" cy="1175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ГП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УзНИМ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8224" y="2996952"/>
            <a:ext cx="2088232" cy="1175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ГП «РЦИС»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5679" y="5164371"/>
            <a:ext cx="2088232" cy="1175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ГП «Центр штрихового кодирования и информационных технологий»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91880" y="5188408"/>
            <a:ext cx="2088232" cy="1175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ГП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«Центр Аккредитации»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76603" y="5164372"/>
            <a:ext cx="2088232" cy="1175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Департамент по обеспечению соблюдения требований законодательства в области технического регулирования, стандартизации, метрологии, сертификации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89795" y="2492896"/>
            <a:ext cx="60425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514723" y="4653136"/>
            <a:ext cx="60425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4" idx="2"/>
          </p:cNvCxnSpPr>
          <p:nvPr/>
        </p:nvCxnSpPr>
        <p:spPr>
          <a:xfrm>
            <a:off x="4608004" y="220486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8" idx="0"/>
          </p:cNvCxnSpPr>
          <p:nvPr/>
        </p:nvCxnSpPr>
        <p:spPr>
          <a:xfrm>
            <a:off x="1583668" y="2492896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608004" y="2492896"/>
            <a:ext cx="3063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2" idx="0"/>
          </p:cNvCxnSpPr>
          <p:nvPr/>
        </p:nvCxnSpPr>
        <p:spPr>
          <a:xfrm>
            <a:off x="7632340" y="2492896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7632340" y="2492896"/>
            <a:ext cx="12601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8892480" y="2492896"/>
            <a:ext cx="0" cy="216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7452320" y="4653136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514723" y="4653136"/>
            <a:ext cx="0" cy="535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endCxn id="14" idx="0"/>
          </p:cNvCxnSpPr>
          <p:nvPr/>
        </p:nvCxnSpPr>
        <p:spPr>
          <a:xfrm>
            <a:off x="4535996" y="4653136"/>
            <a:ext cx="0" cy="535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endCxn id="15" idx="0"/>
          </p:cNvCxnSpPr>
          <p:nvPr/>
        </p:nvCxnSpPr>
        <p:spPr>
          <a:xfrm flipH="1">
            <a:off x="7620719" y="4653136"/>
            <a:ext cx="11622" cy="5112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726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484784"/>
            <a:ext cx="5688632" cy="1152128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13 июля 2018 года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Республика Узбекистан стала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ассоциированным государством Генеральной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конференции по весам и мерам 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CGPM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789040"/>
            <a:ext cx="2366579" cy="237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422108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" y="4365104"/>
            <a:ext cx="9144000" cy="190539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ноября 2018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Севр,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Французская Республика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лица  Узбекского национального института метрологии подписана Договоренность 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Взаимном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признании национальных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измерительных эталонов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сертификатов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калибровок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измерений,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выдаваемых национальными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метрологическими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институтами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CIPM MRA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6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80928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486916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 ноября 2018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городе Мекке,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Королевство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Саудовская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Аравия,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 17-го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директоров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SMIIC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(BOD),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одобрено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Заявление Республики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Узбекистан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лице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Агентства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Узстандарт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члены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Института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метрологии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исламских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стран 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SMIIC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предусмотрено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вступление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силу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членства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 января 2019 года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489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694240" cy="1649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  <a:t>АЗИАТСКО-ТИХООКЕАНСКАЯ МЕТРОЛОГИЧЕСКАЯ ПРОГРАММА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96951"/>
            <a:ext cx="3677579" cy="2585323"/>
          </a:xfrm>
        </p:spPr>
      </p:pic>
      <p:sp>
        <p:nvSpPr>
          <p:cNvPr id="5" name="Прямоугольник 4"/>
          <p:cNvSpPr/>
          <p:nvPr/>
        </p:nvSpPr>
        <p:spPr>
          <a:xfrm>
            <a:off x="3995936" y="299695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Заявка Узбекского национального</a:t>
            </a:r>
            <a:br>
              <a:rPr lang="ru-RU" dirty="0"/>
            </a:br>
            <a:r>
              <a:rPr lang="ru-RU" dirty="0"/>
              <a:t>института метрологии на участие</a:t>
            </a:r>
            <a:br>
              <a:rPr lang="ru-RU" dirty="0"/>
            </a:br>
            <a:r>
              <a:rPr lang="ru-RU" dirty="0"/>
              <a:t>в Азиатско-Тихоокеанской</a:t>
            </a:r>
            <a:br>
              <a:rPr lang="ru-RU" dirty="0"/>
            </a:br>
            <a:r>
              <a:rPr lang="ru-RU" dirty="0"/>
              <a:t>метрологической программе (</a:t>
            </a:r>
            <a:r>
              <a:rPr lang="ru-RU" b="1" dirty="0"/>
              <a:t>APMP</a:t>
            </a:r>
            <a:r>
              <a:rPr lang="ru-RU" dirty="0"/>
              <a:t>)</a:t>
            </a:r>
            <a:br>
              <a:rPr lang="ru-RU" dirty="0"/>
            </a:br>
            <a:r>
              <a:rPr lang="ru-RU" dirty="0"/>
              <a:t>одобрена единогласным решением</a:t>
            </a:r>
            <a:br>
              <a:rPr lang="ru-RU" dirty="0"/>
            </a:br>
            <a:r>
              <a:rPr lang="ru-RU" dirty="0"/>
              <a:t>полноправных членов APMP.</a:t>
            </a:r>
            <a:br>
              <a:rPr lang="ru-RU" dirty="0"/>
            </a:br>
            <a:r>
              <a:rPr lang="ru-RU" b="1" dirty="0"/>
              <a:t>4 апреля 2019 года</a:t>
            </a:r>
            <a:r>
              <a:rPr lang="ru-RU" dirty="0"/>
              <a:t>, подписан</a:t>
            </a:r>
            <a:br>
              <a:rPr lang="ru-RU" dirty="0"/>
            </a:br>
            <a:r>
              <a:rPr lang="ru-RU" dirty="0"/>
              <a:t>Меморандум о взаимопонимании APMP.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31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" y="1340767"/>
            <a:ext cx="5472608" cy="48101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548680"/>
            <a:ext cx="7101408" cy="60924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проводимая в рамках </a:t>
            </a:r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KOOMET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796136" y="1340767"/>
            <a:ext cx="3096344" cy="481012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Узбекский национальный институт метрологии участвует в двух </a:t>
            </a: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сличений в рамках КООМЕТ:</a:t>
            </a:r>
          </a:p>
          <a:p>
            <a:pPr>
              <a:buFontTx/>
              <a:buChar char="-"/>
            </a:pP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сличения по цвету отражения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COOMET.PR-S11</a:t>
            </a:r>
          </a:p>
          <a:p>
            <a:pPr>
              <a:buFontTx/>
              <a:buChar char="-"/>
            </a:pP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сличения по объему жидкости в диапазоне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μL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1000 </a:t>
            </a:r>
            <a:r>
              <a:rPr lang="en-US" sz="2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μL</a:t>
            </a: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COOMET.M.FF-S7</a:t>
            </a: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же УзНИМ в 2019 году планирует участвовать в пилотных сличений по </a:t>
            </a: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направлениям:</a:t>
            </a:r>
          </a:p>
          <a:p>
            <a:pPr marL="45720" indent="0">
              <a:buNone/>
            </a:pP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-Электричество и магнетизм;</a:t>
            </a:r>
          </a:p>
          <a:p>
            <a:pPr marL="45720" indent="0">
              <a:buNone/>
            </a:pP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-Фотометрия и радиометрия;</a:t>
            </a:r>
          </a:p>
          <a:p>
            <a:pPr marL="45720" indent="0">
              <a:buNone/>
            </a:pP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-Температура;</a:t>
            </a:r>
          </a:p>
          <a:p>
            <a:pPr marL="45720" indent="0">
              <a:buNone/>
            </a:pP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Ионизирующие излучения;</a:t>
            </a:r>
          </a:p>
          <a:p>
            <a:pPr marL="45720" indent="0">
              <a:buNone/>
            </a:pPr>
            <a:r>
              <a:rPr lang="ru-RU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Масса и связанные с величины.</a:t>
            </a:r>
            <a:endParaRPr lang="ru-RU" sz="2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Font typeface="Georgia" pitchFamily="18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59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226</TotalTime>
  <Words>594</Words>
  <Application>Microsoft Office PowerPoint</Application>
  <PresentationFormat>Экран (4:3)</PresentationFormat>
  <Paragraphs>70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Calibri</vt:lpstr>
      <vt:lpstr>Cuprum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АЗИАТСКО-ТИХООКЕАНСКАЯ МЕТРОЛОГИЧЕСКАЯ ПРОГРАММА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Метрологическое обеспечение единства измерений в Республике Узбекистан</dc:title>
  <dc:creator>Nadya</dc:creator>
  <cp:lastModifiedBy>user</cp:lastModifiedBy>
  <cp:revision>43</cp:revision>
  <dcterms:created xsi:type="dcterms:W3CDTF">2019-05-15T13:47:32Z</dcterms:created>
  <dcterms:modified xsi:type="dcterms:W3CDTF">2019-05-17T14:10:37Z</dcterms:modified>
</cp:coreProperties>
</file>