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  <p:sldMasterId id="2147483720" r:id="rId2"/>
    <p:sldMasterId id="2147483732" r:id="rId3"/>
  </p:sldMasterIdLst>
  <p:notesMasterIdLst>
    <p:notesMasterId r:id="rId43"/>
  </p:notesMasterIdLst>
  <p:sldIdLst>
    <p:sldId id="300" r:id="rId4"/>
    <p:sldId id="291" r:id="rId5"/>
    <p:sldId id="292" r:id="rId6"/>
    <p:sldId id="264" r:id="rId7"/>
    <p:sldId id="263" r:id="rId8"/>
    <p:sldId id="314" r:id="rId9"/>
    <p:sldId id="315" r:id="rId10"/>
    <p:sldId id="316" r:id="rId11"/>
    <p:sldId id="317" r:id="rId12"/>
    <p:sldId id="257" r:id="rId13"/>
    <p:sldId id="259" r:id="rId14"/>
    <p:sldId id="261" r:id="rId15"/>
    <p:sldId id="266" r:id="rId16"/>
    <p:sldId id="267" r:id="rId17"/>
    <p:sldId id="279" r:id="rId18"/>
    <p:sldId id="280" r:id="rId19"/>
    <p:sldId id="269" r:id="rId20"/>
    <p:sldId id="271" r:id="rId21"/>
    <p:sldId id="272" r:id="rId22"/>
    <p:sldId id="273" r:id="rId23"/>
    <p:sldId id="274" r:id="rId24"/>
    <p:sldId id="275" r:id="rId25"/>
    <p:sldId id="276" r:id="rId26"/>
    <p:sldId id="281" r:id="rId27"/>
    <p:sldId id="277" r:id="rId28"/>
    <p:sldId id="288" r:id="rId29"/>
    <p:sldId id="278" r:id="rId30"/>
    <p:sldId id="309" r:id="rId31"/>
    <p:sldId id="312" r:id="rId32"/>
    <p:sldId id="313" r:id="rId33"/>
    <p:sldId id="310" r:id="rId34"/>
    <p:sldId id="282" r:id="rId35"/>
    <p:sldId id="303" r:id="rId36"/>
    <p:sldId id="304" r:id="rId37"/>
    <p:sldId id="305" r:id="rId38"/>
    <p:sldId id="306" r:id="rId39"/>
    <p:sldId id="302" r:id="rId40"/>
    <p:sldId id="311" r:id="rId41"/>
    <p:sldId id="301" r:id="rId42"/>
  </p:sldIdLst>
  <p:sldSz cx="12192000" cy="6858000"/>
  <p:notesSz cx="6742113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C7DF"/>
    <a:srgbClr val="9DC3E6"/>
    <a:srgbClr val="3B5483"/>
    <a:srgbClr val="3B5584"/>
    <a:srgbClr val="FFFFFF"/>
    <a:srgbClr val="3B5686"/>
    <a:srgbClr val="EAEFF7"/>
    <a:srgbClr val="254061"/>
    <a:srgbClr val="000099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92" y="10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heme" Target="theme/theme1.xml"/><Relationship Id="rId20" Type="http://schemas.openxmlformats.org/officeDocument/2006/relationships/slide" Target="slides/slide17.xml"/><Relationship Id="rId41" Type="http://schemas.openxmlformats.org/officeDocument/2006/relationships/slide" Target="slides/slide3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package" Target="../embeddings/_____Microsoft_Excel1.xlsx"/><Relationship Id="rId2" Type="http://schemas.openxmlformats.org/officeDocument/2006/relationships/image" Target="../media/image28.png"/><Relationship Id="rId1" Type="http://schemas.openxmlformats.org/officeDocument/2006/relationships/image" Target="../media/image27.png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8626815723080599E-2"/>
          <c:y val="4.4861391929187228E-2"/>
          <c:w val="0.90933222208511899"/>
          <c:h val="0.84405902922812226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RU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scene3d>
                <a:camera prst="orthographicFront"/>
                <a:lightRig rig="threePt" dir="t"/>
              </a:scene3d>
            </c:spPr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scene3d>
                <a:camera prst="orthographicFront"/>
                <a:lightRig rig="threePt" dir="t"/>
              </a:scene3d>
            </c:spPr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scene3d>
                <a:camera prst="orthographicFront"/>
                <a:lightRig rig="threePt" dir="t"/>
              </a:scene3d>
            </c:spPr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scene3d>
                <a:camera prst="orthographicFront"/>
                <a:lightRig rig="threePt" dir="t"/>
              </a:scene3d>
            </c:spPr>
          </c:dPt>
          <c:dLbls>
            <c:dLbl>
              <c:idx val="0"/>
              <c:layout>
                <c:manualLayout>
                  <c:x val="4.5435771081705654E-3"/>
                  <c:y val="-8.859996221444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AM</c:v>
                </c:pt>
                <c:pt idx="1">
                  <c:v>BY</c:v>
                </c:pt>
                <c:pt idx="2">
                  <c:v>KZ</c:v>
                </c:pt>
                <c:pt idx="3">
                  <c:v>RU</c:v>
                </c:pt>
                <c:pt idx="4">
                  <c:v>UZ</c:v>
                </c:pt>
                <c:pt idx="5">
                  <c:v>UA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BY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</c:spPr>
          <c:invertIfNegative val="0"/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scene3d>
                <a:camera prst="orthographicFront"/>
                <a:lightRig rig="threePt" dir="t"/>
              </a:scene3d>
              <a:sp3d>
                <a:bevelB prst="convex"/>
              </a:sp3d>
            </c:spPr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scene3d>
                <a:camera prst="orthographicFront"/>
                <a:lightRig rig="threePt" dir="t"/>
              </a:scene3d>
            </c:spPr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scene3d>
                <a:camera prst="orthographicFront"/>
                <a:lightRig rig="threePt" dir="t"/>
              </a:scene3d>
            </c:spPr>
          </c:dPt>
          <c:dLbls>
            <c:dLbl>
              <c:idx val="1"/>
              <c:layout>
                <c:manualLayout>
                  <c:x val="1.0223048493383777E-2"/>
                  <c:y val="-8.14161814943546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algn="ctr">
                  <a:defRPr lang="ru-RU"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AM</c:v>
                </c:pt>
                <c:pt idx="1">
                  <c:v>BY</c:v>
                </c:pt>
                <c:pt idx="2">
                  <c:v>KZ</c:v>
                </c:pt>
                <c:pt idx="3">
                  <c:v>RU</c:v>
                </c:pt>
                <c:pt idx="4">
                  <c:v>UZ</c:v>
                </c:pt>
                <c:pt idx="5">
                  <c:v>UA</c:v>
                </c:pt>
              </c:strCache>
            </c:strRef>
          </c:cat>
          <c:val>
            <c:numRef>
              <c:f>Лист1!$C$2:$C$7</c:f>
              <c:numCache>
                <c:formatCode>#,##0</c:formatCode>
                <c:ptCount val="6"/>
                <c:pt idx="1">
                  <c:v>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KZ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scene3d>
                <a:camera prst="orthographicFront"/>
                <a:lightRig rig="threePt" dir="t"/>
              </a:scene3d>
              <a:sp3d>
                <a:bevelB prst="convex"/>
              </a:sp3d>
            </c:spPr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scene3d>
                <a:camera prst="orthographicFront"/>
                <a:lightRig rig="threePt" dir="t"/>
              </a:scene3d>
            </c:spPr>
          </c:dPt>
          <c:dLbls>
            <c:dLbl>
              <c:idx val="2"/>
              <c:layout>
                <c:manualLayout>
                  <c:x val="7.9512599392985248E-3"/>
                  <c:y val="-8.859996221444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algn="ctr">
                  <a:defRPr lang="ru-RU"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AM</c:v>
                </c:pt>
                <c:pt idx="1">
                  <c:v>BY</c:v>
                </c:pt>
                <c:pt idx="2">
                  <c:v>KZ</c:v>
                </c:pt>
                <c:pt idx="3">
                  <c:v>RU</c:v>
                </c:pt>
                <c:pt idx="4">
                  <c:v>UZ</c:v>
                </c:pt>
                <c:pt idx="5">
                  <c:v>UA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2" formatCode="#,##0">
                  <c:v>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UA 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invertIfNegative val="0"/>
          <c:dLbls>
            <c:dLbl>
              <c:idx val="3"/>
              <c:layout>
                <c:manualLayout>
                  <c:x val="7.9512599392985248E-3"/>
                  <c:y val="-0.4238430624853166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algn="ctr">
                  <a:defRPr lang="ru-RU"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AM</c:v>
                </c:pt>
                <c:pt idx="1">
                  <c:v>BY</c:v>
                </c:pt>
                <c:pt idx="2">
                  <c:v>KZ</c:v>
                </c:pt>
                <c:pt idx="3">
                  <c:v>RU</c:v>
                </c:pt>
                <c:pt idx="4">
                  <c:v>UZ</c:v>
                </c:pt>
                <c:pt idx="5">
                  <c:v>UA</c:v>
                </c:pt>
              </c:strCache>
            </c:strRef>
          </c:cat>
          <c:val>
            <c:numRef>
              <c:f>Лист1!$E$2:$E$7</c:f>
              <c:numCache>
                <c:formatCode>General</c:formatCode>
                <c:ptCount val="6"/>
                <c:pt idx="3">
                  <c:v>131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MD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scene3d>
              <a:camera prst="orthographicFront"/>
              <a:lightRig rig="threePt" dir="t"/>
            </a:scene3d>
            <a:sp3d>
              <a:bevelB prst="convex"/>
            </a:sp3d>
          </c:spPr>
          <c:invertIfNegative val="0"/>
          <c:dLbls>
            <c:dLbl>
              <c:idx val="4"/>
              <c:layout>
                <c:manualLayout>
                  <c:x val="7.9512599392985248E-3"/>
                  <c:y val="-6.94432136275377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algn="ctr">
                  <a:defRPr lang="ru-RU"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AM</c:v>
                </c:pt>
                <c:pt idx="1">
                  <c:v>BY</c:v>
                </c:pt>
                <c:pt idx="2">
                  <c:v>KZ</c:v>
                </c:pt>
                <c:pt idx="3">
                  <c:v>RU</c:v>
                </c:pt>
                <c:pt idx="4">
                  <c:v>UZ</c:v>
                </c:pt>
                <c:pt idx="5">
                  <c:v>UA</c:v>
                </c:pt>
              </c:strCache>
            </c:strRef>
          </c:cat>
          <c:val>
            <c:numRef>
              <c:f>Лист1!$F$2:$F$7</c:f>
              <c:numCache>
                <c:formatCode>General</c:formatCode>
                <c:ptCount val="6"/>
                <c:pt idx="4">
                  <c:v>2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UZ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</c:spPr>
          <c:invertIfNegative val="0"/>
          <c:dLbls>
            <c:dLbl>
              <c:idx val="5"/>
              <c:layout>
                <c:manualLayout>
                  <c:x val="1.1358942770426464E-2"/>
                  <c:y val="-0.1484648015485290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algn="ctr">
                  <a:defRPr lang="ru-RU"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AM</c:v>
                </c:pt>
                <c:pt idx="1">
                  <c:v>BY</c:v>
                </c:pt>
                <c:pt idx="2">
                  <c:v>KZ</c:v>
                </c:pt>
                <c:pt idx="3">
                  <c:v>RU</c:v>
                </c:pt>
                <c:pt idx="4">
                  <c:v>UZ</c:v>
                </c:pt>
                <c:pt idx="5">
                  <c:v>UA</c:v>
                </c:pt>
              </c:strCache>
            </c:strRef>
          </c:cat>
          <c:val>
            <c:numRef>
              <c:f>Лист1!$G$2:$G$7</c:f>
              <c:numCache>
                <c:formatCode>General</c:formatCode>
                <c:ptCount val="6"/>
                <c:pt idx="5">
                  <c:v>28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AM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2"/>
              <a:srcRect/>
              <a:stretch>
                <a:fillRect/>
              </a:stretch>
            </a:blip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Лист1!$A$2:$A$7</c:f>
              <c:strCache>
                <c:ptCount val="6"/>
                <c:pt idx="0">
                  <c:v>AM</c:v>
                </c:pt>
                <c:pt idx="1">
                  <c:v>BY</c:v>
                </c:pt>
                <c:pt idx="2">
                  <c:v>KZ</c:v>
                </c:pt>
                <c:pt idx="3">
                  <c:v>RU</c:v>
                </c:pt>
                <c:pt idx="4">
                  <c:v>UZ</c:v>
                </c:pt>
                <c:pt idx="5">
                  <c:v>UA</c:v>
                </c:pt>
              </c:strCache>
            </c:strRef>
          </c:cat>
          <c:val>
            <c:numRef>
              <c:f>Лист1!$H$2:$H$7</c:f>
              <c:numCache>
                <c:formatCode>General</c:formatCode>
                <c:ptCount val="6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-1706857504"/>
        <c:axId val="-1706856960"/>
        <c:axId val="0"/>
      </c:bar3DChart>
      <c:catAx>
        <c:axId val="-17068575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-1706856960"/>
        <c:crosses val="autoZero"/>
        <c:auto val="1"/>
        <c:lblAlgn val="ctr"/>
        <c:lblOffset val="100"/>
        <c:noMultiLvlLbl val="0"/>
      </c:catAx>
      <c:valAx>
        <c:axId val="-1706856960"/>
        <c:scaling>
          <c:orientation val="minMax"/>
        </c:scaling>
        <c:delete val="1"/>
        <c:axPos val="r"/>
        <c:majorGridlines/>
        <c:numFmt formatCode="General" sourceLinked="1"/>
        <c:majorTickMark val="out"/>
        <c:minorTickMark val="none"/>
        <c:tickLblPos val="nextTo"/>
        <c:crossAx val="-1706857504"/>
        <c:crosses val="max"/>
        <c:crossBetween val="between"/>
      </c:valAx>
    </c:plotArea>
    <c:plotVisOnly val="1"/>
    <c:dispBlanksAs val="gap"/>
    <c:showDLblsOverMax val="0"/>
  </c:chart>
  <c:spPr>
    <a:effectLst>
      <a:softEdge rad="635000"/>
    </a:effectLst>
  </c:spPr>
  <c:txPr>
    <a:bodyPr/>
    <a:lstStyle/>
    <a:p>
      <a:pPr>
        <a:defRPr sz="1800"/>
      </a:pPr>
      <a:endParaRPr lang="ru-RU"/>
    </a:p>
  </c:txPr>
  <c:externalData r:id="rId7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582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8971" y="0"/>
            <a:ext cx="2921582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79547B-FC3B-4DE2-B220-E4CA175769F0}" type="datetimeFigureOut">
              <a:rPr lang="ru-RU" smtClean="0"/>
              <a:t>07.03.2018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22963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4212" y="4751219"/>
            <a:ext cx="539369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21582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8971" y="9377317"/>
            <a:ext cx="2921582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40D86-D93D-4948-8406-B5D004F938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712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54C9F-78E3-4152-9284-CABA90346D8E}" type="slidenum">
              <a:rPr lang="ru-RU" smtClean="0">
                <a:solidFill>
                  <a:prstClr val="black"/>
                </a:solidFill>
              </a:rPr>
              <a:pPr/>
              <a:t>28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17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BE5AC-2F73-4CA8-9F23-21EF11941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9DE8C-7FF3-44C8-B2F7-EB218BF33C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395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BE5AC-2F73-4CA8-9F23-21EF11941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9DE8C-7FF3-44C8-B2F7-EB218BF33C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055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BE5AC-2F73-4CA8-9F23-21EF11941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9DE8C-7FF3-44C8-B2F7-EB218BF33C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1348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BE8E8-4790-43F8-AF74-A7032C2A525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228B1-0A6E-41ED-9E8D-9E84BB89A40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834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6EEF-F5DB-4594-A327-5F5DDADBA51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228B1-0A6E-41ED-9E8D-9E84BB89A40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0344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7203A-7F5A-4782-A6E2-F5D3BCF594F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228B1-0A6E-41ED-9E8D-9E84BB89A40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4721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7FBBD-1B4D-4807-A754-37B34DEFE4F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228B1-0A6E-41ED-9E8D-9E84BB89A40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3472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B1564-2F7A-43D1-8E0E-771A14B9B5D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228B1-0A6E-41ED-9E8D-9E84BB89A40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9951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F2DC1-E482-43B5-96DB-4905E3D3BF6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228B1-0A6E-41ED-9E8D-9E84BB89A40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2881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1D08D-BB9E-4631-8D66-6B536319B27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228B1-0A6E-41ED-9E8D-9E84BB89A40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9805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E3020-D80D-43E2-A8B4-93F91166803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228B1-0A6E-41ED-9E8D-9E84BB89A40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556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BE5AC-2F73-4CA8-9F23-21EF11941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9DE8C-7FF3-44C8-B2F7-EB218BF33C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1708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783A9-D782-4E57-B61B-A1D33C87D0A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228B1-0A6E-41ED-9E8D-9E84BB89A40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9276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9022C-DCB6-4073-8A92-320FCAFC7E2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228B1-0A6E-41ED-9E8D-9E84BB89A40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4735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4B8E5-4875-4DB0-92C2-49BAFFBD74D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228B1-0A6E-41ED-9E8D-9E84BB89A40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3941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3A65A-F9E1-4339-8D36-46539DF757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8253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8110C-80FC-4CB3-997A-FCEFD755E9B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9151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7F96D-177A-4AAB-B63B-BBDF4B698BC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9942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7F5AD-9A3C-4D23-9166-D63C4209918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6025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D316-9F9A-44C7-B7E2-C441EF255F2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5073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D618B-0904-40C4-BD4F-82192F04C5C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2335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906F4-23E4-4A18-B9CA-3E164CCFBF2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378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BE5AC-2F73-4CA8-9F23-21EF11941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9DE8C-7FF3-44C8-B2F7-EB218BF33C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54649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25CD9-8469-4143-8A82-B474E8DF807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5727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94116-4C3E-41F4-AE21-9E18BF2E5AD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1781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28FF3-5459-4E2F-B311-EE59460C128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0092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E9DDE-2A94-4290-8F7B-CB5BC82C6F8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055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BE5AC-2F73-4CA8-9F23-21EF11941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9DE8C-7FF3-44C8-B2F7-EB218BF33C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342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BE5AC-2F73-4CA8-9F23-21EF11941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9DE8C-7FF3-44C8-B2F7-EB218BF33C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345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BE5AC-2F73-4CA8-9F23-21EF11941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9DE8C-7FF3-44C8-B2F7-EB218BF33C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411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BE5AC-2F73-4CA8-9F23-21EF11941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9DE8C-7FF3-44C8-B2F7-EB218BF33C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215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BE5AC-2F73-4CA8-9F23-21EF11941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9DE8C-7FF3-44C8-B2F7-EB218BF33C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724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BE5AC-2F73-4CA8-9F23-21EF11941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9DE8C-7FF3-44C8-B2F7-EB218BF33C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558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EBE5AC-2F73-4CA8-9F23-21EF11941F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9DE8C-7FF3-44C8-B2F7-EB218BF33C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848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1AC2F-FAF3-4132-9A72-533CA91CC0E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8228B1-0A6E-41ED-9E8D-9E84BB89A40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217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0000"/>
            <a:lum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16000"/>
                    </a14:imgEffect>
                  </a14:imgLayer>
                </a14:imgProps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846F5-CDED-4ABB-AD76-9E688EDE2C2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568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png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6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0427"/>
            <a:ext cx="12192000" cy="1196752"/>
          </a:xfrm>
          <a:solidFill>
            <a:srgbClr val="000000">
              <a:alpha val="67059"/>
            </a:srgbClr>
          </a:solidFill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FFFF00"/>
                </a:solidFill>
              </a:rPr>
              <a:t>МЕЖГОСУДАРСТВЕННЫЙ СОВЕТ ПО СТАНДАРТИЗАЦИИ, </a:t>
            </a:r>
            <a:r>
              <a:rPr lang="ru-RU" sz="2800" b="1" dirty="0" smtClean="0">
                <a:solidFill>
                  <a:srgbClr val="FFFF00"/>
                </a:solidFill>
              </a:rPr>
              <a:t/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МЕТРОЛОГИИ </a:t>
            </a:r>
            <a:r>
              <a:rPr lang="ru-RU" sz="2800" b="1" dirty="0">
                <a:solidFill>
                  <a:srgbClr val="FFFF00"/>
                </a:solidFill>
              </a:rPr>
              <a:t>И СЕРТИФИКАЦИИ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83127" y="5846618"/>
            <a:ext cx="11933382" cy="1011382"/>
          </a:xfrm>
          <a:solidFill>
            <a:srgbClr val="254061">
              <a:alpha val="80000"/>
            </a:srgbClr>
          </a:solidFill>
        </p:spPr>
        <p:txBody>
          <a:bodyPr>
            <a:normAutofit fontScale="25000" lnSpcReduction="20000"/>
          </a:bodyPr>
          <a:lstStyle/>
          <a:p>
            <a:pPr indent="7620000" algn="l">
              <a:defRPr/>
            </a:pPr>
            <a:r>
              <a:rPr lang="ru-RU" sz="8000" dirty="0">
                <a:solidFill>
                  <a:srgbClr val="FFFF00"/>
                </a:solidFill>
              </a:rPr>
              <a:t>Владимир Черняк</a:t>
            </a:r>
          </a:p>
          <a:p>
            <a:pPr indent="7620000" algn="l">
              <a:defRPr/>
            </a:pPr>
            <a:r>
              <a:rPr lang="ru-RU" sz="8000" dirty="0">
                <a:solidFill>
                  <a:srgbClr val="FFFF00"/>
                </a:solidFill>
              </a:rPr>
              <a:t>Директор</a:t>
            </a:r>
            <a:r>
              <a:rPr lang="en-US" sz="8000" dirty="0">
                <a:solidFill>
                  <a:srgbClr val="FFFF00"/>
                </a:solidFill>
              </a:rPr>
              <a:t> </a:t>
            </a:r>
            <a:r>
              <a:rPr lang="ru-RU" altLang="ru-RU" sz="8000" dirty="0">
                <a:solidFill>
                  <a:srgbClr val="FFFF00"/>
                </a:solidFill>
              </a:rPr>
              <a:t>Бюро по стандартам</a:t>
            </a:r>
            <a:r>
              <a:rPr lang="en-US" altLang="ru-RU" sz="8000" dirty="0">
                <a:solidFill>
                  <a:srgbClr val="FFFF00"/>
                </a:solidFill>
              </a:rPr>
              <a:t> – </a:t>
            </a:r>
            <a:endParaRPr lang="ru-RU" altLang="ru-RU" sz="8000" dirty="0">
              <a:solidFill>
                <a:srgbClr val="FFFF00"/>
              </a:solidFill>
            </a:endParaRPr>
          </a:p>
          <a:p>
            <a:pPr indent="7620000" algn="l">
              <a:defRPr/>
            </a:pPr>
            <a:r>
              <a:rPr lang="ru-RU" altLang="ru-RU" sz="8000" dirty="0">
                <a:solidFill>
                  <a:srgbClr val="FFFF00"/>
                </a:solidFill>
              </a:rPr>
              <a:t>Ответственный секретарь МГС</a:t>
            </a:r>
            <a:r>
              <a:rPr lang="en-US" sz="8000" dirty="0">
                <a:solidFill>
                  <a:srgbClr val="FFFF00"/>
                </a:solidFill>
              </a:rPr>
              <a:t> </a:t>
            </a:r>
            <a:endParaRPr lang="ru-RU" sz="8000" dirty="0">
              <a:solidFill>
                <a:srgbClr val="FFFF00"/>
              </a:solidFill>
            </a:endParaRPr>
          </a:p>
          <a:p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FF"/>
              </a:clrFrom>
              <a:clrTo>
                <a:srgbClr val="0000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574" y="1810327"/>
            <a:ext cx="3199753" cy="3236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1600" y="4945273"/>
            <a:ext cx="12090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</a:rPr>
              <a:t>О работе МГС </a:t>
            </a:r>
            <a:r>
              <a:rPr lang="ru-RU" sz="2400" b="1" dirty="0" smtClean="0">
                <a:solidFill>
                  <a:srgbClr val="FFFF00"/>
                </a:solidFill>
              </a:rPr>
              <a:t>по </a:t>
            </a:r>
            <a:r>
              <a:rPr lang="ru-RU" sz="2400" b="1" dirty="0">
                <a:solidFill>
                  <a:srgbClr val="FFFF00"/>
                </a:solidFill>
              </a:rPr>
              <a:t>активизации деятельности </a:t>
            </a:r>
            <a:r>
              <a:rPr lang="ru-RU" sz="2400" b="1" dirty="0" smtClean="0">
                <a:solidFill>
                  <a:srgbClr val="FFFF00"/>
                </a:solidFill>
              </a:rPr>
              <a:t>МТК</a:t>
            </a:r>
            <a:r>
              <a:rPr lang="ru-RU" sz="2400" b="1" dirty="0">
                <a:solidFill>
                  <a:srgbClr val="FFFF00"/>
                </a:solidFill>
              </a:rPr>
              <a:t/>
            </a:r>
            <a:br>
              <a:rPr lang="ru-RU" sz="2400" b="1" dirty="0">
                <a:solidFill>
                  <a:srgbClr val="FFFF00"/>
                </a:solidFill>
              </a:rPr>
            </a:br>
            <a:r>
              <a:rPr lang="ru-RU" sz="2400" b="1" dirty="0">
                <a:solidFill>
                  <a:srgbClr val="FFFF00"/>
                </a:solidFill>
              </a:rPr>
              <a:t>и усиление их роли в разработке документов </a:t>
            </a:r>
            <a:r>
              <a:rPr lang="ru-RU" sz="2400" b="1" dirty="0" smtClean="0">
                <a:solidFill>
                  <a:srgbClr val="FFFF00"/>
                </a:solidFill>
              </a:rPr>
              <a:t>по </a:t>
            </a:r>
            <a:r>
              <a:rPr lang="ru-RU" sz="2400" b="1" dirty="0">
                <a:solidFill>
                  <a:srgbClr val="FFFF00"/>
                </a:solidFill>
              </a:rPr>
              <a:t>межгосударственной стандартизации</a:t>
            </a:r>
          </a:p>
        </p:txBody>
      </p:sp>
    </p:spTree>
    <p:extLst>
      <p:ext uri="{BB962C8B-B14F-4D97-AF65-F5344CB8AC3E}">
        <p14:creationId xmlns:p14="http://schemas.microsoft.com/office/powerpoint/2010/main" val="54999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6893" y="136903"/>
            <a:ext cx="8856984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3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разработки межгосударственного стандарта</a:t>
            </a:r>
            <a:endParaRPr lang="ru-RU" sz="3100" dirty="0"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658"/>
            <a:ext cx="952615" cy="88333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13706" y="1502299"/>
            <a:ext cx="10863661" cy="2308324"/>
          </a:xfrm>
          <a:prstGeom prst="rect">
            <a:avLst/>
          </a:prstGeom>
          <a:solidFill>
            <a:schemeClr val="bg1">
              <a:alpha val="69804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002060"/>
                </a:solidFill>
              </a:rPr>
              <a:t>Организацию работ по разработке проекта межгосударственного стандарта в </a:t>
            </a:r>
            <a:r>
              <a:rPr lang="ru-RU" sz="2400" b="1" dirty="0" smtClean="0">
                <a:solidFill>
                  <a:srgbClr val="002060"/>
                </a:solidFill>
              </a:rPr>
              <a:t>государстве </a:t>
            </a:r>
            <a:r>
              <a:rPr lang="ru-RU" sz="2400" b="1" dirty="0">
                <a:solidFill>
                  <a:srgbClr val="002060"/>
                </a:solidFill>
              </a:rPr>
              <a:t>— участнике Соглашения осуществляют национальный орган этого </a:t>
            </a:r>
            <a:r>
              <a:rPr lang="ru-RU" sz="2400" b="1" dirty="0" smtClean="0">
                <a:solidFill>
                  <a:srgbClr val="002060"/>
                </a:solidFill>
              </a:rPr>
              <a:t>государства </a:t>
            </a:r>
            <a:r>
              <a:rPr lang="ru-RU" sz="2400" b="1" dirty="0">
                <a:solidFill>
                  <a:srgbClr val="002060"/>
                </a:solidFill>
              </a:rPr>
              <a:t>и </a:t>
            </a:r>
            <a:r>
              <a:rPr lang="ru-RU" sz="2400" b="1" dirty="0">
                <a:solidFill>
                  <a:srgbClr val="C00000"/>
                </a:solidFill>
              </a:rPr>
              <a:t>секретариат </a:t>
            </a:r>
            <a:r>
              <a:rPr lang="ru-RU" sz="2400" b="1" dirty="0" smtClean="0">
                <a:solidFill>
                  <a:srgbClr val="C00000"/>
                </a:solidFill>
              </a:rPr>
              <a:t>МТК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(</a:t>
            </a:r>
            <a:r>
              <a:rPr lang="ru-RU" sz="2400" b="1" dirty="0">
                <a:solidFill>
                  <a:srgbClr val="002060"/>
                </a:solidFill>
              </a:rPr>
              <a:t>а при его отсутствии – секретариат национального технического комитета по </a:t>
            </a:r>
            <a:r>
              <a:rPr lang="ru-RU" sz="2400" b="1" dirty="0" smtClean="0">
                <a:solidFill>
                  <a:srgbClr val="002060"/>
                </a:solidFill>
              </a:rPr>
              <a:t>стандартизации</a:t>
            </a:r>
            <a:r>
              <a:rPr lang="ru-RU" sz="2400" b="1" dirty="0">
                <a:solidFill>
                  <a:srgbClr val="002060"/>
                </a:solidFill>
              </a:rPr>
              <a:t>), который имеет соответствующую по тематике область деятельности и за которым закреплен соответствующий объект </a:t>
            </a:r>
            <a:r>
              <a:rPr lang="ru-RU" sz="2400" b="1" dirty="0" smtClean="0">
                <a:solidFill>
                  <a:srgbClr val="002060"/>
                </a:solidFill>
              </a:rPr>
              <a:t>стандартизации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932424" y="4170730"/>
            <a:ext cx="10863661" cy="2214331"/>
          </a:xfrm>
          <a:prstGeom prst="rect">
            <a:avLst/>
          </a:prstGeom>
          <a:solidFill>
            <a:schemeClr val="bg1">
              <a:alpha val="5098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600" b="1" dirty="0">
                <a:solidFill>
                  <a:srgbClr val="002060"/>
                </a:solidFill>
              </a:rPr>
              <a:t>Разработчиком проекта межгосударственного стандарта </a:t>
            </a:r>
            <a:r>
              <a:rPr lang="ru-RU" sz="2600" b="1" dirty="0" smtClean="0">
                <a:solidFill>
                  <a:srgbClr val="002060"/>
                </a:solidFill>
              </a:rPr>
              <a:t>должна </a:t>
            </a:r>
            <a:r>
              <a:rPr lang="ru-RU" sz="2600" b="1" dirty="0">
                <a:solidFill>
                  <a:srgbClr val="002060"/>
                </a:solidFill>
              </a:rPr>
              <a:t>быть организация, которая специализируется по данному виду продукции (услуг, технологий или иному объекту стандартизации) и имеет в этой области наиболее высокий научно-технический потенциал.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81106" y="6385061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п. 3.1.4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4540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4230" y="101955"/>
            <a:ext cx="11015333" cy="637834"/>
          </a:xfrm>
          <a:solidFill>
            <a:srgbClr val="254061">
              <a:alpha val="69804"/>
            </a:srgbClr>
          </a:solidFill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Алгоритм разработки межгосударственных стандартов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466" y="800299"/>
            <a:ext cx="11552902" cy="596429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45657"/>
            <a:ext cx="809288" cy="750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9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85745" y="3141840"/>
            <a:ext cx="2654800" cy="256958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МЕЖГОСУДАРСТВЕННЫЙ СТАНДАРТ </a:t>
            </a:r>
            <a:b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ПРИНИМАЕТ</a:t>
            </a:r>
            <a:b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МГС</a:t>
            </a: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 учетом результатов </a:t>
            </a:r>
            <a:r>
              <a:rPr lang="ru-RU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голосования </a:t>
            </a: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АИС МГС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198" y="45657"/>
            <a:ext cx="9959642" cy="61923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45657"/>
            <a:ext cx="809288" cy="750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02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509" y="95435"/>
            <a:ext cx="10515600" cy="650873"/>
          </a:xfrm>
          <a:solidFill>
            <a:srgbClr val="254061">
              <a:alpha val="69804"/>
            </a:srgbClr>
          </a:solidFill>
        </p:spPr>
        <p:txBody>
          <a:bodyPr/>
          <a:lstStyle/>
          <a:p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Механизм разработки межгосударственных стандартов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5048" y="-923581"/>
            <a:ext cx="12522776" cy="748682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45657"/>
            <a:ext cx="809288" cy="750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69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4528" y="5149563"/>
            <a:ext cx="10515600" cy="1408255"/>
          </a:xfrm>
          <a:solidFill>
            <a:srgbClr val="002060">
              <a:alpha val="80000"/>
            </a:srgbClr>
          </a:solidFill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bg1"/>
                </a:solidFill>
              </a:rPr>
              <a:t>МЕЖГОСУДАРСТВЕННЫЕ ТЕХНИЧЕСКИЕ</a:t>
            </a:r>
            <a:br>
              <a:rPr lang="ru-RU" sz="4000" b="1" dirty="0">
                <a:solidFill>
                  <a:schemeClr val="bg1"/>
                </a:solidFill>
              </a:rPr>
            </a:br>
            <a:r>
              <a:rPr lang="ru-RU" sz="4000" b="1" dirty="0">
                <a:solidFill>
                  <a:schemeClr val="bg1"/>
                </a:solidFill>
              </a:rPr>
              <a:t>КОМИТЕТЫ ПО </a:t>
            </a:r>
            <a:r>
              <a:rPr lang="ru-RU" sz="4000" b="1" dirty="0" smtClean="0">
                <a:solidFill>
                  <a:schemeClr val="bg1"/>
                </a:solidFill>
              </a:rPr>
              <a:t>СТАНДАРТИЗАЦИИ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9492" y="711637"/>
            <a:ext cx="3873016" cy="3619047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54" y="243816"/>
            <a:ext cx="3305743" cy="462374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212003" y="2007493"/>
            <a:ext cx="3530838" cy="1384995"/>
          </a:xfrm>
          <a:prstGeom prst="rect">
            <a:avLst/>
          </a:prstGeom>
          <a:solidFill>
            <a:srgbClr val="254061">
              <a:alpha val="80000"/>
            </a:srgbClr>
          </a:solidFill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ПРАВИЛА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СОЗДАНИЯ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И ДЕЯТЕЛЬНОСТИ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45657"/>
            <a:ext cx="809288" cy="750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2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016000" y="1042044"/>
            <a:ext cx="10778830" cy="686036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just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sz="2000" dirty="0"/>
              <a:t>подготовка предложений в программу работ по межгосударственной стандартизации в части закрепленной за МТК области деятельности и объектов стандартизации;</a:t>
            </a:r>
          </a:p>
          <a:p>
            <a:pPr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endParaRPr lang="ru-RU" sz="200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15999" y="106510"/>
            <a:ext cx="10778835" cy="604690"/>
          </a:xfrm>
          <a:solidFill>
            <a:srgbClr val="002060">
              <a:alpha val="69804"/>
            </a:srgbClr>
          </a:solidFill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Задачи МТК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0" name="Объект 4"/>
          <p:cNvSpPr txBox="1">
            <a:spLocks/>
          </p:cNvSpPr>
          <p:nvPr/>
        </p:nvSpPr>
        <p:spPr>
          <a:xfrm>
            <a:off x="1015999" y="1950380"/>
            <a:ext cx="10778830" cy="72539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sz="2000" dirty="0"/>
              <a:t>рассмотрение предложений по применению международных, региональных и национальных стандартов на межгосударственном уровне в закрепленной за МТК области деятельности;</a:t>
            </a:r>
          </a:p>
          <a:p>
            <a:pPr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endParaRPr lang="ru-RU" sz="2000" dirty="0"/>
          </a:p>
        </p:txBody>
      </p:sp>
      <p:sp>
        <p:nvSpPr>
          <p:cNvPr id="11" name="Объект 4"/>
          <p:cNvSpPr txBox="1">
            <a:spLocks/>
          </p:cNvSpPr>
          <p:nvPr/>
        </p:nvSpPr>
        <p:spPr>
          <a:xfrm>
            <a:off x="1015999" y="3578380"/>
            <a:ext cx="10778827" cy="9944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sz="2000" dirty="0"/>
              <a:t>рассмотрение проектов межгосударственных стандартов и проектов изменений к межгосударственным стандартам, а также представление их на принятие в порядке, установленным в ГОСТ 1.2;</a:t>
            </a:r>
          </a:p>
        </p:txBody>
      </p:sp>
      <p:sp>
        <p:nvSpPr>
          <p:cNvPr id="12" name="Объект 4"/>
          <p:cNvSpPr txBox="1">
            <a:spLocks/>
          </p:cNvSpPr>
          <p:nvPr/>
        </p:nvSpPr>
        <p:spPr>
          <a:xfrm>
            <a:off x="1015999" y="4680275"/>
            <a:ext cx="10778827" cy="75709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sz="2000" dirty="0"/>
              <a:t>участие в работах, проводимых аналогичными техническими комитетами (подкомитетами) международных организаций по стандартизации;</a:t>
            </a:r>
          </a:p>
          <a:p>
            <a:pPr algn="just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endParaRPr lang="ru-RU" sz="2000" dirty="0"/>
          </a:p>
          <a:p>
            <a:pPr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endParaRPr lang="ru-RU" sz="2000" dirty="0"/>
          </a:p>
        </p:txBody>
      </p:sp>
      <p:sp>
        <p:nvSpPr>
          <p:cNvPr id="13" name="Объект 4"/>
          <p:cNvSpPr txBox="1">
            <a:spLocks/>
          </p:cNvSpPr>
          <p:nvPr/>
        </p:nvSpPr>
        <p:spPr>
          <a:xfrm>
            <a:off x="1015999" y="5544835"/>
            <a:ext cx="10778828" cy="84022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sz="2000" dirty="0"/>
              <a:t>формирование и ведение фонда официальных изданий межгосударственных стандартов, закрепленных за МТК</a:t>
            </a:r>
            <a:r>
              <a:rPr lang="ru-RU" sz="2000" dirty="0" smtClean="0"/>
              <a:t>;</a:t>
            </a:r>
            <a:endParaRPr lang="ru-RU" sz="2000" dirty="0"/>
          </a:p>
          <a:p>
            <a:pPr algn="just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endParaRPr lang="ru-RU" sz="2000" dirty="0"/>
          </a:p>
          <a:p>
            <a:pPr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endParaRPr lang="ru-RU" sz="20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5657"/>
            <a:ext cx="809288" cy="75043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42561" y="6378558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п. </a:t>
            </a:r>
            <a:r>
              <a:rPr lang="en-US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.1.</a:t>
            </a:r>
            <a:r>
              <a:rPr lang="en-US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dirty="0"/>
          </a:p>
        </p:txBody>
      </p:sp>
      <p:sp>
        <p:nvSpPr>
          <p:cNvPr id="14" name="Объект 4"/>
          <p:cNvSpPr txBox="1">
            <a:spLocks/>
          </p:cNvSpPr>
          <p:nvPr/>
        </p:nvSpPr>
        <p:spPr>
          <a:xfrm>
            <a:off x="1015999" y="2768100"/>
            <a:ext cx="10778826" cy="72539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sz="2000" dirty="0" smtClean="0"/>
              <a:t>организация разработки межгосударственных </a:t>
            </a:r>
            <a:r>
              <a:rPr lang="ru-RU" sz="2000" dirty="0"/>
              <a:t>стандартов </a:t>
            </a:r>
            <a:r>
              <a:rPr lang="ru-RU" sz="2000" dirty="0" smtClean="0"/>
              <a:t>и обновление действующих стандартов;</a:t>
            </a:r>
            <a:endParaRPr lang="ru-RU" sz="2000" dirty="0"/>
          </a:p>
          <a:p>
            <a:pPr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73029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4"/>
          <p:cNvSpPr txBox="1">
            <a:spLocks/>
          </p:cNvSpPr>
          <p:nvPr/>
        </p:nvSpPr>
        <p:spPr>
          <a:xfrm>
            <a:off x="1043709" y="923637"/>
            <a:ext cx="10806543" cy="7111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sz="2000" dirty="0"/>
              <a:t>периодическая проверка закрепленных за МТК межгосударственных стандартов с целью выявле­ния необходимости их обновления или отмены;</a:t>
            </a:r>
          </a:p>
          <a:p>
            <a:pPr algn="just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endParaRPr lang="ru-RU" sz="2000" dirty="0"/>
          </a:p>
          <a:p>
            <a:pPr algn="just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endParaRPr lang="ru-RU" sz="2000" dirty="0"/>
          </a:p>
          <a:p>
            <a:pPr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endParaRPr lang="ru-RU" sz="2000" dirty="0"/>
          </a:p>
        </p:txBody>
      </p:sp>
      <p:sp>
        <p:nvSpPr>
          <p:cNvPr id="5" name="Объект 4"/>
          <p:cNvSpPr txBox="1">
            <a:spLocks/>
          </p:cNvSpPr>
          <p:nvPr/>
        </p:nvSpPr>
        <p:spPr>
          <a:xfrm>
            <a:off x="1043709" y="1840918"/>
            <a:ext cx="10806542" cy="97905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sz="2000" dirty="0"/>
              <a:t>рассмотрение предложений об отмене межгосударственных стандартов, закрепленных за МТК, а также случаев одностороннего прекращении применения межгосударственных стандартов в государ­ствах— участниках Соглашения;</a:t>
            </a:r>
          </a:p>
          <a:p>
            <a:pPr algn="just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endParaRPr lang="ru-RU" sz="2000" dirty="0"/>
          </a:p>
          <a:p>
            <a:pPr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endParaRPr lang="ru-RU" sz="2000" dirty="0"/>
          </a:p>
        </p:txBody>
      </p:sp>
      <p:sp>
        <p:nvSpPr>
          <p:cNvPr id="6" name="Объект 4"/>
          <p:cNvSpPr txBox="1">
            <a:spLocks/>
          </p:cNvSpPr>
          <p:nvPr/>
        </p:nvSpPr>
        <p:spPr>
          <a:xfrm>
            <a:off x="1043709" y="3026055"/>
            <a:ext cx="10806541" cy="75435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rmAutofit fontScale="925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sz="2000" dirty="0"/>
              <a:t>рассмотрение проектов международных стандартов в закрепленной за МТК области деятельнос­ти и подготовка единой позиции государств — членов МТК при голосовании поданным проектам</a:t>
            </a:r>
          </a:p>
          <a:p>
            <a:pPr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endParaRPr lang="ru-RU" sz="2000" dirty="0"/>
          </a:p>
        </p:txBody>
      </p:sp>
      <p:sp>
        <p:nvSpPr>
          <p:cNvPr id="7" name="Объект 4"/>
          <p:cNvSpPr txBox="1">
            <a:spLocks/>
          </p:cNvSpPr>
          <p:nvPr/>
        </p:nvSpPr>
        <p:spPr>
          <a:xfrm>
            <a:off x="1043709" y="3986495"/>
            <a:ext cx="10806541" cy="7702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sz="2000" dirty="0"/>
              <a:t>рассмотрение предложений по разработке международных стандартов, в том числе на основе межгосударственных стандартов, закрепленных за МТК;</a:t>
            </a:r>
          </a:p>
          <a:p>
            <a:pPr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endParaRPr lang="ru-RU" sz="2000" dirty="0"/>
          </a:p>
        </p:txBody>
      </p:sp>
      <p:sp>
        <p:nvSpPr>
          <p:cNvPr id="8" name="Объект 4"/>
          <p:cNvSpPr txBox="1">
            <a:spLocks/>
          </p:cNvSpPr>
          <p:nvPr/>
        </p:nvSpPr>
        <p:spPr>
          <a:xfrm>
            <a:off x="1043709" y="4962809"/>
            <a:ext cx="10806541" cy="7702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sz="2000" dirty="0"/>
              <a:t>сотрудничество с МТК в смежных областях деятельности с целью проведения совместных работ по межгосударственной и международной стандартизации или координации этих работ.</a:t>
            </a:r>
          </a:p>
          <a:p>
            <a:pPr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endParaRPr lang="ru-RU" sz="20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5657"/>
            <a:ext cx="809288" cy="75043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81106" y="6385061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п. </a:t>
            </a:r>
            <a:r>
              <a:rPr lang="en-US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.1.</a:t>
            </a:r>
            <a:r>
              <a:rPr lang="en-US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9573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5236" y="251576"/>
            <a:ext cx="10815781" cy="798655"/>
          </a:xfrm>
          <a:solidFill>
            <a:srgbClr val="002060">
              <a:alpha val="67059"/>
            </a:srgbClr>
          </a:solidFill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Структура  МТК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05383" y="1203230"/>
            <a:ext cx="8035634" cy="1739611"/>
          </a:xfrm>
          <a:solidFill>
            <a:srgbClr val="DEEBF7"/>
          </a:solidFill>
        </p:spPr>
        <p:txBody>
          <a:bodyPr>
            <a:noAutofit/>
          </a:bodyPr>
          <a:lstStyle/>
          <a:p>
            <a:r>
              <a:rPr lang="ru-RU" sz="2400" dirty="0" smtClean="0"/>
              <a:t>председатель </a:t>
            </a:r>
            <a:r>
              <a:rPr lang="ru-RU" sz="2400" dirty="0"/>
              <a:t>МТК;</a:t>
            </a:r>
          </a:p>
          <a:p>
            <a:r>
              <a:rPr lang="ru-RU" sz="2400" dirty="0" smtClean="0"/>
              <a:t>ответственный </a:t>
            </a:r>
            <a:r>
              <a:rPr lang="ru-RU" sz="2400" dirty="0"/>
              <a:t>секретарь МТК.</a:t>
            </a:r>
          </a:p>
          <a:p>
            <a:r>
              <a:rPr lang="ru-RU" sz="2400" dirty="0" smtClean="0"/>
              <a:t>секретариат </a:t>
            </a:r>
            <a:r>
              <a:rPr lang="ru-RU" sz="2400" dirty="0"/>
              <a:t>МТК;</a:t>
            </a:r>
          </a:p>
          <a:p>
            <a:r>
              <a:rPr lang="ru-RU" sz="2400" dirty="0" smtClean="0"/>
              <a:t>полномочные </a:t>
            </a:r>
            <a:r>
              <a:rPr lang="ru-RU" sz="2400" dirty="0"/>
              <a:t>представители полноправных членов МТК.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62183" y="3771724"/>
            <a:ext cx="10815780" cy="1015663"/>
          </a:xfrm>
          <a:prstGeom prst="rect">
            <a:avLst/>
          </a:prstGeom>
          <a:solidFill>
            <a:srgbClr val="DEEBF7"/>
          </a:solidFill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/>
              <a:t>полномочные </a:t>
            </a:r>
            <a:r>
              <a:rPr lang="ru-RU" sz="2000" dirty="0"/>
              <a:t>представители государств, участвующих в этом МТК в статусе наблюдателей;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/>
              <a:t>представители </a:t>
            </a:r>
            <a:r>
              <a:rPr lang="ru-RU" sz="2000" dirty="0"/>
              <a:t>организаций, которые участвуют в МТК в соответствии с 4.3.3 в статусе </a:t>
            </a:r>
            <a:r>
              <a:rPr lang="ru-RU" sz="2000" dirty="0" smtClean="0"/>
              <a:t>наблюдателей.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62183" y="5037839"/>
            <a:ext cx="10815780" cy="461665"/>
          </a:xfrm>
          <a:prstGeom prst="rect">
            <a:avLst/>
          </a:prstGeom>
          <a:solidFill>
            <a:srgbClr val="DEEBF7"/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В </a:t>
            </a:r>
            <a:r>
              <a:rPr lang="ru-RU" sz="2400" dirty="0"/>
              <a:t>составе МТК </a:t>
            </a:r>
            <a:r>
              <a:rPr lang="ru-RU" sz="2400" dirty="0">
                <a:solidFill>
                  <a:srgbClr val="FF0000"/>
                </a:solidFill>
              </a:rPr>
              <a:t>должно быть</a:t>
            </a:r>
            <a:r>
              <a:rPr lang="ru-RU" sz="2400" dirty="0"/>
              <a:t>, как правило, </a:t>
            </a:r>
            <a:r>
              <a:rPr lang="ru-RU" sz="2400" dirty="0">
                <a:solidFill>
                  <a:srgbClr val="FF0000"/>
                </a:solidFill>
              </a:rPr>
              <a:t>не менее пяти </a:t>
            </a:r>
            <a:r>
              <a:rPr lang="ru-RU" sz="2400" dirty="0"/>
              <a:t>полноправных членов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62183" y="3208920"/>
            <a:ext cx="3887154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dirty="0"/>
              <a:t>В состав МТК могут входить: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25236" y="5730142"/>
            <a:ext cx="10815781" cy="830997"/>
          </a:xfrm>
          <a:prstGeom prst="rect">
            <a:avLst/>
          </a:prstGeom>
          <a:solidFill>
            <a:srgbClr val="DEEBF7"/>
          </a:solidFill>
        </p:spPr>
        <p:txBody>
          <a:bodyPr wrap="square">
            <a:spAutoFit/>
          </a:bodyPr>
          <a:lstStyle/>
          <a:p>
            <a:r>
              <a:rPr lang="ru-RU" sz="2400" dirty="0"/>
              <a:t>Решением МГС может быть создан МТК с меньшим числом членов, но не менее трех.</a:t>
            </a:r>
          </a:p>
        </p:txBody>
      </p:sp>
      <p:pic>
        <p:nvPicPr>
          <p:cNvPr id="3074" name="Picture 2" descr="http://images.easyfreeclipart.com/777/porque-el-233xito-de-su-empresa-est225-en-manos-sus-directivosrdquo-7770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237" y="1203667"/>
            <a:ext cx="2780146" cy="1742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45657"/>
            <a:ext cx="809288" cy="75043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09527" y="2647656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п. </a:t>
            </a:r>
            <a:r>
              <a:rPr lang="en-US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.4.1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09527" y="4493258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п. </a:t>
            </a:r>
            <a:r>
              <a:rPr lang="en-US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.4.2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44717" y="6312415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п. </a:t>
            </a:r>
            <a:r>
              <a:rPr lang="en-US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.4.3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989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4472" y="139712"/>
            <a:ext cx="10805594" cy="765262"/>
          </a:xfrm>
          <a:solidFill>
            <a:srgbClr val="002060">
              <a:alpha val="65098"/>
            </a:srgbClr>
          </a:solidFill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Правила проведения работ МТК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4472" y="2516956"/>
            <a:ext cx="10805594" cy="3959257"/>
          </a:xfrm>
          <a:solidFill>
            <a:srgbClr val="DEEBF7">
              <a:alpha val="72941"/>
            </a:srgbClr>
          </a:solidFill>
        </p:spPr>
        <p:txBody>
          <a:bodyPr>
            <a:normAutofit/>
          </a:bodyPr>
          <a:lstStyle/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МТК </a:t>
            </a:r>
            <a:r>
              <a:rPr lang="ru-RU" dirty="0"/>
              <a:t>готовит предложения по включению в программу работ по межгосударственной </a:t>
            </a:r>
            <a:r>
              <a:rPr lang="ru-RU" dirty="0" smtClean="0"/>
              <a:t>стандартизации </a:t>
            </a:r>
            <a:r>
              <a:rPr lang="ru-RU" dirty="0"/>
              <a:t>тем, которые относятся к закрепленной за данным комитетом области деятельности, в </a:t>
            </a:r>
            <a:r>
              <a:rPr lang="ru-RU" dirty="0" smtClean="0"/>
              <a:t>соответствии </a:t>
            </a:r>
            <a:r>
              <a:rPr lang="ru-RU" dirty="0"/>
              <a:t>с правилами, принятыми </a:t>
            </a:r>
            <a:r>
              <a:rPr lang="ru-RU" dirty="0" smtClean="0"/>
              <a:t>МГС.</a:t>
            </a:r>
            <a:endParaRPr lang="ru-RU" dirty="0"/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Секретариат </a:t>
            </a:r>
            <a:r>
              <a:rPr lang="ru-RU" dirty="0"/>
              <a:t>МТК проверяет появление новых публикаций или изменений международных и европейских стандартов, на основе которых ранее были разработаны межгосударственные стандарты, закрепленные за данным МТК, и направляет полномочным представителям в МТК соответствующую информацию для формирования предложений в программу.</a:t>
            </a: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Финансирование </a:t>
            </a:r>
            <a:r>
              <a:rPr lang="ru-RU" dirty="0"/>
              <a:t>работ, включенных в программу работ по межгосударственной </a:t>
            </a:r>
            <a:r>
              <a:rPr lang="ru-RU" dirty="0" smtClean="0"/>
              <a:t>стандартизации</a:t>
            </a:r>
            <a:r>
              <a:rPr lang="ru-RU" dirty="0"/>
              <a:t>, осуществляют в соответствии с правилами, принятыми </a:t>
            </a:r>
            <a:r>
              <a:rPr lang="ru-RU" dirty="0" smtClean="0"/>
              <a:t>МГС.</a:t>
            </a:r>
            <a:endParaRPr lang="ru-RU" dirty="0"/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dirty="0"/>
              <a:t>Работы МТК могут быть профинансированы на договорной основе заинтересованными </a:t>
            </a:r>
            <a:r>
              <a:rPr lang="ru-RU" dirty="0" smtClean="0"/>
              <a:t>организациями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34472" y="1172356"/>
            <a:ext cx="10805593" cy="1077218"/>
          </a:xfrm>
          <a:prstGeom prst="rect">
            <a:avLst/>
          </a:prstGeom>
          <a:solidFill>
            <a:schemeClr val="accent1">
              <a:lumMod val="60000"/>
              <a:lumOff val="40000"/>
              <a:alpha val="67843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Участие в формировании программы </a:t>
            </a:r>
            <a:r>
              <a:rPr lang="ru-RU" sz="3200" dirty="0"/>
              <a:t>работ по межгосударственной </a:t>
            </a:r>
            <a:r>
              <a:rPr lang="ru-RU" sz="3200" dirty="0" smtClean="0"/>
              <a:t>стандартизации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5657"/>
            <a:ext cx="809288" cy="75043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7555" y="6374263"/>
            <a:ext cx="7585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п. 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1021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709" y="365127"/>
            <a:ext cx="10843491" cy="955673"/>
          </a:xfrm>
          <a:solidFill>
            <a:srgbClr val="9DC3E6">
              <a:alpha val="65882"/>
            </a:srgbClr>
          </a:solidFill>
        </p:spPr>
        <p:txBody>
          <a:bodyPr>
            <a:normAutofit fontScale="90000"/>
          </a:bodyPr>
          <a:lstStyle/>
          <a:p>
            <a:pPr lvl="1" algn="ctr"/>
            <a:r>
              <a:rPr lang="ru-RU" sz="31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Рассмотрение</a:t>
            </a:r>
            <a:r>
              <a:rPr lang="ru-RU" sz="2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31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проектов межгосударственных стандартов и </a:t>
            </a:r>
            <a:r>
              <a:rPr lang="ru-RU" sz="31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31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31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изменений к </a:t>
            </a:r>
            <a:r>
              <a:rPr lang="ru-RU" sz="31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межгосударственным </a:t>
            </a:r>
            <a:r>
              <a:rPr lang="ru-RU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стандартам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708" y="2084243"/>
            <a:ext cx="10843491" cy="3004993"/>
          </a:xfrm>
          <a:solidFill>
            <a:srgbClr val="DEEBF7">
              <a:alpha val="70980"/>
            </a:srgbClr>
          </a:solidFill>
        </p:spPr>
        <p:txBody>
          <a:bodyPr>
            <a:normAutofit/>
          </a:bodyPr>
          <a:lstStyle/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2400" dirty="0" smtClean="0"/>
              <a:t>МТК </a:t>
            </a:r>
            <a:r>
              <a:rPr lang="ru-RU" sz="2400" dirty="0"/>
              <a:t>рассматривает проекты межгосударственных стандартов и проекты изменений к </a:t>
            </a:r>
            <a:r>
              <a:rPr lang="ru-RU" sz="2400" dirty="0" smtClean="0"/>
              <a:t>межгосударственным </a:t>
            </a:r>
            <a:r>
              <a:rPr lang="ru-RU" sz="2400" dirty="0"/>
              <a:t>стандартам в соответствии с правилами, установленными в ГОСТ 1.2, и представляет эти проекты на принятие в МГС или предлагает отклонить их.</a:t>
            </a: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2400" dirty="0" smtClean="0"/>
              <a:t>МТК </a:t>
            </a:r>
            <a:r>
              <a:rPr lang="ru-RU" sz="2400" dirty="0"/>
              <a:t>не должен рекомендовать к принятию проекты межгосударственных стандартов или проекты изменений, содержащих значения показателей качества и норм безопасности, которые </a:t>
            </a:r>
            <a:r>
              <a:rPr lang="ru-RU" sz="2400" b="1" dirty="0"/>
              <a:t>ниже установленных </a:t>
            </a:r>
            <a:r>
              <a:rPr lang="ru-RU" sz="2400" dirty="0"/>
              <a:t>в существующих межгосударственных стандартах.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5657"/>
            <a:ext cx="809288" cy="75043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7555" y="6374263"/>
            <a:ext cx="7585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п. 6.2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952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47940"/>
            <a:ext cx="11039762" cy="583538"/>
          </a:xfrm>
          <a:solidFill>
            <a:srgbClr val="002060">
              <a:alpha val="69804"/>
            </a:srgbClr>
          </a:solidFill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Работа проводимая МГС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796088"/>
            <a:ext cx="5350164" cy="419301"/>
          </a:xfrm>
          <a:solidFill>
            <a:srgbClr val="1F4E79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>
                <a:solidFill>
                  <a:schemeClr val="bg1"/>
                </a:solidFill>
              </a:rPr>
              <a:t>пересмотрены основополагающие стандарты МГС</a:t>
            </a:r>
          </a:p>
          <a:p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36435" y="1557791"/>
            <a:ext cx="10141527" cy="369332"/>
          </a:xfrm>
          <a:prstGeom prst="rect">
            <a:avLst/>
          </a:prstGeom>
          <a:solidFill>
            <a:srgbClr val="9DC3E6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ГОСТ 1.0-2015 Межгосударственная система стандартизации. Основные положения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73374" y="2174328"/>
            <a:ext cx="10141527" cy="923330"/>
          </a:xfrm>
          <a:prstGeom prst="rect">
            <a:avLst/>
          </a:prstGeom>
          <a:solidFill>
            <a:srgbClr val="9DC3E6"/>
          </a:solidFill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ГОСТ 1.2-2015 Межгосударственная система стандартизации. Стандарты межгосударственные, правила и рекомендации по межгосударственной стандартизации. Правила разработки, принятия, применения, обновления и отмены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36435" y="3504947"/>
            <a:ext cx="10141527" cy="646331"/>
          </a:xfrm>
          <a:prstGeom prst="rect">
            <a:avLst/>
          </a:prstGeom>
          <a:solidFill>
            <a:srgbClr val="9DC3E6"/>
          </a:solidFill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ГОСТ 1.3-2014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Межгосударственная система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стандартизации. Стандарты межгосударственные. Правила разработки на основе международных и региональных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10364" y="5233199"/>
            <a:ext cx="2151743" cy="369332"/>
          </a:xfrm>
          <a:prstGeom prst="rect">
            <a:avLst/>
          </a:prstGeom>
          <a:solidFill>
            <a:srgbClr val="1F4E79"/>
          </a:solidFill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а также </a:t>
            </a:r>
            <a:r>
              <a:rPr lang="ru-RU" b="1" dirty="0" smtClean="0">
                <a:solidFill>
                  <a:schemeClr val="bg1"/>
                </a:solidFill>
              </a:rPr>
              <a:t>разработан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73375" y="5734772"/>
            <a:ext cx="10141527" cy="707886"/>
          </a:xfrm>
          <a:prstGeom prst="rect">
            <a:avLst/>
          </a:prstGeom>
          <a:solidFill>
            <a:srgbClr val="9DC3E6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ГОСТ 1.4-2015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Межгосударственная система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стандартизации. Межгосударственные технические комитеты по стандартизации. Правила создания и деятельности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73375" y="4464969"/>
            <a:ext cx="10141526" cy="646331"/>
          </a:xfrm>
          <a:prstGeom prst="rect">
            <a:avLst/>
          </a:prstGeom>
          <a:solidFill>
            <a:srgbClr val="9DC3E6"/>
          </a:solidFill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ПМГ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03–2016 Порядок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регистрации, издания и обеспечения документами по межгосударственной стандартизации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456" y="1227623"/>
            <a:ext cx="612083" cy="86557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456" y="2169751"/>
            <a:ext cx="612174" cy="86570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457" y="3169049"/>
            <a:ext cx="638396" cy="90229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364" y="5677476"/>
            <a:ext cx="768599" cy="108691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456" y="4191890"/>
            <a:ext cx="638397" cy="90281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" y="45657"/>
            <a:ext cx="809288" cy="750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67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708" y="365127"/>
            <a:ext cx="10310091" cy="854073"/>
          </a:xfrm>
          <a:solidFill>
            <a:srgbClr val="9DC3E6">
              <a:alpha val="69804"/>
            </a:srgbClr>
          </a:solidFill>
        </p:spPr>
        <p:txBody>
          <a:bodyPr>
            <a:normAutofit/>
          </a:bodyPr>
          <a:lstStyle/>
          <a:p>
            <a:pPr algn="ctr"/>
            <a:r>
              <a:rPr lang="ru-RU" sz="3200" dirty="0">
                <a:latin typeface="+mn-lt"/>
                <a:ea typeface="+mn-ea"/>
                <a:cs typeface="+mn-cs"/>
              </a:rPr>
              <a:t>Проверка межгосударственных стандартов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708" y="1419225"/>
            <a:ext cx="10310092" cy="4575175"/>
          </a:xfrm>
          <a:solidFill>
            <a:srgbClr val="DEEBF7">
              <a:alpha val="69804"/>
            </a:srgbClr>
          </a:solidFill>
        </p:spPr>
        <p:txBody>
          <a:bodyPr>
            <a:normAutofit/>
          </a:bodyPr>
          <a:lstStyle/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МТК </a:t>
            </a:r>
            <a:r>
              <a:rPr lang="ru-RU" dirty="0"/>
              <a:t>должен регулярно (не реже одного раза в пять лет) проводить проверку </a:t>
            </a:r>
            <a:r>
              <a:rPr lang="ru-RU" dirty="0" smtClean="0"/>
              <a:t>закрепленных за </a:t>
            </a:r>
            <a:r>
              <a:rPr lang="ru-RU" dirty="0"/>
              <a:t>ним межгосударственных стандартов с целью обеспечения их соответствия современному </a:t>
            </a:r>
            <a:r>
              <a:rPr lang="ru-RU" dirty="0" smtClean="0"/>
              <a:t>научно-техническому </a:t>
            </a:r>
            <a:r>
              <a:rPr lang="ru-RU" dirty="0"/>
              <a:t>уровню и своевременного обновления этих стандартов.</a:t>
            </a: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При </a:t>
            </a:r>
            <a:r>
              <a:rPr lang="ru-RU" dirty="0"/>
              <a:t>проведении проверки межгосударственных стандартов секретариат МТК </a:t>
            </a:r>
            <a:r>
              <a:rPr lang="ru-RU" dirty="0" smtClean="0"/>
              <a:t>руководствуется </a:t>
            </a:r>
            <a:r>
              <a:rPr lang="ru-RU" dirty="0"/>
              <a:t>правилами, установленными в ГОСТ 1.2 </a:t>
            </a:r>
            <a:r>
              <a:rPr lang="ru-RU" dirty="0" smtClean="0"/>
              <a:t>(подраздел 5.1</a:t>
            </a:r>
            <a:r>
              <a:rPr lang="ru-RU" dirty="0"/>
              <a:t>).</a:t>
            </a: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Если </a:t>
            </a:r>
            <a:r>
              <a:rPr lang="ru-RU" dirty="0"/>
              <a:t>в процессе проверки межгосударственных стандартов установлено, что стандарт </a:t>
            </a:r>
            <a:r>
              <a:rPr lang="ru-RU" dirty="0" smtClean="0"/>
              <a:t>целесообразно </a:t>
            </a:r>
            <a:r>
              <a:rPr lang="ru-RU" dirty="0"/>
              <a:t>отменить, то секретариат МТК организует работы по отмене данного стандарта в </a:t>
            </a:r>
            <a:r>
              <a:rPr lang="ru-RU" dirty="0" smtClean="0"/>
              <a:t>соответствии </a:t>
            </a:r>
            <a:r>
              <a:rPr lang="ru-RU" dirty="0"/>
              <a:t>с правилами, установленными в ГОСТ 1.2 (подраздел 6).</a:t>
            </a: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В </a:t>
            </a:r>
            <a:r>
              <a:rPr lang="ru-RU" dirty="0"/>
              <a:t>случае одностороннего прекращения применения межгосударственного стандарта в </a:t>
            </a:r>
            <a:r>
              <a:rPr lang="ru-RU" dirty="0" smtClean="0"/>
              <a:t>государстве </a:t>
            </a:r>
            <a:r>
              <a:rPr lang="ru-RU" dirty="0"/>
              <a:t>- участнике Соглашения секретариат МТК анализирует причину принятия такого решения и определяет пути предотвращения его повторения со стороны других государств, например, предлагает внести в стандарт изменение, осуществить его пересмотр или отмену без замены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5657"/>
            <a:ext cx="809288" cy="75043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7555" y="6374263"/>
            <a:ext cx="7585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п. 6.3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637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418" y="263528"/>
            <a:ext cx="10282382" cy="817127"/>
          </a:xfrm>
          <a:solidFill>
            <a:srgbClr val="9DC3E6">
              <a:alpha val="69804"/>
            </a:srgbClr>
          </a:solidFill>
        </p:spPr>
        <p:txBody>
          <a:bodyPr>
            <a:normAutofit/>
          </a:bodyPr>
          <a:lstStyle/>
          <a:p>
            <a:pPr algn="ctr"/>
            <a:r>
              <a:rPr lang="ru-RU" sz="3200" dirty="0">
                <a:latin typeface="+mn-lt"/>
                <a:ea typeface="+mn-ea"/>
                <a:cs typeface="+mn-cs"/>
              </a:rPr>
              <a:t>Участие в работах по международной стандартизации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1418" y="1825625"/>
            <a:ext cx="10282382" cy="4076411"/>
          </a:xfrm>
          <a:solidFill>
            <a:srgbClr val="DEEBF7">
              <a:alpha val="69804"/>
            </a:srgbClr>
          </a:solidFill>
        </p:spPr>
        <p:txBody>
          <a:bodyPr/>
          <a:lstStyle/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МТК </a:t>
            </a:r>
            <a:r>
              <a:rPr lang="ru-RU" dirty="0"/>
              <a:t>может принять участие в рассмотрении проекта международного стандарта и </a:t>
            </a:r>
            <a:r>
              <a:rPr lang="ru-RU" dirty="0" smtClean="0"/>
              <a:t>подготовке </a:t>
            </a:r>
            <a:r>
              <a:rPr lang="ru-RU" dirty="0"/>
              <a:t>единой позиции государств — участников Соглашения при голосовании поданному проекту.</a:t>
            </a:r>
          </a:p>
          <a:p>
            <a:pPr marL="177800" indent="0" algn="just">
              <a:buClr>
                <a:srgbClr val="C00000"/>
              </a:buClr>
              <a:buNone/>
            </a:pPr>
            <a:r>
              <a:rPr lang="ru-RU" dirty="0" smtClean="0"/>
              <a:t>	Примечание </a:t>
            </a:r>
            <a:r>
              <a:rPr lang="ru-RU" dirty="0"/>
              <a:t>— Предложение о рассмотрении проекта международного стандарта может исходить от НТКС или МГС.</a:t>
            </a: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Полномочный </a:t>
            </a:r>
            <a:r>
              <a:rPr lang="ru-RU" dirty="0"/>
              <a:t>представитель государства — полноправного члена МТК может предложить другим членам этого МТК рассмотреть вопрос о целесообразности совместной разработки </a:t>
            </a:r>
            <a:r>
              <a:rPr lang="ru-RU" dirty="0" smtClean="0"/>
              <a:t>международных стандартов, в том числе на основе межгосударственных стандартов</a:t>
            </a:r>
            <a:r>
              <a:rPr lang="ru-RU" dirty="0"/>
              <a:t>, </a:t>
            </a:r>
            <a:r>
              <a:rPr lang="ru-RU" dirty="0" smtClean="0"/>
              <a:t>закрепленных за данным </a:t>
            </a:r>
            <a:r>
              <a:rPr lang="ru-RU" dirty="0"/>
              <a:t>МТК.</a:t>
            </a: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МТК </a:t>
            </a:r>
            <a:r>
              <a:rPr lang="ru-RU" dirty="0"/>
              <a:t>может участвовать в работе аналогичного технического комитета (подкомитета или рабочей группы) международной организации по стандартизации с соблюдением правил выполнения работ в этой международной организации</a:t>
            </a:r>
          </a:p>
          <a:p>
            <a:pPr algn="just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5657"/>
            <a:ext cx="809288" cy="75043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7555" y="6374263"/>
            <a:ext cx="7585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п. 6.4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159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6000" y="365127"/>
            <a:ext cx="10714182" cy="844837"/>
          </a:xfrm>
          <a:solidFill>
            <a:srgbClr val="002060">
              <a:alpha val="69804"/>
            </a:srgbClr>
          </a:solidFill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Правила функционирования </a:t>
            </a:r>
            <a:r>
              <a:rPr lang="ru-RU" sz="4000" b="1" dirty="0" smtClean="0">
                <a:solidFill>
                  <a:schemeClr val="bg1"/>
                </a:solidFill>
              </a:rPr>
              <a:t>МТК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6000" y="1825625"/>
            <a:ext cx="10714182" cy="1471757"/>
          </a:xfrm>
          <a:solidFill>
            <a:srgbClr val="9DC3E6">
              <a:alpha val="69804"/>
            </a:srgbClr>
          </a:solidFill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/>
              <a:t>П</a:t>
            </a:r>
            <a:r>
              <a:rPr lang="ru-RU" sz="2800" dirty="0" smtClean="0"/>
              <a:t>олномочные </a:t>
            </a:r>
            <a:r>
              <a:rPr lang="ru-RU" sz="2800" dirty="0"/>
              <a:t>представители членов МТК осуществляют связь с секретариатом МТК и </a:t>
            </a:r>
            <a:r>
              <a:rPr lang="ru-RU" sz="2800" dirty="0" smtClean="0"/>
              <a:t>между собой </a:t>
            </a:r>
            <a:r>
              <a:rPr lang="ru-RU" sz="2800" dirty="0" smtClean="0">
                <a:solidFill>
                  <a:srgbClr val="FF0000"/>
                </a:solidFill>
              </a:rPr>
              <a:t>используя </a:t>
            </a:r>
            <a:r>
              <a:rPr lang="ru-RU" sz="2800" dirty="0">
                <a:solidFill>
                  <a:srgbClr val="FF0000"/>
                </a:solidFill>
              </a:rPr>
              <a:t>портал МТК на сайте МГС в Интернете</a:t>
            </a:r>
          </a:p>
          <a:p>
            <a:pPr marL="0" indent="0" algn="just">
              <a:buNone/>
            </a:pPr>
            <a:endParaRPr lang="ru-RU" sz="2800" dirty="0" smtClean="0"/>
          </a:p>
          <a:p>
            <a:pPr algn="just"/>
            <a:endParaRPr lang="ru-RU" dirty="0"/>
          </a:p>
          <a:p>
            <a:pPr algn="just"/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016000" y="4393001"/>
            <a:ext cx="10714182" cy="1569660"/>
          </a:xfrm>
          <a:prstGeom prst="rect">
            <a:avLst/>
          </a:prstGeom>
          <a:solidFill>
            <a:srgbClr val="9DC3E6">
              <a:alpha val="69804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В первом квартале каждого года </a:t>
            </a:r>
            <a:r>
              <a:rPr lang="ru-RU" sz="2400" dirty="0" smtClean="0"/>
              <a:t>секретариат МТК готовит годовой </a:t>
            </a:r>
            <a:r>
              <a:rPr lang="ru-RU" sz="2400" dirty="0"/>
              <a:t>отчет о работе данного МТК до 1 апреля направляет его членам МТК и Бюро по стандартам МГС и размещает этот отчет </a:t>
            </a:r>
            <a:r>
              <a:rPr lang="ru-RU" sz="2400" dirty="0">
                <a:solidFill>
                  <a:srgbClr val="FF0000"/>
                </a:solidFill>
              </a:rPr>
              <a:t>на портале МТК на сайте МГС в Интернете.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5657"/>
            <a:ext cx="809288" cy="75043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" y="2928050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п. 7.1.3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" y="5685105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п. 7.2.4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568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6000" y="144841"/>
            <a:ext cx="10825018" cy="677195"/>
          </a:xfrm>
          <a:solidFill>
            <a:srgbClr val="002060">
              <a:alpha val="69804"/>
            </a:srgbClr>
          </a:solidFill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Годовой отчет о работе МТК </a:t>
            </a:r>
          </a:p>
        </p:txBody>
      </p:sp>
      <p:sp>
        <p:nvSpPr>
          <p:cNvPr id="5" name="Объект 4"/>
          <p:cNvSpPr txBox="1">
            <a:spLocks/>
          </p:cNvSpPr>
          <p:nvPr/>
        </p:nvSpPr>
        <p:spPr>
          <a:xfrm>
            <a:off x="1016000" y="1039659"/>
            <a:ext cx="10889673" cy="103217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sz="2400" dirty="0"/>
              <a:t>общие сведения о данном МТК (об организации, ведущей секретариат, председателе, его заместителе, ответственном секретаре, изменениях в составе МТК</a:t>
            </a:r>
            <a:r>
              <a:rPr lang="ru-RU" sz="2400" dirty="0" smtClean="0"/>
              <a:t>);</a:t>
            </a:r>
          </a:p>
          <a:p>
            <a:pPr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endParaRPr lang="ru-RU" sz="2400" dirty="0"/>
          </a:p>
        </p:txBody>
      </p:sp>
      <p:sp>
        <p:nvSpPr>
          <p:cNvPr id="6" name="Объект 4"/>
          <p:cNvSpPr txBox="1">
            <a:spLocks/>
          </p:cNvSpPr>
          <p:nvPr/>
        </p:nvSpPr>
        <p:spPr>
          <a:xfrm>
            <a:off x="1016000" y="2236626"/>
            <a:ext cx="10889673" cy="42849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2400" dirty="0"/>
              <a:t>сведения о структуре МТК (о подкомитетах, рабочих группах и т. п</a:t>
            </a:r>
            <a:r>
              <a:rPr lang="ru-RU" sz="2400" dirty="0" smtClean="0"/>
              <a:t>.);</a:t>
            </a:r>
            <a:endParaRPr lang="ru-RU" sz="2400" dirty="0"/>
          </a:p>
        </p:txBody>
      </p:sp>
      <p:sp>
        <p:nvSpPr>
          <p:cNvPr id="8" name="Объект 4"/>
          <p:cNvSpPr txBox="1">
            <a:spLocks/>
          </p:cNvSpPr>
          <p:nvPr/>
        </p:nvSpPr>
        <p:spPr>
          <a:xfrm>
            <a:off x="1016000" y="2793587"/>
            <a:ext cx="10889673" cy="14736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sz="2400" dirty="0"/>
              <a:t>результаты выполнения программы работ по межгосударственной стандартизации за отчетный год по тематике данного МТК (с указанием тем и документов, разработанных и/или принятых в отчетном году, состояния работ на конец отчетного года, а также перечня отмененных стандартов);</a:t>
            </a:r>
          </a:p>
          <a:p>
            <a:pPr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endParaRPr lang="ru-RU" sz="2400" dirty="0"/>
          </a:p>
        </p:txBody>
      </p:sp>
      <p:sp>
        <p:nvSpPr>
          <p:cNvPr id="9" name="Объект 4"/>
          <p:cNvSpPr txBox="1">
            <a:spLocks/>
          </p:cNvSpPr>
          <p:nvPr/>
        </p:nvSpPr>
        <p:spPr>
          <a:xfrm>
            <a:off x="1016000" y="4431994"/>
            <a:ext cx="10889673" cy="43557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2400" dirty="0"/>
              <a:t>результаты работ по международной стандартизации в отчетном году;</a:t>
            </a:r>
          </a:p>
          <a:p>
            <a:pPr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endParaRPr lang="ru-RU" sz="2400" dirty="0"/>
          </a:p>
        </p:txBody>
      </p:sp>
      <p:sp>
        <p:nvSpPr>
          <p:cNvPr id="14" name="Объект 4"/>
          <p:cNvSpPr txBox="1">
            <a:spLocks/>
          </p:cNvSpPr>
          <p:nvPr/>
        </p:nvSpPr>
        <p:spPr>
          <a:xfrm>
            <a:off x="1016000" y="4982043"/>
            <a:ext cx="10889672" cy="80405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sz="2400" dirty="0"/>
              <a:t>сведения о заседаниях МТК (в том числе заочных), состоявшихся в отчетном году (о месте и датах проведения, составе участников и принятых решениях</a:t>
            </a:r>
            <a:r>
              <a:rPr lang="ru-RU" sz="2400" dirty="0" smtClean="0"/>
              <a:t>);</a:t>
            </a:r>
            <a:endParaRPr lang="ru-RU" sz="2400" dirty="0"/>
          </a:p>
          <a:p>
            <a:pPr algn="just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endParaRPr lang="ru-RU" sz="2400" dirty="0"/>
          </a:p>
          <a:p>
            <a:pPr algn="just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endParaRPr lang="ru-RU" sz="2400" dirty="0" smtClean="0"/>
          </a:p>
          <a:p>
            <a:pPr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endParaRPr lang="ru-RU" sz="24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5657"/>
            <a:ext cx="809288" cy="75043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33838" y="6316273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п. 7.2.5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468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43708" y="5882805"/>
            <a:ext cx="10797309" cy="830997"/>
          </a:xfrm>
          <a:prstGeom prst="rect">
            <a:avLst/>
          </a:prstGeom>
          <a:solidFill>
            <a:srgbClr val="002060">
              <a:alpha val="69804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</a:rPr>
              <a:t>Годовой отчет о работе МТК </a:t>
            </a:r>
            <a:r>
              <a:rPr lang="ru-RU" sz="2400" dirty="0" smtClean="0">
                <a:solidFill>
                  <a:schemeClr val="bg1"/>
                </a:solidFill>
              </a:rPr>
              <a:t>подписывают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>
                <a:solidFill>
                  <a:schemeClr val="bg1"/>
                </a:solidFill>
              </a:rPr>
              <a:t>председатель и ответственный секретарь данного МТК.</a:t>
            </a:r>
          </a:p>
        </p:txBody>
      </p:sp>
      <p:sp>
        <p:nvSpPr>
          <p:cNvPr id="6" name="Объект 4"/>
          <p:cNvSpPr txBox="1">
            <a:spLocks/>
          </p:cNvSpPr>
          <p:nvPr/>
        </p:nvSpPr>
        <p:spPr>
          <a:xfrm>
            <a:off x="1043709" y="1598364"/>
            <a:ext cx="10797308" cy="80383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sz="2400" dirty="0"/>
              <a:t>перечень межгосударственных стандартов, подлежащих проверке в текущем году в области деятельности МТК (приложение к отчету)</a:t>
            </a:r>
            <a:r>
              <a:rPr lang="ru-RU" sz="2400" dirty="0" smtClean="0"/>
              <a:t>;</a:t>
            </a:r>
            <a:endParaRPr lang="ru-RU" sz="2400" dirty="0"/>
          </a:p>
          <a:p>
            <a:pPr algn="just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endParaRPr lang="ru-RU" sz="2400" dirty="0" smtClean="0"/>
          </a:p>
          <a:p>
            <a:pPr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endParaRPr lang="ru-RU" sz="2400" dirty="0"/>
          </a:p>
        </p:txBody>
      </p:sp>
      <p:sp>
        <p:nvSpPr>
          <p:cNvPr id="7" name="Объект 4"/>
          <p:cNvSpPr txBox="1">
            <a:spLocks/>
          </p:cNvSpPr>
          <p:nvPr/>
        </p:nvSpPr>
        <p:spPr>
          <a:xfrm>
            <a:off x="1043709" y="2597041"/>
            <a:ext cx="10829636" cy="147030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sz="2400" dirty="0"/>
              <a:t>предложения к плану работ международной организации по стандартизации в области деятель­ности данного МТК с указанием обозначений и наименований тем и текущих этапов их разработки (при­ложение к отчету в случае наличия таких предложений).</a:t>
            </a:r>
          </a:p>
          <a:p>
            <a:pPr marL="0" indent="0" algn="just">
              <a:buClr>
                <a:srgbClr val="C00000"/>
              </a:buClr>
              <a:buSzPct val="120000"/>
              <a:buNone/>
            </a:pPr>
            <a:endParaRPr lang="ru-RU" sz="2400" dirty="0"/>
          </a:p>
          <a:p>
            <a:pPr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endParaRPr lang="ru-RU" sz="1800" dirty="0"/>
          </a:p>
        </p:txBody>
      </p:sp>
      <p:sp>
        <p:nvSpPr>
          <p:cNvPr id="8" name="Объект 4"/>
          <p:cNvSpPr txBox="1">
            <a:spLocks/>
          </p:cNvSpPr>
          <p:nvPr/>
        </p:nvSpPr>
        <p:spPr>
          <a:xfrm>
            <a:off x="1043709" y="4259655"/>
            <a:ext cx="10861964" cy="115285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C00000"/>
              </a:buClr>
              <a:buSzPct val="120000"/>
              <a:buNone/>
            </a:pPr>
            <a:r>
              <a:rPr lang="ru-RU" sz="2400" dirty="0"/>
              <a:t>В годовом отчете о работе МТК по усмотрению секретариата этого МТК также может быть приведена иная информация о деятельности данного МТК в отчетном году (например, о взаимодействии с другими МТК</a:t>
            </a:r>
            <a:r>
              <a:rPr lang="ru-RU" sz="2400" dirty="0" smtClean="0"/>
              <a:t>).</a:t>
            </a:r>
            <a:endParaRPr lang="ru-RU" sz="2400" dirty="0"/>
          </a:p>
          <a:p>
            <a:pPr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endParaRPr lang="ru-RU" sz="2400" dirty="0"/>
          </a:p>
        </p:txBody>
      </p:sp>
      <p:sp>
        <p:nvSpPr>
          <p:cNvPr id="10" name="Объект 4"/>
          <p:cNvSpPr txBox="1">
            <a:spLocks/>
          </p:cNvSpPr>
          <p:nvPr/>
        </p:nvSpPr>
        <p:spPr>
          <a:xfrm>
            <a:off x="1043709" y="641843"/>
            <a:ext cx="10797308" cy="80405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sz="2400" dirty="0"/>
              <a:t>выписка из программы работ по межгосударственной стандартизации на текущий год по тематике данного МТК (приложение к отчету);</a:t>
            </a:r>
          </a:p>
          <a:p>
            <a:pPr algn="just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endParaRPr lang="ru-RU" sz="2400" dirty="0"/>
          </a:p>
          <a:p>
            <a:pPr algn="just"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endParaRPr lang="ru-RU" sz="2400" dirty="0"/>
          </a:p>
          <a:p>
            <a:pPr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endParaRPr lang="ru-RU" sz="24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5657"/>
            <a:ext cx="809288" cy="75043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-57172" y="5129036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п. 7.2.5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-57172" y="6445434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п. 7.2.6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83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6674" y="475965"/>
            <a:ext cx="10957514" cy="891018"/>
          </a:xfrm>
          <a:solidFill>
            <a:srgbClr val="002060">
              <a:alpha val="69804"/>
            </a:srgbClr>
          </a:solidFill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Руководство деятельностью </a:t>
            </a:r>
            <a:r>
              <a:rPr lang="ru-RU" sz="4000" b="1" dirty="0" smtClean="0">
                <a:solidFill>
                  <a:schemeClr val="bg1"/>
                </a:solidFill>
              </a:rPr>
              <a:t>МТК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6674" y="1528673"/>
            <a:ext cx="10892200" cy="880630"/>
          </a:xfrm>
          <a:solidFill>
            <a:srgbClr val="9DC3E6">
              <a:alpha val="69804"/>
            </a:srgbClr>
          </a:solidFill>
        </p:spPr>
        <p:txBody>
          <a:bodyPr/>
          <a:lstStyle/>
          <a:p>
            <a:pPr marL="0" lvl="2" indent="685800" algn="ctr">
              <a:buNone/>
            </a:pPr>
            <a:r>
              <a:rPr lang="ru-RU" sz="2400" dirty="0"/>
              <a:t>Методическое руководство работой МТК и контроль за его деятельностью </a:t>
            </a:r>
            <a:r>
              <a:rPr lang="ru-RU" sz="2800" dirty="0" smtClean="0"/>
              <a:t>осуществляют</a:t>
            </a:r>
            <a:r>
              <a:rPr lang="ru-RU" sz="2400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56674" y="5735178"/>
            <a:ext cx="4714453" cy="830997"/>
          </a:xfrm>
          <a:prstGeom prst="rect">
            <a:avLst/>
          </a:prstGeom>
          <a:solidFill>
            <a:srgbClr val="DEEBF7">
              <a:alpha val="69804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национальный орган государства, </a:t>
            </a:r>
            <a:endParaRPr lang="ru-RU" sz="2400" dirty="0" smtClean="0"/>
          </a:p>
          <a:p>
            <a:pPr algn="ctr"/>
            <a:r>
              <a:rPr lang="ru-RU" sz="2400" dirty="0" smtClean="0"/>
              <a:t>ведущего </a:t>
            </a:r>
            <a:r>
              <a:rPr lang="ru-RU" sz="2400" dirty="0"/>
              <a:t>секретариат </a:t>
            </a:r>
            <a:r>
              <a:rPr lang="ru-RU" sz="2400" dirty="0" smtClean="0"/>
              <a:t>МТК 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770255" y="5907873"/>
            <a:ext cx="5143933" cy="461665"/>
          </a:xfrm>
          <a:prstGeom prst="rect">
            <a:avLst/>
          </a:prstGeom>
          <a:solidFill>
            <a:srgbClr val="DEEBF7">
              <a:alpha val="69804"/>
            </a:srgbClr>
          </a:solidFill>
        </p:spPr>
        <p:txBody>
          <a:bodyPr wrap="square">
            <a:spAutoFit/>
          </a:bodyPr>
          <a:lstStyle/>
          <a:p>
            <a:pPr marL="0" lvl="2" indent="685800" algn="just">
              <a:buNone/>
            </a:pPr>
            <a:r>
              <a:rPr lang="ru-RU" sz="2400" dirty="0" smtClean="0"/>
              <a:t>Бюро </a:t>
            </a:r>
            <a:r>
              <a:rPr lang="ru-RU" sz="2400" dirty="0"/>
              <a:t>по стандартам МГС. </a:t>
            </a:r>
            <a:endParaRPr lang="ru-RU" sz="2400" dirty="0" smtClean="0"/>
          </a:p>
        </p:txBody>
      </p:sp>
      <p:grpSp>
        <p:nvGrpSpPr>
          <p:cNvPr id="9" name="Группа 8"/>
          <p:cNvGrpSpPr/>
          <p:nvPr/>
        </p:nvGrpSpPr>
        <p:grpSpPr>
          <a:xfrm>
            <a:off x="8264804" y="2922767"/>
            <a:ext cx="2280564" cy="2211240"/>
            <a:chOff x="4368799" y="2833102"/>
            <a:chExt cx="2436766" cy="2186564"/>
          </a:xfrm>
        </p:grpSpPr>
        <p:sp>
          <p:nvSpPr>
            <p:cNvPr id="10" name="Shape 9"/>
            <p:cNvSpPr/>
            <p:nvPr/>
          </p:nvSpPr>
          <p:spPr>
            <a:xfrm>
              <a:off x="4368799" y="2833102"/>
              <a:ext cx="2436766" cy="2186564"/>
            </a:xfrm>
            <a:prstGeom prst="gear6">
              <a:avLst>
                <a:gd name="adj1" fmla="val 15000"/>
                <a:gd name="adj2" fmla="val 5358"/>
              </a:avLst>
            </a:prstGeom>
            <a:solidFill>
              <a:srgbClr val="2E75B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Shape 4"/>
            <p:cNvSpPr/>
            <p:nvPr/>
          </p:nvSpPr>
          <p:spPr>
            <a:xfrm>
              <a:off x="4955643" y="3386903"/>
              <a:ext cx="1263078" cy="1078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>
                  <a:solidFill>
                    <a:schemeClr val="bg1"/>
                  </a:solidFill>
                </a:rPr>
                <a:t>БЮРО ПО СТАНДАРТАМ </a:t>
              </a:r>
              <a:endParaRPr lang="ru-RU" sz="1400" b="1" kern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9382" y="2960496"/>
            <a:ext cx="1832618" cy="1832618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956674" y="2409303"/>
            <a:ext cx="3452769" cy="3330795"/>
            <a:chOff x="0" y="532099"/>
            <a:chExt cx="3452769" cy="2851588"/>
          </a:xfrm>
          <a:solidFill>
            <a:srgbClr val="002060"/>
          </a:solidFill>
        </p:grpSpPr>
        <p:sp>
          <p:nvSpPr>
            <p:cNvPr id="13" name="Shape 12"/>
            <p:cNvSpPr/>
            <p:nvPr/>
          </p:nvSpPr>
          <p:spPr>
            <a:xfrm>
              <a:off x="0" y="532099"/>
              <a:ext cx="3452769" cy="2851588"/>
            </a:xfrm>
            <a:prstGeom prst="gear6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Shape 4"/>
            <p:cNvSpPr/>
            <p:nvPr/>
          </p:nvSpPr>
          <p:spPr>
            <a:xfrm>
              <a:off x="805284" y="1254334"/>
              <a:ext cx="1842201" cy="140711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kern="1200" dirty="0" smtClean="0">
                  <a:solidFill>
                    <a:schemeClr val="bg1"/>
                  </a:solidFill>
                </a:rPr>
                <a:t>НАЦИОНАЛЬНЫЙ ОРГАН </a:t>
              </a:r>
              <a:endParaRPr lang="ru-RU" b="1" kern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Стрелка вправо 4"/>
          <p:cNvSpPr/>
          <p:nvPr/>
        </p:nvSpPr>
        <p:spPr>
          <a:xfrm>
            <a:off x="4217040" y="3742414"/>
            <a:ext cx="858982" cy="571946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5" name="Стрелка вправо 14"/>
          <p:cNvSpPr/>
          <p:nvPr/>
        </p:nvSpPr>
        <p:spPr>
          <a:xfrm rot="10800000">
            <a:off x="7354177" y="3742414"/>
            <a:ext cx="858982" cy="571946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45657"/>
            <a:ext cx="809288" cy="750431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79261" y="6488668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п. 7.4.1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210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6000" y="180401"/>
            <a:ext cx="10812962" cy="891018"/>
          </a:xfrm>
          <a:solidFill>
            <a:srgbClr val="1F4E79">
              <a:alpha val="69804"/>
            </a:srgbClr>
          </a:solidFill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Указатель МТК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81965" y="2888734"/>
            <a:ext cx="5781963" cy="32523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199" y="2411656"/>
            <a:ext cx="5607594" cy="328323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16000" y="6329645"/>
            <a:ext cx="10812962" cy="369332"/>
          </a:xfrm>
          <a:prstGeom prst="rect">
            <a:avLst/>
          </a:prstGeom>
          <a:solidFill>
            <a:srgbClr val="9DC3E6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</a:rPr>
              <a:t>Указатель МТК 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</a:rPr>
              <a:t>по 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</a:rPr>
              <a:t>состоянию на 25.03.2017 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</a:rPr>
              <a:t>включает 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</a:rPr>
              <a:t>170 МТК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45657"/>
            <a:ext cx="809288" cy="75043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16000" y="1392102"/>
            <a:ext cx="10812962" cy="830997"/>
          </a:xfrm>
          <a:prstGeom prst="rect">
            <a:avLst/>
          </a:prstGeom>
          <a:solidFill>
            <a:srgbClr val="9DC3E6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</a:rPr>
              <a:t>Разработан Регламент ведения Указателя 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</a:rPr>
              <a:t>МТК </a:t>
            </a:r>
            <a:endParaRPr lang="ru-RU" sz="2400" dirty="0" smtClean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algn="ctr"/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</a:rPr>
              <a:t>в соответствии с требованиями ГОСТ 1.2-2015 и ГОСТ 1.4-2015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17393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1326" y="374363"/>
            <a:ext cx="10887003" cy="1325563"/>
          </a:xfrm>
          <a:solidFill>
            <a:srgbClr val="3B5686"/>
          </a:solidFill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Бюро по стандартам МГС осуществляет хранение следующих документов: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6765" y="2295056"/>
            <a:ext cx="10801564" cy="2470907"/>
          </a:xfrm>
          <a:solidFill>
            <a:srgbClr val="9DC3E6">
              <a:alpha val="69804"/>
            </a:srgbClr>
          </a:solidFill>
        </p:spPr>
        <p:txBody>
          <a:bodyPr>
            <a:normAutofit/>
          </a:bodyPr>
          <a:lstStyle/>
          <a:p>
            <a:r>
              <a:rPr lang="ru-RU" sz="2800" dirty="0" smtClean="0"/>
              <a:t>оригинал </a:t>
            </a:r>
            <a:r>
              <a:rPr lang="ru-RU" sz="2800" dirty="0"/>
              <a:t>положения о созданном МТК;</a:t>
            </a:r>
          </a:p>
          <a:p>
            <a:r>
              <a:rPr lang="ru-RU" sz="2800" dirty="0" smtClean="0"/>
              <a:t>перечень </a:t>
            </a:r>
            <a:r>
              <a:rPr lang="ru-RU" sz="2800" dirty="0"/>
              <a:t>межгосударственных стандартов, закрепленных за данным МТК;</a:t>
            </a:r>
          </a:p>
          <a:p>
            <a:r>
              <a:rPr lang="ru-RU" sz="2800" dirty="0" smtClean="0"/>
              <a:t>перспективную </a:t>
            </a:r>
            <a:r>
              <a:rPr lang="ru-RU" sz="2800" dirty="0"/>
              <a:t>программу работы </a:t>
            </a:r>
            <a:r>
              <a:rPr lang="ru-RU" sz="2800" dirty="0" smtClean="0"/>
              <a:t>МТК</a:t>
            </a:r>
            <a:r>
              <a:rPr lang="ru-RU" sz="2800" dirty="0"/>
              <a:t>;</a:t>
            </a:r>
            <a:endParaRPr lang="ru-RU" sz="2800" dirty="0" smtClean="0"/>
          </a:p>
          <a:p>
            <a:r>
              <a:rPr lang="ru-RU" sz="2800" dirty="0" smtClean="0"/>
              <a:t>годовой </a:t>
            </a:r>
            <a:r>
              <a:rPr lang="ru-RU" sz="2800" dirty="0"/>
              <a:t>отчет о работе </a:t>
            </a:r>
            <a:r>
              <a:rPr lang="ru-RU" sz="2800" dirty="0" smtClean="0"/>
              <a:t>МТК. </a:t>
            </a:r>
            <a:endParaRPr lang="ru-RU" sz="2800" dirty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06765" y="5587733"/>
            <a:ext cx="10801564" cy="830997"/>
          </a:xfrm>
          <a:prstGeom prst="rect">
            <a:avLst/>
          </a:prstGeom>
          <a:solidFill>
            <a:srgbClr val="9DC3E6"/>
          </a:solidFill>
        </p:spPr>
        <p:txBody>
          <a:bodyPr wrap="square">
            <a:spAutoFit/>
          </a:bodyPr>
          <a:lstStyle/>
          <a:p>
            <a:pPr marL="0" lvl="2" indent="685800" algn="just">
              <a:buNone/>
            </a:pPr>
            <a:r>
              <a:rPr lang="ru-RU" sz="2400" dirty="0" smtClean="0"/>
              <a:t>Бюро </a:t>
            </a:r>
            <a:r>
              <a:rPr lang="ru-RU" sz="2400" dirty="0"/>
              <a:t>по стандартам МГС обеспечивает координацию работ, проводимых различными МТК.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5657"/>
            <a:ext cx="809288" cy="75043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0842" y="3647821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п. 5.3.4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7783" y="4206892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п. 7.2.4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7782" y="6118728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п. 7.4.1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383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2388" y="0"/>
            <a:ext cx="10783021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</a:t>
            </a:r>
            <a:b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межгосударственных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технических комитетов (МТК)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6278259"/>
              </p:ext>
            </p:extLst>
          </p:nvPr>
        </p:nvGraphicFramePr>
        <p:xfrm>
          <a:off x="290945" y="1052737"/>
          <a:ext cx="11710555" cy="4153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65187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832239" y="5433021"/>
            <a:ext cx="452752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Всего 172 МТК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99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-21846223" y="-323165"/>
            <a:ext cx="3403822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4" name="Объект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4870912"/>
              </p:ext>
            </p:extLst>
          </p:nvPr>
        </p:nvGraphicFramePr>
        <p:xfrm>
          <a:off x="298514" y="1106471"/>
          <a:ext cx="11594971" cy="2876079"/>
        </p:xfrm>
        <a:graphic>
          <a:graphicData uri="http://schemas.openxmlformats.org/drawingml/2006/table">
            <a:tbl>
              <a:tblPr/>
              <a:tblGrid>
                <a:gridCol w="3484263"/>
                <a:gridCol w="4055354"/>
                <a:gridCol w="4055354"/>
              </a:tblGrid>
              <a:tr h="321310">
                <a:tc row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Регистрационные данные</a:t>
                      </a:r>
                    </a:p>
                    <a:p>
                      <a:endParaRPr lang="ru-RU" sz="20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53391" marR="53391" marT="26695" marB="26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Номер МТК*</a:t>
                      </a:r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anose="02020603050405020304" pitchFamily="18" charset="0"/>
                        </a:rPr>
                        <a:t>292</a:t>
                      </a:r>
                      <a:endParaRPr lang="ru-RU" sz="2000" dirty="0" smtClean="0"/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13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Наименование МТК*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anose="02020603050405020304" pitchFamily="18" charset="0"/>
                        </a:rPr>
                        <a:t>Хлопок</a:t>
                      </a:r>
                      <a:endParaRPr lang="ru-RU" sz="2000" dirty="0" smtClean="0"/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1310">
                <a:tc rowSpan="2">
                  <a:txBody>
                    <a:bodyPr/>
                    <a:lstStyle/>
                    <a:p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Документы МГС о создании МТК</a:t>
                      </a:r>
                    </a:p>
                  </a:txBody>
                  <a:tcPr marL="53391" marR="53391" marT="26695" marB="26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Номер протокола заседания МГС*</a:t>
                      </a:r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anose="02020603050405020304" pitchFamily="18" charset="0"/>
                        </a:rPr>
                        <a:t>4-93</a:t>
                      </a:r>
                      <a:endParaRPr lang="ru-RU" sz="2000" dirty="0"/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13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Дата протокола заседания МГС*</a:t>
                      </a:r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anose="02020603050405020304" pitchFamily="18" charset="0"/>
                        </a:rPr>
                        <a:t>21.10.1993</a:t>
                      </a:r>
                      <a:endParaRPr lang="ru-RU" sz="2000" dirty="0"/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68146">
                <a:tc rowSpan="2">
                  <a:txBody>
                    <a:bodyPr/>
                    <a:lstStyle/>
                    <a:p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Заинтересованные государства</a:t>
                      </a:r>
                    </a:p>
                  </a:txBody>
                  <a:tcPr marL="53391" marR="53391" marT="26695" marB="26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Государства - полноправные члены</a:t>
                      </a:r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anose="02020603050405020304" pitchFamily="18" charset="0"/>
                        </a:rPr>
                        <a:t>КАЗАХСТАН, РОССИЯ, ТАДЖИКИСТАН, УЗБЕКИСТАН</a:t>
                      </a:r>
                      <a:endParaRPr lang="ru-RU" sz="2000" dirty="0"/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5529">
                <a:tc v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Государства - наблюдатели</a:t>
                      </a:r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anose="02020603050405020304" pitchFamily="18" charset="0"/>
                        </a:rPr>
                        <a:t>АЗЕРБАЙДЖАН, БЕЛАРУСЬ</a:t>
                      </a:r>
                      <a:endParaRPr lang="ru-RU" sz="2000" dirty="0" smtClean="0"/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-19666954" y="-323165"/>
            <a:ext cx="5457837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23" name="Объект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7759309"/>
              </p:ext>
            </p:extLst>
          </p:nvPr>
        </p:nvGraphicFramePr>
        <p:xfrm>
          <a:off x="298514" y="4080055"/>
          <a:ext cx="11594971" cy="2600967"/>
        </p:xfrm>
        <a:graphic>
          <a:graphicData uri="http://schemas.openxmlformats.org/drawingml/2006/table">
            <a:tbl>
              <a:tblPr/>
              <a:tblGrid>
                <a:gridCol w="3484263"/>
                <a:gridCol w="4055354"/>
                <a:gridCol w="4055354"/>
              </a:tblGrid>
              <a:tr h="760888">
                <a:tc rowSpan="3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Секретариат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53391" marR="53391" marT="26695" marB="26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Государство - участник, осуществляющее ведение секретариата МТК*</a:t>
                      </a:r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УЗБЕКИСТАН</a:t>
                      </a:r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60888">
                <a:tc v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53391" marR="53391" marT="26695" marB="26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Наименование организации, осуществляющее ведение секретариата МТК*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Научно-производственный центр ОАО "</a:t>
                      </a:r>
                      <a:r>
                        <a:rPr lang="en-US" sz="2000" b="1" kern="12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Paxtasanoatilm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"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53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Почтовый адрес*</a:t>
                      </a:r>
                      <a:endParaRPr lang="ru-RU" sz="2000" dirty="0"/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Республика Узбекистан, 700070, </a:t>
                      </a:r>
                      <a:r>
                        <a:rPr lang="ru-RU" sz="2000" b="1" kern="12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г.Ташкент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, ул. </a:t>
                      </a:r>
                      <a:r>
                        <a:rPr lang="ru-RU" sz="2000" b="1" kern="12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Усман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kern="12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Насыра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, 8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4" name="Заголовок 1"/>
          <p:cNvSpPr txBox="1">
            <a:spLocks/>
          </p:cNvSpPr>
          <p:nvPr/>
        </p:nvSpPr>
        <p:spPr>
          <a:xfrm>
            <a:off x="935971" y="48462"/>
            <a:ext cx="10957514" cy="891018"/>
          </a:xfrm>
          <a:prstGeom prst="rect">
            <a:avLst/>
          </a:prstGeom>
          <a:solidFill>
            <a:srgbClr val="002060">
              <a:alpha val="69804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solidFill>
                  <a:schemeClr val="bg1"/>
                </a:solidFill>
              </a:rPr>
              <a:t>МЕЖГОСУДАРСТВЕННЫЕ ТЕХНИЧЕСКИЕ КОМИТЕТЫ ПО </a:t>
            </a:r>
            <a:r>
              <a:rPr lang="ru-RU" sz="2400" b="1" dirty="0" smtClean="0">
                <a:solidFill>
                  <a:schemeClr val="bg1"/>
                </a:solidFill>
              </a:rPr>
              <a:t>СТАНДАРТИЗАЦИИ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РЕСПУБЛИКИ УЗБЕКИСТАН 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65187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5951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23" y="793237"/>
            <a:ext cx="4045963" cy="5720713"/>
          </a:xfrm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6964218" y="2108633"/>
            <a:ext cx="4242842" cy="2567709"/>
          </a:xfrm>
          <a:prstGeom prst="rect">
            <a:avLst/>
          </a:prstGeom>
          <a:solidFill>
            <a:srgbClr val="254061">
              <a:alpha val="85882"/>
            </a:srgbClr>
          </a:solidFill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ПРАВИЛА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РАЗРАБОТКИ,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ПРИНЯТИЯ,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ПРИМЕНЕНИЯ,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ОБНОВЛЕНИЯ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И ОТМЕНЫ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im2-tub-by.yandex.net/i?id=210a612f8e98a38f288563d466518cc8&amp;n=33&amp;h=215&amp;w=39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6155" y="6117894"/>
            <a:ext cx="1086687" cy="597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45657"/>
            <a:ext cx="809288" cy="750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48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5951580"/>
              </p:ext>
            </p:extLst>
          </p:nvPr>
        </p:nvGraphicFramePr>
        <p:xfrm>
          <a:off x="298514" y="1005760"/>
          <a:ext cx="11594971" cy="2876079"/>
        </p:xfrm>
        <a:graphic>
          <a:graphicData uri="http://schemas.openxmlformats.org/drawingml/2006/table">
            <a:tbl>
              <a:tblPr/>
              <a:tblGrid>
                <a:gridCol w="3484263"/>
                <a:gridCol w="4055354"/>
                <a:gridCol w="4055354"/>
              </a:tblGrid>
              <a:tr h="321310">
                <a:tc row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Регистрационные данные</a:t>
                      </a:r>
                    </a:p>
                    <a:p>
                      <a:endParaRPr lang="ru-RU" sz="20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53391" marR="53391" marT="26695" marB="26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Номер МТК*</a:t>
                      </a:r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anose="02020603050405020304" pitchFamily="18" charset="0"/>
                        </a:rPr>
                        <a:t>227</a:t>
                      </a:r>
                      <a:endParaRPr lang="ru-RU" sz="2000" dirty="0" smtClean="0"/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13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Наименование МТК*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anose="02020603050405020304" pitchFamily="18" charset="0"/>
                        </a:rPr>
                        <a:t>Продукция шелководства</a:t>
                      </a:r>
                      <a:endParaRPr lang="ru-RU" sz="2000" dirty="0" smtClean="0"/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1310">
                <a:tc rowSpan="2">
                  <a:txBody>
                    <a:bodyPr/>
                    <a:lstStyle/>
                    <a:p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Документы МГС о создании МТК</a:t>
                      </a:r>
                    </a:p>
                  </a:txBody>
                  <a:tcPr marL="53391" marR="53391" marT="26695" marB="26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Номер протокола заседания МГС*</a:t>
                      </a:r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anose="02020603050405020304" pitchFamily="18" charset="0"/>
                        </a:rPr>
                        <a:t>4-93</a:t>
                      </a:r>
                      <a:endParaRPr lang="ru-RU" sz="2000" dirty="0"/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13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Дата протокола заседания МГС*</a:t>
                      </a:r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anose="02020603050405020304" pitchFamily="18" charset="0"/>
                        </a:rPr>
                        <a:t>21.10.1993</a:t>
                      </a:r>
                      <a:endParaRPr lang="ru-RU" sz="2000" dirty="0"/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68146">
                <a:tc rowSpan="2">
                  <a:txBody>
                    <a:bodyPr/>
                    <a:lstStyle/>
                    <a:p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Заинтересованные государства</a:t>
                      </a:r>
                    </a:p>
                  </a:txBody>
                  <a:tcPr marL="53391" marR="53391" marT="26695" marB="26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Государства - полноправные члены</a:t>
                      </a:r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anose="02020603050405020304" pitchFamily="18" charset="0"/>
                        </a:rPr>
                        <a:t>КАЗАХСТАН, РОССИЯ, ТАДЖИКИСТАН, УЗБЕКИСТАН</a:t>
                      </a:r>
                      <a:endParaRPr lang="ru-RU" sz="2000" dirty="0"/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5529">
                <a:tc v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Государства - наблюдатели</a:t>
                      </a:r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anose="02020603050405020304" pitchFamily="18" charset="0"/>
                        </a:rPr>
                        <a:t>АЗЕРБАЙДЖАН</a:t>
                      </a:r>
                      <a:endParaRPr lang="ru-RU" sz="2000" dirty="0" smtClean="0"/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Объект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0816383"/>
              </p:ext>
            </p:extLst>
          </p:nvPr>
        </p:nvGraphicFramePr>
        <p:xfrm>
          <a:off x="298514" y="4038600"/>
          <a:ext cx="11594971" cy="2600967"/>
        </p:xfrm>
        <a:graphic>
          <a:graphicData uri="http://schemas.openxmlformats.org/drawingml/2006/table">
            <a:tbl>
              <a:tblPr/>
              <a:tblGrid>
                <a:gridCol w="3484263"/>
                <a:gridCol w="3481623"/>
                <a:gridCol w="4629085"/>
              </a:tblGrid>
              <a:tr h="930484">
                <a:tc rowSpan="3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Секретариат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53391" marR="53391" marT="26695" marB="26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Государство - участник, осуществляющее ведение секретариата МТК*</a:t>
                      </a:r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УЗБЕКИСТАН</a:t>
                      </a:r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60888">
                <a:tc v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53391" marR="53391" marT="26695" marB="26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Наименование организации, осуществляющее ведение секретариата МТК*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kern="12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УзНИИ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шелководства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53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Почтовый адрес*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700055, , </a:t>
                      </a:r>
                      <a:r>
                        <a:rPr lang="ru-RU" sz="2000" b="1" kern="12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г.Ташкент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2000" b="1" kern="12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Щайхантахурский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р-н, ул. </a:t>
                      </a:r>
                      <a:r>
                        <a:rPr lang="ru-RU" sz="2000" b="1" kern="12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Ипакчи</a:t>
                      </a:r>
                      <a:endParaRPr lang="ru-RU" sz="2000" b="1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53391" marR="53391" marT="26695" marB="266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935971" y="69839"/>
            <a:ext cx="10957514" cy="779160"/>
          </a:xfrm>
          <a:prstGeom prst="rect">
            <a:avLst/>
          </a:prstGeom>
          <a:solidFill>
            <a:srgbClr val="002060">
              <a:alpha val="69804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solidFill>
                  <a:schemeClr val="bg1"/>
                </a:solidFill>
              </a:rPr>
              <a:t>МЕЖГОСУДАРСТВЕННЫЕ ТЕХНИЧЕСКИЕ КОМИТЕТЫ ПО </a:t>
            </a:r>
            <a:r>
              <a:rPr lang="ru-RU" sz="2400" b="1" dirty="0" smtClean="0">
                <a:solidFill>
                  <a:schemeClr val="bg1"/>
                </a:solidFill>
              </a:rPr>
              <a:t>СТАНДАРТИЗАЦИИ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РЕСПУБЛИКИ УЗБЕКИСТАН 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65187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099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3137987"/>
              </p:ext>
            </p:extLst>
          </p:nvPr>
        </p:nvGraphicFramePr>
        <p:xfrm>
          <a:off x="634356" y="906315"/>
          <a:ext cx="11259129" cy="58480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62910"/>
                <a:gridCol w="6557818"/>
                <a:gridCol w="2438401"/>
              </a:tblGrid>
              <a:tr h="3532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effectLst/>
                        </a:rPr>
                        <a:t>Обозначение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effectLst/>
                        </a:rPr>
                        <a:t>Наименование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effectLst/>
                        </a:rPr>
                        <a:t>Источник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1" dirty="0" err="1">
                          <a:effectLst/>
                        </a:rPr>
                        <a:t>информации</a:t>
                      </a:r>
                      <a:r>
                        <a:rPr lang="en-US" sz="1800" b="1" dirty="0">
                          <a:effectLst/>
                        </a:rPr>
                        <a:t> о </a:t>
                      </a:r>
                      <a:r>
                        <a:rPr lang="en-US" sz="1800" b="1" dirty="0" err="1">
                          <a:effectLst/>
                        </a:rPr>
                        <a:t>состоянии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 anchor="ctr"/>
                </a:tc>
              </a:tr>
              <a:tr h="353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ГОСТ 3274.0-95 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Волокно хлопковое. Методы отбора проб 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8МГС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</a:tr>
              <a:tr h="353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ГОСТ 3279-95 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Волокно хлопковое. Технические условия 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8МГС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</a:tr>
              <a:tr h="353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ГОСТ 9679.0-2009 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Хлопок-сырец. Методы отбора проб 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36МГС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</a:tr>
              <a:tr h="353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ГОСТ 9679.1-2009 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Хлопок-сырец. Методы определения влажности 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36МГС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</a:tr>
              <a:tr h="353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ГОСТ 9679.2-2009 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Хлопок-сырец. Методы определения засоренности 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36МГС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</a:tr>
              <a:tr h="5299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ГОСТ 9679.3-2009 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Хлопок-сырец. Методы определения характеристик хлопкового волокна 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36МГС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</a:tr>
              <a:tr h="353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ГОСТ 30445-2009 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Хлопок-сырец</a:t>
                      </a:r>
                      <a:r>
                        <a:rPr lang="en-US" sz="1600" dirty="0">
                          <a:effectLst/>
                        </a:rPr>
                        <a:t>. </a:t>
                      </a:r>
                      <a:r>
                        <a:rPr lang="en-US" sz="1600" dirty="0" err="1">
                          <a:effectLst/>
                        </a:rPr>
                        <a:t>Технические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условия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36МГС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</a:tr>
              <a:tr h="5299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ГОСТ 31255-2004 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Коконы тутового шелкопряда  воздушно-сухие </a:t>
                      </a:r>
                      <a:r>
                        <a:rPr lang="ru-RU" sz="1600" dirty="0" err="1">
                          <a:effectLst/>
                        </a:rPr>
                        <a:t>карапачах</a:t>
                      </a:r>
                      <a:r>
                        <a:rPr lang="ru-RU" sz="1600" dirty="0">
                          <a:effectLst/>
                        </a:rPr>
                        <a:t>. </a:t>
                      </a:r>
                      <a:r>
                        <a:rPr lang="en-US" sz="1600" dirty="0" err="1">
                          <a:effectLst/>
                        </a:rPr>
                        <a:t>Технические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условия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25МГС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</a:tr>
              <a:tr h="5299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ГОСТ 31256-2004 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Коконы тутового шелкопряда воздушно-сухие. </a:t>
                      </a:r>
                      <a:r>
                        <a:rPr lang="en-US" sz="1600" dirty="0" err="1">
                          <a:effectLst/>
                        </a:rPr>
                        <a:t>Технические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условия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25МГС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</a:tr>
              <a:tr h="353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ГОСТ 31257-2004 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Коконы тутового шелкопряда живые. Технические условия 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25МГС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</a:tr>
              <a:tr h="353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ГОСТ 31308-2006 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Гренажные</a:t>
                      </a:r>
                      <a:r>
                        <a:rPr lang="en-US" sz="1600" dirty="0">
                          <a:effectLst/>
                        </a:rPr>
                        <a:t>  </a:t>
                      </a:r>
                      <a:r>
                        <a:rPr lang="en-US" sz="1600" dirty="0" err="1">
                          <a:effectLst/>
                        </a:rPr>
                        <a:t>коконы</a:t>
                      </a:r>
                      <a:r>
                        <a:rPr lang="en-US" sz="1600" dirty="0">
                          <a:effectLst/>
                        </a:rPr>
                        <a:t>. </a:t>
                      </a:r>
                      <a:r>
                        <a:rPr lang="en-US" sz="1600" dirty="0" err="1">
                          <a:effectLst/>
                        </a:rPr>
                        <a:t>Технические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условия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29МГС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</a:tr>
              <a:tr h="5299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ГОСТ 31354-2008 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Племенные коконы тутового шелкопряда. Технические требования. 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33МГС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</a:tr>
              <a:tr h="353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ГОСТ 31435-2011 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Грена тутового шелкопряда. Технические требования 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40МГС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935971" y="48462"/>
            <a:ext cx="10957514" cy="713538"/>
          </a:xfrm>
          <a:prstGeom prst="rect">
            <a:avLst/>
          </a:prstGeom>
          <a:solidFill>
            <a:srgbClr val="002060">
              <a:alpha val="69804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МЕЖГОСУДАРСТВЕННЫЕ СТАНДАРТЫ РАЗРАБОТАННЫЕ 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РЕСПУБЛИКОЙ УЗБЕКИСТАН 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65187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606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110" y="206508"/>
            <a:ext cx="10515600" cy="605256"/>
          </a:xfrm>
          <a:solidFill>
            <a:srgbClr val="3B5686"/>
          </a:solidFill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Национальные технические комитеты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ru-RU" sz="3200" b="1" dirty="0">
                <a:solidFill>
                  <a:schemeClr val="bg1"/>
                </a:solidFill>
              </a:rPr>
              <a:t>Республики Беларусь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7241" y="1259633"/>
            <a:ext cx="11639160" cy="412413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/>
              <a:t>В Республике Беларусь в разработке стандартов участвуют представители предприятий-изготовителей продукции, научно-исследовательских и других заинтересованных организаций, которые входят в рабочие формирования – технические комитеты по стандартизации. Стандарт является универсальным инструментом, содержащим готовое техническое решение, с помощью которого можно обеспечить защиту жизни и здоровья человека, охрану окружающей среды, организовать производство таким образом, чтобы оптимально расходовать ресурсы на изготовление продукции.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17241" y="5866218"/>
            <a:ext cx="115699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Технические комитеты по стандартизации являются добровольными некоммерческими организациями. </a:t>
            </a:r>
            <a:endParaRPr lang="ru-RU" dirty="0" smtClean="0"/>
          </a:p>
          <a:p>
            <a:r>
              <a:rPr lang="ru-RU" dirty="0" smtClean="0"/>
              <a:t>В Республике Беларусь функционирует </a:t>
            </a:r>
            <a:r>
              <a:rPr lang="ru-RU" dirty="0"/>
              <a:t>45 технических комитетов по стандартизации</a:t>
            </a:r>
          </a:p>
        </p:txBody>
      </p:sp>
    </p:spTree>
    <p:extLst>
      <p:ext uri="{BB962C8B-B14F-4D97-AF65-F5344CB8AC3E}">
        <p14:creationId xmlns:p14="http://schemas.microsoft.com/office/powerpoint/2010/main" val="400698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7422369"/>
              </p:ext>
            </p:extLst>
          </p:nvPr>
        </p:nvGraphicFramePr>
        <p:xfrm>
          <a:off x="345233" y="606493"/>
          <a:ext cx="11476653" cy="58804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25646"/>
                <a:gridCol w="5365445"/>
                <a:gridCol w="4885562"/>
              </a:tblGrid>
              <a:tr h="4901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Номер ТК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Наименование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Организация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4901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ТК</a:t>
                      </a:r>
                      <a:r>
                        <a:rPr lang="en-US" sz="1600">
                          <a:effectLst/>
                        </a:rPr>
                        <a:t> BY 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Оборонная продукция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БелГИСС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4901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ТК</a:t>
                      </a:r>
                      <a:r>
                        <a:rPr lang="en-US" sz="1600">
                          <a:effectLst/>
                        </a:rPr>
                        <a:t> BY 4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Менеджмент качества  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БелГИСС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11009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ТК</a:t>
                      </a:r>
                      <a:r>
                        <a:rPr lang="en-US" sz="1600">
                          <a:effectLst/>
                        </a:rPr>
                        <a:t> BY 5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Сварка и родственные процессы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Обособленное хозрасчетное структурное подразделение «Институт сварки и защитных покрытий» (ОХП ИСЗП) Государственного научного учреждения «Институт порошковой металлургии» (ГНУ ИПМ)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4901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ТК</a:t>
                      </a:r>
                      <a:r>
                        <a:rPr lang="en-US" sz="1600">
                          <a:effectLst/>
                        </a:rPr>
                        <a:t> BY 6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Стандартизация в области метрологии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БелГИМ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4901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ТК</a:t>
                      </a:r>
                      <a:r>
                        <a:rPr lang="en-US" sz="1600">
                          <a:effectLst/>
                        </a:rPr>
                        <a:t> BY 7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Колесные транспортные средства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БелГИСС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4901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ТК</a:t>
                      </a:r>
                      <a:r>
                        <a:rPr lang="en-US" sz="1600">
                          <a:effectLst/>
                        </a:rPr>
                        <a:t> BY 8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Порошковые, композиционные, сверхтвердые материалы и изделия, взрывчатые вещества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Государственное научное учреждение «Институт порошковой металлургии»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7955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ТК</a:t>
                      </a:r>
                      <a:r>
                        <a:rPr lang="en-US" sz="1600">
                          <a:effectLst/>
                        </a:rPr>
                        <a:t> BY 10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Техническая диагностика и неразрушающий контроль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Институт прикладной физики</a:t>
                      </a:r>
                      <a:br>
                        <a:rPr lang="ru-RU" sz="1600" b="1" dirty="0">
                          <a:effectLst/>
                        </a:rPr>
                      </a:br>
                      <a:r>
                        <a:rPr lang="ru-RU" sz="1600" b="1" dirty="0">
                          <a:effectLst/>
                        </a:rPr>
                        <a:t>НАН Беларуси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4901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ТК</a:t>
                      </a:r>
                      <a:r>
                        <a:rPr lang="en-US" sz="1600">
                          <a:effectLst/>
                        </a:rPr>
                        <a:t> BY 11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Тракторы и машины для сельскохозяйственных работ и лесоводства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БелГИСС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3981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5335406"/>
              </p:ext>
            </p:extLst>
          </p:nvPr>
        </p:nvGraphicFramePr>
        <p:xfrm>
          <a:off x="623596" y="365127"/>
          <a:ext cx="11216951" cy="60689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3000"/>
                <a:gridCol w="4686300"/>
                <a:gridCol w="5387651"/>
              </a:tblGrid>
              <a:tr h="5041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ТК</a:t>
                      </a:r>
                      <a:r>
                        <a:rPr lang="en-US" sz="1600" dirty="0">
                          <a:effectLst/>
                        </a:rPr>
                        <a:t> BY 12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Легкая промышленность</a:t>
                      </a:r>
                    </a:p>
                  </a:txBody>
                  <a:tcPr marL="47625" marR="47625" marT="47625" marB="47625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РУП «</a:t>
                      </a:r>
                      <a:r>
                        <a:rPr lang="ru-RU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ЦНИЛегпром</a:t>
                      </a:r>
                      <a:r>
                        <a:rPr lang="ru-RU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</a:p>
                  </a:txBody>
                  <a:tcPr marL="47625" marR="47625" marT="47625" marB="47625">
                    <a:solidFill>
                      <a:srgbClr val="EAEFF7"/>
                    </a:solidFill>
                  </a:tcPr>
                </a:tc>
              </a:tr>
              <a:tr h="5041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ТК</a:t>
                      </a:r>
                      <a:r>
                        <a:rPr lang="en-US" sz="1600">
                          <a:effectLst/>
                        </a:rPr>
                        <a:t> BY 14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Парфюмерно-косметическая продукция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РУП "БелГИМ"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6886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ТК</a:t>
                      </a:r>
                      <a:r>
                        <a:rPr lang="en-US" sz="1600">
                          <a:effectLst/>
                        </a:rPr>
                        <a:t> BY 16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Продовольственное сырье и продукты его переработки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РУП «Научно-практический центр Национальной академии наук Беларуси по продовольствию»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5041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ТК</a:t>
                      </a:r>
                      <a:r>
                        <a:rPr lang="en-US" sz="1600">
                          <a:effectLst/>
                        </a:rPr>
                        <a:t> BY 17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Магистрально-трубопроводный транспорт нефти, газа и нефтепродуктов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УО «Полоцкий государственный университет»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5041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ТК</a:t>
                      </a:r>
                      <a:r>
                        <a:rPr lang="en-US" sz="1600">
                          <a:effectLst/>
                        </a:rPr>
                        <a:t> BY 18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Медицинская техника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БелГИСС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5041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ТК</a:t>
                      </a:r>
                      <a:r>
                        <a:rPr lang="en-US" sz="1600">
                          <a:effectLst/>
                        </a:rPr>
                        <a:t> BY 19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Электротехника и электроника  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БелГИСС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5041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ТК</a:t>
                      </a:r>
                      <a:r>
                        <a:rPr lang="en-US" sz="1600">
                          <a:effectLst/>
                        </a:rPr>
                        <a:t> BY 21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Кассовые суммирующие аппараты и специальные компьютерные системы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БелГИСС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5041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ТК</a:t>
                      </a:r>
                      <a:r>
                        <a:rPr lang="en-US" sz="1600">
                          <a:effectLst/>
                        </a:rPr>
                        <a:t> BY 22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Информационные технологии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БелГИСС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5041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ТК</a:t>
                      </a:r>
                      <a:r>
                        <a:rPr lang="en-US" sz="1600">
                          <a:effectLst/>
                        </a:rPr>
                        <a:t> BY 23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Лесоматериалы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УП "</a:t>
                      </a:r>
                      <a:r>
                        <a:rPr lang="ru-RU" sz="1600" b="1" dirty="0" err="1">
                          <a:effectLst/>
                        </a:rPr>
                        <a:t>Белгипролес</a:t>
                      </a:r>
                      <a:r>
                        <a:rPr lang="ru-RU" sz="1600" b="1" dirty="0">
                          <a:effectLst/>
                        </a:rPr>
                        <a:t>"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5041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ТК</a:t>
                      </a:r>
                      <a:r>
                        <a:rPr lang="en-US" sz="1600">
                          <a:effectLst/>
                        </a:rPr>
                        <a:t> BY 24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Идентификация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Государственное предприятие "Центр Систем Идентификации"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5041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ТК</a:t>
                      </a:r>
                      <a:r>
                        <a:rPr lang="en-US" sz="1600" dirty="0">
                          <a:effectLst/>
                        </a:rPr>
                        <a:t> BY 25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Материалы лакокрасочные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БелГИСС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094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9081607"/>
              </p:ext>
            </p:extLst>
          </p:nvPr>
        </p:nvGraphicFramePr>
        <p:xfrm>
          <a:off x="363893" y="242599"/>
          <a:ext cx="11495315" cy="64025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9491"/>
                <a:gridCol w="4616097"/>
                <a:gridCol w="5629727"/>
              </a:tblGrid>
              <a:tr h="4640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ТК</a:t>
                      </a:r>
                      <a:r>
                        <a:rPr lang="en-US" sz="1400" dirty="0">
                          <a:effectLst/>
                        </a:rPr>
                        <a:t> BY 26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Услуги автосервиса</a:t>
                      </a:r>
                    </a:p>
                  </a:txBody>
                  <a:tcPr marL="47625" marR="47625" marT="47625" marB="47625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БелГИМ</a:t>
                      </a:r>
                    </a:p>
                  </a:txBody>
                  <a:tcPr marL="47625" marR="47625" marT="47625" marB="47625">
                    <a:solidFill>
                      <a:srgbClr val="EAEFF7"/>
                    </a:solidFill>
                  </a:tcPr>
                </a:tc>
              </a:tr>
              <a:tr h="4640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ТК</a:t>
                      </a:r>
                      <a:r>
                        <a:rPr lang="en-US" sz="1400" dirty="0">
                          <a:effectLst/>
                        </a:rPr>
                        <a:t> BY 27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Электросвязь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ОАО «</a:t>
                      </a:r>
                      <a:r>
                        <a:rPr lang="ru-RU" sz="1400" b="1" dirty="0" err="1">
                          <a:effectLst/>
                        </a:rPr>
                        <a:t>Гипросвязь</a:t>
                      </a:r>
                      <a:r>
                        <a:rPr lang="ru-RU" sz="1400" b="1" dirty="0">
                          <a:effectLst/>
                        </a:rPr>
                        <a:t>»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4640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ТК</a:t>
                      </a:r>
                      <a:r>
                        <a:rPr lang="en-US" sz="1400">
                          <a:effectLst/>
                        </a:rPr>
                        <a:t> BY 28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Управление документами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Белорусский научно-исследовательский институт документоведения и архивного дела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4640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ТК BY 29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Космические системы и технологии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УП "Геоинформационные системы"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4640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ТК</a:t>
                      </a:r>
                      <a:r>
                        <a:rPr lang="en-US" sz="1400">
                          <a:effectLst/>
                        </a:rPr>
                        <a:t> BY 30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Оценка соответствия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БелГИСС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7531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ТК</a:t>
                      </a:r>
                      <a:r>
                        <a:rPr lang="en-US" sz="1400">
                          <a:effectLst/>
                        </a:rPr>
                        <a:t> BY 31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Навигация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Открытое акционерное общество «АГАТ-системы управления» – управляющая компания холдинга «Геоинформационные системы управления»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4640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ТК</a:t>
                      </a:r>
                      <a:r>
                        <a:rPr lang="en-US" sz="1400">
                          <a:effectLst/>
                        </a:rPr>
                        <a:t> BY 32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effectLst/>
                        </a:rPr>
                        <a:t>Энергоэффективность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БелГИСС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7531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ТК</a:t>
                      </a:r>
                      <a:r>
                        <a:rPr lang="en-US" sz="1400">
                          <a:effectLst/>
                        </a:rPr>
                        <a:t> BY 33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Надежность в технике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Государственное научное учреждение «Объединенный институт машиностроения Национальной академии наук Беларуси»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7531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ТК</a:t>
                      </a:r>
                      <a:r>
                        <a:rPr lang="en-US" sz="1400">
                          <a:effectLst/>
                        </a:rPr>
                        <a:t> BY 34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Судебно-экспертная деятельность и криминалистическая техника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Государственное учреждение «Научно-практический центр Государственного комитета судебных экспертиз Республики Беларусь»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7531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ТК</a:t>
                      </a:r>
                      <a:r>
                        <a:rPr lang="en-US" sz="1400">
                          <a:effectLst/>
                        </a:rPr>
                        <a:t> BY 35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Средства обеспечения пожарной безопасности и пожаротушения. Требования в области обеспечения пожарной безопасности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Учреждение «Научно-исследовательский институт пожарной безопасности и проблем чрезвычайных ситуаций» Министерства по чрезвычайным ситуациям Республики Беларусь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4640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ТК</a:t>
                      </a:r>
                      <a:r>
                        <a:rPr lang="en-US" sz="1400">
                          <a:effectLst/>
                        </a:rPr>
                        <a:t> BY 36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Стандартизация в области </a:t>
                      </a:r>
                      <a:r>
                        <a:rPr lang="ru-RU" sz="1400" b="1" dirty="0" err="1">
                          <a:effectLst/>
                        </a:rPr>
                        <a:t>нанотехнологий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БелГИМ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03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563" y="150524"/>
            <a:ext cx="11588621" cy="539942"/>
          </a:xfrm>
          <a:solidFill>
            <a:srgbClr val="3B5686"/>
          </a:solidFill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Технические комитеты по стандартизации в области архитектуры и строительства (ТКС)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5243811"/>
              </p:ext>
            </p:extLst>
          </p:nvPr>
        </p:nvGraphicFramePr>
        <p:xfrm>
          <a:off x="475861" y="849091"/>
          <a:ext cx="11374017" cy="55553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42392"/>
                <a:gridCol w="8556171"/>
                <a:gridCol w="1875454"/>
              </a:tblGrid>
              <a:tr h="3423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Номер ТК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Наименование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Организация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3423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ТКС-01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Стандартизация, сертификация, метрология в строительстве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РУП «Стройтехнорм»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3423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ТКС-02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Основания и фундаменты, инженерные изыскания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РУП «Стройтехнорм»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3423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ТКС-03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Пожарная безопасность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РУП «Стройтехнорм»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3423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ТКС-04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Проектирование зданий и сооружений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РУП «Стройтехнорм»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3423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ТКС-05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Водохозяйственное строительство, водоснабжение и водоотведение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РУП «Стройтехнорм»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3423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ТКС-06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Теплоэнергетическое оборудование зданий и сооружений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РУП «Стройтехнорм»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3423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ТКС-07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Сооружения транспорта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РУП «Стройтехнорм»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3423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ТКС-08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Бетонные и железобетонные конструкции, бетоны и растворы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РУП «Стройтехнорм»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3423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ТКС-09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Металлические и деревянные конструкции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РУП «Стройтехнорм»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3423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ТКС-10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Строительные материалы и изделия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РУП «Стройтехнорм»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3423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ТКС-11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Производство работ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РУП «Стройтехнорм»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3423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ТКС-12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Эксплуатация, обследование, реконструкция зданий и сооружений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РУП «Стройтехнорм»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4194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ТКС-13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Светопрозрачные</a:t>
                      </a:r>
                      <a:r>
                        <a:rPr lang="ru-RU" sz="1400" dirty="0">
                          <a:effectLst/>
                        </a:rPr>
                        <a:t> ограждения в различных конструктивных исполнениях, двери и ворота и приборы к ним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РУП «Стройтехнорм»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3423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ТКС-14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Энергосбережение, энергетическая эффективность, энергоменеджмент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РУП «Стройтехнорм»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  <a:tr h="3423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ТКС-15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Градостроительство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РУП «Стройтехнорм»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405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1869"/>
            <a:ext cx="12192000" cy="432521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 rot="21001070">
            <a:off x="13808" y="4704977"/>
            <a:ext cx="34620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Стандарт – это механизм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420024" y="3392488"/>
            <a:ext cx="6742352" cy="2298752"/>
          </a:xfrm>
          <a:prstGeom prst="rect">
            <a:avLst/>
          </a:prstGeom>
        </p:spPr>
        <p:txBody>
          <a:bodyPr wrap="none">
            <a:prstTxWarp prst="textArchUp">
              <a:avLst>
                <a:gd name="adj" fmla="val 11666717"/>
              </a:avLst>
            </a:prstTxWarp>
            <a:spAutoFit/>
          </a:bodyPr>
          <a:lstStyle/>
          <a:p>
            <a:r>
              <a:rPr lang="ru-RU" sz="2800" dirty="0" smtClean="0"/>
              <a:t>устранения технических барьеров 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 rot="19398621">
            <a:off x="7921135" y="2885810"/>
            <a:ext cx="1560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в торговле</a:t>
            </a:r>
          </a:p>
        </p:txBody>
      </p:sp>
    </p:spTree>
    <p:extLst>
      <p:ext uri="{BB962C8B-B14F-4D97-AF65-F5344CB8AC3E}">
        <p14:creationId xmlns:p14="http://schemas.microsoft.com/office/powerpoint/2010/main" val="392349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581" y="365127"/>
            <a:ext cx="10993582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Стандарт – это механизм </a:t>
            </a:r>
            <a:b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устранения технических барьеров</a:t>
            </a:r>
            <a:b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торговле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37" y="4416425"/>
            <a:ext cx="12081164" cy="2441575"/>
          </a:xfrm>
        </p:spPr>
      </p:pic>
    </p:spTree>
    <p:extLst>
      <p:ext uri="{BB962C8B-B14F-4D97-AF65-F5344CB8AC3E}">
        <p14:creationId xmlns:p14="http://schemas.microsoft.com/office/powerpoint/2010/main" val="400341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67608" y="8524"/>
            <a:ext cx="8229600" cy="993733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МЕЖГОСУДАРСТВЕННЫЙ СОВЕТ ПО СТАНДАРТИЗАЦИИ, МЕТРОЛОГИИ И СЕРТИФИКАЦИИ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19536" y="1199651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rgbClr val="002060"/>
                </a:solidFill>
              </a:rPr>
              <a:t>Контактные данные: 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2060"/>
                </a:solidFill>
              </a:rPr>
              <a:t>Республика Беларусь, г. Минск, ул. </a:t>
            </a:r>
            <a:r>
              <a:rPr lang="ru-RU" sz="2800" dirty="0" err="1">
                <a:solidFill>
                  <a:srgbClr val="002060"/>
                </a:solidFill>
              </a:rPr>
              <a:t>Мележа</a:t>
            </a:r>
            <a:r>
              <a:rPr lang="ru-RU" sz="2800" dirty="0">
                <a:solidFill>
                  <a:srgbClr val="002060"/>
                </a:solidFill>
              </a:rPr>
              <a:t>, 3, к. 801.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2060"/>
                </a:solidFill>
              </a:rPr>
              <a:t> Тел. + (375 17) 288 42 20; +(375 17) 262 17 92; 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2060"/>
                </a:solidFill>
              </a:rPr>
              <a:t>факс + (375 17) 288 42 </a:t>
            </a:r>
            <a:r>
              <a:rPr lang="ru-RU" sz="2800" dirty="0" smtClean="0">
                <a:solidFill>
                  <a:srgbClr val="002060"/>
                </a:solidFill>
              </a:rPr>
              <a:t>21; </a:t>
            </a:r>
            <a:r>
              <a:rPr lang="ru-RU" sz="2800" dirty="0">
                <a:solidFill>
                  <a:srgbClr val="002060"/>
                </a:solidFill>
              </a:rPr>
              <a:t>Моб. + (375 29) 500 31 95 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2060"/>
                </a:solidFill>
              </a:rPr>
              <a:t>E-</a:t>
            </a:r>
            <a:r>
              <a:rPr lang="ru-RU" sz="2800" dirty="0" err="1">
                <a:solidFill>
                  <a:srgbClr val="002060"/>
                </a:solidFill>
              </a:rPr>
              <a:t>mail</a:t>
            </a:r>
            <a:r>
              <a:rPr lang="ru-RU" sz="2800" dirty="0">
                <a:solidFill>
                  <a:srgbClr val="002060"/>
                </a:solidFill>
              </a:rPr>
              <a:t>: 	easc@easc.org.by; 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2060"/>
                </a:solidFill>
              </a:rPr>
              <a:t>		v.charniak@easc.org.by; 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2060"/>
                </a:solidFill>
              </a:rPr>
              <a:t>		chernyak010280@gmail.ru. </a:t>
            </a:r>
          </a:p>
          <a:p>
            <a:pPr marL="0" indent="0">
              <a:buNone/>
            </a:pPr>
            <a:r>
              <a:rPr lang="ru-RU" sz="2800" dirty="0" err="1">
                <a:solidFill>
                  <a:srgbClr val="002060"/>
                </a:solidFill>
              </a:rPr>
              <a:t>Skype</a:t>
            </a:r>
            <a:r>
              <a:rPr lang="ru-RU" sz="2800" dirty="0">
                <a:solidFill>
                  <a:srgbClr val="002060"/>
                </a:solidFill>
              </a:rPr>
              <a:t>: 	</a:t>
            </a:r>
            <a:r>
              <a:rPr lang="ru-RU" sz="2800" dirty="0" err="1">
                <a:solidFill>
                  <a:srgbClr val="002060"/>
                </a:solidFill>
              </a:rPr>
              <a:t>chernyak_vn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CDB16-F7B7-4E66-A235-25C8508AA6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43672" y="5656482"/>
            <a:ext cx="68387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Спасибо за внимание 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24"/>
            <a:ext cx="865187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944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343" y="166255"/>
            <a:ext cx="10078440" cy="1691833"/>
          </a:xfrm>
          <a:solidFill>
            <a:srgbClr val="254061"/>
          </a:solidFill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Разработку межгосударственных стандартов осуществляют на основании программы работ по межгосударственной стандартизации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или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 решению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МГС 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5326" y="6391988"/>
            <a:ext cx="9060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п. 3.1.3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7008423"/>
              </p:ext>
            </p:extLst>
          </p:nvPr>
        </p:nvGraphicFramePr>
        <p:xfrm>
          <a:off x="1071344" y="2042754"/>
          <a:ext cx="10078438" cy="42400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Acrobat Document" r:id="rId3" imgW="6415686" imgH="4533492" progId="Acrobat.Document.11">
                  <p:embed/>
                </p:oleObj>
              </mc:Choice>
              <mc:Fallback>
                <p:oleObj name="Acrobat Document" r:id="rId3" imgW="6415686" imgH="4533492" progId="Acrobat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1344" y="2042754"/>
                        <a:ext cx="10078438" cy="42400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45657"/>
            <a:ext cx="809288" cy="750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53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5027" y="121833"/>
            <a:ext cx="10896828" cy="1612838"/>
          </a:xfrm>
          <a:solidFill>
            <a:srgbClr val="002060">
              <a:alpha val="69804"/>
            </a:srgbClr>
          </a:solidFill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Разработку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межгосударственных стандартов </a:t>
            </a:r>
            <a:b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осуществляют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 использованием информационной системы Межгосударственного Совета по стандартизации, метрологии и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сертификации</a:t>
            </a:r>
            <a:b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(АИС МГС)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73616" y="1761092"/>
            <a:ext cx="7503977" cy="461665"/>
          </a:xfrm>
          <a:prstGeom prst="rect">
            <a:avLst/>
          </a:prstGeom>
          <a:solidFill>
            <a:srgbClr val="9DC3E6"/>
          </a:solidFill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на всех этапах разработки от планирования до издания 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4031519" y="2105939"/>
            <a:ext cx="5407692" cy="4529840"/>
          </a:xfrm>
          <a:prstGeom prst="rightArrow">
            <a:avLst>
              <a:gd name="adj1" fmla="val 50000"/>
              <a:gd name="adj2" fmla="val 593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741" y="2662029"/>
            <a:ext cx="3580332" cy="323346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7130" y="1991925"/>
            <a:ext cx="5889996" cy="35213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2657" y="2477899"/>
            <a:ext cx="2453504" cy="3421164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04126" y="6488668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п. 3.1.9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45657"/>
            <a:ext cx="809288" cy="750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6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1819" y="1173018"/>
            <a:ext cx="11490036" cy="5384800"/>
          </a:xfrm>
          <a:solidFill>
            <a:srgbClr val="FFFFFF">
              <a:alpha val="40000"/>
            </a:srgbClr>
          </a:solidFill>
        </p:spPr>
        <p:txBody>
          <a:bodyPr>
            <a:normAutofit fontScale="85000" lnSpcReduction="20000"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ru-RU" sz="2600" dirty="0"/>
              <a:t>размещение предложений национальных органов в программу работ по разработке межгосударственных нормативных документов;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600" dirty="0" smtClean="0"/>
              <a:t>доступ </a:t>
            </a:r>
            <a:r>
              <a:rPr lang="ru-RU" sz="2600" dirty="0"/>
              <a:t>к предложениям и определение заинтересованности национальных органов в планируемых разработках;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600" dirty="0" smtClean="0"/>
              <a:t>формирование </a:t>
            </a:r>
            <a:r>
              <a:rPr lang="ru-RU" sz="2600" dirty="0"/>
              <a:t>межгосударственной  программы работ по разработке межгосударственных нормативных документов (ПМС);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600" dirty="0" smtClean="0"/>
              <a:t>выполнение </a:t>
            </a:r>
            <a:r>
              <a:rPr lang="ru-RU" sz="2600" dirty="0"/>
              <a:t>ПМС: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600" dirty="0"/>
              <a:t>размещение проектов межгосударственных нормативных документов в АИС на рассмотрение;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600" dirty="0" smtClean="0"/>
              <a:t>доступ </a:t>
            </a:r>
            <a:r>
              <a:rPr lang="ru-RU" sz="2600" dirty="0"/>
              <a:t>к бюллетеням голосования и проектам межгосударственных нормативных документов;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600" dirty="0" smtClean="0"/>
              <a:t>голосование </a:t>
            </a:r>
            <a:r>
              <a:rPr lang="ru-RU" sz="2600" dirty="0"/>
              <a:t>с предоставлением отзывов по проектам межгосударственных документов;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600" dirty="0" smtClean="0"/>
              <a:t>техническое </a:t>
            </a:r>
            <a:r>
              <a:rPr lang="ru-RU" sz="2600" dirty="0"/>
              <a:t>редактирование и размещение проектов с </a:t>
            </a:r>
            <a:r>
              <a:rPr lang="ru-RU" sz="2600" dirty="0" smtClean="0"/>
              <a:t>редакторскими </a:t>
            </a:r>
            <a:r>
              <a:rPr lang="ru-RU" sz="2600" dirty="0"/>
              <a:t>правками;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600" dirty="0" smtClean="0"/>
              <a:t>размещение </a:t>
            </a:r>
            <a:r>
              <a:rPr lang="ru-RU" sz="2600" dirty="0"/>
              <a:t>окончательных редакций проектов на принятие;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600" dirty="0" smtClean="0"/>
              <a:t>формирование </a:t>
            </a:r>
            <a:r>
              <a:rPr lang="ru-RU" sz="2600" dirty="0"/>
              <a:t>отчетов по установленной форме для представления межгосударственных нормативных документов на принятие МГС;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600" dirty="0" smtClean="0"/>
              <a:t>размещение </a:t>
            </a:r>
            <a:r>
              <a:rPr lang="ru-RU" sz="2600" dirty="0"/>
              <a:t>принятых межгосударственных нормативных документов для </a:t>
            </a:r>
            <a:r>
              <a:rPr lang="ru-RU" sz="2600" dirty="0" smtClean="0"/>
              <a:t>издания.</a:t>
            </a:r>
            <a:endParaRPr lang="ru-RU" sz="2600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55027" y="121833"/>
            <a:ext cx="10896828" cy="829512"/>
          </a:xfrm>
          <a:solidFill>
            <a:srgbClr val="002060">
              <a:alpha val="69804"/>
            </a:srgbClr>
          </a:solidFill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АИС «МГС» должна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обеспечивать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5657"/>
            <a:ext cx="809288" cy="750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200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055027" y="121833"/>
            <a:ext cx="10896828" cy="1703792"/>
          </a:xfrm>
          <a:prstGeom prst="rect">
            <a:avLst/>
          </a:prstGeom>
          <a:solidFill>
            <a:srgbClr val="3B548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Для размещения предложений в АИС МГС необходимо выбрать первый раздел Системы «Предложения для формирования Программы работ по межгосударственной стандартизации»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191" y="2199971"/>
            <a:ext cx="5484318" cy="4311665"/>
          </a:xfrm>
          <a:prstGeom prst="rect">
            <a:avLst/>
          </a:prstGeom>
          <a:noFill/>
          <a:ln w="6350" cmpd="sng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6751783" y="2199971"/>
            <a:ext cx="5061527" cy="3175228"/>
          </a:xfrm>
          <a:prstGeom prst="rect">
            <a:avLst/>
          </a:prstGeom>
          <a:solidFill>
            <a:srgbClr val="ABC7DF"/>
          </a:solidFill>
        </p:spPr>
        <p:txBody>
          <a:bodyPr wrap="square">
            <a:spAutoFit/>
          </a:bodyPr>
          <a:lstStyle/>
          <a:p>
            <a:pPr indent="449580" algn="just">
              <a:spcAft>
                <a:spcPts val="1000"/>
              </a:spcAft>
            </a:pPr>
            <a:r>
              <a:rPr lang="ru-RU" sz="2400" dirty="0">
                <a:latin typeface="Verdana" panose="020B0604030504040204" pitchFamily="34" charset="0"/>
                <a:ea typeface="Times New Roman" panose="02020603050405020304" pitchFamily="18" charset="0"/>
              </a:rPr>
              <a:t>Для создания новых предложений необходимо открыть  меню «Создание».</a:t>
            </a:r>
          </a:p>
          <a:p>
            <a:pPr>
              <a:spcAft>
                <a:spcPts val="1000"/>
              </a:spcAft>
            </a:pPr>
            <a:r>
              <a:rPr lang="ru-RU" sz="2400" dirty="0">
                <a:latin typeface="Verdana" panose="020B0604030504040204" pitchFamily="34" charset="0"/>
                <a:ea typeface="Times New Roman" panose="02020603050405020304" pitchFamily="18" charset="0"/>
              </a:rPr>
              <a:t>В «Создание» ручным вводом данных по </a:t>
            </a:r>
            <a:r>
              <a:rPr lang="ru-RU" sz="2400" dirty="0">
                <a:latin typeface="Verdana" panose="020B0604030504040204" pitchFamily="34" charset="0"/>
                <a:ea typeface="Times New Roman" panose="02020603050405020304" pitchFamily="18" charset="0"/>
              </a:rPr>
              <a:t>каждому предложению  по разработке ГОСТ (ПМГ, РМГ) заполняется карточка «Предложение</a:t>
            </a:r>
            <a:r>
              <a:rPr lang="ru-RU" sz="2400" dirty="0" smtClean="0">
                <a:latin typeface="Verdana" panose="020B0604030504040204" pitchFamily="34" charset="0"/>
                <a:ea typeface="Times New Roman" panose="02020603050405020304" pitchFamily="18" charset="0"/>
              </a:rPr>
              <a:t>»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45657"/>
            <a:ext cx="809288" cy="750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717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6705" y="53868"/>
            <a:ext cx="11122695" cy="906024"/>
          </a:xfrm>
          <a:solidFill>
            <a:srgbClr val="3B5483"/>
          </a:solidFill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Шифр задания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Программы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межгосударственной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стандартизации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16200000">
            <a:off x="-498082" y="2255073"/>
            <a:ext cx="1980799" cy="464993"/>
          </a:xfrm>
          <a:solidFill>
            <a:srgbClr val="9DC3E6"/>
          </a:solidFill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10-значны</a:t>
            </a:r>
            <a:r>
              <a:rPr lang="ru-RU" dirty="0"/>
              <a:t>й</a:t>
            </a:r>
            <a:r>
              <a:rPr lang="ru-RU" dirty="0" smtClean="0"/>
              <a:t> код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 rot="5400000">
            <a:off x="-660072" y="2413058"/>
            <a:ext cx="3509817" cy="584775"/>
          </a:xfrm>
          <a:prstGeom prst="rect">
            <a:avLst/>
          </a:prstGeom>
          <a:solidFill>
            <a:srgbClr val="9DC3E6"/>
          </a:solidFill>
        </p:spPr>
        <p:txBody>
          <a:bodyPr wrap="square">
            <a:spAutoFit/>
          </a:bodyPr>
          <a:lstStyle/>
          <a:p>
            <a:r>
              <a:rPr lang="ru-RU" sz="3200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ХХ.Х.ХХХ-ХХХХ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815092" y="1280251"/>
            <a:ext cx="5223018" cy="400110"/>
          </a:xfrm>
          <a:prstGeom prst="rect">
            <a:avLst/>
          </a:prstGeom>
          <a:solidFill>
            <a:srgbClr val="9DC3E6"/>
          </a:solidFill>
        </p:spPr>
        <p:txBody>
          <a:bodyPr wrap="square">
            <a:spAutoFit/>
          </a:bodyPr>
          <a:lstStyle/>
          <a:p>
            <a:r>
              <a:rPr lang="ru-RU" sz="2000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код </a:t>
            </a:r>
            <a:r>
              <a:rPr lang="ru-RU" sz="2000" dirty="0" smtClean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страны по  </a:t>
            </a:r>
            <a:r>
              <a:rPr lang="ru-RU" sz="2000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МК (ИСО </a:t>
            </a:r>
            <a:r>
              <a:rPr lang="ru-RU" sz="2000" dirty="0" smtClean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3166)004-97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815091" y="1865610"/>
            <a:ext cx="5223020" cy="400110"/>
          </a:xfrm>
          <a:prstGeom prst="rect">
            <a:avLst/>
          </a:prstGeom>
          <a:solidFill>
            <a:srgbClr val="9DC3E6"/>
          </a:solidFill>
        </p:spPr>
        <p:txBody>
          <a:bodyPr wrap="square">
            <a:spAutoFit/>
          </a:bodyPr>
          <a:lstStyle/>
          <a:p>
            <a:r>
              <a:rPr lang="ru-RU" sz="2000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порядковый номер части Программы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815091" y="2487570"/>
            <a:ext cx="5223019" cy="646331"/>
          </a:xfrm>
          <a:prstGeom prst="rect">
            <a:avLst/>
          </a:prstGeom>
          <a:solidFill>
            <a:srgbClr val="9DC3E6"/>
          </a:solidFill>
        </p:spPr>
        <p:txBody>
          <a:bodyPr wrap="square">
            <a:spAutoFit/>
          </a:bodyPr>
          <a:lstStyle/>
          <a:p>
            <a:r>
              <a:rPr lang="ru-RU" sz="2000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порядковый номер темы Программы </a:t>
            </a:r>
            <a:endParaRPr lang="ru-RU" sz="2000" dirty="0" smtClean="0"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нумерация в пределах части </a:t>
            </a:r>
            <a:r>
              <a:rPr lang="ru-RU" sz="1600" dirty="0" smtClean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Программы)</a:t>
            </a:r>
            <a:endParaRPr lang="ru-RU" sz="1600" dirty="0"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15091" y="3658288"/>
            <a:ext cx="5223019" cy="400110"/>
          </a:xfrm>
          <a:prstGeom prst="rect">
            <a:avLst/>
          </a:prstGeom>
          <a:solidFill>
            <a:srgbClr val="9DC3E6"/>
          </a:solidFill>
        </p:spPr>
        <p:txBody>
          <a:bodyPr wrap="square">
            <a:spAutoFit/>
          </a:bodyPr>
          <a:lstStyle/>
          <a:p>
            <a:r>
              <a:rPr lang="ru-RU" sz="2000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год включения темы в </a:t>
            </a:r>
            <a:r>
              <a:rPr lang="ru-RU" sz="2000" dirty="0" smtClean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Программу</a:t>
            </a:r>
            <a:endParaRPr lang="ru-RU" sz="2000" dirty="0"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авая фигурная скобка 10"/>
          <p:cNvSpPr/>
          <p:nvPr/>
        </p:nvSpPr>
        <p:spPr>
          <a:xfrm>
            <a:off x="1445890" y="1212519"/>
            <a:ext cx="212182" cy="459236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Правая фигурная скобка 11"/>
          <p:cNvSpPr/>
          <p:nvPr/>
        </p:nvSpPr>
        <p:spPr>
          <a:xfrm>
            <a:off x="1480702" y="1865610"/>
            <a:ext cx="148380" cy="369332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авая фигурная скобка 12"/>
          <p:cNvSpPr/>
          <p:nvPr/>
        </p:nvSpPr>
        <p:spPr>
          <a:xfrm>
            <a:off x="1480702" y="2288988"/>
            <a:ext cx="232498" cy="766497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Правая фигурная скобка 13"/>
          <p:cNvSpPr/>
          <p:nvPr/>
        </p:nvSpPr>
        <p:spPr>
          <a:xfrm>
            <a:off x="1496545" y="3354053"/>
            <a:ext cx="229288" cy="977802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195130" y="1212519"/>
            <a:ext cx="4822032" cy="3277820"/>
          </a:xfrm>
          <a:prstGeom prst="rect">
            <a:avLst/>
          </a:prstGeom>
          <a:solidFill>
            <a:srgbClr val="ABC7DF"/>
          </a:solidFill>
        </p:spPr>
        <p:txBody>
          <a:bodyPr wrap="square">
            <a:spAutoFit/>
          </a:bodyPr>
          <a:lstStyle/>
          <a:p>
            <a:pPr indent="270510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latin typeface="Verdana" panose="020B0604030504040204" pitchFamily="34" charset="0"/>
                <a:ea typeface="Times New Roman" panose="02020603050405020304" pitchFamily="18" charset="0"/>
              </a:rPr>
              <a:t>Пример записи: </a:t>
            </a:r>
            <a:r>
              <a:rPr lang="en-US" i="1" dirty="0">
                <a:latin typeface="Verdana" panose="020B0604030504040204" pitchFamily="34" charset="0"/>
                <a:ea typeface="Times New Roman" panose="02020603050405020304" pitchFamily="18" charset="0"/>
              </a:rPr>
              <a:t>KZ</a:t>
            </a:r>
            <a:r>
              <a:rPr lang="ru-RU" i="1" dirty="0">
                <a:latin typeface="Verdana" panose="020B0604030504040204" pitchFamily="34" charset="0"/>
                <a:ea typeface="Times New Roman" panose="02020603050405020304" pitchFamily="18" charset="0"/>
              </a:rPr>
              <a:t>.1.010-2018 означает: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tabLst>
                <a:tab pos="499110" algn="l"/>
              </a:tabLst>
            </a:pPr>
            <a:r>
              <a:rPr lang="ru-RU" i="1" dirty="0">
                <a:latin typeface="Verdana" panose="020B0604030504040204" pitchFamily="34" charset="0"/>
                <a:ea typeface="Times New Roman" panose="02020603050405020304" pitchFamily="18" charset="0"/>
              </a:rPr>
              <a:t>тема выполняется Республикой Казахстан;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tabLst>
                <a:tab pos="499110" algn="l"/>
              </a:tabLst>
            </a:pPr>
            <a:r>
              <a:rPr lang="ru-RU" i="1" dirty="0">
                <a:latin typeface="Verdana" panose="020B0604030504040204" pitchFamily="34" charset="0"/>
                <a:ea typeface="Times New Roman" panose="02020603050405020304" pitchFamily="18" charset="0"/>
              </a:rPr>
              <a:t>относится к 1-й части Программы – Стандартизация продукции и услуг;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tabLst>
                <a:tab pos="499110" algn="l"/>
              </a:tabLst>
            </a:pPr>
            <a:r>
              <a:rPr lang="ru-RU" i="1" dirty="0">
                <a:latin typeface="Verdana" panose="020B0604030504040204" pitchFamily="34" charset="0"/>
                <a:ea typeface="Times New Roman" panose="02020603050405020304" pitchFamily="18" charset="0"/>
              </a:rPr>
              <a:t>порядковый номер темы в пределах 1-й части – 010;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tabLst>
                <a:tab pos="499110" algn="l"/>
              </a:tabLst>
            </a:pPr>
            <a:r>
              <a:rPr lang="ru-RU" i="1" dirty="0">
                <a:latin typeface="Verdana" panose="020B0604030504040204" pitchFamily="34" charset="0"/>
                <a:ea typeface="Times New Roman" panose="02020603050405020304" pitchFamily="18" charset="0"/>
              </a:rPr>
              <a:t>год включения темы в Программу – 2018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08421" y="4588855"/>
            <a:ext cx="11481183" cy="369332"/>
          </a:xfrm>
          <a:prstGeom prst="rect">
            <a:avLst/>
          </a:prstGeom>
          <a:solidFill>
            <a:srgbClr val="ABC7DF"/>
          </a:solidFill>
        </p:spPr>
        <p:txBody>
          <a:bodyPr wrap="square">
            <a:spAutoFit/>
          </a:bodyPr>
          <a:lstStyle/>
          <a:p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Части </a:t>
            </a:r>
            <a:r>
              <a:rPr lang="ru-RU" dirty="0" smtClean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Программы </a:t>
            </a: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 по межгосударственной стандартизации по ПМГ 22-2004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08421" y="5042355"/>
            <a:ext cx="7977428" cy="338554"/>
          </a:xfrm>
          <a:prstGeom prst="rect">
            <a:avLst/>
          </a:prstGeom>
          <a:solidFill>
            <a:srgbClr val="ABC7DF"/>
          </a:solidFill>
        </p:spPr>
        <p:txBody>
          <a:bodyPr wrap="square">
            <a:spAutoFit/>
          </a:bodyPr>
          <a:lstStyle/>
          <a:p>
            <a:r>
              <a:rPr lang="ru-RU" sz="1600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Часть 1 	</a:t>
            </a:r>
            <a:r>
              <a:rPr lang="ru-RU" sz="1600" dirty="0" smtClean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стандартизация продукции и услуг</a:t>
            </a:r>
            <a:endParaRPr lang="ru-RU" sz="16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08421" y="5465077"/>
            <a:ext cx="11210156" cy="584775"/>
          </a:xfrm>
          <a:prstGeom prst="rect">
            <a:avLst/>
          </a:prstGeom>
          <a:solidFill>
            <a:srgbClr val="ABC7DF"/>
          </a:solidFill>
        </p:spPr>
        <p:txBody>
          <a:bodyPr wrap="square">
            <a:spAutoFit/>
          </a:bodyPr>
          <a:lstStyle/>
          <a:p>
            <a:r>
              <a:rPr lang="ru-RU" sz="1600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Часть 2 </a:t>
            </a:r>
            <a:r>
              <a:rPr lang="ru-RU" sz="1600" dirty="0" smtClean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и совершенствование систем и комплексов межгосударственных 			общетехнических стандартов</a:t>
            </a:r>
            <a:endParaRPr lang="ru-RU" sz="1600" dirty="0"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08421" y="6151158"/>
            <a:ext cx="11143865" cy="584775"/>
          </a:xfrm>
          <a:prstGeom prst="rect">
            <a:avLst/>
          </a:prstGeom>
          <a:solidFill>
            <a:srgbClr val="ABC7DF"/>
          </a:solidFill>
        </p:spPr>
        <p:txBody>
          <a:bodyPr wrap="square">
            <a:spAutoFit/>
          </a:bodyPr>
          <a:lstStyle/>
          <a:p>
            <a:r>
              <a:rPr lang="ru-RU" sz="1600" dirty="0"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Часть </a:t>
            </a:r>
            <a:r>
              <a:rPr lang="ru-RU" sz="1600" dirty="0" smtClean="0"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</a:t>
            </a:r>
            <a:r>
              <a:rPr lang="ru-RU" sz="1600" dirty="0" smtClean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00" dirty="0" smtClean="0"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развитие   основополагающих документов системы обеспечения единства 		измерений и стандартных справочных данных</a:t>
            </a:r>
            <a:r>
              <a:rPr lang="ru-RU" sz="1600" dirty="0" smtClean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868"/>
            <a:ext cx="809288" cy="750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53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3073" y="189636"/>
            <a:ext cx="10515600" cy="697055"/>
          </a:xfrm>
          <a:solidFill>
            <a:srgbClr val="3B5483"/>
          </a:solidFill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Программа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межгосударственной стандартизации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2655" y="1043970"/>
            <a:ext cx="11305309" cy="646331"/>
          </a:xfrm>
          <a:prstGeom prst="rect">
            <a:avLst/>
          </a:prstGeom>
          <a:solidFill>
            <a:srgbClr val="9DC3E6"/>
          </a:solidFill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b="1" dirty="0" smtClean="0">
                <a:latin typeface="Verdana" panose="020B0604030504040204" pitchFamily="34" charset="0"/>
                <a:ea typeface="Times New Roman" panose="02020603050405020304" pitchFamily="18" charset="0"/>
              </a:rPr>
              <a:t>Первая </a:t>
            </a:r>
            <a:r>
              <a:rPr lang="ru-RU" b="1" dirty="0">
                <a:latin typeface="Verdana" panose="020B0604030504040204" pitchFamily="34" charset="0"/>
                <a:ea typeface="Times New Roman" panose="02020603050405020304" pitchFamily="18" charset="0"/>
              </a:rPr>
              <a:t>редакция проекта Программы работ по межгосударственной стандартизации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2654" y="1763841"/>
            <a:ext cx="11304155" cy="369332"/>
          </a:xfrm>
          <a:prstGeom prst="rect">
            <a:avLst/>
          </a:prstGeom>
          <a:solidFill>
            <a:srgbClr val="ABC7DF"/>
          </a:solidFill>
        </p:spPr>
        <p:txBody>
          <a:bodyPr wrap="square">
            <a:spAutoFit/>
          </a:bodyPr>
          <a:lstStyle/>
          <a:p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Предложения к </a:t>
            </a: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Программе, </a:t>
            </a:r>
            <a:r>
              <a:rPr lang="ru-RU" dirty="0" smtClean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представленные </a:t>
            </a: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национальными </a:t>
            </a:r>
            <a:r>
              <a:rPr lang="ru-RU" dirty="0" smtClean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органами по стандартизации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2654" y="2206714"/>
            <a:ext cx="11206018" cy="1477328"/>
          </a:xfrm>
          <a:prstGeom prst="rect">
            <a:avLst/>
          </a:prstGeom>
          <a:solidFill>
            <a:srgbClr val="ABC7DF"/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Национальные органы могут просматривать все предложения и в новых предложениях других национальных органов отмечать свою заинтересованность или незаинтересованность посредством соответствующей правки поля «Заинтересованные государства». При этом национальный орган может вносить или исключать только название своего государства</a:t>
            </a:r>
            <a:endParaRPr lang="ru-RU" dirty="0"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2654" y="3720010"/>
            <a:ext cx="11206018" cy="646331"/>
          </a:xfrm>
          <a:prstGeom prst="rect">
            <a:avLst/>
          </a:prstGeom>
          <a:solidFill>
            <a:srgbClr val="9DC3E6"/>
          </a:solidFill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b="1" dirty="0">
                <a:latin typeface="Verdana" panose="020B0604030504040204" pitchFamily="34" charset="0"/>
                <a:ea typeface="Times New Roman" panose="02020603050405020304" pitchFamily="18" charset="0"/>
              </a:rPr>
              <a:t>Окончательная редакция проекта Программы работ по межгосударственной стандартизации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99208" y="4475861"/>
            <a:ext cx="11305310" cy="2262158"/>
          </a:xfrm>
          <a:prstGeom prst="rect">
            <a:avLst/>
          </a:prstGeom>
          <a:solidFill>
            <a:srgbClr val="ABC7DF"/>
          </a:solidFill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</a:rPr>
              <a:t>В окончательную редакцию проекта Программы работ по межгосударственной стандартизации включаются предложения: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spcAft>
                <a:spcPts val="600"/>
              </a:spcAft>
              <a:buSzPts val="1100"/>
              <a:buFont typeface="Wingdings" panose="05000000000000000000" pitchFamily="2" charset="2"/>
              <a:buChar char=""/>
              <a:tabLst>
                <a:tab pos="1038225" algn="l"/>
              </a:tabLst>
            </a:pP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</a:rPr>
              <a:t>все переходящие темы</a:t>
            </a:r>
            <a:r>
              <a:rPr lang="en-US" dirty="0">
                <a:latin typeface="Verdana" panose="020B0604030504040204" pitchFamily="34" charset="0"/>
                <a:ea typeface="Times New Roman" panose="02020603050405020304" pitchFamily="18" charset="0"/>
              </a:rPr>
              <a:t>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spcAft>
                <a:spcPts val="600"/>
              </a:spcAft>
              <a:buSzPts val="1100"/>
              <a:buFont typeface="Wingdings" panose="05000000000000000000" pitchFamily="2" charset="2"/>
              <a:buChar char=""/>
              <a:tabLst>
                <a:tab pos="1038225" algn="l"/>
              </a:tabLst>
            </a:pP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</a:rPr>
              <a:t>предложения по разработке НД впервые, если заинтересованность в них выразили не менее трех государств, с учетом (включая) государство-разработчика;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spcAft>
                <a:spcPts val="600"/>
              </a:spcAft>
              <a:buSzPts val="1100"/>
              <a:buFont typeface="Wingdings" panose="05000000000000000000" pitchFamily="2" charset="2"/>
              <a:buChar char=""/>
              <a:tabLst>
                <a:tab pos="1038225" algn="l"/>
              </a:tabLst>
            </a:pP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</a:rPr>
              <a:t>предложения по пересмотру НД или внесению в них изменений, если заинтересованность в них выразили не менее половины государств-участников Соглашения.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5657"/>
            <a:ext cx="809288" cy="750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548481"/>
      </p:ext>
    </p:extLst>
  </p:cSld>
  <p:clrMapOvr>
    <a:masterClrMapping/>
  </p:clrMapOvr>
</p:sld>
</file>

<file path=ppt/theme/theme1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5023</TotalTime>
  <Words>2756</Words>
  <Application>Microsoft Office PowerPoint</Application>
  <PresentationFormat>Широкоэкранный</PresentationFormat>
  <Paragraphs>430</Paragraphs>
  <Slides>39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50" baseType="lpstr">
      <vt:lpstr>Arial</vt:lpstr>
      <vt:lpstr>Arial Black</vt:lpstr>
      <vt:lpstr>Calibri</vt:lpstr>
      <vt:lpstr>Calibri Light</vt:lpstr>
      <vt:lpstr>Times New Roman</vt:lpstr>
      <vt:lpstr>Verdana</vt:lpstr>
      <vt:lpstr>Wingdings</vt:lpstr>
      <vt:lpstr>4_Тема Office</vt:lpstr>
      <vt:lpstr>Тема Office</vt:lpstr>
      <vt:lpstr>3_Тема Office</vt:lpstr>
      <vt:lpstr>Acrobat Document</vt:lpstr>
      <vt:lpstr>МЕЖГОСУДАРСТВЕННЫЙ СОВЕТ ПО СТАНДАРТИЗАЦИИ,  МЕТРОЛОГИИ И СЕРТИФИКАЦИИ</vt:lpstr>
      <vt:lpstr>Работа проводимая МГС</vt:lpstr>
      <vt:lpstr>Презентация PowerPoint</vt:lpstr>
      <vt:lpstr>Разработку межгосударственных стандартов осуществляют на основании программы работ по межгосударственной стандартизации  или по решению МГС </vt:lpstr>
      <vt:lpstr>Разработку межгосударственных стандартов  осуществляют с использованием информационной системы Межгосударственного Совета по стандартизации, метрологии и сертификации  (АИС МГС)</vt:lpstr>
      <vt:lpstr>АИС «МГС» должна обеспечивать</vt:lpstr>
      <vt:lpstr>Презентация PowerPoint</vt:lpstr>
      <vt:lpstr>Шифр задания  Программы межгосударственной стандартизации</vt:lpstr>
      <vt:lpstr>Программа межгосударственной стандартизации</vt:lpstr>
      <vt:lpstr> Организация разработки межгосударственного стандарта</vt:lpstr>
      <vt:lpstr>Алгоритм разработки межгосударственных стандартов</vt:lpstr>
      <vt:lpstr>МЕЖГОСУДАРСТВЕННЫЙ СТАНДАРТ  ПРИНИМАЕТ  МГС  с учетом результатов голосования  в АИС МГС</vt:lpstr>
      <vt:lpstr>Механизм разработки межгосударственных стандартов</vt:lpstr>
      <vt:lpstr>МЕЖГОСУДАРСТВЕННЫЕ ТЕХНИЧЕСКИЕ КОМИТЕТЫ ПО СТАНДАРТИЗАЦИИ</vt:lpstr>
      <vt:lpstr>Задачи МТК</vt:lpstr>
      <vt:lpstr>Презентация PowerPoint</vt:lpstr>
      <vt:lpstr>Структура  МТК</vt:lpstr>
      <vt:lpstr>Правила проведения работ МТК</vt:lpstr>
      <vt:lpstr>Рассмотрение проектов межгосударственных стандартов и  изменений к межгосударственным стандартам</vt:lpstr>
      <vt:lpstr>Проверка межгосударственных стандартов</vt:lpstr>
      <vt:lpstr>Участие в работах по международной стандартизации</vt:lpstr>
      <vt:lpstr>Правила функционирования МТК</vt:lpstr>
      <vt:lpstr>Годовой отчет о работе МТК </vt:lpstr>
      <vt:lpstr>Презентация PowerPoint</vt:lpstr>
      <vt:lpstr>Руководство деятельностью МТК</vt:lpstr>
      <vt:lpstr>Указатель МТК</vt:lpstr>
      <vt:lpstr>Бюро по стандартам МГС осуществляет хранение следующих документов:</vt:lpstr>
      <vt:lpstr>Количество  межгосударственных технических комитетов (МТК)</vt:lpstr>
      <vt:lpstr>Презентация PowerPoint</vt:lpstr>
      <vt:lpstr>Презентация PowerPoint</vt:lpstr>
      <vt:lpstr>Презентация PowerPoint</vt:lpstr>
      <vt:lpstr>Национальные технические комитеты Республики Беларусь </vt:lpstr>
      <vt:lpstr>Презентация PowerPoint</vt:lpstr>
      <vt:lpstr>Презентация PowerPoint</vt:lpstr>
      <vt:lpstr>Презентация PowerPoint</vt:lpstr>
      <vt:lpstr>Технические комитеты по стандартизации в области архитектуры и строительства (ТКС)</vt:lpstr>
      <vt:lpstr>Презентация PowerPoint</vt:lpstr>
      <vt:lpstr>Стандарт – это механизм  устранения технических барьеров  в торговле</vt:lpstr>
      <vt:lpstr>МЕЖГОСУДАРСТВЕННЫЙ СОВЕТ ПО СТАНДАРТИЗАЦИИ, МЕТРОЛОГИИ И СЕРТИФИКАЦИИ</vt:lpstr>
    </vt:vector>
  </TitlesOfParts>
  <Company>Windows 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v.charniak</dc:creator>
  <cp:lastModifiedBy>v.charniak</cp:lastModifiedBy>
  <cp:revision>153</cp:revision>
  <cp:lastPrinted>2017-03-29T09:51:54Z</cp:lastPrinted>
  <dcterms:created xsi:type="dcterms:W3CDTF">2016-11-14T07:27:54Z</dcterms:created>
  <dcterms:modified xsi:type="dcterms:W3CDTF">2018-03-07T11:18:11Z</dcterms:modified>
</cp:coreProperties>
</file>