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59" r:id="rId2"/>
    <p:sldId id="366" r:id="rId3"/>
    <p:sldId id="376" r:id="rId4"/>
    <p:sldId id="367" r:id="rId5"/>
    <p:sldId id="368" r:id="rId6"/>
    <p:sldId id="378" r:id="rId7"/>
    <p:sldId id="369" r:id="rId8"/>
    <p:sldId id="371" r:id="rId9"/>
    <p:sldId id="372" r:id="rId10"/>
    <p:sldId id="373" r:id="rId11"/>
    <p:sldId id="377" r:id="rId12"/>
    <p:sldId id="374" r:id="rId13"/>
    <p:sldId id="354" r:id="rId14"/>
    <p:sldId id="357" r:id="rId15"/>
    <p:sldId id="358" r:id="rId16"/>
    <p:sldId id="363" r:id="rId17"/>
    <p:sldId id="362" r:id="rId18"/>
    <p:sldId id="379" r:id="rId19"/>
    <p:sldId id="375" r:id="rId20"/>
    <p:sldId id="360" r:id="rId2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A84"/>
    <a:srgbClr val="0C29FC"/>
    <a:srgbClr val="F5F2DF"/>
    <a:srgbClr val="E0D69C"/>
    <a:srgbClr val="8A0407"/>
    <a:srgbClr val="007635"/>
    <a:srgbClr val="BB23CB"/>
    <a:srgbClr val="7C9CE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15" autoAdjust="0"/>
    <p:restoredTop sz="95019" autoAdjust="0"/>
  </p:normalViewPr>
  <p:slideViewPr>
    <p:cSldViewPr>
      <p:cViewPr varScale="1">
        <p:scale>
          <a:sx n="88" d="100"/>
          <a:sy n="88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20" tIns="45760" rIns="91520" bIns="4576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20" tIns="45760" rIns="91520" bIns="4576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20" tIns="45760" rIns="91520" bIns="457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20" tIns="45760" rIns="91520" bIns="4576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20" tIns="45760" rIns="91520" bIns="4576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7B987E8-29D7-40DE-92FF-0A57FBAF9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4113" cy="3724275"/>
          </a:xfrm>
          <a:ln/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001" tIns="45501" rIns="91001" bIns="45501"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 txBox="1">
            <a:spLocks noGrp="1"/>
          </p:cNvSpPr>
          <p:nvPr/>
        </p:nvSpPr>
        <p:spPr bwMode="auto">
          <a:xfrm>
            <a:off x="3849688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01" tIns="45501" rIns="91001" bIns="45501" anchor="b"/>
          <a:lstStyle/>
          <a:p>
            <a:pPr algn="r"/>
            <a:fld id="{44DB68F8-58B1-4DBD-93E7-D5D960E76CAE}" type="slidenum">
              <a:rPr lang="ru-RU" sz="1200">
                <a:latin typeface="Calibri" pitchFamily="34" charset="0"/>
              </a:rPr>
              <a:pPr algn="r"/>
              <a:t>14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F1E81-3F66-47BF-8A2D-4107A5246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DF97D-7E28-4CD8-A3CF-F27532EC6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E680C-AEE2-4595-8FF4-825C3520A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F0C7E-71F1-49F9-9ECB-6DF5C36C1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5E20A-EDBB-4B50-97D3-D4425E63D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5175B-6D03-41F4-A5D8-88E5BB3B9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26BE6-E875-418A-BDB9-C85C47853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5ECDE-4F4A-4BA5-BC6D-DC59BAEB6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CA9A4-46C0-4939-9A3F-1CA5DF30A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A4333-A503-408F-946A-B3E338E25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F9B50-0D6B-4FEE-8C62-56C39DFA6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0BEB5-3F49-472A-BEF5-40E985D70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43D7F-5E6A-427B-961E-8720C7E35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138B8-45F5-4A33-81C6-DABB3BB4B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F5F5C94-5CCE-40A7-85AF-7BB74A103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  <p:sldLayoutId id="21474836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troyinf.ru/Data1/58/58266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395288" y="1687513"/>
            <a:ext cx="82089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5A9E"/>
                </a:solidFill>
                <a:latin typeface="Verdana" pitchFamily="34" charset="0"/>
              </a:rPr>
              <a:t>Предложения по реформированию Межгосударственного совета </a:t>
            </a:r>
          </a:p>
          <a:p>
            <a:pPr algn="ctr"/>
            <a:r>
              <a:rPr lang="ru-RU" sz="2800" b="1">
                <a:solidFill>
                  <a:srgbClr val="005A9E"/>
                </a:solidFill>
                <a:latin typeface="Verdana" pitchFamily="34" charset="0"/>
              </a:rPr>
              <a:t>по стандартизации,</a:t>
            </a:r>
            <a:r>
              <a:rPr lang="en-US" sz="2800" b="1">
                <a:solidFill>
                  <a:srgbClr val="005A9E"/>
                </a:solidFill>
                <a:latin typeface="Verdana" pitchFamily="34" charset="0"/>
              </a:rPr>
              <a:t> </a:t>
            </a:r>
            <a:r>
              <a:rPr lang="ru-RU" sz="2800" b="1">
                <a:solidFill>
                  <a:srgbClr val="005A9E"/>
                </a:solidFill>
                <a:latin typeface="Verdana" pitchFamily="34" charset="0"/>
              </a:rPr>
              <a:t>метрологии </a:t>
            </a:r>
          </a:p>
          <a:p>
            <a:pPr algn="ctr"/>
            <a:r>
              <a:rPr lang="ru-RU" sz="2800" b="1">
                <a:solidFill>
                  <a:srgbClr val="005A9E"/>
                </a:solidFill>
                <a:latin typeface="Verdana" pitchFamily="34" charset="0"/>
              </a:rPr>
              <a:t>и сертификации, направленные на его укрепление как региональной организации по стандартизации  </a:t>
            </a:r>
          </a:p>
        </p:txBody>
      </p:sp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2843213" y="4868863"/>
            <a:ext cx="60848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b="1">
                <a:latin typeface="Verdana" pitchFamily="34" charset="0"/>
              </a:rPr>
              <a:t>председатель Совета</a:t>
            </a:r>
          </a:p>
          <a:p>
            <a:pPr algn="r">
              <a:spcBef>
                <a:spcPct val="50000"/>
              </a:spcBef>
            </a:pPr>
            <a:r>
              <a:rPr lang="ru-RU" b="1">
                <a:latin typeface="Verdana" pitchFamily="34" charset="0"/>
              </a:rPr>
              <a:t>ЭЛЬКИН ГРИГОРИЙ ИОСИФОВИЧ </a:t>
            </a:r>
          </a:p>
          <a:p>
            <a:pPr algn="r">
              <a:spcBef>
                <a:spcPct val="50000"/>
              </a:spcBef>
            </a:pPr>
            <a:r>
              <a:rPr lang="ru-RU">
                <a:latin typeface="Verdana" pitchFamily="34" charset="0"/>
              </a:rPr>
              <a:t>Руководитель Федерального агентства</a:t>
            </a:r>
            <a:br>
              <a:rPr lang="ru-RU">
                <a:latin typeface="Verdana" pitchFamily="34" charset="0"/>
              </a:rPr>
            </a:br>
            <a:r>
              <a:rPr lang="ru-RU">
                <a:latin typeface="Verdana" pitchFamily="34" charset="0"/>
              </a:rPr>
              <a:t>по техническому регулированию и метрологии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34925" y="155575"/>
            <a:ext cx="781208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Изменение порядка голосования (в МТК)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1F5FA0"/>
                </a:solidFill>
              </a:rPr>
              <a:t>Предлагаемая процедура наделения полномочиями 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1F5FA0"/>
                </a:solidFill>
              </a:rPr>
              <a:t>представителей НОС в МТК (для РФ)</a:t>
            </a:r>
          </a:p>
        </p:txBody>
      </p:sp>
      <p:grpSp>
        <p:nvGrpSpPr>
          <p:cNvPr id="26626" name="Группа 3"/>
          <p:cNvGrpSpPr>
            <a:grpSpLocks/>
          </p:cNvGrpSpPr>
          <p:nvPr/>
        </p:nvGrpSpPr>
        <p:grpSpPr bwMode="auto">
          <a:xfrm>
            <a:off x="1041400" y="1412875"/>
            <a:ext cx="6551613" cy="4679950"/>
            <a:chOff x="1041346" y="1412875"/>
            <a:chExt cx="6551567" cy="4679950"/>
          </a:xfrm>
        </p:grpSpPr>
        <p:sp>
          <p:nvSpPr>
            <p:cNvPr id="26627" name="Rectangle 61"/>
            <p:cNvSpPr>
              <a:spLocks noChangeArrowheads="1"/>
            </p:cNvSpPr>
            <p:nvPr/>
          </p:nvSpPr>
          <p:spPr bwMode="auto">
            <a:xfrm>
              <a:off x="1116013" y="1484313"/>
              <a:ext cx="2087562" cy="36036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6628" name="Group 57"/>
            <p:cNvGrpSpPr>
              <a:grpSpLocks/>
            </p:cNvGrpSpPr>
            <p:nvPr/>
          </p:nvGrpSpPr>
          <p:grpSpPr bwMode="auto">
            <a:xfrm>
              <a:off x="2195513" y="1412875"/>
              <a:ext cx="4464050" cy="4679950"/>
              <a:chOff x="884" y="890"/>
              <a:chExt cx="2812" cy="2948"/>
            </a:xfrm>
          </p:grpSpPr>
          <p:sp>
            <p:nvSpPr>
              <p:cNvPr id="26636" name="AutoShape 51"/>
              <p:cNvSpPr>
                <a:spLocks noChangeArrowheads="1"/>
              </p:cNvSpPr>
              <p:nvPr/>
            </p:nvSpPr>
            <p:spPr bwMode="auto">
              <a:xfrm rot="5400000">
                <a:off x="2541" y="1138"/>
                <a:ext cx="544" cy="681"/>
              </a:xfrm>
              <a:prstGeom prst="leftArrow">
                <a:avLst>
                  <a:gd name="adj1" fmla="val 50000"/>
                  <a:gd name="adj2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37" name="AutoShape 52"/>
              <p:cNvSpPr>
                <a:spLocks noChangeArrowheads="1"/>
              </p:cNvSpPr>
              <p:nvPr/>
            </p:nvSpPr>
            <p:spPr bwMode="auto">
              <a:xfrm rot="5400000">
                <a:off x="2722" y="2771"/>
                <a:ext cx="544" cy="681"/>
              </a:xfrm>
              <a:prstGeom prst="leftArrow">
                <a:avLst>
                  <a:gd name="adj1" fmla="val 50000"/>
                  <a:gd name="adj2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38" name="AutoShape 50"/>
              <p:cNvSpPr>
                <a:spLocks noChangeArrowheads="1"/>
              </p:cNvSpPr>
              <p:nvPr/>
            </p:nvSpPr>
            <p:spPr bwMode="auto">
              <a:xfrm rot="-5400000">
                <a:off x="1452" y="2590"/>
                <a:ext cx="544" cy="681"/>
              </a:xfrm>
              <a:prstGeom prst="leftArrow">
                <a:avLst>
                  <a:gd name="adj1" fmla="val 50000"/>
                  <a:gd name="adj2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39" name="AutoShape 47"/>
              <p:cNvSpPr>
                <a:spLocks noChangeArrowheads="1"/>
              </p:cNvSpPr>
              <p:nvPr/>
            </p:nvSpPr>
            <p:spPr bwMode="auto">
              <a:xfrm rot="-5400000">
                <a:off x="1498" y="1184"/>
                <a:ext cx="544" cy="681"/>
              </a:xfrm>
              <a:prstGeom prst="leftArrow">
                <a:avLst>
                  <a:gd name="adj1" fmla="val 50000"/>
                  <a:gd name="adj2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Rectangle 41"/>
              <p:cNvSpPr>
                <a:spLocks noChangeArrowheads="1"/>
              </p:cNvSpPr>
              <p:nvPr/>
            </p:nvSpPr>
            <p:spPr bwMode="auto">
              <a:xfrm>
                <a:off x="1429" y="890"/>
                <a:ext cx="1905" cy="363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1800" b="1">
                    <a:solidFill>
                      <a:srgbClr val="100A84"/>
                    </a:solidFill>
                  </a:rPr>
                  <a:t>Росстандарт</a:t>
                </a:r>
              </a:p>
              <a:p>
                <a:pPr algn="ctr">
                  <a:defRPr/>
                </a:pPr>
                <a:r>
                  <a:rPr lang="ru-RU" sz="1800" b="1">
                    <a:solidFill>
                      <a:srgbClr val="100A84"/>
                    </a:solidFill>
                  </a:rPr>
                  <a:t>(член в МТК)</a:t>
                </a:r>
              </a:p>
            </p:txBody>
          </p:sp>
          <p:sp>
            <p:nvSpPr>
              <p:cNvPr id="2" name="Rectangle 41"/>
              <p:cNvSpPr>
                <a:spLocks noChangeArrowheads="1"/>
              </p:cNvSpPr>
              <p:nvPr/>
            </p:nvSpPr>
            <p:spPr bwMode="auto">
              <a:xfrm>
                <a:off x="884" y="1752"/>
                <a:ext cx="2812" cy="1090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1800" b="1">
                    <a:solidFill>
                      <a:srgbClr val="100A84"/>
                    </a:solidFill>
                  </a:rPr>
                  <a:t>Организация / предприятие, заинтересованное в работе в МТК, подтвердившее свои компетенции в области работы данного МТК перед Росстандартом</a:t>
                </a:r>
              </a:p>
              <a:p>
                <a:pPr algn="ctr">
                  <a:defRPr/>
                </a:pPr>
                <a:r>
                  <a:rPr lang="ru-RU" sz="1800" b="1">
                    <a:solidFill>
                      <a:srgbClr val="100A84"/>
                    </a:solidFill>
                  </a:rPr>
                  <a:t>(представитель члена в МТК)</a:t>
                </a:r>
              </a:p>
            </p:txBody>
          </p:sp>
          <p:sp>
            <p:nvSpPr>
              <p:cNvPr id="3" name="Rectangle 41"/>
              <p:cNvSpPr>
                <a:spLocks noChangeArrowheads="1"/>
              </p:cNvSpPr>
              <p:nvPr/>
            </p:nvSpPr>
            <p:spPr bwMode="auto">
              <a:xfrm>
                <a:off x="884" y="3203"/>
                <a:ext cx="2812" cy="635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1800" b="1">
                    <a:solidFill>
                      <a:srgbClr val="100A84"/>
                    </a:solidFill>
                  </a:rPr>
                  <a:t>Эксперты, назначенные представителем члена в МТК (эксперт в МТК)</a:t>
                </a:r>
              </a:p>
            </p:txBody>
          </p:sp>
          <p:sp>
            <p:nvSpPr>
              <p:cNvPr id="26643" name="Text Box 53"/>
              <p:cNvSpPr txBox="1">
                <a:spLocks noChangeArrowheads="1"/>
              </p:cNvSpPr>
              <p:nvPr/>
            </p:nvSpPr>
            <p:spPr bwMode="auto">
              <a:xfrm>
                <a:off x="1672" y="1253"/>
                <a:ext cx="193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vert="eaVert" anchor="ctr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800"/>
                  <a:t>Полномочия</a:t>
                </a:r>
              </a:p>
            </p:txBody>
          </p:sp>
          <p:sp>
            <p:nvSpPr>
              <p:cNvPr id="26644" name="Text Box 54"/>
              <p:cNvSpPr txBox="1">
                <a:spLocks noChangeArrowheads="1"/>
              </p:cNvSpPr>
              <p:nvPr/>
            </p:nvSpPr>
            <p:spPr bwMode="auto">
              <a:xfrm>
                <a:off x="2699" y="1298"/>
                <a:ext cx="193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vert="eaVert" anchor="ctr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800"/>
                  <a:t>Отчетность</a:t>
                </a:r>
              </a:p>
            </p:txBody>
          </p:sp>
          <p:sp>
            <p:nvSpPr>
              <p:cNvPr id="26645" name="Text Box 55"/>
              <p:cNvSpPr txBox="1">
                <a:spLocks noChangeArrowheads="1"/>
              </p:cNvSpPr>
              <p:nvPr/>
            </p:nvSpPr>
            <p:spPr bwMode="auto">
              <a:xfrm>
                <a:off x="2858" y="2886"/>
                <a:ext cx="270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vert="eaVert" anchor="ctr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800"/>
                  <a:t>Отчетность</a:t>
                </a:r>
              </a:p>
            </p:txBody>
          </p:sp>
          <p:sp>
            <p:nvSpPr>
              <p:cNvPr id="26646" name="Text Box 56"/>
              <p:cNvSpPr txBox="1">
                <a:spLocks noChangeArrowheads="1"/>
              </p:cNvSpPr>
              <p:nvPr/>
            </p:nvSpPr>
            <p:spPr bwMode="auto">
              <a:xfrm>
                <a:off x="1571" y="2840"/>
                <a:ext cx="270" cy="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vert="eaVert" anchor="ctr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800"/>
                  <a:t>Полномочия</a:t>
                </a:r>
              </a:p>
            </p:txBody>
          </p:sp>
        </p:grpSp>
        <p:sp>
          <p:nvSpPr>
            <p:cNvPr id="26629" name="Rectangle 62"/>
            <p:cNvSpPr>
              <a:spLocks noChangeArrowheads="1"/>
            </p:cNvSpPr>
            <p:nvPr/>
          </p:nvSpPr>
          <p:spPr bwMode="auto">
            <a:xfrm>
              <a:off x="1116311" y="1484784"/>
              <a:ext cx="287337" cy="424973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0" name="AutoShape 63"/>
            <p:cNvSpPr>
              <a:spLocks noChangeArrowheads="1"/>
            </p:cNvSpPr>
            <p:nvPr/>
          </p:nvSpPr>
          <p:spPr bwMode="auto">
            <a:xfrm>
              <a:off x="1258888" y="5373688"/>
              <a:ext cx="1008062" cy="504825"/>
            </a:xfrm>
            <a:prstGeom prst="rightArrow">
              <a:avLst>
                <a:gd name="adj1" fmla="val 50000"/>
                <a:gd name="adj2" fmla="val 49921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1" name="Text Box 64"/>
            <p:cNvSpPr txBox="1">
              <a:spLocks noChangeArrowheads="1"/>
            </p:cNvSpPr>
            <p:nvPr/>
          </p:nvSpPr>
          <p:spPr bwMode="auto">
            <a:xfrm>
              <a:off x="1041346" y="1844675"/>
              <a:ext cx="430887" cy="352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100A84"/>
                  </a:solidFill>
                </a:rPr>
                <a:t>Прямое назначение эксперта</a:t>
              </a:r>
            </a:p>
          </p:txBody>
        </p:sp>
        <p:sp>
          <p:nvSpPr>
            <p:cNvPr id="26632" name="Rectangle 65"/>
            <p:cNvSpPr>
              <a:spLocks noChangeArrowheads="1"/>
            </p:cNvSpPr>
            <p:nvPr/>
          </p:nvSpPr>
          <p:spPr bwMode="auto">
            <a:xfrm>
              <a:off x="6659563" y="5516563"/>
              <a:ext cx="865187" cy="2889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3" name="Rectangle 66"/>
            <p:cNvSpPr>
              <a:spLocks noChangeArrowheads="1"/>
            </p:cNvSpPr>
            <p:nvPr/>
          </p:nvSpPr>
          <p:spPr bwMode="auto">
            <a:xfrm>
              <a:off x="7236296" y="1557114"/>
              <a:ext cx="288925" cy="42481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4" name="AutoShape 67"/>
            <p:cNvSpPr>
              <a:spLocks noChangeArrowheads="1"/>
            </p:cNvSpPr>
            <p:nvPr/>
          </p:nvSpPr>
          <p:spPr bwMode="auto">
            <a:xfrm>
              <a:off x="6011863" y="1412875"/>
              <a:ext cx="1512887" cy="503238"/>
            </a:xfrm>
            <a:prstGeom prst="leftArrow">
              <a:avLst>
                <a:gd name="adj1" fmla="val 50000"/>
                <a:gd name="adj2" fmla="val 75158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5" name="Text Box 68"/>
            <p:cNvSpPr txBox="1">
              <a:spLocks noChangeArrowheads="1"/>
            </p:cNvSpPr>
            <p:nvPr/>
          </p:nvSpPr>
          <p:spPr bwMode="auto">
            <a:xfrm>
              <a:off x="7164288" y="1844675"/>
              <a:ext cx="428625" cy="410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100A84"/>
                  </a:solidFill>
                </a:rPr>
                <a:t>                         Отчетность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34925" y="155575"/>
            <a:ext cx="78120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Укрепление Бюро по стандартам МГС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(предложения ответственного секретаря МГС, директора 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Бюро по стандартам МГС)</a:t>
            </a:r>
          </a:p>
        </p:txBody>
      </p:sp>
      <p:grpSp>
        <p:nvGrpSpPr>
          <p:cNvPr id="27650" name="Группа 15"/>
          <p:cNvGrpSpPr>
            <a:grpSpLocks/>
          </p:cNvGrpSpPr>
          <p:nvPr/>
        </p:nvGrpSpPr>
        <p:grpSpPr bwMode="auto">
          <a:xfrm>
            <a:off x="179388" y="1341438"/>
            <a:ext cx="8856662" cy="4776787"/>
            <a:chOff x="179512" y="1340769"/>
            <a:chExt cx="8856984" cy="4777788"/>
          </a:xfrm>
        </p:grpSpPr>
        <p:sp>
          <p:nvSpPr>
            <p:cNvPr id="27651" name="Text Box 5"/>
            <p:cNvSpPr txBox="1">
              <a:spLocks noChangeArrowheads="1"/>
            </p:cNvSpPr>
            <p:nvPr/>
          </p:nvSpPr>
          <p:spPr bwMode="auto">
            <a:xfrm>
              <a:off x="1025880" y="2271249"/>
              <a:ext cx="183346" cy="173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000" b="1"/>
            </a:p>
          </p:txBody>
        </p:sp>
        <p:sp>
          <p:nvSpPr>
            <p:cNvPr id="26" name="Rectangle 1045"/>
            <p:cNvSpPr>
              <a:spLocks noChangeArrowheads="1"/>
            </p:cNvSpPr>
            <p:nvPr/>
          </p:nvSpPr>
          <p:spPr bwMode="auto">
            <a:xfrm rot="16200000">
              <a:off x="4609568" y="-1596982"/>
              <a:ext cx="269932" cy="61454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14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Директор Бюро по стандартам – Ответственный секретарь МГС </a:t>
              </a:r>
              <a:endParaRPr lang="ru-RU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27" name="Rectangle 1045"/>
            <p:cNvSpPr>
              <a:spLocks noChangeArrowheads="1"/>
            </p:cNvSpPr>
            <p:nvPr/>
          </p:nvSpPr>
          <p:spPr bwMode="auto">
            <a:xfrm rot="16200000">
              <a:off x="1261353" y="690818"/>
              <a:ext cx="932057" cy="30830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 Сектор стандартизации</a:t>
              </a: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Руководитель сектора</a:t>
              </a: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28" name="Rectangle 1045"/>
            <p:cNvSpPr>
              <a:spLocks noChangeArrowheads="1"/>
            </p:cNvSpPr>
            <p:nvPr/>
          </p:nvSpPr>
          <p:spPr bwMode="auto">
            <a:xfrm rot="16200000">
              <a:off x="23831" y="3022357"/>
              <a:ext cx="1157531" cy="8461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Группа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планирования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р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абот и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в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едения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МТК 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29" name="Rectangle 1045"/>
            <p:cNvSpPr>
              <a:spLocks noChangeArrowheads="1"/>
            </p:cNvSpPr>
            <p:nvPr/>
          </p:nvSpPr>
          <p:spPr bwMode="auto">
            <a:xfrm rot="16200000">
              <a:off x="4656383" y="574101"/>
              <a:ext cx="466823" cy="294015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 </a:t>
              </a:r>
              <a:endParaRPr lang="ru-RU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30" name="Rectangle 1045"/>
            <p:cNvSpPr>
              <a:spLocks noChangeArrowheads="1"/>
            </p:cNvSpPr>
            <p:nvPr/>
          </p:nvSpPr>
          <p:spPr bwMode="auto">
            <a:xfrm rot="16200000">
              <a:off x="7519542" y="741583"/>
              <a:ext cx="492228" cy="25416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 </a:t>
              </a:r>
              <a:r>
                <a:rPr lang="ru-RU" sz="1200" b="1" dirty="0">
                  <a:cs typeface="+mn-cs"/>
                </a:rPr>
                <a:t>Сектор организационного, </a:t>
              </a: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sz="1200" b="1" dirty="0">
                  <a:cs typeface="+mn-cs"/>
                </a:rPr>
                <a:t>бухгалтерского и кадрового </a:t>
              </a:r>
              <a:endParaRPr lang="ru-RU" sz="1200" b="1" dirty="0">
                <a:cs typeface="+mn-cs"/>
              </a:endParaRPr>
            </a:p>
            <a:p>
              <a:pPr algn="ctr">
                <a:lnSpc>
                  <a:spcPts val="900"/>
                </a:lnSpc>
                <a:spcBef>
                  <a:spcPts val="0"/>
                </a:spcBef>
                <a:defRPr/>
              </a:pPr>
              <a:r>
                <a:rPr lang="ru-RU" sz="1200" b="1" dirty="0">
                  <a:cs typeface="+mn-cs"/>
                </a:rPr>
                <a:t>обеспечения</a:t>
              </a:r>
              <a:endParaRPr lang="ru-RU" sz="1200" b="1" dirty="0">
                <a:cs typeface="+mn-cs"/>
              </a:endParaRPr>
            </a:p>
          </p:txBody>
        </p:sp>
        <p:sp>
          <p:nvSpPr>
            <p:cNvPr id="31" name="Rectangle 1045"/>
            <p:cNvSpPr>
              <a:spLocks noChangeArrowheads="1"/>
            </p:cNvSpPr>
            <p:nvPr/>
          </p:nvSpPr>
          <p:spPr bwMode="auto">
            <a:xfrm rot="16200000">
              <a:off x="1040661" y="2943773"/>
              <a:ext cx="1157531" cy="100333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Группа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анализа и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сопровождения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 планов и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программ  </a:t>
              </a:r>
            </a:p>
          </p:txBody>
        </p:sp>
        <p:sp>
          <p:nvSpPr>
            <p:cNvPr id="32" name="Rectangle 1045"/>
            <p:cNvSpPr>
              <a:spLocks noChangeArrowheads="1"/>
            </p:cNvSpPr>
            <p:nvPr/>
          </p:nvSpPr>
          <p:spPr bwMode="auto">
            <a:xfrm rot="16200000">
              <a:off x="2169415" y="2924722"/>
              <a:ext cx="1157531" cy="10414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Группа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подготовки и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ведения  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НД </a:t>
              </a:r>
              <a:endParaRPr lang="ru-RU" sz="1200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и  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баз данных</a:t>
              </a:r>
            </a:p>
            <a:p>
              <a:pPr algn="ctr">
                <a:lnSpc>
                  <a:spcPts val="9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 НД  </a:t>
              </a:r>
            </a:p>
          </p:txBody>
        </p:sp>
        <p:sp>
          <p:nvSpPr>
            <p:cNvPr id="33" name="Rectangle 1045"/>
            <p:cNvSpPr>
              <a:spLocks noChangeArrowheads="1"/>
            </p:cNvSpPr>
            <p:nvPr/>
          </p:nvSpPr>
          <p:spPr bwMode="auto">
            <a:xfrm rot="16200000">
              <a:off x="-311166" y="4521234"/>
              <a:ext cx="1411583" cy="41752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Руководитель группы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34" name="Rectangle 1045"/>
            <p:cNvSpPr>
              <a:spLocks noChangeArrowheads="1"/>
            </p:cNvSpPr>
            <p:nvPr/>
          </p:nvSpPr>
          <p:spPr bwMode="auto">
            <a:xfrm rot="16200000">
              <a:off x="1683600" y="4568067"/>
              <a:ext cx="1411583" cy="3238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Руководитель группы</a:t>
              </a:r>
            </a:p>
          </p:txBody>
        </p:sp>
        <p:sp>
          <p:nvSpPr>
            <p:cNvPr id="27661" name="Rectangle 1045"/>
            <p:cNvSpPr>
              <a:spLocks noChangeArrowheads="1"/>
            </p:cNvSpPr>
            <p:nvPr/>
          </p:nvSpPr>
          <p:spPr bwMode="auto">
            <a:xfrm rot="-5400000">
              <a:off x="2396929" y="4564417"/>
              <a:ext cx="1412598" cy="3315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</a:pPr>
              <a:r>
                <a:rPr lang="ru-RU" sz="1200" b="1">
                  <a:latin typeface="Arial Narrow" pitchFamily="34" charset="0"/>
                </a:rPr>
                <a:t>Ведущий специалист</a:t>
              </a:r>
            </a:p>
          </p:txBody>
        </p:sp>
        <p:sp>
          <p:nvSpPr>
            <p:cNvPr id="27662" name="Rectangle 1045"/>
            <p:cNvSpPr>
              <a:spLocks noChangeArrowheads="1"/>
            </p:cNvSpPr>
            <p:nvPr/>
          </p:nvSpPr>
          <p:spPr bwMode="auto">
            <a:xfrm rot="-5400000">
              <a:off x="2038460" y="4537450"/>
              <a:ext cx="1412598" cy="3854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</a:pPr>
              <a:r>
                <a:rPr lang="ru-RU" sz="1200" b="1">
                  <a:latin typeface="Arial Narrow" pitchFamily="34" charset="0"/>
                </a:rPr>
                <a:t>Ведущий специалист</a:t>
              </a:r>
            </a:p>
          </p:txBody>
        </p:sp>
        <p:sp>
          <p:nvSpPr>
            <p:cNvPr id="37" name="Rectangle 1045"/>
            <p:cNvSpPr>
              <a:spLocks noChangeArrowheads="1"/>
            </p:cNvSpPr>
            <p:nvPr/>
          </p:nvSpPr>
          <p:spPr bwMode="auto">
            <a:xfrm rot="16200000">
              <a:off x="662800" y="4479164"/>
              <a:ext cx="1411583" cy="5016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Руководитель группы</a:t>
              </a:r>
            </a:p>
          </p:txBody>
        </p:sp>
        <p:sp>
          <p:nvSpPr>
            <p:cNvPr id="38" name="Rectangle 1045"/>
            <p:cNvSpPr>
              <a:spLocks noChangeArrowheads="1"/>
            </p:cNvSpPr>
            <p:nvPr/>
          </p:nvSpPr>
          <p:spPr bwMode="auto">
            <a:xfrm rot="16200000">
              <a:off x="1164469" y="4479164"/>
              <a:ext cx="1411583" cy="5016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Ведущий специалист</a:t>
              </a:r>
            </a:p>
          </p:txBody>
        </p:sp>
        <p:sp>
          <p:nvSpPr>
            <p:cNvPr id="39" name="Rectangle 1045"/>
            <p:cNvSpPr>
              <a:spLocks noChangeArrowheads="1"/>
            </p:cNvSpPr>
            <p:nvPr/>
          </p:nvSpPr>
          <p:spPr bwMode="auto">
            <a:xfrm rot="16200000">
              <a:off x="108743" y="4518852"/>
              <a:ext cx="1411583" cy="42229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Ведущий специалист</a:t>
              </a:r>
            </a:p>
          </p:txBody>
        </p:sp>
        <p:sp>
          <p:nvSpPr>
            <p:cNvPr id="40" name="Rectangle 1045"/>
            <p:cNvSpPr>
              <a:spLocks noChangeArrowheads="1"/>
            </p:cNvSpPr>
            <p:nvPr/>
          </p:nvSpPr>
          <p:spPr bwMode="auto">
            <a:xfrm rot="16200000">
              <a:off x="2886173" y="4530757"/>
              <a:ext cx="1435401" cy="374664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НТКС каталогизация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27667" name="Rectangle 1045"/>
            <p:cNvSpPr>
              <a:spLocks noChangeArrowheads="1"/>
            </p:cNvSpPr>
            <p:nvPr/>
          </p:nvSpPr>
          <p:spPr bwMode="auto">
            <a:xfrm rot="-5400000">
              <a:off x="2940705" y="3172819"/>
              <a:ext cx="1326264" cy="3758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</a:pPr>
              <a:r>
                <a:rPr lang="ru-RU" sz="1200" b="1">
                  <a:latin typeface="Arial Narrow" pitchFamily="34" charset="0"/>
                </a:rPr>
                <a:t>Главный специалист</a:t>
              </a:r>
              <a:endParaRPr lang="ru-RU" sz="1200">
                <a:latin typeface="Arial Narrow" pitchFamily="34" charset="0"/>
              </a:endParaRPr>
            </a:p>
          </p:txBody>
        </p:sp>
        <p:sp>
          <p:nvSpPr>
            <p:cNvPr id="42" name="Rectangle 1045"/>
            <p:cNvSpPr>
              <a:spLocks noChangeArrowheads="1"/>
            </p:cNvSpPr>
            <p:nvPr/>
          </p:nvSpPr>
          <p:spPr bwMode="auto">
            <a:xfrm rot="16200000">
              <a:off x="3354513" y="3141410"/>
              <a:ext cx="1327428" cy="4540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Главный специалист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27669" name="Rectangle 1045"/>
            <p:cNvSpPr>
              <a:spLocks noChangeArrowheads="1"/>
            </p:cNvSpPr>
            <p:nvPr/>
          </p:nvSpPr>
          <p:spPr bwMode="auto">
            <a:xfrm rot="-5400000">
              <a:off x="3773993" y="3169243"/>
              <a:ext cx="1326264" cy="3828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</a:pPr>
              <a:r>
                <a:rPr lang="ru-RU" sz="1200" b="1">
                  <a:latin typeface="Arial Narrow" pitchFamily="34" charset="0"/>
                </a:rPr>
                <a:t>Главный специалист</a:t>
              </a:r>
              <a:endParaRPr lang="ru-RU" sz="1200">
                <a:latin typeface="Arial Narrow" pitchFamily="34" charset="0"/>
              </a:endParaRPr>
            </a:p>
          </p:txBody>
        </p:sp>
        <p:sp>
          <p:nvSpPr>
            <p:cNvPr id="44" name="Rectangle 1045"/>
            <p:cNvSpPr>
              <a:spLocks noChangeArrowheads="1"/>
            </p:cNvSpPr>
            <p:nvPr/>
          </p:nvSpPr>
          <p:spPr bwMode="auto">
            <a:xfrm rot="16200000">
              <a:off x="4203062" y="3129503"/>
              <a:ext cx="1327428" cy="47785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Главный специалист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45" name="Rectangle 1045"/>
            <p:cNvSpPr>
              <a:spLocks noChangeArrowheads="1"/>
            </p:cNvSpPr>
            <p:nvPr/>
          </p:nvSpPr>
          <p:spPr bwMode="auto">
            <a:xfrm rot="16200000">
              <a:off x="4689648" y="3120772"/>
              <a:ext cx="1327428" cy="4953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Главный специалист</a:t>
              </a:r>
            </a:p>
          </p:txBody>
        </p:sp>
        <p:sp>
          <p:nvSpPr>
            <p:cNvPr id="46" name="Rectangle 1045"/>
            <p:cNvSpPr>
              <a:spLocks noChangeArrowheads="1"/>
            </p:cNvSpPr>
            <p:nvPr/>
          </p:nvSpPr>
          <p:spPr bwMode="auto">
            <a:xfrm rot="16200000">
              <a:off x="5124639" y="3173160"/>
              <a:ext cx="1327428" cy="3746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Главный специалист</a:t>
              </a:r>
            </a:p>
          </p:txBody>
        </p:sp>
        <p:sp>
          <p:nvSpPr>
            <p:cNvPr id="47" name="Rectangle 1045"/>
            <p:cNvSpPr>
              <a:spLocks noChangeArrowheads="1"/>
            </p:cNvSpPr>
            <p:nvPr/>
          </p:nvSpPr>
          <p:spPr bwMode="auto">
            <a:xfrm rot="16200000">
              <a:off x="5500097" y="3172366"/>
              <a:ext cx="1327428" cy="37625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Главный специалист</a:t>
              </a:r>
              <a:endParaRPr lang="ru-RU" sz="1200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48" name="Rectangle 1045"/>
            <p:cNvSpPr>
              <a:spLocks noChangeArrowheads="1"/>
            </p:cNvSpPr>
            <p:nvPr/>
          </p:nvSpPr>
          <p:spPr bwMode="auto">
            <a:xfrm rot="16200000">
              <a:off x="3316405" y="4506946"/>
              <a:ext cx="1403644" cy="454042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 err="1">
                  <a:latin typeface="Arial Narrow" pitchFamily="34" charset="0"/>
                  <a:cs typeface="+mn-cs"/>
                </a:rPr>
                <a:t>НТМетр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, РГ </a:t>
              </a:r>
              <a:r>
                <a:rPr lang="ru-RU" sz="1200" b="1" dirty="0" err="1">
                  <a:latin typeface="Arial Narrow" pitchFamily="34" charset="0"/>
                  <a:cs typeface="+mn-cs"/>
                </a:rPr>
                <a:t>НТКМетр</a:t>
              </a:r>
              <a:endParaRPr lang="ru-RU" sz="1200" b="1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49" name="Rectangle 1045"/>
            <p:cNvSpPr>
              <a:spLocks noChangeArrowheads="1"/>
            </p:cNvSpPr>
            <p:nvPr/>
          </p:nvSpPr>
          <p:spPr bwMode="auto">
            <a:xfrm rot="16200000">
              <a:off x="3734726" y="4542666"/>
              <a:ext cx="1403644" cy="382602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НТКОС, Премия СНГ</a:t>
              </a:r>
            </a:p>
          </p:txBody>
        </p:sp>
        <p:sp>
          <p:nvSpPr>
            <p:cNvPr id="50" name="Rectangle 1045"/>
            <p:cNvSpPr>
              <a:spLocks noChangeArrowheads="1"/>
            </p:cNvSpPr>
            <p:nvPr/>
          </p:nvSpPr>
          <p:spPr bwMode="auto">
            <a:xfrm rot="16200000">
              <a:off x="4164954" y="4495039"/>
              <a:ext cx="1403644" cy="477854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НТКА каталогизация</a:t>
              </a:r>
            </a:p>
          </p:txBody>
        </p:sp>
        <p:sp>
          <p:nvSpPr>
            <p:cNvPr id="51" name="Rectangle 1045"/>
            <p:cNvSpPr>
              <a:spLocks noChangeArrowheads="1"/>
            </p:cNvSpPr>
            <p:nvPr/>
          </p:nvSpPr>
          <p:spPr bwMode="auto">
            <a:xfrm rot="16200000">
              <a:off x="4651540" y="4486308"/>
              <a:ext cx="1403644" cy="495318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НТКН</a:t>
              </a:r>
            </a:p>
          </p:txBody>
        </p:sp>
        <p:sp>
          <p:nvSpPr>
            <p:cNvPr id="52" name="Rectangle 1045"/>
            <p:cNvSpPr>
              <a:spLocks noChangeArrowheads="1"/>
            </p:cNvSpPr>
            <p:nvPr/>
          </p:nvSpPr>
          <p:spPr bwMode="auto">
            <a:xfrm rot="16200000">
              <a:off x="5085737" y="4545842"/>
              <a:ext cx="1405231" cy="374664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>
                  <a:latin typeface="Arial Narrow" pitchFamily="34" charset="0"/>
                  <a:cs typeface="+mn-cs"/>
                </a:rPr>
                <a:t>РГ ИТ, инф. </a:t>
              </a:r>
              <a:r>
                <a:rPr lang="ru-RU" sz="1200" b="1" dirty="0" err="1">
                  <a:latin typeface="Arial Narrow" pitchFamily="34" charset="0"/>
                  <a:cs typeface="+mn-cs"/>
                </a:rPr>
                <a:t>Техн</a:t>
              </a:r>
              <a:endParaRPr lang="ru-RU" sz="1200" b="1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53" name="Rectangle 1045"/>
            <p:cNvSpPr>
              <a:spLocks noChangeArrowheads="1"/>
            </p:cNvSpPr>
            <p:nvPr/>
          </p:nvSpPr>
          <p:spPr bwMode="auto">
            <a:xfrm rot="16200000">
              <a:off x="5461194" y="4545048"/>
              <a:ext cx="1405231" cy="376252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/>
            <a:lstStyle/>
            <a:p>
              <a:pPr algn="ctr">
                <a:lnSpc>
                  <a:spcPts val="2000"/>
                </a:lnSpc>
                <a:spcBef>
                  <a:spcPct val="50000"/>
                </a:spcBef>
                <a:defRPr/>
              </a:pPr>
              <a:r>
                <a:rPr lang="ru-RU" sz="1200" b="1" dirty="0" err="1">
                  <a:latin typeface="Arial Narrow" pitchFamily="34" charset="0"/>
                  <a:cs typeface="+mn-cs"/>
                </a:rPr>
                <a:t>Международн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. </a:t>
              </a:r>
              <a:r>
                <a:rPr lang="ru-RU" sz="1200" b="1" dirty="0" err="1">
                  <a:latin typeface="Arial Narrow" pitchFamily="34" charset="0"/>
                  <a:cs typeface="+mn-cs"/>
                </a:rPr>
                <a:t>сотрудн</a:t>
              </a:r>
              <a:r>
                <a:rPr lang="ru-RU" sz="1200" b="1" dirty="0">
                  <a:latin typeface="Arial Narrow" pitchFamily="34" charset="0"/>
                  <a:cs typeface="+mn-cs"/>
                </a:rPr>
                <a:t>.</a:t>
              </a:r>
            </a:p>
          </p:txBody>
        </p:sp>
        <p:sp>
          <p:nvSpPr>
            <p:cNvPr id="27680" name="Rectangle 1045"/>
            <p:cNvSpPr>
              <a:spLocks noChangeArrowheads="1"/>
            </p:cNvSpPr>
            <p:nvPr/>
          </p:nvSpPr>
          <p:spPr bwMode="auto">
            <a:xfrm rot="-5400000">
              <a:off x="6466217" y="2724153"/>
              <a:ext cx="1327238" cy="127200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/>
            <a:lstStyle/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endParaRPr lang="ru-RU" b="1">
                <a:latin typeface="Arial Narrow" pitchFamily="34" charset="0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endParaRPr lang="ru-RU" b="1">
                <a:latin typeface="Arial Narrow" pitchFamily="34" charset="0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endParaRPr lang="ru-RU" b="1">
                <a:latin typeface="Arial Narrow" pitchFamily="34" charset="0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endParaRPr lang="ru-RU" b="1">
                <a:latin typeface="Arial Narrow" pitchFamily="34" charset="0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r>
                <a:rPr lang="ru-RU" b="1">
                  <a:latin typeface="Arial Narrow" pitchFamily="34" charset="0"/>
                </a:rPr>
                <a:t>Специалист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</a:pPr>
              <a:r>
                <a:rPr lang="ru-RU" b="1">
                  <a:latin typeface="Arial Narrow" pitchFamily="34" charset="0"/>
                </a:rPr>
                <a:t> 1к.  </a:t>
              </a:r>
              <a:endParaRPr lang="ru-RU">
                <a:latin typeface="Arial Narrow" pitchFamily="34" charset="0"/>
              </a:endParaRPr>
            </a:p>
          </p:txBody>
        </p:sp>
        <p:sp>
          <p:nvSpPr>
            <p:cNvPr id="55" name="Rectangle 1045"/>
            <p:cNvSpPr>
              <a:spLocks noChangeArrowheads="1"/>
            </p:cNvSpPr>
            <p:nvPr/>
          </p:nvSpPr>
          <p:spPr bwMode="auto">
            <a:xfrm rot="16200000">
              <a:off x="7737759" y="2733408"/>
              <a:ext cx="1327428" cy="12700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Специалист</a:t>
              </a: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 </a:t>
              </a:r>
              <a:r>
                <a:rPr lang="ru-RU" b="1" dirty="0">
                  <a:latin typeface="Arial Narrow" pitchFamily="34" charset="0"/>
                  <a:cs typeface="+mn-cs"/>
                </a:rPr>
                <a:t>2к</a:t>
              </a:r>
              <a:r>
                <a:rPr lang="ru-RU" b="1" dirty="0">
                  <a:latin typeface="Arial Narrow" pitchFamily="34" charset="0"/>
                  <a:cs typeface="+mn-cs"/>
                </a:rPr>
                <a:t>.  </a:t>
              </a:r>
              <a:endParaRPr lang="ru-RU" dirty="0">
                <a:latin typeface="Arial Narrow" pitchFamily="34" charset="0"/>
                <a:cs typeface="+mn-cs"/>
              </a:endParaRPr>
            </a:p>
          </p:txBody>
        </p:sp>
        <p:sp>
          <p:nvSpPr>
            <p:cNvPr id="56" name="Rectangle 1045"/>
            <p:cNvSpPr>
              <a:spLocks noChangeArrowheads="1"/>
            </p:cNvSpPr>
            <p:nvPr/>
          </p:nvSpPr>
          <p:spPr bwMode="auto">
            <a:xfrm rot="16200000">
              <a:off x="6424842" y="4094181"/>
              <a:ext cx="1411583" cy="1271633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Учет кадров,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ведение дело-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производства 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и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архива</a:t>
              </a:r>
            </a:p>
          </p:txBody>
        </p:sp>
        <p:sp>
          <p:nvSpPr>
            <p:cNvPr id="57" name="Rectangle 1045"/>
            <p:cNvSpPr>
              <a:spLocks noChangeArrowheads="1"/>
            </p:cNvSpPr>
            <p:nvPr/>
          </p:nvSpPr>
          <p:spPr bwMode="auto">
            <a:xfrm rot="16200000">
              <a:off x="7695681" y="4094975"/>
              <a:ext cx="1411583" cy="1270046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vert="eaVert" wrap="none"/>
            <a:lstStyle/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endParaRPr lang="ru-RU" b="1" dirty="0">
                <a:latin typeface="Arial Narrow" pitchFamily="34" charset="0"/>
                <a:cs typeface="+mn-cs"/>
              </a:endParaRP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Материальное</a:t>
              </a:r>
            </a:p>
            <a:p>
              <a:pPr algn="ctr">
                <a:lnSpc>
                  <a:spcPts val="600"/>
                </a:lnSpc>
                <a:spcBef>
                  <a:spcPct val="50000"/>
                </a:spcBef>
                <a:defRPr/>
              </a:pPr>
              <a:r>
                <a:rPr lang="ru-RU" b="1" dirty="0">
                  <a:latin typeface="Arial Narrow" pitchFamily="34" charset="0"/>
                  <a:cs typeface="+mn-cs"/>
                </a:rPr>
                <a:t>обеспечение</a:t>
              </a:r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>
            <a:xfrm>
              <a:off x="1619426" y="1677390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1727380" y="1677390"/>
              <a:ext cx="603907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>
              <a:stCxn id="26" idx="1"/>
            </p:cNvCxnSpPr>
            <p:nvPr/>
          </p:nvCxnSpPr>
          <p:spPr>
            <a:xfrm flipH="1">
              <a:off x="4745328" y="1610701"/>
              <a:ext cx="0" cy="2000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>
              <a:endCxn id="30" idx="3"/>
            </p:cNvCxnSpPr>
            <p:nvPr/>
          </p:nvCxnSpPr>
          <p:spPr>
            <a:xfrm>
              <a:off x="7766450" y="1677390"/>
              <a:ext cx="0" cy="8891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>
              <a:stCxn id="27" idx="3"/>
            </p:cNvCxnSpPr>
            <p:nvPr/>
          </p:nvCxnSpPr>
          <p:spPr>
            <a:xfrm flipV="1">
              <a:off x="1727380" y="1688504"/>
              <a:ext cx="0" cy="778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>
              <a:stCxn id="27" idx="2"/>
              <a:endCxn id="29" idx="0"/>
            </p:cNvCxnSpPr>
            <p:nvPr/>
          </p:nvCxnSpPr>
          <p:spPr>
            <a:xfrm flipV="1">
              <a:off x="3268899" y="2044178"/>
              <a:ext cx="150817" cy="1873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>
              <a:stCxn id="27" idx="1"/>
            </p:cNvCxnSpPr>
            <p:nvPr/>
          </p:nvCxnSpPr>
          <p:spPr>
            <a:xfrm>
              <a:off x="1727380" y="2698365"/>
              <a:ext cx="0" cy="1683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603389" y="2782521"/>
              <a:ext cx="22352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2838671" y="2782521"/>
              <a:ext cx="0" cy="8415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>
              <a:endCxn id="28" idx="3"/>
            </p:cNvCxnSpPr>
            <p:nvPr/>
          </p:nvCxnSpPr>
          <p:spPr>
            <a:xfrm flipH="1">
              <a:off x="603389" y="2782521"/>
              <a:ext cx="0" cy="8415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694" name="Rectangle 1045"/>
            <p:cNvSpPr>
              <a:spLocks noChangeArrowheads="1"/>
            </p:cNvSpPr>
            <p:nvPr/>
          </p:nvSpPr>
          <p:spPr bwMode="auto">
            <a:xfrm rot="-5400000">
              <a:off x="4669746" y="1020830"/>
              <a:ext cx="465471" cy="29394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/>
            <a:lstStyle/>
            <a:p>
              <a:pPr algn="ctr">
                <a:lnSpc>
                  <a:spcPts val="900"/>
                </a:lnSpc>
              </a:pPr>
              <a:r>
                <a:rPr lang="ru-RU" b="1">
                  <a:latin typeface="Arial Narrow" pitchFamily="34" charset="0"/>
                </a:rPr>
                <a:t> </a:t>
              </a:r>
              <a:endParaRPr lang="ru-RU">
                <a:latin typeface="Arial Narrow" pitchFamily="34" charset="0"/>
              </a:endParaRPr>
            </a:p>
          </p:txBody>
        </p:sp>
        <p:sp>
          <p:nvSpPr>
            <p:cNvPr id="27695" name="TextBox 8"/>
            <p:cNvSpPr txBox="1">
              <a:spLocks noChangeArrowheads="1"/>
            </p:cNvSpPr>
            <p:nvPr/>
          </p:nvSpPr>
          <p:spPr bwMode="auto">
            <a:xfrm>
              <a:off x="3432762" y="1772816"/>
              <a:ext cx="293943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 b="1"/>
                <a:t>Сектор главных специалистов по </a:t>
              </a:r>
            </a:p>
            <a:p>
              <a:pPr algn="ctr"/>
              <a:r>
                <a:rPr lang="ru-RU" sz="1200" b="1"/>
                <a:t>Направлениям деятельности МГС </a:t>
              </a:r>
            </a:p>
          </p:txBody>
        </p:sp>
        <p:sp>
          <p:nvSpPr>
            <p:cNvPr id="27696" name="TextBox 9"/>
            <p:cNvSpPr txBox="1">
              <a:spLocks noChangeArrowheads="1"/>
            </p:cNvSpPr>
            <p:nvPr/>
          </p:nvSpPr>
          <p:spPr bwMode="auto">
            <a:xfrm>
              <a:off x="3432763" y="2301884"/>
              <a:ext cx="29265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 b="1"/>
                <a:t>Заместитель директора – </a:t>
              </a:r>
            </a:p>
            <a:p>
              <a:pPr algn="ctr"/>
              <a:r>
                <a:rPr lang="ru-RU" sz="1200" b="1"/>
                <a:t>руководитель сектора</a:t>
              </a:r>
            </a:p>
          </p:txBody>
        </p:sp>
        <p:sp>
          <p:nvSpPr>
            <p:cNvPr id="27697" name="Rectangle 1045"/>
            <p:cNvSpPr>
              <a:spLocks noChangeArrowheads="1"/>
            </p:cNvSpPr>
            <p:nvPr/>
          </p:nvSpPr>
          <p:spPr bwMode="auto">
            <a:xfrm rot="-5400000">
              <a:off x="7510528" y="1192689"/>
              <a:ext cx="491152" cy="254130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tIns="0"/>
            <a:lstStyle/>
            <a:p>
              <a:pPr algn="ctr"/>
              <a:r>
                <a:rPr lang="ru-RU" b="1">
                  <a:latin typeface="Arial Narrow" pitchFamily="34" charset="0"/>
                </a:rPr>
                <a:t> </a:t>
              </a:r>
              <a:endParaRPr lang="ru-RU" sz="1200" b="1"/>
            </a:p>
          </p:txBody>
        </p:sp>
        <p:sp>
          <p:nvSpPr>
            <p:cNvPr id="27698" name="TextBox 78"/>
            <p:cNvSpPr txBox="1">
              <a:spLocks noChangeArrowheads="1"/>
            </p:cNvSpPr>
            <p:nvPr/>
          </p:nvSpPr>
          <p:spPr bwMode="auto">
            <a:xfrm>
              <a:off x="6511709" y="2232131"/>
              <a:ext cx="252478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 b="1"/>
                <a:t>Заместитель Директора</a:t>
              </a:r>
            </a:p>
            <a:p>
              <a:pPr algn="ctr"/>
              <a:r>
                <a:rPr lang="ru-RU" sz="1200" b="1"/>
                <a:t> – Главный бухгалтер 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50952" y="5805754"/>
              <a:ext cx="352438" cy="28739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700" name="TextBox 14"/>
            <p:cNvSpPr txBox="1">
              <a:spLocks noChangeArrowheads="1"/>
            </p:cNvSpPr>
            <p:nvPr/>
          </p:nvSpPr>
          <p:spPr bwMode="auto">
            <a:xfrm>
              <a:off x="755576" y="5780003"/>
              <a:ext cx="218189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 - требуемые штаты</a:t>
              </a: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2886297" y="5805754"/>
              <a:ext cx="350851" cy="2873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702" name="TextBox 82"/>
            <p:cNvSpPr txBox="1">
              <a:spLocks noChangeArrowheads="1"/>
            </p:cNvSpPr>
            <p:nvPr/>
          </p:nvSpPr>
          <p:spPr bwMode="auto">
            <a:xfrm>
              <a:off x="3275856" y="5780003"/>
              <a:ext cx="218189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 - имеемые штаты</a:t>
              </a: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5250171" y="5797815"/>
              <a:ext cx="350850" cy="28739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704" name="TextBox 84"/>
            <p:cNvSpPr txBox="1">
              <a:spLocks noChangeArrowheads="1"/>
            </p:cNvSpPr>
            <p:nvPr/>
          </p:nvSpPr>
          <p:spPr bwMode="auto">
            <a:xfrm>
              <a:off x="5580112" y="5754742"/>
              <a:ext cx="218189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  - функционал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4"/>
          <p:cNvSpPr>
            <a:spLocks noChangeArrowheads="1"/>
          </p:cNvSpPr>
          <p:nvPr/>
        </p:nvSpPr>
        <p:spPr bwMode="auto">
          <a:xfrm>
            <a:off x="804863" y="1989138"/>
            <a:ext cx="757396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100A84"/>
                </a:solidFill>
              </a:rPr>
              <a:t>Перспективные мероприятия</a:t>
            </a:r>
          </a:p>
          <a:p>
            <a:pPr algn="ctr"/>
            <a:endParaRPr lang="ru-RU" sz="3600" b="1">
              <a:solidFill>
                <a:srgbClr val="100A84"/>
              </a:solidFill>
            </a:endParaRPr>
          </a:p>
          <a:p>
            <a:pPr algn="ctr"/>
            <a:r>
              <a:rPr lang="ru-RU" sz="3600">
                <a:solidFill>
                  <a:srgbClr val="100A84"/>
                </a:solidFill>
              </a:rPr>
              <a:t>Разработка и согласование новой </a:t>
            </a:r>
          </a:p>
          <a:p>
            <a:pPr algn="ctr"/>
            <a:r>
              <a:rPr lang="ru-RU" sz="3600">
                <a:solidFill>
                  <a:srgbClr val="100A84"/>
                </a:solidFill>
              </a:rPr>
              <a:t>структуры МГС, а также новых </a:t>
            </a:r>
          </a:p>
          <a:p>
            <a:pPr algn="ctr"/>
            <a:r>
              <a:rPr lang="ru-RU" sz="3600">
                <a:solidFill>
                  <a:srgbClr val="100A84"/>
                </a:solidFill>
              </a:rPr>
              <a:t>принципов финансирования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34925" y="155575"/>
            <a:ext cx="78120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>
                <a:solidFill>
                  <a:srgbClr val="1F5FA0"/>
                </a:solidFill>
              </a:rPr>
              <a:t>Действующая структура Межгосударственного совета </a:t>
            </a:r>
          </a:p>
          <a:p>
            <a:pPr algn="ctr">
              <a:lnSpc>
                <a:spcPct val="85000"/>
              </a:lnSpc>
            </a:pPr>
            <a:r>
              <a:rPr lang="ru-RU" sz="2000" b="1">
                <a:solidFill>
                  <a:srgbClr val="1F5FA0"/>
                </a:solidFill>
              </a:rPr>
              <a:t>по стандартизации,</a:t>
            </a:r>
            <a:r>
              <a:rPr lang="en-US" sz="2000" b="1">
                <a:solidFill>
                  <a:srgbClr val="1F5FA0"/>
                </a:solidFill>
              </a:rPr>
              <a:t> </a:t>
            </a:r>
            <a:r>
              <a:rPr lang="ru-RU" sz="2000" b="1">
                <a:solidFill>
                  <a:srgbClr val="1F5FA0"/>
                </a:solidFill>
              </a:rPr>
              <a:t>метрологии и сертификации</a:t>
            </a:r>
          </a:p>
        </p:txBody>
      </p:sp>
      <p:grpSp>
        <p:nvGrpSpPr>
          <p:cNvPr id="29698" name="Группа 1"/>
          <p:cNvGrpSpPr>
            <a:grpSpLocks/>
          </p:cNvGrpSpPr>
          <p:nvPr/>
        </p:nvGrpSpPr>
        <p:grpSpPr bwMode="auto">
          <a:xfrm>
            <a:off x="34925" y="1017588"/>
            <a:ext cx="8675688" cy="5387975"/>
            <a:chOff x="331788" y="1018032"/>
            <a:chExt cx="8675687" cy="5387531"/>
          </a:xfrm>
        </p:grpSpPr>
        <p:sp>
          <p:nvSpPr>
            <p:cNvPr id="30" name="Rectangle 40"/>
            <p:cNvSpPr>
              <a:spLocks noChangeArrowheads="1"/>
            </p:cNvSpPr>
            <p:nvPr/>
          </p:nvSpPr>
          <p:spPr bwMode="auto">
            <a:xfrm>
              <a:off x="458788" y="4778509"/>
              <a:ext cx="1584325" cy="561929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3366"/>
                  </a:solidFill>
                  <a:cs typeface="Arial" pitchFamily="34" charset="0"/>
                </a:rPr>
                <a:t>Представители государств – членов СНГ</a:t>
              </a: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3348038" y="5988084"/>
              <a:ext cx="1584325" cy="417479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3366"/>
                  </a:solidFill>
                  <a:cs typeface="Arial" pitchFamily="34" charset="0"/>
                </a:rPr>
                <a:t>Представители НО</a:t>
              </a: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3338513" y="4754699"/>
              <a:ext cx="1584325" cy="417478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3366"/>
                  </a:solidFill>
                  <a:cs typeface="Arial" pitchFamily="34" charset="0"/>
                </a:rPr>
                <a:t>Представители НО</a:t>
              </a:r>
            </a:p>
          </p:txBody>
        </p:sp>
        <p:sp>
          <p:nvSpPr>
            <p:cNvPr id="24" name="Rectangle 40"/>
            <p:cNvSpPr>
              <a:spLocks noChangeArrowheads="1"/>
            </p:cNvSpPr>
            <p:nvPr/>
          </p:nvSpPr>
          <p:spPr bwMode="auto">
            <a:xfrm>
              <a:off x="2252663" y="3287970"/>
              <a:ext cx="3040063" cy="646059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Директор Бюро по стандартам – Ответственный секретарь МГС</a:t>
              </a:r>
            </a:p>
          </p:txBody>
        </p:sp>
        <p:sp>
          <p:nvSpPr>
            <p:cNvPr id="18" name="Rectangle 41"/>
            <p:cNvSpPr>
              <a:spLocks noChangeArrowheads="1"/>
            </p:cNvSpPr>
            <p:nvPr/>
          </p:nvSpPr>
          <p:spPr bwMode="auto">
            <a:xfrm>
              <a:off x="3348038" y="5484889"/>
              <a:ext cx="1295400" cy="57621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17" name="Rectangle 41"/>
            <p:cNvSpPr>
              <a:spLocks noChangeArrowheads="1"/>
            </p:cNvSpPr>
            <p:nvPr/>
          </p:nvSpPr>
          <p:spPr bwMode="auto">
            <a:xfrm>
              <a:off x="3343276" y="4243566"/>
              <a:ext cx="1295400" cy="57462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16" name="Rectangle 41"/>
            <p:cNvSpPr>
              <a:spLocks noChangeArrowheads="1"/>
            </p:cNvSpPr>
            <p:nvPr/>
          </p:nvSpPr>
          <p:spPr bwMode="auto">
            <a:xfrm>
              <a:off x="3278188" y="5411870"/>
              <a:ext cx="1295400" cy="57621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15" name="Rectangle 41"/>
            <p:cNvSpPr>
              <a:spLocks noChangeArrowheads="1"/>
            </p:cNvSpPr>
            <p:nvPr/>
          </p:nvSpPr>
          <p:spPr bwMode="auto">
            <a:xfrm>
              <a:off x="3271838" y="4170547"/>
              <a:ext cx="1295400" cy="57621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11" name="Rectangle 40"/>
            <p:cNvSpPr>
              <a:spLocks noChangeArrowheads="1"/>
            </p:cNvSpPr>
            <p:nvPr/>
          </p:nvSpPr>
          <p:spPr bwMode="auto">
            <a:xfrm>
              <a:off x="2897188" y="1843464"/>
              <a:ext cx="1890713" cy="296838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3366"/>
                  </a:solidFill>
                  <a:cs typeface="Arial" pitchFamily="34" charset="0"/>
                </a:rPr>
                <a:t>Члены МГС</a:t>
              </a:r>
            </a:p>
          </p:txBody>
        </p:sp>
        <p:sp>
          <p:nvSpPr>
            <p:cNvPr id="5" name="Rectangle 40"/>
            <p:cNvSpPr>
              <a:spLocks noChangeArrowheads="1"/>
            </p:cNvSpPr>
            <p:nvPr/>
          </p:nvSpPr>
          <p:spPr bwMode="auto">
            <a:xfrm>
              <a:off x="2627313" y="1557738"/>
              <a:ext cx="2295525" cy="287313"/>
            </a:xfrm>
            <a:prstGeom prst="rect">
              <a:avLst/>
            </a:prstGeom>
            <a:solidFill>
              <a:srgbClr val="EAF0F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3366"/>
                  </a:solidFill>
                  <a:cs typeface="Arial" pitchFamily="34" charset="0"/>
                </a:rPr>
                <a:t>Председатель МГС</a:t>
              </a:r>
            </a:p>
          </p:txBody>
        </p:sp>
        <p:sp>
          <p:nvSpPr>
            <p:cNvPr id="4" name="Rectangle 41"/>
            <p:cNvSpPr>
              <a:spLocks noChangeArrowheads="1"/>
            </p:cNvSpPr>
            <p:nvPr/>
          </p:nvSpPr>
          <p:spPr bwMode="auto">
            <a:xfrm>
              <a:off x="2699792" y="1084635"/>
              <a:ext cx="2088232" cy="472157"/>
            </a:xfrm>
            <a:prstGeom prst="rect">
              <a:avLst/>
            </a:prstGeom>
            <a:solidFill>
              <a:srgbClr val="003A6B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МГС</a:t>
              </a:r>
            </a:p>
          </p:txBody>
        </p:sp>
        <p:sp>
          <p:nvSpPr>
            <p:cNvPr id="29712" name="Прямоугольник 9"/>
            <p:cNvSpPr>
              <a:spLocks noChangeArrowheads="1"/>
            </p:cNvSpPr>
            <p:nvPr/>
          </p:nvSpPr>
          <p:spPr bwMode="auto">
            <a:xfrm>
              <a:off x="5148263" y="1233914"/>
              <a:ext cx="2663825" cy="320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500" b="1">
                  <a:solidFill>
                    <a:srgbClr val="002060"/>
                  </a:solidFill>
                </a:rPr>
                <a:t>Заседания 2 раза в год</a:t>
              </a:r>
            </a:p>
          </p:txBody>
        </p:sp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2657476" y="2395868"/>
              <a:ext cx="2590800" cy="576215"/>
            </a:xfrm>
            <a:prstGeom prst="rect">
              <a:avLst/>
            </a:prstGeom>
            <a:solidFill>
              <a:srgbClr val="3184D7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b="1" dirty="0">
                  <a:solidFill>
                    <a:prstClr val="white"/>
                  </a:solidFill>
                  <a:cs typeface="Arial" pitchFamily="34" charset="0"/>
                </a:rPr>
                <a:t>Бюро по стандартам</a:t>
              </a:r>
            </a:p>
          </p:txBody>
        </p:sp>
        <p:sp>
          <p:nvSpPr>
            <p:cNvPr id="13" name="Rectangle 41"/>
            <p:cNvSpPr>
              <a:spLocks noChangeArrowheads="1"/>
            </p:cNvSpPr>
            <p:nvPr/>
          </p:nvSpPr>
          <p:spPr bwMode="auto">
            <a:xfrm>
              <a:off x="3216276" y="4099115"/>
              <a:ext cx="1295400" cy="57621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b="1" dirty="0">
                  <a:solidFill>
                    <a:srgbClr val="003366"/>
                  </a:solidFill>
                  <a:cs typeface="Arial" pitchFamily="34" charset="0"/>
                </a:rPr>
                <a:t>НТК</a:t>
              </a:r>
            </a:p>
          </p:txBody>
        </p:sp>
        <p:sp>
          <p:nvSpPr>
            <p:cNvPr id="14" name="Rectangle 41"/>
            <p:cNvSpPr>
              <a:spLocks noChangeArrowheads="1"/>
            </p:cNvSpPr>
            <p:nvPr/>
          </p:nvSpPr>
          <p:spPr bwMode="auto">
            <a:xfrm>
              <a:off x="3195638" y="5340438"/>
              <a:ext cx="1295400" cy="57621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b="1" dirty="0">
                  <a:solidFill>
                    <a:srgbClr val="003366"/>
                  </a:solidFill>
                  <a:cs typeface="Arial" pitchFamily="34" charset="0"/>
                </a:rPr>
                <a:t>РГ</a:t>
              </a:r>
            </a:p>
          </p:txBody>
        </p:sp>
        <p:sp>
          <p:nvSpPr>
            <p:cNvPr id="29716" name="Прямоугольник 18"/>
            <p:cNvSpPr>
              <a:spLocks noChangeArrowheads="1"/>
            </p:cNvSpPr>
            <p:nvPr/>
          </p:nvSpPr>
          <p:spPr bwMode="auto">
            <a:xfrm>
              <a:off x="971550" y="2226020"/>
              <a:ext cx="1925638" cy="30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i="1">
                  <a:solidFill>
                    <a:srgbClr val="002060"/>
                  </a:solidFill>
                </a:rPr>
                <a:t>Руководители НО</a:t>
              </a:r>
            </a:p>
          </p:txBody>
        </p:sp>
        <p:sp>
          <p:nvSpPr>
            <p:cNvPr id="29717" name="Прямоугольник 19"/>
            <p:cNvSpPr>
              <a:spLocks noChangeArrowheads="1"/>
            </p:cNvSpPr>
            <p:nvPr/>
          </p:nvSpPr>
          <p:spPr bwMode="auto">
            <a:xfrm>
              <a:off x="5248275" y="1845051"/>
              <a:ext cx="3095625" cy="30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i="1">
                  <a:solidFill>
                    <a:srgbClr val="002060"/>
                  </a:solidFill>
                </a:rPr>
                <a:t>Руководители НО поочередно</a:t>
              </a:r>
            </a:p>
          </p:txBody>
        </p:sp>
        <p:sp>
          <p:nvSpPr>
            <p:cNvPr id="29718" name="Прямоугольник 20"/>
            <p:cNvSpPr>
              <a:spLocks noChangeArrowheads="1"/>
            </p:cNvSpPr>
            <p:nvPr/>
          </p:nvSpPr>
          <p:spPr bwMode="auto">
            <a:xfrm>
              <a:off x="5292725" y="2764138"/>
              <a:ext cx="2965450" cy="517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i="1">
                  <a:solidFill>
                    <a:srgbClr val="002060"/>
                  </a:solidFill>
                </a:rPr>
                <a:t>Постоянный рабочий орган и </a:t>
              </a:r>
              <a:br>
                <a:rPr lang="ru-RU" sz="1400" b="1" i="1">
                  <a:solidFill>
                    <a:srgbClr val="002060"/>
                  </a:solidFill>
                </a:rPr>
              </a:br>
              <a:r>
                <a:rPr lang="ru-RU" sz="1400" b="1" i="1">
                  <a:solidFill>
                    <a:srgbClr val="002060"/>
                  </a:solidFill>
                </a:rPr>
                <a:t>депозитарий документов </a:t>
              </a:r>
            </a:p>
          </p:txBody>
        </p:sp>
        <p:sp>
          <p:nvSpPr>
            <p:cNvPr id="29719" name="Прямоугольник 21"/>
            <p:cNvSpPr>
              <a:spLocks noChangeArrowheads="1"/>
            </p:cNvSpPr>
            <p:nvPr/>
          </p:nvSpPr>
          <p:spPr bwMode="auto">
            <a:xfrm>
              <a:off x="5076825" y="4076892"/>
              <a:ext cx="2879725" cy="517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i="1">
                  <a:solidFill>
                    <a:srgbClr val="002060"/>
                  </a:solidFill>
                </a:rPr>
                <a:t>Постоянно действующие </a:t>
              </a:r>
              <a:br>
                <a:rPr lang="ru-RU" sz="1400" b="1" i="1">
                  <a:solidFill>
                    <a:srgbClr val="002060"/>
                  </a:solidFill>
                </a:rPr>
              </a:br>
              <a:r>
                <a:rPr lang="ru-RU" sz="1400" b="1" i="1">
                  <a:solidFill>
                    <a:srgbClr val="002060"/>
                  </a:solidFill>
                </a:rPr>
                <a:t>рабочие органы МГС </a:t>
              </a:r>
            </a:p>
          </p:txBody>
        </p:sp>
        <p:sp>
          <p:nvSpPr>
            <p:cNvPr id="29720" name="Прямоугольник 22"/>
            <p:cNvSpPr>
              <a:spLocks noChangeArrowheads="1"/>
            </p:cNvSpPr>
            <p:nvPr/>
          </p:nvSpPr>
          <p:spPr bwMode="auto">
            <a:xfrm>
              <a:off x="5148263" y="5411870"/>
              <a:ext cx="2879725" cy="517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i="1">
                  <a:solidFill>
                    <a:srgbClr val="002060"/>
                  </a:solidFill>
                </a:rPr>
                <a:t>Постоянные или временные</a:t>
              </a:r>
              <a:br>
                <a:rPr lang="ru-RU" sz="1400" b="1" i="1">
                  <a:solidFill>
                    <a:srgbClr val="002060"/>
                  </a:solidFill>
                </a:rPr>
              </a:br>
              <a:r>
                <a:rPr lang="ru-RU" sz="1400" b="1" i="1">
                  <a:solidFill>
                    <a:srgbClr val="002060"/>
                  </a:solidFill>
                </a:rPr>
                <a:t>рабочие органы МГС </a:t>
              </a:r>
            </a:p>
          </p:txBody>
        </p:sp>
        <p:sp>
          <p:nvSpPr>
            <p:cNvPr id="27" name="Rectangle 41"/>
            <p:cNvSpPr>
              <a:spLocks noChangeArrowheads="1"/>
            </p:cNvSpPr>
            <p:nvPr/>
          </p:nvSpPr>
          <p:spPr bwMode="auto">
            <a:xfrm>
              <a:off x="458788" y="4221343"/>
              <a:ext cx="1295400" cy="5762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387351" y="4149911"/>
              <a:ext cx="1295400" cy="5746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sp>
          <p:nvSpPr>
            <p:cNvPr id="29" name="Rectangle 41"/>
            <p:cNvSpPr>
              <a:spLocks noChangeArrowheads="1"/>
            </p:cNvSpPr>
            <p:nvPr/>
          </p:nvSpPr>
          <p:spPr bwMode="auto">
            <a:xfrm>
              <a:off x="331788" y="4076892"/>
              <a:ext cx="1293813" cy="5762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b="1" dirty="0">
                  <a:solidFill>
                    <a:srgbClr val="003366"/>
                  </a:solidFill>
                  <a:cs typeface="Arial" pitchFamily="34" charset="0"/>
                </a:rPr>
                <a:t>МТК</a:t>
              </a:r>
            </a:p>
          </p:txBody>
        </p:sp>
        <p:sp>
          <p:nvSpPr>
            <p:cNvPr id="29724" name="Text Box 4"/>
            <p:cNvSpPr txBox="1">
              <a:spLocks noChangeArrowheads="1"/>
            </p:cNvSpPr>
            <p:nvPr/>
          </p:nvSpPr>
          <p:spPr bwMode="auto">
            <a:xfrm>
              <a:off x="8626475" y="5654737"/>
              <a:ext cx="381000" cy="366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fld id="{6515CC1D-4F7B-41EC-9838-C61901F318A2}" type="slidenum">
                <a:rPr lang="ru-RU" sz="1800">
                  <a:solidFill>
                    <a:srgbClr val="FFFFFF"/>
                  </a:solidFill>
                  <a:latin typeface="Georgia" pitchFamily="18" charset="0"/>
                </a:rPr>
                <a:pPr algn="r"/>
                <a:t>13</a:t>
              </a:fld>
              <a:endParaRPr lang="ru-RU" sz="1800">
                <a:solidFill>
                  <a:srgbClr val="FFFFFF"/>
                </a:solidFill>
                <a:latin typeface="Georgia" pitchFamily="18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Прямоугольник 170"/>
          <p:cNvSpPr/>
          <p:nvPr/>
        </p:nvSpPr>
        <p:spPr>
          <a:xfrm>
            <a:off x="0" y="0"/>
            <a:ext cx="9036050" cy="620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1F5FA0"/>
                </a:solidFill>
                <a:cs typeface="Arial" charset="0"/>
              </a:rPr>
              <a:t>Предлагаемая структура ЕА</a:t>
            </a:r>
            <a:r>
              <a:rPr lang="en-US" sz="2000" b="1" dirty="0">
                <a:solidFill>
                  <a:srgbClr val="1F5FA0"/>
                </a:solidFill>
                <a:cs typeface="Arial" charset="0"/>
              </a:rPr>
              <a:t>S</a:t>
            </a:r>
            <a:r>
              <a:rPr lang="ru-RU" sz="2000" b="1" dirty="0">
                <a:solidFill>
                  <a:srgbClr val="1F5FA0"/>
                </a:solidFill>
                <a:cs typeface="Arial" charset="0"/>
              </a:rPr>
              <a:t>С (Казахстан)</a:t>
            </a:r>
          </a:p>
        </p:txBody>
      </p:sp>
      <p:grpSp>
        <p:nvGrpSpPr>
          <p:cNvPr id="30722" name="Группа 1"/>
          <p:cNvGrpSpPr>
            <a:grpSpLocks/>
          </p:cNvGrpSpPr>
          <p:nvPr/>
        </p:nvGrpSpPr>
        <p:grpSpPr bwMode="auto">
          <a:xfrm>
            <a:off x="84138" y="620713"/>
            <a:ext cx="8963025" cy="6069012"/>
            <a:chOff x="84138" y="620713"/>
            <a:chExt cx="8963025" cy="6069012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 rot="5400000">
              <a:off x="3985419" y="1258094"/>
              <a:ext cx="5762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 rot="10800000">
              <a:off x="6650038" y="6535738"/>
              <a:ext cx="358775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rot="5400000">
              <a:off x="4409282" y="3742531"/>
              <a:ext cx="647700" cy="11113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 rot="5400000">
              <a:off x="5521325" y="5408613"/>
              <a:ext cx="2276475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Прямая соединительная линия 145"/>
            <p:cNvCxnSpPr/>
            <p:nvPr/>
          </p:nvCxnSpPr>
          <p:spPr>
            <a:xfrm rot="16200000" flipH="1">
              <a:off x="2927350" y="5260975"/>
              <a:ext cx="1993900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rot="5400000">
              <a:off x="2807494" y="2817019"/>
              <a:ext cx="12239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2771775" y="1639888"/>
              <a:ext cx="4103688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Прямоугольник с двумя скругленными противолежащими углами 66"/>
            <p:cNvSpPr/>
            <p:nvPr/>
          </p:nvSpPr>
          <p:spPr>
            <a:xfrm>
              <a:off x="92075" y="1497013"/>
              <a:ext cx="2895600" cy="920750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Евразийский совет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по стандартизации, </a:t>
              </a:r>
              <a:b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</a:b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метрологии и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Сертификации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(ЕА</a:t>
              </a:r>
              <a:r>
                <a:rPr lang="en-US" sz="1000" b="1" dirty="0">
                  <a:solidFill>
                    <a:schemeClr val="bg1"/>
                  </a:solidFill>
                  <a:cs typeface="Arial" pitchFamily="34" charset="0"/>
                </a:rPr>
                <a:t>S</a:t>
              </a: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С)</a:t>
              </a:r>
            </a:p>
          </p:txBody>
        </p:sp>
        <p:sp>
          <p:nvSpPr>
            <p:cNvPr id="68" name="Прямоугольник с двумя скругленными противолежащими углами 67"/>
            <p:cNvSpPr/>
            <p:nvPr/>
          </p:nvSpPr>
          <p:spPr>
            <a:xfrm>
              <a:off x="1497013" y="1552575"/>
              <a:ext cx="1419225" cy="1514475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charset="0"/>
                <a:buChar char="•"/>
                <a:defRPr/>
              </a:pPr>
              <a:r>
                <a:rPr lang="ru-RU" sz="800">
                  <a:solidFill>
                    <a:schemeClr val="tx1"/>
                  </a:solidFill>
                  <a:cs typeface="Arial" charset="0"/>
                </a:rPr>
                <a:t>Ежегодные заседания с участием всех членов ЕА</a:t>
              </a:r>
              <a:r>
                <a:rPr lang="en-US" sz="800">
                  <a:solidFill>
                    <a:schemeClr val="tx1"/>
                  </a:solidFill>
                  <a:cs typeface="Arial" charset="0"/>
                </a:rPr>
                <a:t>S</a:t>
              </a:r>
              <a:r>
                <a:rPr lang="ru-RU" sz="800">
                  <a:solidFill>
                    <a:schemeClr val="tx1"/>
                  </a:solidFill>
                  <a:cs typeface="Arial" charset="0"/>
                </a:rPr>
                <a:t>С</a:t>
              </a:r>
            </a:p>
            <a:p>
              <a:pPr algn="ctr">
                <a:defRPr/>
              </a:pPr>
              <a:endParaRPr lang="ru-RU" sz="30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buFont typeface="Arial" charset="0"/>
                <a:buChar char="•"/>
                <a:defRPr/>
              </a:pPr>
              <a:r>
                <a:rPr lang="ru-RU" sz="800">
                  <a:solidFill>
                    <a:schemeClr val="tx1"/>
                  </a:solidFill>
                  <a:cs typeface="Arial" charset="0"/>
                </a:rPr>
                <a:t> Утверждение стратегии развития</a:t>
              </a:r>
            </a:p>
            <a:p>
              <a:pPr algn="ctr">
                <a:defRPr/>
              </a:pPr>
              <a:endParaRPr lang="ru-RU" sz="30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buFont typeface="Arial" charset="0"/>
                <a:buChar char="•"/>
                <a:defRPr/>
              </a:pPr>
              <a:r>
                <a:rPr lang="ru-RU" sz="800">
                  <a:solidFill>
                    <a:schemeClr val="tx1"/>
                  </a:solidFill>
                  <a:cs typeface="Arial" charset="0"/>
                </a:rPr>
                <a:t> Одобрение Плана разработки ТР СНГ</a:t>
              </a:r>
            </a:p>
            <a:p>
              <a:pPr algn="ctr">
                <a:defRPr/>
              </a:pPr>
              <a:endParaRPr lang="ru-RU" sz="30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buFont typeface="Arial" charset="0"/>
                <a:buChar char="•"/>
                <a:defRPr/>
              </a:pPr>
              <a:r>
                <a:rPr lang="ru-RU" sz="800">
                  <a:solidFill>
                    <a:schemeClr val="tx1"/>
                  </a:solidFill>
                  <a:cs typeface="Arial" charset="0"/>
                </a:rPr>
                <a:t> Одобрение проектов ТР СНГ</a:t>
              </a:r>
            </a:p>
          </p:txBody>
        </p:sp>
        <p:sp>
          <p:nvSpPr>
            <p:cNvPr id="69" name="Прямоугольник с двумя скругленными противолежащими углами 68"/>
            <p:cNvSpPr/>
            <p:nvPr/>
          </p:nvSpPr>
          <p:spPr>
            <a:xfrm>
              <a:off x="3059113" y="1497013"/>
              <a:ext cx="3457575" cy="920750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Административный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 совет</a:t>
              </a:r>
              <a:r>
                <a:rPr lang="en-US" sz="10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(Совет)</a:t>
              </a:r>
            </a:p>
          </p:txBody>
        </p:sp>
        <p:sp>
          <p:nvSpPr>
            <p:cNvPr id="70" name="Прямоугольник с двумя скругленными противолежащими углами 69"/>
            <p:cNvSpPr/>
            <p:nvPr/>
          </p:nvSpPr>
          <p:spPr>
            <a:xfrm>
              <a:off x="4500563" y="1552575"/>
              <a:ext cx="1943100" cy="1804988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Разработка политики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Вопросы планирования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Формирование Плана разработки ТР СНГ и координация работ по его реализации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Осуществляет координацию всей деятельности МГС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Осуществляет координацию работы НТКН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Проводит оценку регулятивного воздействия </a:t>
              </a:r>
            </a:p>
          </p:txBody>
        </p:sp>
        <p:sp>
          <p:nvSpPr>
            <p:cNvPr id="79" name="Прямоугольник с двумя скругленными противолежащими углами 78"/>
            <p:cNvSpPr/>
            <p:nvPr/>
          </p:nvSpPr>
          <p:spPr>
            <a:xfrm>
              <a:off x="6588125" y="1497013"/>
              <a:ext cx="2459038" cy="920750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Секретариат</a:t>
              </a:r>
            </a:p>
          </p:txBody>
        </p:sp>
        <p:sp>
          <p:nvSpPr>
            <p:cNvPr id="80" name="Прямоугольник с двумя скругленными противолежащими углами 79"/>
            <p:cNvSpPr/>
            <p:nvPr/>
          </p:nvSpPr>
          <p:spPr>
            <a:xfrm>
              <a:off x="7596188" y="1568450"/>
              <a:ext cx="1393825" cy="1573213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Организационно-техническая подготовка и проведение совещаний и заседаний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Учет и организация выполнения принятых ЕА</a:t>
              </a:r>
              <a:r>
                <a:rPr lang="en-US" sz="850" dirty="0">
                  <a:solidFill>
                    <a:schemeClr val="tx1"/>
                  </a:solidFill>
                  <a:cs typeface="Arial" pitchFamily="34" charset="0"/>
                </a:rPr>
                <a:t>S</a:t>
              </a: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С и Советом решений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Обучение</a:t>
              </a:r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737394" y="3742532"/>
              <a:ext cx="647700" cy="11112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rot="10800000" flipV="1">
              <a:off x="1042988" y="3449638"/>
              <a:ext cx="64817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Прямоугольник с двумя скругленными противолежащими углами 94"/>
            <p:cNvSpPr/>
            <p:nvPr/>
          </p:nvSpPr>
          <p:spPr>
            <a:xfrm>
              <a:off x="84138" y="3575050"/>
              <a:ext cx="3479800" cy="703263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Техническое бюро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по стандартизации</a:t>
              </a:r>
            </a:p>
          </p:txBody>
        </p:sp>
        <p:sp>
          <p:nvSpPr>
            <p:cNvPr id="96" name="Прямоугольник с двумя скругленными противолежащими углами 95"/>
            <p:cNvSpPr/>
            <p:nvPr/>
          </p:nvSpPr>
          <p:spPr>
            <a:xfrm>
              <a:off x="1547813" y="3629025"/>
              <a:ext cx="1944687" cy="1549400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Общее управление технической работы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 Создание и упразднение МТК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Разграничение областей деятельности МТК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Разработка межгосударственных программ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Разработка ГОСТ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Координация вопросов разработки ГОСТ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Вопросы апелляции</a:t>
              </a:r>
            </a:p>
          </p:txBody>
        </p:sp>
        <p:sp>
          <p:nvSpPr>
            <p:cNvPr id="100" name="Прямоугольник с двумя скругленными противолежащими углами 99"/>
            <p:cNvSpPr/>
            <p:nvPr/>
          </p:nvSpPr>
          <p:spPr>
            <a:xfrm>
              <a:off x="3689350" y="3575050"/>
              <a:ext cx="2636838" cy="703263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Техническое бюро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 по метрологии</a:t>
              </a:r>
            </a:p>
          </p:txBody>
        </p:sp>
        <p:sp>
          <p:nvSpPr>
            <p:cNvPr id="103" name="Прямоугольник с двумя скругленными противолежащими углами 102"/>
            <p:cNvSpPr/>
            <p:nvPr/>
          </p:nvSpPr>
          <p:spPr>
            <a:xfrm>
              <a:off x="5176838" y="3632200"/>
              <a:ext cx="1081087" cy="1114425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Общее управление технической работы</a:t>
              </a:r>
            </a:p>
          </p:txBody>
        </p:sp>
        <p:cxnSp>
          <p:nvCxnSpPr>
            <p:cNvPr id="114" name="Прямая соединительная линия 113"/>
            <p:cNvCxnSpPr/>
            <p:nvPr/>
          </p:nvCxnSpPr>
          <p:spPr>
            <a:xfrm rot="10800000">
              <a:off x="323850" y="5602288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Прямоугольник 128"/>
            <p:cNvSpPr/>
            <p:nvPr/>
          </p:nvSpPr>
          <p:spPr>
            <a:xfrm>
              <a:off x="722313" y="6330950"/>
              <a:ext cx="2049462" cy="28733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МТК (ПК/РГ)</a:t>
              </a:r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722313" y="5826125"/>
              <a:ext cx="2049462" cy="431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Научно-техническая комиссия по стандартизации</a:t>
              </a:r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722313" y="5322888"/>
              <a:ext cx="2049462" cy="431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Национальные органы по стандартизации членов МГС</a:t>
              </a:r>
            </a:p>
          </p:txBody>
        </p:sp>
        <p:cxnSp>
          <p:nvCxnSpPr>
            <p:cNvPr id="139" name="Прямая соединительная линия 138"/>
            <p:cNvCxnSpPr/>
            <p:nvPr/>
          </p:nvCxnSpPr>
          <p:spPr>
            <a:xfrm rot="10800000">
              <a:off x="323850" y="6107113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 rot="10800000">
              <a:off x="323850" y="6472238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Прямоугольник 142"/>
            <p:cNvSpPr/>
            <p:nvPr/>
          </p:nvSpPr>
          <p:spPr>
            <a:xfrm>
              <a:off x="4284663" y="5538788"/>
              <a:ext cx="1800225" cy="431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Научно-техническая комиссия по метрологии </a:t>
              </a:r>
            </a:p>
          </p:txBody>
        </p:sp>
        <p:sp>
          <p:nvSpPr>
            <p:cNvPr id="144" name="Прямоугольник 143"/>
            <p:cNvSpPr/>
            <p:nvPr/>
          </p:nvSpPr>
          <p:spPr>
            <a:xfrm>
              <a:off x="4284663" y="5033963"/>
              <a:ext cx="1800225" cy="431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Национальные органы по метрологии членов МГС</a:t>
              </a:r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4284663" y="6042025"/>
              <a:ext cx="1800225" cy="36036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Национальные эталоны</a:t>
              </a:r>
            </a:p>
          </p:txBody>
        </p:sp>
        <p:cxnSp>
          <p:nvCxnSpPr>
            <p:cNvPr id="147" name="Прямая соединительная линия 146"/>
            <p:cNvCxnSpPr/>
            <p:nvPr/>
          </p:nvCxnSpPr>
          <p:spPr>
            <a:xfrm rot="10800000">
              <a:off x="3924300" y="5249863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rot="10800000">
              <a:off x="3924300" y="5754688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rot="10800000">
              <a:off x="3924300" y="6240463"/>
              <a:ext cx="360363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 rot="5400000">
              <a:off x="7184232" y="3750468"/>
              <a:ext cx="647700" cy="11113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Прямоугольник с двумя скругленными противолежащими углами 150"/>
            <p:cNvSpPr/>
            <p:nvPr/>
          </p:nvSpPr>
          <p:spPr>
            <a:xfrm>
              <a:off x="6443663" y="3582988"/>
              <a:ext cx="2592387" cy="701675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Техническое бюро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 по сертификации и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chemeClr val="bg1"/>
                  </a:solidFill>
                  <a:cs typeface="Arial" pitchFamily="34" charset="0"/>
                </a:rPr>
                <a:t>аккредитации</a:t>
              </a:r>
            </a:p>
          </p:txBody>
        </p:sp>
        <p:sp>
          <p:nvSpPr>
            <p:cNvPr id="152" name="Прямоугольник с двумя скругленными противолежащими углами 151"/>
            <p:cNvSpPr/>
            <p:nvPr/>
          </p:nvSpPr>
          <p:spPr>
            <a:xfrm>
              <a:off x="7916863" y="3640138"/>
              <a:ext cx="1047750" cy="1087437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50" dirty="0">
                  <a:solidFill>
                    <a:schemeClr val="tx1"/>
                  </a:solidFill>
                  <a:cs typeface="Arial" pitchFamily="34" charset="0"/>
                </a:rPr>
                <a:t>Общее управление технической работы</a:t>
              </a:r>
            </a:p>
          </p:txBody>
        </p:sp>
        <p:cxnSp>
          <p:nvCxnSpPr>
            <p:cNvPr id="157" name="Прямая соединительная линия 156"/>
            <p:cNvCxnSpPr/>
            <p:nvPr/>
          </p:nvCxnSpPr>
          <p:spPr>
            <a:xfrm rot="10800000">
              <a:off x="6659563" y="5033963"/>
              <a:ext cx="3603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 rot="10800000">
              <a:off x="6659563" y="5610225"/>
              <a:ext cx="3603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 rot="10800000">
              <a:off x="6659563" y="6115050"/>
              <a:ext cx="360362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Прямоугольник 159"/>
            <p:cNvSpPr/>
            <p:nvPr/>
          </p:nvSpPr>
          <p:spPr>
            <a:xfrm>
              <a:off x="6934200" y="6402388"/>
              <a:ext cx="1814513" cy="28733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ОПС/ИЛ/КЛ</a:t>
              </a: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6934200" y="5897563"/>
              <a:ext cx="1814513" cy="43338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Научно-техническая комиссия по аккредитации</a:t>
              </a:r>
            </a:p>
          </p:txBody>
        </p:sp>
        <p:sp>
          <p:nvSpPr>
            <p:cNvPr id="162" name="Прямоугольник 161"/>
            <p:cNvSpPr/>
            <p:nvPr/>
          </p:nvSpPr>
          <p:spPr>
            <a:xfrm>
              <a:off x="6934200" y="4818063"/>
              <a:ext cx="1814513" cy="431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Национальные органы по аккредитации членов МГС</a:t>
              </a:r>
            </a:p>
          </p:txBody>
        </p:sp>
        <p:sp>
          <p:nvSpPr>
            <p:cNvPr id="163" name="Прямоугольник 162"/>
            <p:cNvSpPr/>
            <p:nvPr/>
          </p:nvSpPr>
          <p:spPr>
            <a:xfrm>
              <a:off x="6934200" y="5322888"/>
              <a:ext cx="1814513" cy="50323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Научно-техническая комиссия по оценке соответствия </a:t>
              </a:r>
            </a:p>
          </p:txBody>
        </p:sp>
        <p:sp>
          <p:nvSpPr>
            <p:cNvPr id="46" name="Прямоугольник с двумя скругленными противолежащими углами 45"/>
            <p:cNvSpPr/>
            <p:nvPr/>
          </p:nvSpPr>
          <p:spPr>
            <a:xfrm>
              <a:off x="179388" y="620713"/>
              <a:ext cx="3024187" cy="720725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dirty="0">
                  <a:solidFill>
                    <a:schemeClr val="bg1"/>
                  </a:solidFill>
                  <a:cs typeface="Arial" pitchFamily="34" charset="0"/>
                </a:rPr>
                <a:t>Исполнительный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dirty="0">
                  <a:solidFill>
                    <a:schemeClr val="bg1"/>
                  </a:solidFill>
                  <a:cs typeface="Arial" pitchFamily="34" charset="0"/>
                </a:rPr>
                <a:t>комитет СНГ</a:t>
              </a:r>
            </a:p>
          </p:txBody>
        </p:sp>
        <p:sp>
          <p:nvSpPr>
            <p:cNvPr id="47" name="Прямоугольник с двумя скругленными противолежащими углами 46"/>
            <p:cNvSpPr/>
            <p:nvPr/>
          </p:nvSpPr>
          <p:spPr>
            <a:xfrm>
              <a:off x="1568450" y="677863"/>
              <a:ext cx="1584325" cy="735012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950" dirty="0">
                  <a:solidFill>
                    <a:schemeClr val="tx1"/>
                  </a:solidFill>
                  <a:cs typeface="Arial" pitchFamily="34" charset="0"/>
                </a:rPr>
                <a:t> Утверждение Плана разработки ТР СНГ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schemeClr val="tx1"/>
                </a:solidFill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950" dirty="0">
                  <a:solidFill>
                    <a:schemeClr val="tx1"/>
                  </a:solidFill>
                  <a:cs typeface="Arial" pitchFamily="34" charset="0"/>
                </a:rPr>
                <a:t>  Решение о принятии  ТР СНГ</a:t>
              </a:r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 rot="10800000">
              <a:off x="3203575" y="981075"/>
              <a:ext cx="1081088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-813594" y="5360194"/>
              <a:ext cx="2274888" cy="0"/>
            </a:xfrm>
            <a:prstGeom prst="line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37"/>
          <p:cNvGrpSpPr>
            <a:grpSpLocks/>
          </p:cNvGrpSpPr>
          <p:nvPr/>
        </p:nvGrpSpPr>
        <p:grpSpPr bwMode="auto">
          <a:xfrm>
            <a:off x="19050" y="1146175"/>
            <a:ext cx="9090025" cy="5089525"/>
            <a:chOff x="12" y="722"/>
            <a:chExt cx="5726" cy="320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064" y="744"/>
              <a:ext cx="1484" cy="363"/>
            </a:xfrm>
            <a:prstGeom prst="roundRect">
              <a:avLst/>
            </a:prstGeom>
            <a:solidFill>
              <a:srgbClr val="003A6B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800" b="1" dirty="0">
                  <a:solidFill>
                    <a:prstClr val="white"/>
                  </a:solidFill>
                  <a:latin typeface="+mn-lt"/>
                  <a:cs typeface="Arial" pitchFamily="34" charset="0"/>
                </a:rPr>
                <a:t>МГС</a:t>
              </a:r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12" y="2159"/>
              <a:ext cx="963" cy="499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Группа стратегического развития</a:t>
              </a: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703" y="1161"/>
              <a:ext cx="4508" cy="210"/>
            </a:xfrm>
            <a:prstGeom prst="roundRect">
              <a:avLst>
                <a:gd name="adj" fmla="val 14243"/>
              </a:avLst>
            </a:prstGeom>
            <a:solidFill>
              <a:srgbClr val="3184D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800" b="1" dirty="0">
                  <a:solidFill>
                    <a:prstClr val="white"/>
                  </a:solidFill>
                  <a:cs typeface="Arial" pitchFamily="34" charset="0"/>
                </a:rPr>
                <a:t>Бюро по стандартам МГС</a:t>
              </a: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020" y="2163"/>
              <a:ext cx="907" cy="495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Группа координации и планирования</a:t>
              </a: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796" y="2758"/>
              <a:ext cx="1331" cy="671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Межгосударственные </a:t>
              </a:r>
            </a:p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технические комитеты по стандартизации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789" y="1071"/>
              <a:ext cx="0" cy="9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57" y="2035"/>
              <a:ext cx="0" cy="121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1292" y="2035"/>
              <a:ext cx="1" cy="13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474" y="2658"/>
              <a:ext cx="0" cy="96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AutoShape 7"/>
            <p:cNvSpPr>
              <a:spLocks noChangeArrowheads="1"/>
            </p:cNvSpPr>
            <p:nvPr/>
          </p:nvSpPr>
          <p:spPr bwMode="auto">
            <a:xfrm>
              <a:off x="431" y="1615"/>
              <a:ext cx="1088" cy="480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400" b="1">
                  <a:solidFill>
                    <a:srgbClr val="003366"/>
                  </a:solidFill>
                  <a:cs typeface="Arial" charset="0"/>
                </a:rPr>
                <a:t>Стандартизация</a:t>
              </a: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auto">
            <a:xfrm>
              <a:off x="1565" y="1615"/>
              <a:ext cx="816" cy="495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Метрология</a:t>
              </a:r>
            </a:p>
          </p:txBody>
        </p:sp>
        <p:sp>
          <p:nvSpPr>
            <p:cNvPr id="25" name="AutoShape 7"/>
            <p:cNvSpPr>
              <a:spLocks noChangeArrowheads="1"/>
            </p:cNvSpPr>
            <p:nvPr/>
          </p:nvSpPr>
          <p:spPr bwMode="auto">
            <a:xfrm>
              <a:off x="3536" y="1608"/>
              <a:ext cx="569" cy="499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Надзор</a:t>
              </a:r>
            </a:p>
          </p:txBody>
        </p:sp>
        <p:sp>
          <p:nvSpPr>
            <p:cNvPr id="29" name="AutoShape 7"/>
            <p:cNvSpPr>
              <a:spLocks noChangeArrowheads="1"/>
            </p:cNvSpPr>
            <p:nvPr/>
          </p:nvSpPr>
          <p:spPr bwMode="auto">
            <a:xfrm>
              <a:off x="2426" y="1610"/>
              <a:ext cx="1044" cy="498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Аккредитация, оценка (подтверждение) соответствия</a:t>
              </a:r>
            </a:p>
          </p:txBody>
        </p:sp>
        <p:sp>
          <p:nvSpPr>
            <p:cNvPr id="30" name="AutoShape 7"/>
            <p:cNvSpPr>
              <a:spLocks noChangeArrowheads="1"/>
            </p:cNvSpPr>
            <p:nvPr/>
          </p:nvSpPr>
          <p:spPr bwMode="auto">
            <a:xfrm>
              <a:off x="4150" y="1615"/>
              <a:ext cx="771" cy="499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ru-RU" sz="1200" b="1">
                  <a:solidFill>
                    <a:srgbClr val="003366"/>
                  </a:solidFill>
                  <a:cs typeface="Arial" charset="0"/>
                </a:rPr>
                <a:t>Информа-ционные технологии</a:t>
              </a: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auto">
            <a:xfrm>
              <a:off x="4967" y="1610"/>
              <a:ext cx="771" cy="498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Каталоги-</a:t>
              </a:r>
              <a:r>
                <a:rPr lang="ru-RU" sz="1400" b="1" dirty="0" err="1">
                  <a:solidFill>
                    <a:srgbClr val="003366"/>
                  </a:solidFill>
                  <a:cs typeface="Arial" pitchFamily="34" charset="0"/>
                </a:rPr>
                <a:t>зация</a:t>
              </a:r>
              <a:endParaRPr lang="ru-RU" sz="1400" b="1" dirty="0">
                <a:solidFill>
                  <a:srgbClr val="003366"/>
                </a:solidFill>
                <a:cs typeface="Arial" pitchFamily="34" charset="0"/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073" y="1371"/>
              <a:ext cx="1" cy="5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972" y="1371"/>
              <a:ext cx="1" cy="6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2879" y="1371"/>
              <a:ext cx="1" cy="6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741" y="1371"/>
              <a:ext cx="1" cy="6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4512" y="1371"/>
              <a:ext cx="1" cy="6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5148" y="1371"/>
              <a:ext cx="1" cy="6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AutoShape 7"/>
            <p:cNvSpPr>
              <a:spLocks noChangeArrowheads="1"/>
            </p:cNvSpPr>
            <p:nvPr/>
          </p:nvSpPr>
          <p:spPr bwMode="auto">
            <a:xfrm>
              <a:off x="1837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НТК Метр</a:t>
              </a:r>
            </a:p>
          </p:txBody>
        </p:sp>
        <p:sp>
          <p:nvSpPr>
            <p:cNvPr id="41" name="AutoShape 7"/>
            <p:cNvSpPr>
              <a:spLocks noChangeArrowheads="1"/>
            </p:cNvSpPr>
            <p:nvPr/>
          </p:nvSpPr>
          <p:spPr bwMode="auto">
            <a:xfrm>
              <a:off x="2472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НТК ОС</a:t>
              </a:r>
            </a:p>
          </p:txBody>
        </p:sp>
        <p:sp>
          <p:nvSpPr>
            <p:cNvPr id="42" name="AutoShape 7"/>
            <p:cNvSpPr>
              <a:spLocks noChangeArrowheads="1"/>
            </p:cNvSpPr>
            <p:nvPr/>
          </p:nvSpPr>
          <p:spPr bwMode="auto">
            <a:xfrm>
              <a:off x="3627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НТК Н</a:t>
              </a:r>
            </a:p>
          </p:txBody>
        </p:sp>
        <p:sp>
          <p:nvSpPr>
            <p:cNvPr id="43" name="AutoShape 7"/>
            <p:cNvSpPr>
              <a:spLocks noChangeArrowheads="1"/>
            </p:cNvSpPr>
            <p:nvPr/>
          </p:nvSpPr>
          <p:spPr bwMode="auto">
            <a:xfrm>
              <a:off x="4353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РГ</a:t>
              </a: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auto">
            <a:xfrm>
              <a:off x="5103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РГ</a:t>
              </a:r>
            </a:p>
          </p:txBody>
        </p:sp>
        <p:sp>
          <p:nvSpPr>
            <p:cNvPr id="45" name="AutoShape 7"/>
            <p:cNvSpPr>
              <a:spLocks noChangeArrowheads="1"/>
            </p:cNvSpPr>
            <p:nvPr/>
          </p:nvSpPr>
          <p:spPr bwMode="auto">
            <a:xfrm>
              <a:off x="295" y="3565"/>
              <a:ext cx="1424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НТКС</a:t>
              </a:r>
            </a:p>
          </p:txBody>
        </p:sp>
        <p:sp>
          <p:nvSpPr>
            <p:cNvPr id="53" name="AutoShape 7"/>
            <p:cNvSpPr>
              <a:spLocks noChangeArrowheads="1"/>
            </p:cNvSpPr>
            <p:nvPr/>
          </p:nvSpPr>
          <p:spPr bwMode="auto">
            <a:xfrm>
              <a:off x="431" y="1433"/>
              <a:ext cx="5307" cy="182"/>
            </a:xfrm>
            <a:prstGeom prst="roundRect">
              <a:avLst>
                <a:gd name="adj" fmla="val 14243"/>
              </a:avLst>
            </a:prstGeom>
            <a:solidFill>
              <a:schemeClr val="accent2">
                <a:lumMod val="40000"/>
                <a:lumOff val="60000"/>
              </a:schemeClr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Направления деятельности</a:t>
              </a:r>
            </a:p>
          </p:txBody>
        </p:sp>
        <p:sp>
          <p:nvSpPr>
            <p:cNvPr id="47" name="AutoShape 7"/>
            <p:cNvSpPr>
              <a:spLocks noChangeArrowheads="1"/>
            </p:cNvSpPr>
            <p:nvPr/>
          </p:nvSpPr>
          <p:spPr bwMode="auto">
            <a:xfrm>
              <a:off x="2992" y="3565"/>
              <a:ext cx="523" cy="363"/>
            </a:xfrm>
            <a:prstGeom prst="roundRect">
              <a:avLst>
                <a:gd name="adj" fmla="val 14243"/>
              </a:avLst>
            </a:prstGeom>
            <a:solidFill>
              <a:srgbClr val="EAF0F7"/>
            </a:solidFill>
            <a:ln/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3366"/>
                  </a:solidFill>
                  <a:cs typeface="Arial" pitchFamily="34" charset="0"/>
                </a:rPr>
                <a:t>НТК А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-39688" y="115888"/>
            <a:ext cx="9036051" cy="620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1F5FA0"/>
                </a:solidFill>
                <a:cs typeface="Arial" charset="0"/>
              </a:rPr>
              <a:t>Предлагаемая структура ЕА</a:t>
            </a:r>
            <a:r>
              <a:rPr lang="en-US" sz="2000" b="1" dirty="0">
                <a:solidFill>
                  <a:srgbClr val="1F5FA0"/>
                </a:solidFill>
                <a:cs typeface="Arial" charset="0"/>
              </a:rPr>
              <a:t>S</a:t>
            </a:r>
            <a:r>
              <a:rPr lang="ru-RU" sz="2000" b="1" dirty="0">
                <a:solidFill>
                  <a:srgbClr val="1F5FA0"/>
                </a:solidFill>
                <a:cs typeface="Arial" charset="0"/>
              </a:rPr>
              <a:t>С (Беларусь)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3794" name="AutoShape 60"/>
          <p:cNvSpPr>
            <a:spLocks noChangeAspect="1" noChangeArrowheads="1" noTextEdit="1"/>
          </p:cNvSpPr>
          <p:nvPr/>
        </p:nvSpPr>
        <p:spPr bwMode="auto">
          <a:xfrm>
            <a:off x="581025" y="604838"/>
            <a:ext cx="7850188" cy="588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3795" name="Группа 14"/>
          <p:cNvGrpSpPr>
            <a:grpSpLocks/>
          </p:cNvGrpSpPr>
          <p:nvPr/>
        </p:nvGrpSpPr>
        <p:grpSpPr bwMode="auto">
          <a:xfrm>
            <a:off x="468313" y="2174875"/>
            <a:ext cx="8132762" cy="2767013"/>
            <a:chOff x="581025" y="1456084"/>
            <a:chExt cx="8132763" cy="2765649"/>
          </a:xfrm>
        </p:grpSpPr>
        <p:sp>
          <p:nvSpPr>
            <p:cNvPr id="33797" name="Line 59"/>
            <p:cNvSpPr>
              <a:spLocks noChangeShapeType="1"/>
            </p:cNvSpPr>
            <p:nvPr/>
          </p:nvSpPr>
          <p:spPr bwMode="auto">
            <a:xfrm>
              <a:off x="4883150" y="3286472"/>
              <a:ext cx="0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8" name="Line 54"/>
            <p:cNvSpPr>
              <a:spLocks noChangeShapeType="1"/>
            </p:cNvSpPr>
            <p:nvPr/>
          </p:nvSpPr>
          <p:spPr bwMode="auto">
            <a:xfrm>
              <a:off x="2651125" y="3501008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9" name="Line 52"/>
            <p:cNvSpPr>
              <a:spLocks noChangeShapeType="1"/>
            </p:cNvSpPr>
            <p:nvPr/>
          </p:nvSpPr>
          <p:spPr bwMode="auto">
            <a:xfrm>
              <a:off x="4883150" y="2062509"/>
              <a:ext cx="0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3" name="Rectangle 19"/>
            <p:cNvSpPr>
              <a:spLocks noChangeArrowheads="1"/>
            </p:cNvSpPr>
            <p:nvPr/>
          </p:nvSpPr>
          <p:spPr bwMode="auto">
            <a:xfrm>
              <a:off x="581025" y="2100291"/>
              <a:ext cx="2346325" cy="58549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Финансовый комитет</a:t>
              </a:r>
            </a:p>
          </p:txBody>
        </p:sp>
        <p:sp>
          <p:nvSpPr>
            <p:cNvPr id="20514" name="Rectangle 18"/>
            <p:cNvSpPr>
              <a:spLocks noChangeArrowheads="1"/>
            </p:cNvSpPr>
            <p:nvPr/>
          </p:nvSpPr>
          <p:spPr bwMode="auto">
            <a:xfrm>
              <a:off x="6292851" y="2160587"/>
              <a:ext cx="1952625" cy="5299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Комитет </a:t>
              </a:r>
              <a:br>
                <a:rPr lang="ru-RU" altLang="ko-KR" sz="1200" b="1" dirty="0">
                  <a:solidFill>
                    <a:srgbClr val="000000"/>
                  </a:solidFill>
                  <a:ea typeface="Batang"/>
                </a:rPr>
              </a:b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стратегического развития</a:t>
              </a:r>
            </a:p>
          </p:txBody>
        </p:sp>
        <p:sp>
          <p:nvSpPr>
            <p:cNvPr id="20516" name="Rectangle 16"/>
            <p:cNvSpPr>
              <a:spLocks noChangeArrowheads="1"/>
            </p:cNvSpPr>
            <p:nvPr/>
          </p:nvSpPr>
          <p:spPr bwMode="auto">
            <a:xfrm>
              <a:off x="3868737" y="2922211"/>
              <a:ext cx="1944688" cy="34114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Технический комитет</a:t>
              </a:r>
            </a:p>
          </p:txBody>
        </p:sp>
        <p:sp>
          <p:nvSpPr>
            <p:cNvPr id="20517" name="Rectangle 15"/>
            <p:cNvSpPr>
              <a:spLocks noChangeArrowheads="1"/>
            </p:cNvSpPr>
            <p:nvPr/>
          </p:nvSpPr>
          <p:spPr bwMode="auto">
            <a:xfrm>
              <a:off x="3154362" y="1456084"/>
              <a:ext cx="2930525" cy="6156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Генеральная ассамблея МГС</a:t>
              </a:r>
              <a:endParaRPr lang="ru-RU" altLang="ko-KR" sz="2800" dirty="0">
                <a:solidFill>
                  <a:srgbClr val="000000"/>
                </a:solidFill>
                <a:ea typeface="Batang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3730625" y="3645754"/>
              <a:ext cx="2390775" cy="57597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0000"/>
                  </a:solidFill>
                  <a:ea typeface="Batang"/>
                </a:rPr>
                <a:t>Межгосударственные ТК</a:t>
              </a:r>
            </a:p>
          </p:txBody>
        </p:sp>
        <p:sp>
          <p:nvSpPr>
            <p:cNvPr id="20526" name="Rectangle 16"/>
            <p:cNvSpPr>
              <a:spLocks noChangeArrowheads="1"/>
            </p:cNvSpPr>
            <p:nvPr/>
          </p:nvSpPr>
          <p:spPr bwMode="auto">
            <a:xfrm>
              <a:off x="3659187" y="2278004"/>
              <a:ext cx="2160588" cy="4315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Совет МГС</a:t>
              </a:r>
            </a:p>
          </p:txBody>
        </p:sp>
        <p:sp>
          <p:nvSpPr>
            <p:cNvPr id="33806" name="Line 47"/>
            <p:cNvSpPr>
              <a:spLocks noChangeShapeType="1"/>
            </p:cNvSpPr>
            <p:nvPr/>
          </p:nvSpPr>
          <p:spPr bwMode="auto">
            <a:xfrm>
              <a:off x="2938463" y="2494309"/>
              <a:ext cx="720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7" name="Line 48"/>
            <p:cNvSpPr>
              <a:spLocks noChangeShapeType="1"/>
            </p:cNvSpPr>
            <p:nvPr/>
          </p:nvSpPr>
          <p:spPr bwMode="auto">
            <a:xfrm>
              <a:off x="5819775" y="2494309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" name="Rectangle 41"/>
            <p:cNvSpPr>
              <a:spLocks noChangeArrowheads="1"/>
            </p:cNvSpPr>
            <p:nvPr/>
          </p:nvSpPr>
          <p:spPr bwMode="auto">
            <a:xfrm>
              <a:off x="706437" y="3645754"/>
              <a:ext cx="2808288" cy="57597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0000"/>
                  </a:solidFill>
                  <a:ea typeface="Batang"/>
                </a:rPr>
                <a:t>Рабочие группы</a:t>
              </a:r>
            </a:p>
          </p:txBody>
        </p:sp>
        <p:sp>
          <p:nvSpPr>
            <p:cNvPr id="3" name="Rectangle 41"/>
            <p:cNvSpPr>
              <a:spLocks noChangeArrowheads="1"/>
            </p:cNvSpPr>
            <p:nvPr/>
          </p:nvSpPr>
          <p:spPr bwMode="auto">
            <a:xfrm>
              <a:off x="6323013" y="3645754"/>
              <a:ext cx="2390775" cy="57597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000000"/>
                  </a:solidFill>
                  <a:ea typeface="Batang"/>
                </a:rPr>
                <a:t>Проектные МТК</a:t>
              </a:r>
            </a:p>
          </p:txBody>
        </p:sp>
        <p:sp>
          <p:nvSpPr>
            <p:cNvPr id="33810" name="Line 53"/>
            <p:cNvSpPr>
              <a:spLocks noChangeShapeType="1"/>
            </p:cNvSpPr>
            <p:nvPr/>
          </p:nvSpPr>
          <p:spPr bwMode="auto">
            <a:xfrm>
              <a:off x="2651125" y="3501008"/>
              <a:ext cx="50403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1" name="Line 57"/>
            <p:cNvSpPr>
              <a:spLocks noChangeShapeType="1"/>
            </p:cNvSpPr>
            <p:nvPr/>
          </p:nvSpPr>
          <p:spPr bwMode="auto">
            <a:xfrm>
              <a:off x="4883150" y="3501008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2" name="Line 58"/>
            <p:cNvSpPr>
              <a:spLocks noChangeShapeType="1"/>
            </p:cNvSpPr>
            <p:nvPr/>
          </p:nvSpPr>
          <p:spPr bwMode="auto">
            <a:xfrm>
              <a:off x="7691438" y="3501008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auto">
            <a:xfrm>
              <a:off x="6086476" y="2942839"/>
              <a:ext cx="1944687" cy="33955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000000"/>
                  </a:solidFill>
                  <a:ea typeface="Batang"/>
                </a:rPr>
                <a:t>IT </a:t>
              </a: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комитет</a:t>
              </a: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4859338" y="2812728"/>
              <a:ext cx="23495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7208838" y="2819075"/>
              <a:ext cx="0" cy="138044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249238" y="188913"/>
            <a:ext cx="7489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Административно-организационная структура МГС (РФ)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(управление организацией)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grpSp>
        <p:nvGrpSpPr>
          <p:cNvPr id="34818" name="Группа 29"/>
          <p:cNvGrpSpPr>
            <a:grpSpLocks/>
          </p:cNvGrpSpPr>
          <p:nvPr/>
        </p:nvGrpSpPr>
        <p:grpSpPr bwMode="auto">
          <a:xfrm>
            <a:off x="323850" y="1916113"/>
            <a:ext cx="8569325" cy="3529012"/>
            <a:chOff x="395536" y="1340768"/>
            <a:chExt cx="8569498" cy="3528392"/>
          </a:xfrm>
        </p:grpSpPr>
        <p:sp>
          <p:nvSpPr>
            <p:cNvPr id="34820" name="Line 52"/>
            <p:cNvSpPr>
              <a:spLocks noChangeShapeType="1"/>
            </p:cNvSpPr>
            <p:nvPr/>
          </p:nvSpPr>
          <p:spPr bwMode="auto">
            <a:xfrm>
              <a:off x="4716016" y="1947193"/>
              <a:ext cx="0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7" name="Rectangle 15"/>
            <p:cNvSpPr>
              <a:spLocks noChangeArrowheads="1"/>
            </p:cNvSpPr>
            <p:nvPr/>
          </p:nvSpPr>
          <p:spPr bwMode="auto">
            <a:xfrm>
              <a:off x="3275319" y="1340768"/>
              <a:ext cx="2928997" cy="6158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Генеральная ассамблея МГС</a:t>
              </a:r>
              <a:endParaRPr lang="ru-RU" altLang="ko-KR" sz="2800" dirty="0">
                <a:solidFill>
                  <a:srgbClr val="000000"/>
                </a:solidFill>
                <a:ea typeface="Batang"/>
              </a:endParaRPr>
            </a:p>
          </p:txBody>
        </p:sp>
        <p:sp>
          <p:nvSpPr>
            <p:cNvPr id="20526" name="Rectangle 16"/>
            <p:cNvSpPr>
              <a:spLocks noChangeArrowheads="1"/>
            </p:cNvSpPr>
            <p:nvPr/>
          </p:nvSpPr>
          <p:spPr bwMode="auto">
            <a:xfrm>
              <a:off x="3707128" y="2162949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Совет МГС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95536" y="2775616"/>
              <a:ext cx="8558386" cy="2093544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50311" y="2781965"/>
              <a:ext cx="3014723" cy="5840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  <a:cs typeface="+mn-cs"/>
                </a:rPr>
                <a:t>Технический комитет</a:t>
              </a:r>
            </a:p>
            <a:p>
              <a:pPr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  <a:cs typeface="+mn-cs"/>
                </a:rPr>
                <a:t>Секретариат</a:t>
              </a:r>
              <a:endParaRPr lang="ru-RU" b="1" i="1" dirty="0">
                <a:solidFill>
                  <a:schemeClr val="accent6">
                    <a:lumMod val="75000"/>
                  </a:schemeClr>
                </a:solidFill>
                <a:cs typeface="+mn-cs"/>
              </a:endParaRPr>
            </a:p>
          </p:txBody>
        </p:sp>
        <p:sp>
          <p:nvSpPr>
            <p:cNvPr id="50" name="Rectangle 16"/>
            <p:cNvSpPr>
              <a:spLocks noChangeArrowheads="1"/>
            </p:cNvSpPr>
            <p:nvPr/>
          </p:nvSpPr>
          <p:spPr bwMode="auto">
            <a:xfrm>
              <a:off x="3562663" y="2878785"/>
              <a:ext cx="2160631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Генеральный секретарь</a:t>
              </a:r>
            </a:p>
          </p:txBody>
        </p:sp>
        <p:sp>
          <p:nvSpPr>
            <p:cNvPr id="51" name="Rectangle 16"/>
            <p:cNvSpPr>
              <a:spLocks noChangeArrowheads="1"/>
            </p:cNvSpPr>
            <p:nvPr/>
          </p:nvSpPr>
          <p:spPr bwMode="auto">
            <a:xfrm>
              <a:off x="1114689" y="3069251"/>
              <a:ext cx="2160631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Помощники</a:t>
              </a:r>
            </a:p>
          </p:txBody>
        </p:sp>
        <p:cxnSp>
          <p:nvCxnSpPr>
            <p:cNvPr id="10" name="Прямая соединительная линия 9"/>
            <p:cNvCxnSpPr>
              <a:endCxn id="50" idx="0"/>
            </p:cNvCxnSpPr>
            <p:nvPr/>
          </p:nvCxnSpPr>
          <p:spPr>
            <a:xfrm>
              <a:off x="4643772" y="2594673"/>
              <a:ext cx="0" cy="2841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Rectangle 16"/>
            <p:cNvSpPr>
              <a:spLocks noChangeArrowheads="1"/>
            </p:cNvSpPr>
            <p:nvPr/>
          </p:nvSpPr>
          <p:spPr bwMode="auto">
            <a:xfrm>
              <a:off x="6371007" y="3767629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Департамент </a:t>
              </a:r>
              <a:r>
                <a:rPr lang="en-US" altLang="ko-KR" sz="1200" b="1" dirty="0">
                  <a:solidFill>
                    <a:srgbClr val="000000"/>
                  </a:solidFill>
                  <a:ea typeface="Batang"/>
                </a:rPr>
                <a:t>IT</a:t>
              </a:r>
              <a:endParaRPr lang="ru-RU" altLang="ko-KR" sz="1200" b="1" dirty="0">
                <a:solidFill>
                  <a:srgbClr val="000000"/>
                </a:solidFill>
                <a:ea typeface="Batang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4056385" y="3767629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Департамент стандартизации</a:t>
              </a:r>
            </a:p>
          </p:txBody>
        </p:sp>
        <p:sp>
          <p:nvSpPr>
            <p:cNvPr id="62" name="Rectangle 16"/>
            <p:cNvSpPr>
              <a:spLocks noChangeArrowheads="1"/>
            </p:cNvSpPr>
            <p:nvPr/>
          </p:nvSpPr>
          <p:spPr bwMode="auto">
            <a:xfrm>
              <a:off x="1687787" y="3767629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Финансовый департамент</a:t>
              </a: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7237" y="3645413"/>
              <a:ext cx="52563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2267237" y="3645413"/>
              <a:ext cx="0" cy="1222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H="1">
              <a:off x="5075580" y="3645413"/>
              <a:ext cx="0" cy="1222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H="1">
              <a:off x="7523555" y="3645413"/>
              <a:ext cx="0" cy="1222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50" idx="2"/>
            </p:cNvCxnSpPr>
            <p:nvPr/>
          </p:nvCxnSpPr>
          <p:spPr>
            <a:xfrm>
              <a:off x="4643772" y="3310509"/>
              <a:ext cx="0" cy="3349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Rectangle 16"/>
            <p:cNvSpPr>
              <a:spLocks noChangeArrowheads="1"/>
            </p:cNvSpPr>
            <p:nvPr/>
          </p:nvSpPr>
          <p:spPr bwMode="auto">
            <a:xfrm>
              <a:off x="4211963" y="4351726"/>
              <a:ext cx="2159044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Отдел стандартизации</a:t>
              </a:r>
            </a:p>
          </p:txBody>
        </p:sp>
        <p:sp>
          <p:nvSpPr>
            <p:cNvPr id="70" name="Rectangle 16"/>
            <p:cNvSpPr>
              <a:spLocks noChangeArrowheads="1"/>
            </p:cNvSpPr>
            <p:nvPr/>
          </p:nvSpPr>
          <p:spPr bwMode="auto">
            <a:xfrm>
              <a:off x="6586911" y="4351726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Отдел оценки соответствия</a:t>
              </a: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903691" y="4361249"/>
              <a:ext cx="2160632" cy="431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dk1">
                  <a:shade val="95000"/>
                  <a:satMod val="105000"/>
                </a:schemeClr>
              </a:solidFill>
              <a:miter lim="800000"/>
              <a:headEnd/>
              <a:tailEnd/>
            </a:ln>
          </p:spPr>
          <p:txBody>
            <a:bodyPr lIns="62179" tIns="31090" rIns="62179" bIns="31090" anchor="ctr"/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rgbClr val="000000"/>
                  </a:solidFill>
                  <a:ea typeface="Batang"/>
                </a:rPr>
                <a:t>Отдел метрологии</a:t>
              </a:r>
            </a:p>
          </p:txBody>
        </p:sp>
        <p:cxnSp>
          <p:nvCxnSpPr>
            <p:cNvPr id="23" name="Прямая соединительная линия 22"/>
            <p:cNvCxnSpPr>
              <a:stCxn id="71" idx="0"/>
            </p:cNvCxnSpPr>
            <p:nvPr/>
          </p:nvCxnSpPr>
          <p:spPr>
            <a:xfrm flipV="1">
              <a:off x="2983213" y="4199353"/>
              <a:ext cx="2092367" cy="16189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58" idx="2"/>
              <a:endCxn id="70" idx="0"/>
            </p:cNvCxnSpPr>
            <p:nvPr/>
          </p:nvCxnSpPr>
          <p:spPr>
            <a:xfrm>
              <a:off x="5137495" y="4199353"/>
              <a:ext cx="2530526" cy="15237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58" idx="2"/>
            </p:cNvCxnSpPr>
            <p:nvPr/>
          </p:nvCxnSpPr>
          <p:spPr>
            <a:xfrm>
              <a:off x="5137495" y="4199353"/>
              <a:ext cx="0" cy="16189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3275319" y="3069251"/>
              <a:ext cx="287344" cy="2158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819" name="Прямоугольник 3"/>
          <p:cNvSpPr>
            <a:spLocks noChangeArrowheads="1"/>
          </p:cNvSpPr>
          <p:nvPr/>
        </p:nvSpPr>
        <p:spPr bwMode="auto">
          <a:xfrm>
            <a:off x="919163" y="188913"/>
            <a:ext cx="571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Функциональная структура МГС (РФ)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(Управление стандартизацией)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5842" name="Прямоугольник 3"/>
          <p:cNvSpPr>
            <a:spLocks noChangeArrowheads="1"/>
          </p:cNvSpPr>
          <p:nvPr/>
        </p:nvSpPr>
        <p:spPr bwMode="auto">
          <a:xfrm>
            <a:off x="919163" y="188913"/>
            <a:ext cx="571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Бизнес – модель  МГС (РФ)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268413"/>
          <a:ext cx="9144000" cy="5348287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677988"/>
                <a:gridCol w="1979612"/>
              </a:tblGrid>
              <a:tr h="16129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Ключевые партнеры: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Международные (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ISO\IEC)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региональные (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CEN\CENELEC)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организации по стандартизации;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Национальные органы по стандартизации стран – участниц Соглашения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22268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Ключевые виды деятельности: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Стандартизация (разработка документов в области стандартизации)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Метрология (построение единой СИ)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 (гармонизация норм ОС)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Ценностные предложения: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Бесплатное предоставление текстов стандартов, включенных в перечни ТР ТС;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Взаимоотношения с клиентами: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Предоставление документов в электронном и традиционном виде (на бумажном носителе).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Потребительские сегменты: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Бизнес – структуры стран - участниц Соглашения;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Органы государственного управления стран – участниц Соглашения;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Органы по оценке соответствия стран – участниц Соглашения.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</a:tr>
              <a:tr h="547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Каналы сбыта: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Интернет;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Магазины специальной литературы;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Адресные рассылки.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Ключевые ресурсы: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Ресурсы, предоставляемые НОС стран  - участниц Соглашения.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43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Структура издержек: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Фиксированные издержки (финансирование структуры);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Финансирование отдельных программ разработки стандартов;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Финансирование работы экспертов;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Финансирование программ и семинаров обучения.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22268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Потоки поступления доходов: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Членские взносы стран – участниц Соглашения (дифференцированные);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Отчисление стран –участниц Соглашения от продаж ГОСТ на своей территории;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Прибыль от консалтинговой деятельности;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Прибыль от обучающих программ и семинаров;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Правительственные и неправительственные гранты, выделяемые на развитие и гармонизацию  нормативной технической базы СНГ.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250825" y="365125"/>
            <a:ext cx="7489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Принципы финансирования</a:t>
            </a:r>
          </a:p>
        </p:txBody>
      </p:sp>
      <p:sp>
        <p:nvSpPr>
          <p:cNvPr id="36867" name="Text Box 28"/>
          <p:cNvSpPr txBox="1">
            <a:spLocks noChangeArrowheads="1"/>
          </p:cNvSpPr>
          <p:nvPr/>
        </p:nvSpPr>
        <p:spPr bwMode="auto">
          <a:xfrm>
            <a:off x="161925" y="1341438"/>
            <a:ext cx="8748713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>
                <a:solidFill>
                  <a:srgbClr val="100A84"/>
                </a:solidFill>
              </a:rPr>
              <a:t>  </a:t>
            </a:r>
            <a:r>
              <a:rPr lang="ru-RU" sz="1800" b="1">
                <a:solidFill>
                  <a:srgbClr val="100A84"/>
                </a:solidFill>
              </a:rPr>
              <a:t>Дифференцированные взносы стран – участниц МГС (</a:t>
            </a:r>
            <a:r>
              <a:rPr lang="en-US" sz="1800" b="1">
                <a:solidFill>
                  <a:srgbClr val="100A84"/>
                </a:solidFill>
              </a:rPr>
              <a:t>CEN)</a:t>
            </a:r>
            <a:r>
              <a:rPr lang="ru-RU" sz="1800" b="1">
                <a:solidFill>
                  <a:srgbClr val="100A84"/>
                </a:solidFill>
              </a:rPr>
              <a:t>:</a:t>
            </a:r>
          </a:p>
          <a:p>
            <a:pPr lvl="2">
              <a:buFontTx/>
              <a:buChar char="•"/>
            </a:pPr>
            <a:r>
              <a:rPr lang="ru-RU" sz="1800" b="1">
                <a:solidFill>
                  <a:srgbClr val="100A84"/>
                </a:solidFill>
              </a:rPr>
              <a:t>размер ВВП страны;</a:t>
            </a:r>
          </a:p>
          <a:p>
            <a:pPr lvl="2">
              <a:buFontTx/>
              <a:buChar char="•"/>
            </a:pPr>
            <a:r>
              <a:rPr lang="ru-RU" sz="1800" b="1">
                <a:solidFill>
                  <a:srgbClr val="100A84"/>
                </a:solidFill>
              </a:rPr>
              <a:t>количество секретариатов МТК, закрепленных за страной;</a:t>
            </a:r>
          </a:p>
          <a:p>
            <a:pPr lvl="2">
              <a:buFontTx/>
              <a:buChar char="•"/>
            </a:pPr>
            <a:r>
              <a:rPr lang="ru-RU" sz="1800" b="1">
                <a:solidFill>
                  <a:srgbClr val="100A84"/>
                </a:solidFill>
              </a:rPr>
              <a:t>количество тем, разрабатываемых ежегодно;</a:t>
            </a:r>
          </a:p>
          <a:p>
            <a:pPr lvl="2">
              <a:buFontTx/>
              <a:buChar char="•"/>
            </a:pPr>
            <a:r>
              <a:rPr lang="ru-RU" sz="1800" b="1">
                <a:solidFill>
                  <a:srgbClr val="100A84"/>
                </a:solidFill>
              </a:rPr>
              <a:t>возможно, иные критерии.</a:t>
            </a:r>
          </a:p>
          <a:p>
            <a:pPr lvl="2"/>
            <a:endParaRPr lang="ru-RU" sz="1800" b="1">
              <a:solidFill>
                <a:srgbClr val="100A84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>
                <a:solidFill>
                  <a:srgbClr val="100A84"/>
                </a:solidFill>
              </a:rPr>
              <a:t> Отчисление от продажи межгосударственных стандартов странами на своей  территории*;</a:t>
            </a:r>
          </a:p>
          <a:p>
            <a:pPr>
              <a:buFont typeface="Wingdings" pitchFamily="2" charset="2"/>
              <a:buNone/>
            </a:pPr>
            <a:endParaRPr lang="ru-RU" sz="1800" b="1">
              <a:solidFill>
                <a:srgbClr val="100A84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>
                <a:solidFill>
                  <a:srgbClr val="100A84"/>
                </a:solidFill>
              </a:rPr>
              <a:t> Ведение МГС научной, консалтинговой, презентационной деятельности на коммерческой основе.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52400" y="4454525"/>
            <a:ext cx="8758238" cy="0"/>
          </a:xfrm>
          <a:prstGeom prst="line">
            <a:avLst/>
          </a:prstGeom>
          <a:ln w="47625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69" name="Text Box 28"/>
          <p:cNvSpPr txBox="1">
            <a:spLocks noChangeArrowheads="1"/>
          </p:cNvSpPr>
          <p:nvPr/>
        </p:nvSpPr>
        <p:spPr bwMode="auto">
          <a:xfrm>
            <a:off x="238125" y="4581525"/>
            <a:ext cx="87487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ru-RU" b="1">
                <a:solidFill>
                  <a:srgbClr val="100A84"/>
                </a:solidFill>
              </a:rPr>
              <a:t> </a:t>
            </a:r>
            <a:r>
              <a:rPr lang="ru-RU" b="1">
                <a:solidFill>
                  <a:srgbClr val="C00000"/>
                </a:solidFill>
              </a:rPr>
              <a:t>* Применение ГОСТ на территории государств – участниц Соглашения в случае его принятия должно быть автоматическим с отменой национального стандарта на аналогичный объект стандартизации (принцип </a:t>
            </a:r>
            <a:r>
              <a:rPr lang="en-US" b="1">
                <a:solidFill>
                  <a:srgbClr val="C00000"/>
                </a:solidFill>
              </a:rPr>
              <a:t>CEN)</a:t>
            </a:r>
            <a:endParaRPr lang="ru-RU" sz="18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3"/>
          <p:cNvSpPr>
            <a:spLocks noChangeArrowheads="1"/>
          </p:cNvSpPr>
          <p:nvPr/>
        </p:nvSpPr>
        <p:spPr bwMode="auto">
          <a:xfrm>
            <a:off x="250825" y="365125"/>
            <a:ext cx="7489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Этапы работ по реформированию МГС</a:t>
            </a:r>
          </a:p>
        </p:txBody>
      </p:sp>
      <p:grpSp>
        <p:nvGrpSpPr>
          <p:cNvPr id="18434" name="Group 37"/>
          <p:cNvGrpSpPr>
            <a:grpSpLocks/>
          </p:cNvGrpSpPr>
          <p:nvPr/>
        </p:nvGrpSpPr>
        <p:grpSpPr bwMode="auto">
          <a:xfrm>
            <a:off x="28575" y="1246188"/>
            <a:ext cx="9115425" cy="4972050"/>
            <a:chOff x="18" y="785"/>
            <a:chExt cx="5742" cy="3132"/>
          </a:xfrm>
        </p:grpSpPr>
        <p:pic>
          <p:nvPicPr>
            <p:cNvPr id="18435" name="Picture 4" descr="EASC-C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" y="3500"/>
              <a:ext cx="458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6" name="Picture 4" descr="EASC-C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96" y="785"/>
              <a:ext cx="459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7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22" y="799"/>
              <a:ext cx="117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 bwMode="auto">
            <a:xfrm>
              <a:off x="4155" y="786"/>
              <a:ext cx="317" cy="44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4000" dirty="0">
                  <a:solidFill>
                    <a:schemeClr val="accent6">
                      <a:lumMod val="75000"/>
                    </a:schemeClr>
                  </a:solidFill>
                </a:rPr>
                <a:t>~</a:t>
              </a:r>
              <a:endParaRPr lang="ru-RU" sz="4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522" y="3708"/>
              <a:ext cx="816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338" y="3294"/>
              <a:ext cx="0" cy="41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338" y="3301"/>
              <a:ext cx="816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442" name="TextBox 11"/>
            <p:cNvSpPr txBox="1">
              <a:spLocks noChangeArrowheads="1"/>
            </p:cNvSpPr>
            <p:nvPr/>
          </p:nvSpPr>
          <p:spPr bwMode="auto">
            <a:xfrm>
              <a:off x="340" y="3067"/>
              <a:ext cx="10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Совершенствование планирования работ в МГС.</a:t>
              </a:r>
            </a:p>
          </p:txBody>
        </p:sp>
        <p:sp>
          <p:nvSpPr>
            <p:cNvPr id="18443" name="TextBox 12"/>
            <p:cNvSpPr txBox="1">
              <a:spLocks noChangeArrowheads="1"/>
            </p:cNvSpPr>
            <p:nvPr/>
          </p:nvSpPr>
          <p:spPr bwMode="auto">
            <a:xfrm>
              <a:off x="1338" y="2797"/>
              <a:ext cx="99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Изменение процедуры</a:t>
              </a:r>
            </a:p>
            <a:p>
              <a:r>
                <a:rPr lang="ru-RU" sz="1200"/>
                <a:t>голосования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136" y="2887"/>
              <a:ext cx="0" cy="41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109" y="2887"/>
              <a:ext cx="816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918" y="2473"/>
              <a:ext cx="0" cy="41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447" name="TextBox 16"/>
            <p:cNvSpPr txBox="1">
              <a:spLocks noChangeArrowheads="1"/>
            </p:cNvSpPr>
            <p:nvPr/>
          </p:nvSpPr>
          <p:spPr bwMode="auto">
            <a:xfrm>
              <a:off x="2109" y="2473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Инвентаризация</a:t>
              </a:r>
            </a:p>
            <a:p>
              <a:r>
                <a:rPr lang="ru-RU" sz="1200"/>
                <a:t>МТК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918" y="2473"/>
              <a:ext cx="817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449" name="TextBox 18"/>
            <p:cNvSpPr txBox="1">
              <a:spLocks noChangeArrowheads="1"/>
            </p:cNvSpPr>
            <p:nvPr/>
          </p:nvSpPr>
          <p:spPr bwMode="auto">
            <a:xfrm>
              <a:off x="2971" y="1616"/>
              <a:ext cx="705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Изменение </a:t>
              </a:r>
            </a:p>
            <a:p>
              <a:r>
                <a:rPr lang="ru-RU" sz="1200"/>
                <a:t>порядка</a:t>
              </a:r>
            </a:p>
            <a:p>
              <a:r>
                <a:rPr lang="ru-RU" sz="1200"/>
                <a:t>голосования</a:t>
              </a:r>
            </a:p>
            <a:p>
              <a:r>
                <a:rPr lang="ru-RU" sz="1200"/>
                <a:t> (в МТК)</a:t>
              </a:r>
              <a:r>
                <a:rPr lang="en-US" sz="1200"/>
                <a:t>/</a:t>
              </a:r>
            </a:p>
            <a:p>
              <a:endParaRPr lang="ru-RU" sz="1200"/>
            </a:p>
            <a:p>
              <a:r>
                <a:rPr lang="ru-RU" sz="1200"/>
                <a:t>Укрепление Бюро</a:t>
              </a: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3716" y="2059"/>
              <a:ext cx="0" cy="41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3696" y="2055"/>
              <a:ext cx="1633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5329" y="1232"/>
              <a:ext cx="0" cy="827"/>
            </a:xfrm>
            <a:prstGeom prst="line">
              <a:avLst/>
            </a:prstGeom>
            <a:ln w="57150"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453" name="TextBox 22"/>
            <p:cNvSpPr txBox="1">
              <a:spLocks noChangeArrowheads="1"/>
            </p:cNvSpPr>
            <p:nvPr/>
          </p:nvSpPr>
          <p:spPr bwMode="auto">
            <a:xfrm>
              <a:off x="3699" y="1497"/>
              <a:ext cx="1509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Разработка и согласование новой структуры МГС, </a:t>
              </a:r>
            </a:p>
            <a:p>
              <a:r>
                <a:rPr lang="ru-RU" sz="1200"/>
                <a:t>а также новых принципов финансирования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1338" y="1202"/>
              <a:ext cx="0" cy="2099"/>
            </a:xfrm>
            <a:prstGeom prst="line">
              <a:avLst/>
            </a:prstGeom>
            <a:ln w="25400"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2109" y="1208"/>
              <a:ext cx="0" cy="2099"/>
            </a:xfrm>
            <a:prstGeom prst="line">
              <a:avLst/>
            </a:prstGeom>
            <a:ln w="25400"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2925" y="1257"/>
              <a:ext cx="0" cy="1583"/>
            </a:xfrm>
            <a:prstGeom prst="line">
              <a:avLst/>
            </a:prstGeom>
            <a:ln w="25400"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 flipV="1">
              <a:off x="3696" y="1232"/>
              <a:ext cx="0" cy="817"/>
            </a:xfrm>
            <a:prstGeom prst="line">
              <a:avLst/>
            </a:prstGeom>
            <a:ln w="25400"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458" name="TextBox 38"/>
            <p:cNvSpPr txBox="1">
              <a:spLocks noChangeArrowheads="1"/>
            </p:cNvSpPr>
            <p:nvPr/>
          </p:nvSpPr>
          <p:spPr bwMode="auto">
            <a:xfrm>
              <a:off x="386" y="1209"/>
              <a:ext cx="8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До конца </a:t>
              </a:r>
            </a:p>
            <a:p>
              <a:r>
                <a:rPr lang="ru-RU" sz="1200"/>
                <a:t>текущего года</a:t>
              </a:r>
            </a:p>
          </p:txBody>
        </p:sp>
        <p:sp>
          <p:nvSpPr>
            <p:cNvPr id="18459" name="TextBox 39"/>
            <p:cNvSpPr txBox="1">
              <a:spLocks noChangeArrowheads="1"/>
            </p:cNvSpPr>
            <p:nvPr/>
          </p:nvSpPr>
          <p:spPr bwMode="auto">
            <a:xfrm>
              <a:off x="1384" y="1232"/>
              <a:ext cx="77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До конца </a:t>
              </a:r>
            </a:p>
            <a:p>
              <a:r>
                <a:rPr lang="ru-RU" sz="1200"/>
                <a:t>текущего года</a:t>
              </a:r>
            </a:p>
          </p:txBody>
        </p:sp>
        <p:sp>
          <p:nvSpPr>
            <p:cNvPr id="18460" name="TextBox 40"/>
            <p:cNvSpPr txBox="1">
              <a:spLocks noChangeArrowheads="1"/>
            </p:cNvSpPr>
            <p:nvPr/>
          </p:nvSpPr>
          <p:spPr bwMode="auto">
            <a:xfrm>
              <a:off x="2136" y="1232"/>
              <a:ext cx="78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До конца </a:t>
              </a:r>
            </a:p>
            <a:p>
              <a:r>
                <a:rPr lang="ru-RU" sz="1200"/>
                <a:t>текущего года</a:t>
              </a:r>
            </a:p>
          </p:txBody>
        </p:sp>
        <p:sp>
          <p:nvSpPr>
            <p:cNvPr id="18461" name="TextBox 41"/>
            <p:cNvSpPr txBox="1">
              <a:spLocks noChangeArrowheads="1"/>
            </p:cNvSpPr>
            <p:nvPr/>
          </p:nvSpPr>
          <p:spPr bwMode="auto">
            <a:xfrm>
              <a:off x="2981" y="1234"/>
              <a:ext cx="72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До октября 2014 г.</a:t>
              </a:r>
            </a:p>
          </p:txBody>
        </p:sp>
        <p:sp>
          <p:nvSpPr>
            <p:cNvPr id="18462" name="TextBox 42"/>
            <p:cNvSpPr txBox="1">
              <a:spLocks noChangeArrowheads="1"/>
            </p:cNvSpPr>
            <p:nvPr/>
          </p:nvSpPr>
          <p:spPr bwMode="auto">
            <a:xfrm>
              <a:off x="3747" y="1238"/>
              <a:ext cx="140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До декабря 2015 г.</a:t>
              </a:r>
            </a:p>
          </p:txBody>
        </p:sp>
        <p:sp>
          <p:nvSpPr>
            <p:cNvPr id="18463" name="Line 32"/>
            <p:cNvSpPr>
              <a:spLocks noChangeShapeType="1"/>
            </p:cNvSpPr>
            <p:nvPr/>
          </p:nvSpPr>
          <p:spPr bwMode="auto">
            <a:xfrm>
              <a:off x="567" y="3838"/>
              <a:ext cx="5080" cy="0"/>
            </a:xfrm>
            <a:prstGeom prst="line">
              <a:avLst/>
            </a:prstGeom>
            <a:noFill/>
            <a:ln w="50800">
              <a:solidFill>
                <a:srgbClr val="800000"/>
              </a:solidFill>
              <a:round/>
              <a:headEnd/>
              <a:tailEnd type="stealth" w="med" len="med"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Line 33"/>
            <p:cNvSpPr>
              <a:spLocks noChangeShapeType="1"/>
            </p:cNvSpPr>
            <p:nvPr/>
          </p:nvSpPr>
          <p:spPr bwMode="auto">
            <a:xfrm>
              <a:off x="3696" y="2478"/>
              <a:ext cx="0" cy="1360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Dot"/>
              <a:round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Text Box 34"/>
            <p:cNvSpPr txBox="1">
              <a:spLocks noChangeArrowheads="1"/>
            </p:cNvSpPr>
            <p:nvPr/>
          </p:nvSpPr>
          <p:spPr bwMode="auto">
            <a:xfrm>
              <a:off x="1429" y="3521"/>
              <a:ext cx="21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b="1" i="1">
                  <a:solidFill>
                    <a:srgbClr val="8A0407"/>
                  </a:solidFill>
                </a:rPr>
                <a:t>ПЕРВООЧЕРЕДНЫЕ МЕРОПРИЯТИЯ</a:t>
              </a:r>
            </a:p>
          </p:txBody>
        </p:sp>
        <p:sp>
          <p:nvSpPr>
            <p:cNvPr id="18466" name="Text Box 35"/>
            <p:cNvSpPr txBox="1">
              <a:spLocks noChangeArrowheads="1"/>
            </p:cNvSpPr>
            <p:nvPr/>
          </p:nvSpPr>
          <p:spPr bwMode="auto">
            <a:xfrm>
              <a:off x="3651" y="3521"/>
              <a:ext cx="21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b="1" i="1">
                  <a:solidFill>
                    <a:srgbClr val="8A0407"/>
                  </a:solidFill>
                </a:rPr>
                <a:t>ПЕРСПЕКТИВНЫЕ МЕРОПРИЯТИЯ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4"/>
          <p:cNvSpPr>
            <a:spLocks noChangeArrowheads="1"/>
          </p:cNvSpPr>
          <p:nvPr/>
        </p:nvSpPr>
        <p:spPr bwMode="auto">
          <a:xfrm>
            <a:off x="5000625" y="2522538"/>
            <a:ext cx="4143375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r">
              <a:defRPr/>
            </a:pPr>
            <a:endParaRPr lang="ru-RU" sz="3200" b="1">
              <a:solidFill>
                <a:srgbClr val="000099"/>
              </a:solidFill>
              <a:ea typeface="Arial Unicode MS"/>
              <a:cs typeface="Arial Unicode MS"/>
            </a:endParaRPr>
          </a:p>
          <a:p>
            <a:pPr algn="r">
              <a:defRPr/>
            </a:pPr>
            <a:r>
              <a:rPr lang="en-US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rial Unicode MS"/>
                <a:cs typeface="Arial Unicode MS"/>
              </a:rPr>
              <a:t> </a:t>
            </a:r>
            <a:endParaRPr lang="ru-RU" sz="24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/>
              <a:cs typeface="Arial Unicode MS"/>
            </a:endParaRPr>
          </a:p>
          <a:p>
            <a:pPr algn="r">
              <a:defRPr/>
            </a:pPr>
            <a:endParaRPr lang="ru-RU" sz="32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/>
              <a:cs typeface="Arial Unicode MS"/>
            </a:endParaRPr>
          </a:p>
          <a:p>
            <a:pPr algn="r">
              <a:defRPr/>
            </a:pPr>
            <a:endParaRPr lang="ru-RU" sz="32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/>
              <a:cs typeface="Arial Unicode MS"/>
            </a:endParaRPr>
          </a:p>
          <a:p>
            <a:pPr algn="r">
              <a:defRPr/>
            </a:pPr>
            <a:r>
              <a:rPr lang="ru-RU">
                <a:latin typeface="Verdana" pitchFamily="34" charset="0"/>
                <a:ea typeface="Arial Unicode MS"/>
                <a:cs typeface="Arial Unicode MS"/>
              </a:rPr>
              <a:t>Федеральное агентство </a:t>
            </a:r>
          </a:p>
          <a:p>
            <a:pPr algn="r">
              <a:defRPr/>
            </a:pPr>
            <a:r>
              <a:rPr lang="ru-RU">
                <a:latin typeface="Verdana" pitchFamily="34" charset="0"/>
                <a:ea typeface="Arial Unicode MS"/>
                <a:cs typeface="Arial Unicode MS"/>
              </a:rPr>
              <a:t>по техническому регулированию </a:t>
            </a:r>
          </a:p>
          <a:p>
            <a:pPr algn="r">
              <a:defRPr/>
            </a:pPr>
            <a:r>
              <a:rPr lang="ru-RU">
                <a:latin typeface="Verdana" pitchFamily="34" charset="0"/>
                <a:ea typeface="Arial Unicode MS"/>
                <a:cs typeface="Arial Unicode MS"/>
              </a:rPr>
              <a:t>и метрологии</a:t>
            </a:r>
          </a:p>
          <a:p>
            <a:pPr algn="r">
              <a:defRPr/>
            </a:pPr>
            <a:endParaRPr lang="ru-RU">
              <a:latin typeface="Verdana" pitchFamily="34" charset="0"/>
              <a:ea typeface="Arial Unicode MS"/>
              <a:cs typeface="Arial Unicode MS"/>
            </a:endParaRPr>
          </a:p>
          <a:p>
            <a:pPr algn="r">
              <a:defRPr/>
            </a:pPr>
            <a:r>
              <a:rPr lang="ru-RU">
                <a:latin typeface="Verdana" pitchFamily="34" charset="0"/>
                <a:ea typeface="Arial Unicode MS"/>
                <a:cs typeface="Arial Unicode MS"/>
              </a:rPr>
              <a:t>Тел.: 8 (499) 236-03-00</a:t>
            </a:r>
            <a:br>
              <a:rPr lang="ru-RU">
                <a:latin typeface="Verdana" pitchFamily="34" charset="0"/>
                <a:ea typeface="Arial Unicode MS"/>
                <a:cs typeface="Arial Unicode MS"/>
              </a:rPr>
            </a:br>
            <a:r>
              <a:rPr lang="en-US">
                <a:latin typeface="Verdana" pitchFamily="34" charset="0"/>
                <a:ea typeface="Arial Unicode MS"/>
                <a:cs typeface="Arial Unicode MS"/>
              </a:rPr>
              <a:t>www.g</a:t>
            </a:r>
            <a:r>
              <a:rPr lang="ru-RU">
                <a:latin typeface="Verdana" pitchFamily="34" charset="0"/>
                <a:ea typeface="Arial Unicode MS"/>
                <a:cs typeface="Arial Unicode MS"/>
              </a:rPr>
              <a:t>о</a:t>
            </a:r>
            <a:r>
              <a:rPr lang="en-US">
                <a:latin typeface="Verdana" pitchFamily="34" charset="0"/>
                <a:ea typeface="Arial Unicode MS"/>
                <a:cs typeface="Arial Unicode MS"/>
              </a:rPr>
              <a:t>st.ru</a:t>
            </a:r>
            <a:endParaRPr lang="ru-RU">
              <a:latin typeface="Verdana" pitchFamily="34" charset="0"/>
              <a:ea typeface="Arial Unicode MS"/>
              <a:cs typeface="Arial Unicode MS"/>
            </a:endParaRPr>
          </a:p>
          <a:p>
            <a:pPr algn="r">
              <a:defRPr/>
            </a:pPr>
            <a:r>
              <a:rPr lang="en-US">
                <a:solidFill>
                  <a:srgbClr val="262626"/>
                </a:solidFill>
                <a:latin typeface="Verdana" pitchFamily="34" charset="0"/>
                <a:cs typeface="+mn-cs"/>
              </a:rPr>
              <a:t>www.росстандарт.рф</a:t>
            </a:r>
            <a:endParaRPr lang="ru-RU">
              <a:latin typeface="Verdana" pitchFamily="34" charset="0"/>
              <a:ea typeface="Arial Unicode MS"/>
              <a:cs typeface="Arial Unicode MS"/>
            </a:endParaRPr>
          </a:p>
          <a:p>
            <a:pPr algn="r">
              <a:defRPr/>
            </a:pPr>
            <a:endParaRPr lang="ru-RU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/>
              <a:cs typeface="Arial Unicode MS"/>
            </a:endParaRPr>
          </a:p>
        </p:txBody>
      </p:sp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0" y="2500313"/>
            <a:ext cx="9582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5A9E"/>
                </a:solidFill>
                <a:latin typeface="Verdana" pitchFamily="34" charset="0"/>
              </a:rPr>
              <a:t>БЛАГОДАРЮ ЗА ВНИМАНИЕ</a:t>
            </a: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468313" y="1916113"/>
            <a:ext cx="8335962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100A84"/>
                </a:solidFill>
              </a:rPr>
              <a:t>Первоочередные мероприятия</a:t>
            </a:r>
          </a:p>
          <a:p>
            <a:pPr algn="ctr"/>
            <a:endParaRPr lang="ru-RU" sz="3600" b="1">
              <a:solidFill>
                <a:srgbClr val="100A84"/>
              </a:solidFill>
            </a:endParaRPr>
          </a:p>
          <a:p>
            <a:pPr algn="ctr"/>
            <a:r>
              <a:rPr lang="ru-RU" sz="3200">
                <a:solidFill>
                  <a:srgbClr val="100A84"/>
                </a:solidFill>
              </a:rPr>
              <a:t>Совершенствование планирования работ, </a:t>
            </a:r>
          </a:p>
          <a:p>
            <a:pPr algn="ctr"/>
            <a:r>
              <a:rPr lang="ru-RU" sz="3200">
                <a:solidFill>
                  <a:srgbClr val="100A84"/>
                </a:solidFill>
              </a:rPr>
              <a:t>укрепление Бюро по стандартам,</a:t>
            </a:r>
          </a:p>
          <a:p>
            <a:pPr algn="ctr"/>
            <a:r>
              <a:rPr lang="ru-RU" sz="3200">
                <a:solidFill>
                  <a:srgbClr val="100A84"/>
                </a:solidFill>
              </a:rPr>
              <a:t>изменение процедуры голосования, </a:t>
            </a:r>
          </a:p>
          <a:p>
            <a:pPr algn="ctr"/>
            <a:r>
              <a:rPr lang="ru-RU" sz="3200">
                <a:solidFill>
                  <a:srgbClr val="100A84"/>
                </a:solidFill>
              </a:rPr>
              <a:t>инвентаризация МТК, </a:t>
            </a:r>
          </a:p>
          <a:p>
            <a:pPr algn="ctr"/>
            <a:r>
              <a:rPr lang="ru-RU" sz="3200">
                <a:solidFill>
                  <a:srgbClr val="100A84"/>
                </a:solidFill>
              </a:rPr>
              <a:t>изменение порядка голосования в МТК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3"/>
          <p:cNvSpPr>
            <a:spLocks noChangeArrowheads="1"/>
          </p:cNvSpPr>
          <p:nvPr/>
        </p:nvSpPr>
        <p:spPr bwMode="auto">
          <a:xfrm>
            <a:off x="395288" y="190500"/>
            <a:ext cx="70564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Совершенствование планирования работ в МГС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Укрепление Бюро по стандартам</a:t>
            </a:r>
          </a:p>
        </p:txBody>
      </p:sp>
      <p:sp>
        <p:nvSpPr>
          <p:cNvPr id="20482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0483" name="Text Box 64"/>
          <p:cNvSpPr txBox="1">
            <a:spLocks noChangeArrowheads="1"/>
          </p:cNvSpPr>
          <p:nvPr/>
        </p:nvSpPr>
        <p:spPr bwMode="auto">
          <a:xfrm>
            <a:off x="107950" y="1665288"/>
            <a:ext cx="8964613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marL="304800" indent="-304800"/>
            <a:r>
              <a:rPr lang="ru-RU" sz="1800" b="1" i="1" u="sng">
                <a:solidFill>
                  <a:srgbClr val="100A84"/>
                </a:solidFill>
              </a:rPr>
              <a:t>Совершенствование планирования работ в МГС:</a:t>
            </a:r>
          </a:p>
          <a:p>
            <a:pPr marL="304800" indent="-304800"/>
            <a:endParaRPr lang="ru-RU" sz="1800" b="1" i="1" u="sng">
              <a:solidFill>
                <a:srgbClr val="100A84"/>
              </a:solidFill>
            </a:endParaRPr>
          </a:p>
          <a:p>
            <a:pPr marL="304800" indent="-304800" algn="just">
              <a:spcBef>
                <a:spcPct val="35000"/>
              </a:spcBef>
              <a:spcAft>
                <a:spcPct val="35000"/>
              </a:spcAft>
              <a:buFontTx/>
              <a:buAutoNum type="arabicPeriod"/>
            </a:pPr>
            <a:r>
              <a:rPr lang="ru-RU" sz="1800" b="1">
                <a:solidFill>
                  <a:srgbClr val="100A84"/>
                </a:solidFill>
              </a:rPr>
              <a:t>Согласование и утверждение Порядка формирования Программы работ по межгосударственной стандартизации (разработан Госстандартом РБ);</a:t>
            </a:r>
          </a:p>
          <a:p>
            <a:pPr marL="304800" indent="-304800" algn="just">
              <a:spcBef>
                <a:spcPct val="35000"/>
              </a:spcBef>
              <a:spcAft>
                <a:spcPct val="35000"/>
              </a:spcAft>
              <a:buFontTx/>
              <a:buAutoNum type="arabicPeriod"/>
            </a:pPr>
            <a:r>
              <a:rPr lang="ru-RU" sz="1800" b="1">
                <a:solidFill>
                  <a:srgbClr val="100A84"/>
                </a:solidFill>
              </a:rPr>
              <a:t>Внесение изменений в ГОСТ 1.0 - 92 Межгосударственная система стандартизации. Правила проведения работ по межгосударственной стандартизации. Общие положения, ГОСТ 1.2 – 2009 Межгосударственная система стандартизации.</a:t>
            </a:r>
            <a:r>
              <a:rPr lang="ru-RU" sz="1800"/>
              <a:t> </a:t>
            </a:r>
            <a:r>
              <a:rPr lang="ru-RU" sz="1800" b="1">
                <a:solidFill>
                  <a:srgbClr val="100A84"/>
                </a:solidFill>
              </a:rPr>
              <a:t>Стандарты межгосударственные, правила и рекомендации по межгосударственной стандартизации. Правила разработки, принятия, применения, обновления и отмены, ПМГ 22 – 2004 Правила разработки программы работ по межгосударственной стандартизации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3"/>
          <p:cNvSpPr>
            <a:spLocks noChangeArrowheads="1"/>
          </p:cNvSpPr>
          <p:nvPr/>
        </p:nvSpPr>
        <p:spPr bwMode="auto">
          <a:xfrm>
            <a:off x="395288" y="190500"/>
            <a:ext cx="7056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Изменение процедуры голосования</a:t>
            </a:r>
          </a:p>
        </p:txBody>
      </p:sp>
      <p:sp>
        <p:nvSpPr>
          <p:cNvPr id="21506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107950" y="1268413"/>
            <a:ext cx="89646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ru-RU" b="1" i="1" u="sng">
                <a:solidFill>
                  <a:srgbClr val="100A84"/>
                </a:solidFill>
              </a:rPr>
              <a:t>Проблема:</a:t>
            </a:r>
            <a:r>
              <a:rPr lang="ru-RU">
                <a:solidFill>
                  <a:srgbClr val="100A84"/>
                </a:solidFill>
              </a:rPr>
              <a:t> </a:t>
            </a:r>
            <a:r>
              <a:rPr lang="ru-RU" b="1">
                <a:solidFill>
                  <a:srgbClr val="100A84"/>
                </a:solidFill>
              </a:rPr>
              <a:t>большое количество проектов ГОСТ, по которым не удается провести процедуру голосования в соответствии с ныне действующей редакцией ГОСТ 1.2 – 2009  - не удается набрать достаточное количество голосов.</a:t>
            </a:r>
          </a:p>
          <a:p>
            <a:endParaRPr lang="ru-RU" b="1" i="1" u="sng">
              <a:solidFill>
                <a:srgbClr val="100A84"/>
              </a:solidFill>
            </a:endParaRPr>
          </a:p>
          <a:p>
            <a:pPr algn="just"/>
            <a:r>
              <a:rPr lang="ru-RU" b="1" i="1" u="sng">
                <a:solidFill>
                  <a:srgbClr val="100A84"/>
                </a:solidFill>
              </a:rPr>
              <a:t>Решение (предложение Росстандарта):</a:t>
            </a:r>
            <a:r>
              <a:rPr lang="ru-RU" b="1">
                <a:solidFill>
                  <a:srgbClr val="100A84"/>
                </a:solidFill>
              </a:rPr>
              <a:t> Необходимо внести изменения:</a:t>
            </a:r>
          </a:p>
          <a:p>
            <a:pPr algn="just"/>
            <a:r>
              <a:rPr lang="ru-RU" b="1">
                <a:solidFill>
                  <a:srgbClr val="100A84"/>
                </a:solidFill>
              </a:rPr>
              <a:t>В ГОСТ 1.2 – 2009 Межгосударственная система стандартизации. Стандарты межгосударственные, правила и рекомендации по межгосударственной стандартизации. Правила разработки, принятия, применения, обновления и отмены, включить следующую редакцию п. 3.5.3:</a:t>
            </a:r>
          </a:p>
          <a:p>
            <a:pPr algn="just"/>
            <a:r>
              <a:rPr lang="ru-RU" b="1">
                <a:solidFill>
                  <a:srgbClr val="100A84"/>
                </a:solidFill>
              </a:rPr>
              <a:t>«3.5.3 Стандарт считают принятым по результатам голосования в АИС МГС, если за его принятие в предложенной редакции проголосовали национальные органы государств, заинтересованных в применении данного стандарта, и при этом отсутствуют предложения о вынесении рассмотрения результатов голосования на заседание МГС и стандарт не относится к числу основополагающих стандартов (см. </a:t>
            </a:r>
            <a:r>
              <a:rPr lang="ru-RU" b="1">
                <a:solidFill>
                  <a:srgbClr val="100A84"/>
                </a:solidFill>
                <a:hlinkClick r:id="rId2" tooltip="3.5.5 Принятие стандарта выносят на заседание МГС по предложению национального органа, не согласного с результатами голосования по его проекту. На заседание МГС также выносят принятие наиболее важных основополагающих стандарт "/>
              </a:rPr>
              <a:t>3.5.5</a:t>
            </a:r>
            <a:r>
              <a:rPr lang="ru-RU" b="1">
                <a:solidFill>
                  <a:srgbClr val="100A84"/>
                </a:solidFill>
              </a:rPr>
              <a:t>). При этом число национальных органов,  проголосовавших за принятие стандарта, должно быть не менее трех, с учетом национального органа государства-разработчика. В случае, если количество национальных органов, проголосовавших за данный проект стандарта составляет более трех, то решение о принятии стандарта принимается квалифицированным большинством (2/3 от числа проголосовавших национальных органов)»</a:t>
            </a: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3"/>
          <p:cNvSpPr>
            <a:spLocks noChangeArrowheads="1"/>
          </p:cNvSpPr>
          <p:nvPr/>
        </p:nvSpPr>
        <p:spPr bwMode="auto">
          <a:xfrm>
            <a:off x="395288" y="190500"/>
            <a:ext cx="7056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Изменение процедуры голосования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(продолжение)</a:t>
            </a:r>
          </a:p>
        </p:txBody>
      </p:sp>
      <p:sp>
        <p:nvSpPr>
          <p:cNvPr id="22530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07950" y="1125538"/>
            <a:ext cx="8964613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u="sng" dirty="0">
                <a:solidFill>
                  <a:srgbClr val="100A84"/>
                </a:solidFill>
                <a:cs typeface="+mn-cs"/>
              </a:rPr>
              <a:t>Решение </a:t>
            </a:r>
            <a:r>
              <a:rPr lang="ru-RU" b="1" i="1" u="sng" dirty="0">
                <a:solidFill>
                  <a:srgbClr val="100A84"/>
                </a:solidFill>
                <a:cs typeface="+mn-cs"/>
              </a:rPr>
              <a:t>(предложение </a:t>
            </a:r>
            <a:r>
              <a:rPr lang="ru-RU" b="1" i="1" u="sng" dirty="0" err="1">
                <a:solidFill>
                  <a:srgbClr val="100A84"/>
                </a:solidFill>
                <a:cs typeface="+mn-cs"/>
              </a:rPr>
              <a:t>Росстандарта</a:t>
            </a:r>
            <a:r>
              <a:rPr lang="ru-RU" b="1" i="1" u="sng" dirty="0">
                <a:solidFill>
                  <a:srgbClr val="100A84"/>
                </a:solidFill>
                <a:cs typeface="+mn-cs"/>
              </a:rPr>
              <a:t>):</a:t>
            </a:r>
            <a:r>
              <a:rPr lang="ru-RU" b="1" dirty="0">
                <a:solidFill>
                  <a:srgbClr val="100A84"/>
                </a:solidFill>
                <a:cs typeface="+mn-cs"/>
              </a:rPr>
              <a:t> </a:t>
            </a:r>
            <a:r>
              <a:rPr lang="ru-RU" b="1" dirty="0">
                <a:solidFill>
                  <a:srgbClr val="100A84"/>
                </a:solidFill>
                <a:cs typeface="+mn-cs"/>
              </a:rPr>
              <a:t>Необходимо внести изменения:</a:t>
            </a:r>
            <a:endParaRPr lang="ru-RU" b="1" dirty="0">
              <a:solidFill>
                <a:srgbClr val="100A84"/>
              </a:solidFill>
              <a:cs typeface="+mn-cs"/>
            </a:endParaRPr>
          </a:p>
          <a:p>
            <a:pPr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В ПМГ 02 – 2008 Правила по межгосударственной стандартизации. Типовое положение о межгосударственном техническом комитете по стандартизации, включить следующие изменения в раздел 6:</a:t>
            </a:r>
          </a:p>
          <a:p>
            <a:pPr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6.6 Государства – члены МТК, выразившие стремление работать в качестве активного члена, считаются заинтересованными в применении стандартов области деятельности МТК включенных в ПМС и должны в обязательном порядке обозначать свою позицию (за или против) при голосовании. </a:t>
            </a:r>
          </a:p>
          <a:p>
            <a:pPr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6.7 Исключение из состава активных членов МТК</a:t>
            </a:r>
          </a:p>
          <a:p>
            <a:pPr indent="457200"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Если национальный орган страны активного члена МТК при голосовании по проекту стандарта более 3-х раз не обозначил свою позицию (воздержался при голосовании), то страна исключается из состава активных членов МТК.</a:t>
            </a:r>
          </a:p>
          <a:p>
            <a:pPr indent="457200"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Изменение статуса члена МТК может быть инициировано как национальным органом любой страны члена МТК, так  и Бюро по стандартам МГС.</a:t>
            </a:r>
          </a:p>
          <a:p>
            <a:pPr indent="457200"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Вопрос об изменении статуса члена МТК рассматривают на заседании МГС по представлению национального органа государства, ведущего МТК, на основании протокола заседания членов МТК или по представлению Бюро по стандартам.</a:t>
            </a:r>
          </a:p>
          <a:p>
            <a:pPr indent="457200" algn="just">
              <a:defRPr/>
            </a:pPr>
            <a:r>
              <a:rPr lang="ru-RU" b="1" dirty="0">
                <a:solidFill>
                  <a:srgbClr val="100A84"/>
                </a:solidFill>
                <a:cs typeface="+mn-cs"/>
              </a:rPr>
              <a:t>В случае, если исключение национального органа из  состава активных членов МТК ведет к уменьшению количества активных членов МТК меньше трех, то по представлению национального органа страны, ведущей секретариат МТК перед МГС может быть инициирован вопрос о ликвидации данного МТК.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3"/>
          <p:cNvSpPr>
            <a:spLocks noChangeArrowheads="1"/>
          </p:cNvSpPr>
          <p:nvPr/>
        </p:nvSpPr>
        <p:spPr bwMode="auto">
          <a:xfrm>
            <a:off x="395288" y="190500"/>
            <a:ext cx="7056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sz="2000" b="1">
                <a:solidFill>
                  <a:srgbClr val="1F5FA0"/>
                </a:solidFill>
              </a:rPr>
              <a:t>Инвентаризация МТК</a:t>
            </a:r>
          </a:p>
        </p:txBody>
      </p:sp>
      <p:sp>
        <p:nvSpPr>
          <p:cNvPr id="23554" name="Rectangle 6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07950" y="2133600"/>
            <a:ext cx="89646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ru-RU" sz="1800" b="1" i="1" u="sng">
                <a:solidFill>
                  <a:srgbClr val="100A84"/>
                </a:solidFill>
              </a:rPr>
              <a:t>Проблема:</a:t>
            </a:r>
            <a:r>
              <a:rPr lang="ru-RU" sz="1800">
                <a:solidFill>
                  <a:srgbClr val="100A84"/>
                </a:solidFill>
              </a:rPr>
              <a:t> </a:t>
            </a:r>
            <a:r>
              <a:rPr lang="ru-RU" sz="1800" b="1">
                <a:solidFill>
                  <a:srgbClr val="100A84"/>
                </a:solidFill>
              </a:rPr>
              <a:t>отсутствие актуальной информации о деятельности МТК</a:t>
            </a:r>
          </a:p>
          <a:p>
            <a:endParaRPr lang="ru-RU" sz="1800" b="1" i="1" u="sng">
              <a:solidFill>
                <a:srgbClr val="100A84"/>
              </a:solidFill>
            </a:endParaRPr>
          </a:p>
          <a:p>
            <a:r>
              <a:rPr lang="ru-RU" sz="1800" b="1" i="1" u="sng">
                <a:solidFill>
                  <a:srgbClr val="100A84"/>
                </a:solidFill>
              </a:rPr>
              <a:t>Решение (предложение Госстандарта РК):</a:t>
            </a:r>
            <a:r>
              <a:rPr lang="ru-RU" sz="1800" b="1">
                <a:solidFill>
                  <a:srgbClr val="100A84"/>
                </a:solidFill>
              </a:rPr>
              <a:t> </a:t>
            </a:r>
          </a:p>
          <a:p>
            <a:r>
              <a:rPr lang="ru-RU" sz="1800" b="1">
                <a:solidFill>
                  <a:srgbClr val="100A84"/>
                </a:solidFill>
              </a:rPr>
              <a:t>Создание Центра информационного обеспечения (ЦИО) деятельности МГС в области технического регулирования (п.13.2 протокола заседания МГС №43 – 2013, г. Уфа)</a:t>
            </a:r>
          </a:p>
          <a:p>
            <a:pPr algn="just"/>
            <a:endParaRPr lang="ru-RU" sz="1800" b="1">
              <a:solidFill>
                <a:srgbClr val="100A84"/>
              </a:solidFill>
            </a:endParaRPr>
          </a:p>
          <a:p>
            <a:pPr algn="just"/>
            <a:r>
              <a:rPr lang="ru-RU" sz="1800" b="1">
                <a:solidFill>
                  <a:srgbClr val="100A84"/>
                </a:solidFill>
              </a:rPr>
              <a:t>Одним из главных направлений деятельности заявленного ЦИО должно являться направление, обеспечивающее сбор информации (и формирование соответствующего информационного ресурса) о деятельности МТК.</a:t>
            </a:r>
          </a:p>
          <a:p>
            <a:pPr algn="r"/>
            <a:r>
              <a:rPr lang="ru-RU" sz="1800" b="1" i="1">
                <a:solidFill>
                  <a:srgbClr val="C00000"/>
                </a:solidFill>
              </a:rPr>
              <a:t>СРОК – 1 месяц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34925" y="155575"/>
            <a:ext cx="856932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Изменение порядка голосования (в МТК)</a:t>
            </a:r>
          </a:p>
          <a:p>
            <a:pPr algn="ctr">
              <a:lnSpc>
                <a:spcPct val="85000"/>
              </a:lnSpc>
            </a:pPr>
            <a:r>
              <a:rPr lang="ru-RU">
                <a:solidFill>
                  <a:srgbClr val="1F5FA0"/>
                </a:solidFill>
              </a:rPr>
              <a:t>Действующая процедура голосования по проектам стандартов </a:t>
            </a:r>
          </a:p>
          <a:p>
            <a:pPr algn="ctr">
              <a:lnSpc>
                <a:spcPct val="85000"/>
              </a:lnSpc>
            </a:pPr>
            <a:r>
              <a:rPr lang="ru-RU">
                <a:solidFill>
                  <a:srgbClr val="1F5FA0"/>
                </a:solidFill>
              </a:rPr>
              <a:t>в  Межгосударственном совете по стандартизации,</a:t>
            </a:r>
            <a:r>
              <a:rPr lang="en-US">
                <a:solidFill>
                  <a:srgbClr val="1F5FA0"/>
                </a:solidFill>
              </a:rPr>
              <a:t> </a:t>
            </a:r>
            <a:r>
              <a:rPr lang="ru-RU">
                <a:solidFill>
                  <a:srgbClr val="1F5FA0"/>
                </a:solidFill>
              </a:rPr>
              <a:t>метрологии и сертификации</a:t>
            </a:r>
          </a:p>
        </p:txBody>
      </p:sp>
      <p:grpSp>
        <p:nvGrpSpPr>
          <p:cNvPr id="24578" name="Группа 1"/>
          <p:cNvGrpSpPr>
            <a:grpSpLocks/>
          </p:cNvGrpSpPr>
          <p:nvPr/>
        </p:nvGrpSpPr>
        <p:grpSpPr bwMode="auto">
          <a:xfrm>
            <a:off x="0" y="1341438"/>
            <a:ext cx="9144000" cy="5148262"/>
            <a:chOff x="0" y="1341438"/>
            <a:chExt cx="9144000" cy="5148036"/>
          </a:xfrm>
        </p:grpSpPr>
        <p:sp>
          <p:nvSpPr>
            <p:cNvPr id="24579" name="Text Box 4"/>
            <p:cNvSpPr txBox="1">
              <a:spLocks noChangeArrowheads="1"/>
            </p:cNvSpPr>
            <p:nvPr/>
          </p:nvSpPr>
          <p:spPr bwMode="auto">
            <a:xfrm>
              <a:off x="8709025" y="5654486"/>
              <a:ext cx="298450" cy="366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fld id="{4B054DE2-18CA-486F-9AC4-DF75243DB6ED}" type="slidenum">
                <a:rPr lang="ru-RU" sz="1800">
                  <a:solidFill>
                    <a:srgbClr val="FFFFFF"/>
                  </a:solidFill>
                  <a:latin typeface="Georgia" pitchFamily="18" charset="0"/>
                </a:rPr>
                <a:pPr algn="r"/>
                <a:t>8</a:t>
              </a:fld>
              <a:endParaRPr lang="ru-RU" sz="1800">
                <a:solidFill>
                  <a:srgbClr val="FFFFFF"/>
                </a:solidFill>
                <a:latin typeface="Georgia" pitchFamily="18" charset="0"/>
              </a:endParaRPr>
            </a:p>
          </p:txBody>
        </p:sp>
        <p:sp>
          <p:nvSpPr>
            <p:cNvPr id="34821" name="AutoShape 45"/>
            <p:cNvSpPr>
              <a:spLocks noChangeArrowheads="1"/>
            </p:cNvSpPr>
            <p:nvPr/>
          </p:nvSpPr>
          <p:spPr bwMode="auto">
            <a:xfrm rot="-5400000">
              <a:off x="1114486" y="1054040"/>
              <a:ext cx="2736730" cy="3311525"/>
            </a:xfrm>
            <a:custGeom>
              <a:avLst/>
              <a:gdLst>
                <a:gd name="T0" fmla="*/ 1172031 w 21600"/>
                <a:gd name="T1" fmla="*/ 0 h 21600"/>
                <a:gd name="T2" fmla="*/ 387087 w 21600"/>
                <a:gd name="T3" fmla="*/ 3311525 h 21600"/>
                <a:gd name="T4" fmla="*/ 1232216 w 21600"/>
                <a:gd name="T5" fmla="*/ 1274017 h 21600"/>
                <a:gd name="T6" fmla="*/ 1984469 w 21600"/>
                <a:gd name="T7" fmla="*/ 2190052 h 21600"/>
                <a:gd name="T8" fmla="*/ 2736850 w 21600"/>
                <a:gd name="T9" fmla="*/ 1274017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0 h 21600"/>
                <a:gd name="T17" fmla="*/ 611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24581" name="Group 33"/>
            <p:cNvGrpSpPr>
              <a:grpSpLocks/>
            </p:cNvGrpSpPr>
            <p:nvPr/>
          </p:nvGrpSpPr>
          <p:grpSpPr bwMode="auto">
            <a:xfrm>
              <a:off x="3059113" y="1341438"/>
              <a:ext cx="3024187" cy="1366838"/>
              <a:chOff x="1973" y="845"/>
              <a:chExt cx="1905" cy="861"/>
            </a:xfrm>
          </p:grpSpPr>
          <p:sp>
            <p:nvSpPr>
              <p:cNvPr id="12" name="Rectangle 41"/>
              <p:cNvSpPr>
                <a:spLocks noChangeArrowheads="1"/>
              </p:cNvSpPr>
              <p:nvPr/>
            </p:nvSpPr>
            <p:spPr bwMode="auto">
              <a:xfrm>
                <a:off x="1973" y="845"/>
                <a:ext cx="1905" cy="363"/>
              </a:xfrm>
              <a:prstGeom prst="rect">
                <a:avLst/>
              </a:prstGeom>
              <a:solidFill>
                <a:srgbClr val="3184D7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800" b="1" dirty="0">
                    <a:solidFill>
                      <a:prstClr val="white"/>
                    </a:solidFill>
                    <a:cs typeface="Arial" pitchFamily="34" charset="0"/>
                  </a:rPr>
                  <a:t>Бюро по стандартам</a:t>
                </a:r>
              </a:p>
            </p:txBody>
          </p:sp>
          <p:grpSp>
            <p:nvGrpSpPr>
              <p:cNvPr id="24628" name="Group 32"/>
              <p:cNvGrpSpPr>
                <a:grpSpLocks/>
              </p:cNvGrpSpPr>
              <p:nvPr/>
            </p:nvGrpSpPr>
            <p:grpSpPr bwMode="auto">
              <a:xfrm>
                <a:off x="1973" y="1207"/>
                <a:ext cx="1905" cy="499"/>
                <a:chOff x="1973" y="1298"/>
                <a:chExt cx="1905" cy="499"/>
              </a:xfrm>
            </p:grpSpPr>
            <p:sp>
              <p:nvSpPr>
                <p:cNvPr id="24629" name="Rectangle 31"/>
                <p:cNvSpPr>
                  <a:spLocks noChangeArrowheads="1"/>
                </p:cNvSpPr>
                <p:nvPr/>
              </p:nvSpPr>
              <p:spPr bwMode="auto">
                <a:xfrm>
                  <a:off x="1973" y="1298"/>
                  <a:ext cx="1905" cy="4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30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608" y="1480"/>
                  <a:ext cx="108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ru-RU"/>
                    <a:t>АИС МГС</a:t>
                  </a:r>
                </a:p>
              </p:txBody>
            </p:sp>
            <p:sp>
              <p:nvSpPr>
                <p:cNvPr id="24631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1973" y="1343"/>
                  <a:ext cx="539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4929 w 21600"/>
                    <a:gd name="T43" fmla="*/ 2522 h 21600"/>
                    <a:gd name="T44" fmla="*/ 16751 w 21600"/>
                    <a:gd name="T45" fmla="*/ 11133 h 216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8436" name="Line 34"/>
            <p:cNvSpPr>
              <a:spLocks noChangeShapeType="1"/>
            </p:cNvSpPr>
            <p:nvPr/>
          </p:nvSpPr>
          <p:spPr bwMode="auto">
            <a:xfrm>
              <a:off x="179388" y="2924106"/>
              <a:ext cx="87852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DotDot"/>
              <a:round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583" name="Text Box 35"/>
            <p:cNvSpPr txBox="1">
              <a:spLocks noChangeArrowheads="1"/>
            </p:cNvSpPr>
            <p:nvPr/>
          </p:nvSpPr>
          <p:spPr bwMode="auto">
            <a:xfrm>
              <a:off x="6372225" y="2565401"/>
              <a:ext cx="27717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/>
                <a:t>Уровень голосования</a:t>
              </a:r>
            </a:p>
          </p:txBody>
        </p:sp>
        <p:grpSp>
          <p:nvGrpSpPr>
            <p:cNvPr id="24584" name="Group 28"/>
            <p:cNvGrpSpPr>
              <a:grpSpLocks/>
            </p:cNvGrpSpPr>
            <p:nvPr/>
          </p:nvGrpSpPr>
          <p:grpSpPr bwMode="auto">
            <a:xfrm>
              <a:off x="3419475" y="3141663"/>
              <a:ext cx="2376487" cy="1008063"/>
              <a:chOff x="2336" y="1979"/>
              <a:chExt cx="1497" cy="635"/>
            </a:xfrm>
          </p:grpSpPr>
          <p:sp>
            <p:nvSpPr>
              <p:cNvPr id="24622" name="Rectangle 52"/>
              <p:cNvSpPr>
                <a:spLocks noChangeArrowheads="1"/>
              </p:cNvSpPr>
              <p:nvPr/>
            </p:nvSpPr>
            <p:spPr bwMode="auto">
              <a:xfrm>
                <a:off x="2472" y="1979"/>
                <a:ext cx="1361" cy="4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623" name="Rectangle 52"/>
              <p:cNvSpPr>
                <a:spLocks noChangeArrowheads="1"/>
              </p:cNvSpPr>
              <p:nvPr/>
            </p:nvSpPr>
            <p:spPr bwMode="auto">
              <a:xfrm>
                <a:off x="2381" y="2069"/>
                <a:ext cx="1406" cy="4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4624" name="Group 45"/>
              <p:cNvGrpSpPr>
                <a:grpSpLocks/>
              </p:cNvGrpSpPr>
              <p:nvPr/>
            </p:nvGrpSpPr>
            <p:grpSpPr bwMode="auto">
              <a:xfrm>
                <a:off x="2336" y="2160"/>
                <a:ext cx="1406" cy="454"/>
                <a:chOff x="113" y="2024"/>
                <a:chExt cx="1134" cy="454"/>
              </a:xfrm>
            </p:grpSpPr>
            <p:sp>
              <p:nvSpPr>
                <p:cNvPr id="24625" name="Rectangle 46"/>
                <p:cNvSpPr>
                  <a:spLocks noChangeArrowheads="1"/>
                </p:cNvSpPr>
                <p:nvPr/>
              </p:nvSpPr>
              <p:spPr bwMode="auto">
                <a:xfrm>
                  <a:off x="113" y="2024"/>
                  <a:ext cx="1134" cy="45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26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158" y="2069"/>
                  <a:ext cx="998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НОС государств – участников МГС</a:t>
                  </a:r>
                </a:p>
              </p:txBody>
            </p:sp>
          </p:grpSp>
        </p:grpSp>
        <p:sp>
          <p:nvSpPr>
            <p:cNvPr id="34836" name="Line 43"/>
            <p:cNvSpPr>
              <a:spLocks noChangeShapeType="1"/>
            </p:cNvSpPr>
            <p:nvPr/>
          </p:nvSpPr>
          <p:spPr bwMode="auto">
            <a:xfrm flipV="1">
              <a:off x="4427538" y="4076580"/>
              <a:ext cx="0" cy="288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586" name="Text Box 46"/>
            <p:cNvSpPr txBox="1">
              <a:spLocks noChangeArrowheads="1"/>
            </p:cNvSpPr>
            <p:nvPr/>
          </p:nvSpPr>
          <p:spPr bwMode="auto">
            <a:xfrm>
              <a:off x="1331913" y="3429001"/>
              <a:ext cx="187166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ГОЛОСОВАНИЕ</a:t>
              </a:r>
            </a:p>
          </p:txBody>
        </p:sp>
        <p:grpSp>
          <p:nvGrpSpPr>
            <p:cNvPr id="24587" name="Группа 39"/>
            <p:cNvGrpSpPr>
              <a:grpSpLocks/>
            </p:cNvGrpSpPr>
            <p:nvPr/>
          </p:nvGrpSpPr>
          <p:grpSpPr bwMode="auto">
            <a:xfrm>
              <a:off x="0" y="4365104"/>
              <a:ext cx="9112934" cy="2124370"/>
              <a:chOff x="35496" y="4365625"/>
              <a:chExt cx="9112934" cy="2124370"/>
            </a:xfrm>
          </p:grpSpPr>
          <p:sp>
            <p:nvSpPr>
              <p:cNvPr id="24588" name="Line 36"/>
              <p:cNvSpPr>
                <a:spLocks noChangeShapeType="1"/>
              </p:cNvSpPr>
              <p:nvPr/>
            </p:nvSpPr>
            <p:spPr bwMode="auto">
              <a:xfrm>
                <a:off x="5255642" y="4406899"/>
                <a:ext cx="0" cy="11258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9" name="Line 36"/>
              <p:cNvSpPr>
                <a:spLocks noChangeShapeType="1"/>
              </p:cNvSpPr>
              <p:nvPr/>
            </p:nvSpPr>
            <p:spPr bwMode="auto">
              <a:xfrm>
                <a:off x="3805238" y="4389405"/>
                <a:ext cx="0" cy="11258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0" name="Text Box 4"/>
              <p:cNvSpPr txBox="1">
                <a:spLocks noChangeArrowheads="1"/>
              </p:cNvSpPr>
              <p:nvPr/>
            </p:nvSpPr>
            <p:spPr bwMode="auto">
              <a:xfrm>
                <a:off x="8708659" y="5654854"/>
                <a:ext cx="298473" cy="366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fld id="{DF058E7B-4241-431F-8476-96FDAB8F6027}" type="slidenum">
                  <a:rPr lang="ru-RU" sz="1800">
                    <a:solidFill>
                      <a:srgbClr val="FFFFFF"/>
                    </a:solidFill>
                    <a:latin typeface="Georgia" pitchFamily="18" charset="0"/>
                  </a:rPr>
                  <a:pPr algn="r"/>
                  <a:t>8</a:t>
                </a:fld>
                <a:endParaRPr lang="ru-RU" sz="1800">
                  <a:solidFill>
                    <a:srgbClr val="FFFFFF"/>
                  </a:solidFill>
                  <a:latin typeface="Georgia" pitchFamily="18" charset="0"/>
                </a:endParaRPr>
              </a:p>
            </p:txBody>
          </p:sp>
          <p:grpSp>
            <p:nvGrpSpPr>
              <p:cNvPr id="24591" name="Group 40"/>
              <p:cNvGrpSpPr>
                <a:grpSpLocks/>
              </p:cNvGrpSpPr>
              <p:nvPr/>
            </p:nvGrpSpPr>
            <p:grpSpPr bwMode="auto">
              <a:xfrm>
                <a:off x="4427984" y="4656073"/>
                <a:ext cx="1655316" cy="728663"/>
                <a:chOff x="385" y="2069"/>
                <a:chExt cx="817" cy="459"/>
              </a:xfrm>
            </p:grpSpPr>
            <p:sp>
              <p:nvSpPr>
                <p:cNvPr id="24620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2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3</a:t>
                  </a:r>
                  <a:r>
                    <a:rPr lang="ru-RU"/>
                    <a:t> МТК (Узбекистан)</a:t>
                  </a:r>
                </a:p>
              </p:txBody>
            </p:sp>
          </p:grpSp>
          <p:grpSp>
            <p:nvGrpSpPr>
              <p:cNvPr id="24592" name="Group 40"/>
              <p:cNvGrpSpPr>
                <a:grpSpLocks/>
              </p:cNvGrpSpPr>
              <p:nvPr/>
            </p:nvGrpSpPr>
            <p:grpSpPr bwMode="auto">
              <a:xfrm>
                <a:off x="35496" y="4651375"/>
                <a:ext cx="1296839" cy="728663"/>
                <a:chOff x="385" y="2069"/>
                <a:chExt cx="817" cy="459"/>
              </a:xfrm>
            </p:grpSpPr>
            <p:sp>
              <p:nvSpPr>
                <p:cNvPr id="24618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19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</a:t>
                  </a:r>
                  <a:r>
                    <a:rPr lang="en-US"/>
                    <a:t>33</a:t>
                  </a:r>
                  <a:r>
                    <a:rPr lang="ru-RU"/>
                    <a:t> МТК (РФ)</a:t>
                  </a:r>
                </a:p>
              </p:txBody>
            </p:sp>
          </p:grpSp>
          <p:grpSp>
            <p:nvGrpSpPr>
              <p:cNvPr id="24593" name="Group 40"/>
              <p:cNvGrpSpPr>
                <a:grpSpLocks/>
              </p:cNvGrpSpPr>
              <p:nvPr/>
            </p:nvGrpSpPr>
            <p:grpSpPr bwMode="auto">
              <a:xfrm>
                <a:off x="1403648" y="4645187"/>
                <a:ext cx="1357215" cy="725488"/>
                <a:chOff x="385" y="2069"/>
                <a:chExt cx="817" cy="457"/>
              </a:xfrm>
            </p:grpSpPr>
            <p:sp>
              <p:nvSpPr>
                <p:cNvPr id="24616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17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38</a:t>
                  </a:r>
                  <a:r>
                    <a:rPr lang="ru-RU"/>
                    <a:t> МТК (Украина)</a:t>
                  </a:r>
                </a:p>
              </p:txBody>
            </p:sp>
          </p:grpSp>
          <p:grpSp>
            <p:nvGrpSpPr>
              <p:cNvPr id="24594" name="Group 40"/>
              <p:cNvGrpSpPr>
                <a:grpSpLocks/>
              </p:cNvGrpSpPr>
              <p:nvPr/>
            </p:nvGrpSpPr>
            <p:grpSpPr bwMode="auto">
              <a:xfrm>
                <a:off x="2808165" y="4654550"/>
                <a:ext cx="1547811" cy="725488"/>
                <a:chOff x="385" y="2069"/>
                <a:chExt cx="817" cy="457"/>
              </a:xfrm>
            </p:grpSpPr>
            <p:sp>
              <p:nvSpPr>
                <p:cNvPr id="24614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1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4</a:t>
                  </a:r>
                  <a:r>
                    <a:rPr lang="ru-RU"/>
                    <a:t> МТК (Казахстан)</a:t>
                  </a:r>
                </a:p>
              </p:txBody>
            </p:sp>
          </p:grpSp>
          <p:sp>
            <p:nvSpPr>
              <p:cNvPr id="34854" name="Line 33"/>
              <p:cNvSpPr>
                <a:spLocks noChangeShapeType="1"/>
              </p:cNvSpPr>
              <p:nvPr/>
            </p:nvSpPr>
            <p:spPr bwMode="auto">
              <a:xfrm>
                <a:off x="1116584" y="4366013"/>
                <a:ext cx="669448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>
                <a:outerShdw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596" name="Line 34"/>
              <p:cNvSpPr>
                <a:spLocks noChangeShapeType="1"/>
              </p:cNvSpPr>
              <p:nvPr/>
            </p:nvSpPr>
            <p:spPr bwMode="auto">
              <a:xfrm>
                <a:off x="1116013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7" name="Line 35"/>
              <p:cNvSpPr>
                <a:spLocks noChangeShapeType="1"/>
              </p:cNvSpPr>
              <p:nvPr/>
            </p:nvSpPr>
            <p:spPr bwMode="auto">
              <a:xfrm>
                <a:off x="7812088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8" name="Line 36"/>
              <p:cNvSpPr>
                <a:spLocks noChangeShapeType="1"/>
              </p:cNvSpPr>
              <p:nvPr/>
            </p:nvSpPr>
            <p:spPr bwMode="auto">
              <a:xfrm>
                <a:off x="3348038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9" name="Line 37"/>
              <p:cNvSpPr>
                <a:spLocks noChangeShapeType="1"/>
              </p:cNvSpPr>
              <p:nvPr/>
            </p:nvSpPr>
            <p:spPr bwMode="auto">
              <a:xfrm>
                <a:off x="5508625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4600" name="Group 40"/>
              <p:cNvGrpSpPr>
                <a:grpSpLocks/>
              </p:cNvGrpSpPr>
              <p:nvPr/>
            </p:nvGrpSpPr>
            <p:grpSpPr bwMode="auto">
              <a:xfrm>
                <a:off x="6156176" y="4659281"/>
                <a:ext cx="1480086" cy="728663"/>
                <a:chOff x="385" y="2069"/>
                <a:chExt cx="817" cy="459"/>
              </a:xfrm>
            </p:grpSpPr>
            <p:sp>
              <p:nvSpPr>
                <p:cNvPr id="24612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13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 МТК (Армения)</a:t>
                  </a:r>
                </a:p>
              </p:txBody>
            </p:sp>
          </p:grpSp>
          <p:grpSp>
            <p:nvGrpSpPr>
              <p:cNvPr id="24601" name="Group 40"/>
              <p:cNvGrpSpPr>
                <a:grpSpLocks/>
              </p:cNvGrpSpPr>
              <p:nvPr/>
            </p:nvGrpSpPr>
            <p:grpSpPr bwMode="auto">
              <a:xfrm>
                <a:off x="7668344" y="4654550"/>
                <a:ext cx="1480086" cy="728663"/>
                <a:chOff x="385" y="2069"/>
                <a:chExt cx="817" cy="459"/>
              </a:xfrm>
            </p:grpSpPr>
            <p:sp>
              <p:nvSpPr>
                <p:cNvPr id="24610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1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 МТК (Беларусь)</a:t>
                  </a:r>
                </a:p>
              </p:txBody>
            </p:sp>
          </p:grpSp>
          <p:grpSp>
            <p:nvGrpSpPr>
              <p:cNvPr id="24602" name="Group 40"/>
              <p:cNvGrpSpPr>
                <a:grpSpLocks/>
              </p:cNvGrpSpPr>
              <p:nvPr/>
            </p:nvGrpSpPr>
            <p:grpSpPr bwMode="auto">
              <a:xfrm>
                <a:off x="2393158" y="5515269"/>
                <a:ext cx="2142329" cy="974726"/>
                <a:chOff x="385" y="2069"/>
                <a:chExt cx="817" cy="614"/>
              </a:xfrm>
            </p:grpSpPr>
            <p:sp>
              <p:nvSpPr>
                <p:cNvPr id="24608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09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5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1 МТК (Азербайджан)</a:t>
                  </a:r>
                </a:p>
              </p:txBody>
            </p:sp>
          </p:grpSp>
          <p:grpSp>
            <p:nvGrpSpPr>
              <p:cNvPr id="24603" name="Group 40"/>
              <p:cNvGrpSpPr>
                <a:grpSpLocks/>
              </p:cNvGrpSpPr>
              <p:nvPr/>
            </p:nvGrpSpPr>
            <p:grpSpPr bwMode="auto">
              <a:xfrm>
                <a:off x="4761801" y="5534024"/>
                <a:ext cx="2142329" cy="649288"/>
                <a:chOff x="385" y="2069"/>
                <a:chExt cx="817" cy="409"/>
              </a:xfrm>
            </p:grpSpPr>
            <p:sp>
              <p:nvSpPr>
                <p:cNvPr id="24606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07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1 МТК (Грузия)</a:t>
                  </a:r>
                </a:p>
              </p:txBody>
            </p:sp>
          </p:grpSp>
          <p:sp>
            <p:nvSpPr>
              <p:cNvPr id="24604" name="Line 36"/>
              <p:cNvSpPr>
                <a:spLocks noChangeShapeType="1"/>
              </p:cNvSpPr>
              <p:nvPr/>
            </p:nvSpPr>
            <p:spPr bwMode="auto">
              <a:xfrm>
                <a:off x="2120463" y="438940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05" name="Line 36"/>
              <p:cNvSpPr>
                <a:spLocks noChangeShapeType="1"/>
              </p:cNvSpPr>
              <p:nvPr/>
            </p:nvSpPr>
            <p:spPr bwMode="auto">
              <a:xfrm>
                <a:off x="6786131" y="438940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34925" y="155575"/>
            <a:ext cx="849788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F5FA0"/>
                </a:solidFill>
              </a:rPr>
              <a:t>Первоочередные мероприятия:</a:t>
            </a:r>
          </a:p>
          <a:p>
            <a:pPr algn="ctr"/>
            <a:r>
              <a:rPr lang="ru-RU" b="1">
                <a:solidFill>
                  <a:srgbClr val="1F5FA0"/>
                </a:solidFill>
              </a:rPr>
              <a:t>Изменение порядка голосования (в МТК)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1F5FA0"/>
                </a:solidFill>
              </a:rPr>
              <a:t>Предлагаемая процедура голосования по проектам стандартов 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1F5FA0"/>
                </a:solidFill>
              </a:rPr>
              <a:t>в  Межгосударственном совете по стандартизации,</a:t>
            </a:r>
            <a:r>
              <a:rPr lang="en-US" b="1">
                <a:solidFill>
                  <a:srgbClr val="1F5FA0"/>
                </a:solidFill>
              </a:rPr>
              <a:t> </a:t>
            </a:r>
            <a:r>
              <a:rPr lang="ru-RU" b="1">
                <a:solidFill>
                  <a:srgbClr val="1F5FA0"/>
                </a:solidFill>
              </a:rPr>
              <a:t>метрологии и сертификации</a:t>
            </a:r>
          </a:p>
        </p:txBody>
      </p:sp>
      <p:grpSp>
        <p:nvGrpSpPr>
          <p:cNvPr id="25602" name="Группа 2"/>
          <p:cNvGrpSpPr>
            <a:grpSpLocks/>
          </p:cNvGrpSpPr>
          <p:nvPr/>
        </p:nvGrpSpPr>
        <p:grpSpPr bwMode="auto">
          <a:xfrm>
            <a:off x="34925" y="1052513"/>
            <a:ext cx="9113838" cy="5437187"/>
            <a:chOff x="35496" y="1052513"/>
            <a:chExt cx="9112934" cy="5437482"/>
          </a:xfrm>
        </p:grpSpPr>
        <p:sp>
          <p:nvSpPr>
            <p:cNvPr id="25603" name="AutoShape 43"/>
            <p:cNvSpPr>
              <a:spLocks noChangeArrowheads="1"/>
            </p:cNvSpPr>
            <p:nvPr/>
          </p:nvSpPr>
          <p:spPr bwMode="auto">
            <a:xfrm rot="-5400000">
              <a:off x="5507832" y="1629569"/>
              <a:ext cx="3744912" cy="2590800"/>
            </a:xfrm>
            <a:custGeom>
              <a:avLst/>
              <a:gdLst>
                <a:gd name="T0" fmla="*/ 438441829 w 21600"/>
                <a:gd name="T1" fmla="*/ 0 h 21600"/>
                <a:gd name="T2" fmla="*/ 227607434 w 21600"/>
                <a:gd name="T3" fmla="*/ 108935814 h 21600"/>
                <a:gd name="T4" fmla="*/ 0 w 21600"/>
                <a:gd name="T5" fmla="*/ 243983524 h 21600"/>
                <a:gd name="T6" fmla="*/ 279218891 w 21600"/>
                <a:gd name="T7" fmla="*/ 310752074 h 21600"/>
                <a:gd name="T8" fmla="*/ 558437435 w 21600"/>
                <a:gd name="T9" fmla="*/ 218706081 h 21600"/>
                <a:gd name="T10" fmla="*/ 649276137 w 21600"/>
                <a:gd name="T11" fmla="*/ 108935814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2317 h 21600"/>
                <a:gd name="T20" fmla="*/ 18578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4586" y="0"/>
                  </a:moveTo>
                  <a:lnTo>
                    <a:pt x="7572" y="7572"/>
                  </a:lnTo>
                  <a:lnTo>
                    <a:pt x="10594" y="7572"/>
                  </a:lnTo>
                  <a:lnTo>
                    <a:pt x="10594" y="12317"/>
                  </a:lnTo>
                  <a:lnTo>
                    <a:pt x="0" y="12317"/>
                  </a:lnTo>
                  <a:lnTo>
                    <a:pt x="0" y="21600"/>
                  </a:lnTo>
                  <a:lnTo>
                    <a:pt x="18578" y="21600"/>
                  </a:lnTo>
                  <a:lnTo>
                    <a:pt x="18578" y="7572"/>
                  </a:lnTo>
                  <a:lnTo>
                    <a:pt x="21600" y="75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4" name="AutoShape 40"/>
            <p:cNvSpPr>
              <a:spLocks noChangeArrowheads="1"/>
            </p:cNvSpPr>
            <p:nvPr/>
          </p:nvSpPr>
          <p:spPr bwMode="auto">
            <a:xfrm rot="10800000">
              <a:off x="900113" y="3213100"/>
              <a:ext cx="2735262" cy="1439863"/>
            </a:xfrm>
            <a:custGeom>
              <a:avLst/>
              <a:gdLst>
                <a:gd name="T0" fmla="*/ 247416199 w 21600"/>
                <a:gd name="T1" fmla="*/ 0 h 21600"/>
                <a:gd name="T2" fmla="*/ 148443312 w 21600"/>
                <a:gd name="T3" fmla="*/ 31993886 h 21600"/>
                <a:gd name="T4" fmla="*/ 0 w 21600"/>
                <a:gd name="T5" fmla="*/ 79989260 h 21600"/>
                <a:gd name="T6" fmla="*/ 148443312 w 21600"/>
                <a:gd name="T7" fmla="*/ 95981733 h 21600"/>
                <a:gd name="T8" fmla="*/ 296886623 w 21600"/>
                <a:gd name="T9" fmla="*/ 66653984 h 21600"/>
                <a:gd name="T10" fmla="*/ 346373067 w 21600"/>
                <a:gd name="T11" fmla="*/ 31993886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400 h 21600"/>
                <a:gd name="T20" fmla="*/ 18514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5605" name="Group 33"/>
            <p:cNvGrpSpPr>
              <a:grpSpLocks/>
            </p:cNvGrpSpPr>
            <p:nvPr/>
          </p:nvGrpSpPr>
          <p:grpSpPr bwMode="auto">
            <a:xfrm>
              <a:off x="3059113" y="1341438"/>
              <a:ext cx="3024187" cy="1366837"/>
              <a:chOff x="1973" y="845"/>
              <a:chExt cx="1905" cy="861"/>
            </a:xfrm>
          </p:grpSpPr>
          <p:sp>
            <p:nvSpPr>
              <p:cNvPr id="12" name="Rectangle 41"/>
              <p:cNvSpPr>
                <a:spLocks noChangeArrowheads="1"/>
              </p:cNvSpPr>
              <p:nvPr/>
            </p:nvSpPr>
            <p:spPr bwMode="auto">
              <a:xfrm>
                <a:off x="1973" y="845"/>
                <a:ext cx="1905" cy="363"/>
              </a:xfrm>
              <a:prstGeom prst="rect">
                <a:avLst/>
              </a:prstGeom>
              <a:solidFill>
                <a:srgbClr val="3184D7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800" b="1" dirty="0">
                    <a:solidFill>
                      <a:prstClr val="white"/>
                    </a:solidFill>
                    <a:cs typeface="Arial" pitchFamily="34" charset="0"/>
                  </a:rPr>
                  <a:t>Бюро по стандартам</a:t>
                </a:r>
              </a:p>
            </p:txBody>
          </p:sp>
          <p:grpSp>
            <p:nvGrpSpPr>
              <p:cNvPr id="25654" name="Group 32"/>
              <p:cNvGrpSpPr>
                <a:grpSpLocks/>
              </p:cNvGrpSpPr>
              <p:nvPr/>
            </p:nvGrpSpPr>
            <p:grpSpPr bwMode="auto">
              <a:xfrm>
                <a:off x="1973" y="1207"/>
                <a:ext cx="1905" cy="499"/>
                <a:chOff x="1973" y="1298"/>
                <a:chExt cx="1905" cy="499"/>
              </a:xfrm>
            </p:grpSpPr>
            <p:sp>
              <p:nvSpPr>
                <p:cNvPr id="25655" name="Rectangle 31"/>
                <p:cNvSpPr>
                  <a:spLocks noChangeArrowheads="1"/>
                </p:cNvSpPr>
                <p:nvPr/>
              </p:nvSpPr>
              <p:spPr bwMode="auto">
                <a:xfrm>
                  <a:off x="1973" y="1298"/>
                  <a:ext cx="1905" cy="4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56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608" y="1480"/>
                  <a:ext cx="108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ru-RU"/>
                    <a:t>АИС МГС</a:t>
                  </a:r>
                </a:p>
              </p:txBody>
            </p:sp>
            <p:sp>
              <p:nvSpPr>
                <p:cNvPr id="25657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1973" y="1343"/>
                  <a:ext cx="539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4929 w 21600"/>
                    <a:gd name="T43" fmla="*/ 2522 h 21600"/>
                    <a:gd name="T44" fmla="*/ 16751 w 21600"/>
                    <a:gd name="T45" fmla="*/ 11133 h 216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0492" name="Line 34"/>
            <p:cNvSpPr>
              <a:spLocks noChangeShapeType="1"/>
            </p:cNvSpPr>
            <p:nvPr/>
          </p:nvSpPr>
          <p:spPr bwMode="auto">
            <a:xfrm>
              <a:off x="179945" y="4221335"/>
              <a:ext cx="878435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DotDot"/>
              <a:round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5607" name="Text Box 35"/>
            <p:cNvSpPr txBox="1">
              <a:spLocks noChangeArrowheads="1"/>
            </p:cNvSpPr>
            <p:nvPr/>
          </p:nvSpPr>
          <p:spPr bwMode="auto">
            <a:xfrm>
              <a:off x="5364163" y="3884613"/>
              <a:ext cx="27717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/>
                <a:t>Уровень голосования</a:t>
              </a:r>
            </a:p>
          </p:txBody>
        </p:sp>
        <p:grpSp>
          <p:nvGrpSpPr>
            <p:cNvPr id="25608" name="Group 21"/>
            <p:cNvGrpSpPr>
              <a:grpSpLocks/>
            </p:cNvGrpSpPr>
            <p:nvPr/>
          </p:nvGrpSpPr>
          <p:grpSpPr bwMode="auto">
            <a:xfrm>
              <a:off x="3419475" y="2852738"/>
              <a:ext cx="2376488" cy="1008062"/>
              <a:chOff x="2336" y="1979"/>
              <a:chExt cx="1497" cy="635"/>
            </a:xfrm>
          </p:grpSpPr>
          <p:sp>
            <p:nvSpPr>
              <p:cNvPr id="25648" name="Rectangle 52"/>
              <p:cNvSpPr>
                <a:spLocks noChangeArrowheads="1"/>
              </p:cNvSpPr>
              <p:nvPr/>
            </p:nvSpPr>
            <p:spPr bwMode="auto">
              <a:xfrm>
                <a:off x="2472" y="1979"/>
                <a:ext cx="1361" cy="4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649" name="Rectangle 52"/>
              <p:cNvSpPr>
                <a:spLocks noChangeArrowheads="1"/>
              </p:cNvSpPr>
              <p:nvPr/>
            </p:nvSpPr>
            <p:spPr bwMode="auto">
              <a:xfrm>
                <a:off x="2381" y="2069"/>
                <a:ext cx="1406" cy="4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5650" name="Group 45"/>
              <p:cNvGrpSpPr>
                <a:grpSpLocks/>
              </p:cNvGrpSpPr>
              <p:nvPr/>
            </p:nvGrpSpPr>
            <p:grpSpPr bwMode="auto">
              <a:xfrm>
                <a:off x="2336" y="2160"/>
                <a:ext cx="1406" cy="454"/>
                <a:chOff x="113" y="2024"/>
                <a:chExt cx="1134" cy="454"/>
              </a:xfrm>
            </p:grpSpPr>
            <p:sp>
              <p:nvSpPr>
                <p:cNvPr id="25651" name="Rectangle 46"/>
                <p:cNvSpPr>
                  <a:spLocks noChangeArrowheads="1"/>
                </p:cNvSpPr>
                <p:nvPr/>
              </p:nvSpPr>
              <p:spPr bwMode="auto">
                <a:xfrm>
                  <a:off x="113" y="2024"/>
                  <a:ext cx="1134" cy="45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52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158" y="2069"/>
                  <a:ext cx="998" cy="36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r>
                    <a:rPr lang="ru-RU"/>
                    <a:t>НОС государств – </a:t>
                  </a:r>
                </a:p>
                <a:p>
                  <a:r>
                    <a:rPr lang="ru-RU"/>
                    <a:t>участников МГС</a:t>
                  </a:r>
                </a:p>
              </p:txBody>
            </p:sp>
          </p:grpSp>
        </p:grpSp>
        <p:sp>
          <p:nvSpPr>
            <p:cNvPr id="25609" name="Text Box 39"/>
            <p:cNvSpPr txBox="1">
              <a:spLocks noChangeArrowheads="1"/>
            </p:cNvSpPr>
            <p:nvPr/>
          </p:nvSpPr>
          <p:spPr bwMode="auto">
            <a:xfrm>
              <a:off x="1476375" y="3357563"/>
              <a:ext cx="18716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ГОЛОСОВАНИЕ</a:t>
              </a:r>
            </a:p>
          </p:txBody>
        </p:sp>
        <p:sp>
          <p:nvSpPr>
            <p:cNvPr id="25610" name="AutoShape 41"/>
            <p:cNvSpPr>
              <a:spLocks noChangeArrowheads="1"/>
            </p:cNvSpPr>
            <p:nvPr/>
          </p:nvSpPr>
          <p:spPr bwMode="auto">
            <a:xfrm rot="-5400000">
              <a:off x="4492626" y="2341562"/>
              <a:ext cx="519112" cy="3529013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1" name="Text Box 42"/>
            <p:cNvSpPr txBox="1">
              <a:spLocks noChangeArrowheads="1"/>
            </p:cNvSpPr>
            <p:nvPr/>
          </p:nvSpPr>
          <p:spPr bwMode="auto">
            <a:xfrm>
              <a:off x="3851275" y="3860800"/>
              <a:ext cx="17287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Представители</a:t>
              </a:r>
            </a:p>
          </p:txBody>
        </p:sp>
        <p:sp>
          <p:nvSpPr>
            <p:cNvPr id="25612" name="Text Box 44"/>
            <p:cNvSpPr txBox="1">
              <a:spLocks noChangeArrowheads="1"/>
            </p:cNvSpPr>
            <p:nvPr/>
          </p:nvSpPr>
          <p:spPr bwMode="auto">
            <a:xfrm>
              <a:off x="6659563" y="1844675"/>
              <a:ext cx="18002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Информация о результатах голосования</a:t>
              </a:r>
            </a:p>
          </p:txBody>
        </p:sp>
        <p:grpSp>
          <p:nvGrpSpPr>
            <p:cNvPr id="25613" name="Группа 1"/>
            <p:cNvGrpSpPr>
              <a:grpSpLocks/>
            </p:cNvGrpSpPr>
            <p:nvPr/>
          </p:nvGrpSpPr>
          <p:grpSpPr bwMode="auto">
            <a:xfrm>
              <a:off x="35496" y="4365625"/>
              <a:ext cx="9112934" cy="2124370"/>
              <a:chOff x="35496" y="4365625"/>
              <a:chExt cx="9112934" cy="2124370"/>
            </a:xfrm>
          </p:grpSpPr>
          <p:sp>
            <p:nvSpPr>
              <p:cNvPr id="25614" name="Line 36"/>
              <p:cNvSpPr>
                <a:spLocks noChangeShapeType="1"/>
              </p:cNvSpPr>
              <p:nvPr/>
            </p:nvSpPr>
            <p:spPr bwMode="auto">
              <a:xfrm>
                <a:off x="5255642" y="4406899"/>
                <a:ext cx="0" cy="11258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5" name="Line 36"/>
              <p:cNvSpPr>
                <a:spLocks noChangeShapeType="1"/>
              </p:cNvSpPr>
              <p:nvPr/>
            </p:nvSpPr>
            <p:spPr bwMode="auto">
              <a:xfrm>
                <a:off x="3805238" y="4389405"/>
                <a:ext cx="0" cy="11258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6" name="Text Box 4"/>
              <p:cNvSpPr txBox="1">
                <a:spLocks noChangeArrowheads="1"/>
              </p:cNvSpPr>
              <p:nvPr/>
            </p:nvSpPr>
            <p:spPr bwMode="auto">
              <a:xfrm>
                <a:off x="8686513" y="5654854"/>
                <a:ext cx="320644" cy="366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fld id="{C8673232-EB4F-46C6-A9E1-2E879AD38BA7}" type="slidenum">
                  <a:rPr lang="ru-RU" sz="1800">
                    <a:solidFill>
                      <a:srgbClr val="FFFFFF"/>
                    </a:solidFill>
                    <a:latin typeface="Georgia" pitchFamily="18" charset="0"/>
                  </a:rPr>
                  <a:pPr algn="r"/>
                  <a:t>9</a:t>
                </a:fld>
                <a:endParaRPr lang="ru-RU" sz="1800">
                  <a:solidFill>
                    <a:srgbClr val="FFFFFF"/>
                  </a:solidFill>
                  <a:latin typeface="Georgia" pitchFamily="18" charset="0"/>
                </a:endParaRPr>
              </a:p>
            </p:txBody>
          </p:sp>
          <p:grpSp>
            <p:nvGrpSpPr>
              <p:cNvPr id="25617" name="Group 40"/>
              <p:cNvGrpSpPr>
                <a:grpSpLocks/>
              </p:cNvGrpSpPr>
              <p:nvPr/>
            </p:nvGrpSpPr>
            <p:grpSpPr bwMode="auto">
              <a:xfrm>
                <a:off x="4427984" y="4656073"/>
                <a:ext cx="1655316" cy="728663"/>
                <a:chOff x="385" y="2069"/>
                <a:chExt cx="817" cy="459"/>
              </a:xfrm>
            </p:grpSpPr>
            <p:sp>
              <p:nvSpPr>
                <p:cNvPr id="25646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47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3</a:t>
                  </a:r>
                  <a:r>
                    <a:rPr lang="ru-RU"/>
                    <a:t> МТК (Узбекистан)</a:t>
                  </a:r>
                </a:p>
              </p:txBody>
            </p:sp>
          </p:grpSp>
          <p:grpSp>
            <p:nvGrpSpPr>
              <p:cNvPr id="25618" name="Group 40"/>
              <p:cNvGrpSpPr>
                <a:grpSpLocks/>
              </p:cNvGrpSpPr>
              <p:nvPr/>
            </p:nvGrpSpPr>
            <p:grpSpPr bwMode="auto">
              <a:xfrm>
                <a:off x="35496" y="4651375"/>
                <a:ext cx="1296839" cy="728663"/>
                <a:chOff x="385" y="2069"/>
                <a:chExt cx="817" cy="459"/>
              </a:xfrm>
            </p:grpSpPr>
            <p:sp>
              <p:nvSpPr>
                <p:cNvPr id="25644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4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</a:t>
                  </a:r>
                  <a:r>
                    <a:rPr lang="en-US"/>
                    <a:t>33</a:t>
                  </a:r>
                  <a:r>
                    <a:rPr lang="ru-RU"/>
                    <a:t> МТК (РФ)</a:t>
                  </a:r>
                </a:p>
              </p:txBody>
            </p:sp>
          </p:grpSp>
          <p:grpSp>
            <p:nvGrpSpPr>
              <p:cNvPr id="25619" name="Group 40"/>
              <p:cNvGrpSpPr>
                <a:grpSpLocks/>
              </p:cNvGrpSpPr>
              <p:nvPr/>
            </p:nvGrpSpPr>
            <p:grpSpPr bwMode="auto">
              <a:xfrm>
                <a:off x="1403648" y="4645187"/>
                <a:ext cx="1357215" cy="725488"/>
                <a:chOff x="385" y="2069"/>
                <a:chExt cx="817" cy="457"/>
              </a:xfrm>
            </p:grpSpPr>
            <p:sp>
              <p:nvSpPr>
                <p:cNvPr id="25642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43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38</a:t>
                  </a:r>
                  <a:r>
                    <a:rPr lang="ru-RU"/>
                    <a:t> МТК (Украина)</a:t>
                  </a:r>
                </a:p>
              </p:txBody>
            </p:sp>
          </p:grpSp>
          <p:grpSp>
            <p:nvGrpSpPr>
              <p:cNvPr id="25620" name="Group 40"/>
              <p:cNvGrpSpPr>
                <a:grpSpLocks/>
              </p:cNvGrpSpPr>
              <p:nvPr/>
            </p:nvGrpSpPr>
            <p:grpSpPr bwMode="auto">
              <a:xfrm>
                <a:off x="2808165" y="4654550"/>
                <a:ext cx="1547811" cy="725488"/>
                <a:chOff x="385" y="2069"/>
                <a:chExt cx="817" cy="457"/>
              </a:xfrm>
            </p:grpSpPr>
            <p:sp>
              <p:nvSpPr>
                <p:cNvPr id="25640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4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/>
                    <a:t>4</a:t>
                  </a:r>
                  <a:r>
                    <a:rPr lang="ru-RU"/>
                    <a:t> МТК (Казахстан)</a:t>
                  </a:r>
                </a:p>
              </p:txBody>
            </p:sp>
          </p:grpSp>
          <p:sp>
            <p:nvSpPr>
              <p:cNvPr id="35880" name="Line 33"/>
              <p:cNvSpPr>
                <a:spLocks noChangeShapeType="1"/>
              </p:cNvSpPr>
              <p:nvPr/>
            </p:nvSpPr>
            <p:spPr bwMode="auto">
              <a:xfrm>
                <a:off x="1116477" y="4365805"/>
                <a:ext cx="669541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>
                <a:outerShdw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5622" name="Line 34"/>
              <p:cNvSpPr>
                <a:spLocks noChangeShapeType="1"/>
              </p:cNvSpPr>
              <p:nvPr/>
            </p:nvSpPr>
            <p:spPr bwMode="auto">
              <a:xfrm>
                <a:off x="1116013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3" name="Line 35"/>
              <p:cNvSpPr>
                <a:spLocks noChangeShapeType="1"/>
              </p:cNvSpPr>
              <p:nvPr/>
            </p:nvSpPr>
            <p:spPr bwMode="auto">
              <a:xfrm>
                <a:off x="7812088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4" name="Line 36"/>
              <p:cNvSpPr>
                <a:spLocks noChangeShapeType="1"/>
              </p:cNvSpPr>
              <p:nvPr/>
            </p:nvSpPr>
            <p:spPr bwMode="auto">
              <a:xfrm>
                <a:off x="3348038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5" name="Line 37"/>
              <p:cNvSpPr>
                <a:spLocks noChangeShapeType="1"/>
              </p:cNvSpPr>
              <p:nvPr/>
            </p:nvSpPr>
            <p:spPr bwMode="auto">
              <a:xfrm>
                <a:off x="5508625" y="436562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5626" name="Group 40"/>
              <p:cNvGrpSpPr>
                <a:grpSpLocks/>
              </p:cNvGrpSpPr>
              <p:nvPr/>
            </p:nvGrpSpPr>
            <p:grpSpPr bwMode="auto">
              <a:xfrm>
                <a:off x="6156176" y="4659281"/>
                <a:ext cx="1480086" cy="728663"/>
                <a:chOff x="385" y="2069"/>
                <a:chExt cx="817" cy="459"/>
              </a:xfrm>
            </p:grpSpPr>
            <p:sp>
              <p:nvSpPr>
                <p:cNvPr id="25638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39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 МТК (Армения)</a:t>
                  </a:r>
                </a:p>
              </p:txBody>
            </p:sp>
          </p:grpSp>
          <p:grpSp>
            <p:nvGrpSpPr>
              <p:cNvPr id="25627" name="Group 40"/>
              <p:cNvGrpSpPr>
                <a:grpSpLocks/>
              </p:cNvGrpSpPr>
              <p:nvPr/>
            </p:nvGrpSpPr>
            <p:grpSpPr bwMode="auto">
              <a:xfrm>
                <a:off x="7668344" y="4654550"/>
                <a:ext cx="1480086" cy="728663"/>
                <a:chOff x="385" y="2069"/>
                <a:chExt cx="817" cy="459"/>
              </a:xfrm>
            </p:grpSpPr>
            <p:sp>
              <p:nvSpPr>
                <p:cNvPr id="25636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37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2 МТК (Беларусь)</a:t>
                  </a:r>
                </a:p>
              </p:txBody>
            </p:sp>
          </p:grpSp>
          <p:grpSp>
            <p:nvGrpSpPr>
              <p:cNvPr id="25628" name="Group 40"/>
              <p:cNvGrpSpPr>
                <a:grpSpLocks/>
              </p:cNvGrpSpPr>
              <p:nvPr/>
            </p:nvGrpSpPr>
            <p:grpSpPr bwMode="auto">
              <a:xfrm>
                <a:off x="2393158" y="5515269"/>
                <a:ext cx="2142329" cy="974726"/>
                <a:chOff x="385" y="2069"/>
                <a:chExt cx="817" cy="614"/>
              </a:xfrm>
            </p:grpSpPr>
            <p:sp>
              <p:nvSpPr>
                <p:cNvPr id="25634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3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5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1 МТК (Азербайджан)</a:t>
                  </a:r>
                </a:p>
              </p:txBody>
            </p:sp>
          </p:grpSp>
          <p:grpSp>
            <p:nvGrpSpPr>
              <p:cNvPr id="25629" name="Group 40"/>
              <p:cNvGrpSpPr>
                <a:grpSpLocks/>
              </p:cNvGrpSpPr>
              <p:nvPr/>
            </p:nvGrpSpPr>
            <p:grpSpPr bwMode="auto">
              <a:xfrm>
                <a:off x="4761801" y="5534024"/>
                <a:ext cx="2142329" cy="649288"/>
                <a:chOff x="385" y="2069"/>
                <a:chExt cx="817" cy="409"/>
              </a:xfrm>
            </p:grpSpPr>
            <p:sp>
              <p:nvSpPr>
                <p:cNvPr id="25632" name="Rectangle 38"/>
                <p:cNvSpPr>
                  <a:spLocks noChangeArrowheads="1"/>
                </p:cNvSpPr>
                <p:nvPr/>
              </p:nvSpPr>
              <p:spPr bwMode="auto">
                <a:xfrm>
                  <a:off x="385" y="2069"/>
                  <a:ext cx="817" cy="40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33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476" y="2160"/>
                  <a:ext cx="681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prstShdw prst="shdw12">
                    <a:schemeClr val="bg2">
                      <a:alpha val="50000"/>
                    </a:schemeClr>
                  </a:prstShdw>
                </a:effec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/>
                    <a:t>1 МТК (Грузия)</a:t>
                  </a:r>
                </a:p>
              </p:txBody>
            </p:sp>
          </p:grpSp>
          <p:sp>
            <p:nvSpPr>
              <p:cNvPr id="25630" name="Line 36"/>
              <p:cNvSpPr>
                <a:spLocks noChangeShapeType="1"/>
              </p:cNvSpPr>
              <p:nvPr/>
            </p:nvSpPr>
            <p:spPr bwMode="auto">
              <a:xfrm>
                <a:off x="2120463" y="438940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1" name="Line 36"/>
              <p:cNvSpPr>
                <a:spLocks noChangeShapeType="1"/>
              </p:cNvSpPr>
              <p:nvPr/>
            </p:nvSpPr>
            <p:spPr bwMode="auto">
              <a:xfrm>
                <a:off x="6786131" y="4389405"/>
                <a:ext cx="0" cy="2873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4580</TotalTime>
  <Words>1522</Words>
  <Application>Microsoft Office PowerPoint</Application>
  <PresentationFormat>Экран (4:3)</PresentationFormat>
  <Paragraphs>396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Verdana</vt:lpstr>
      <vt:lpstr>Georgia</vt:lpstr>
      <vt:lpstr>Arial Narrow</vt:lpstr>
      <vt:lpstr>Times New Roman</vt:lpstr>
      <vt:lpstr>Batang</vt:lpstr>
      <vt:lpstr>Wingdings</vt:lpstr>
      <vt:lpstr>Arial Unicode MS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 нормативно-правовых и нормативно-технических документов, разработанных с момента введения в действие ФЗ «О техническом регулировании»</dc:title>
  <dc:creator>Customer</dc:creator>
  <cp:lastModifiedBy>А.В.Зажигалкин</cp:lastModifiedBy>
  <cp:revision>257</cp:revision>
  <cp:lastPrinted>2013-08-16T06:11:36Z</cp:lastPrinted>
  <dcterms:created xsi:type="dcterms:W3CDTF">2011-04-20T04:35:55Z</dcterms:created>
  <dcterms:modified xsi:type="dcterms:W3CDTF">2014-01-30T08:26:35Z</dcterms:modified>
</cp:coreProperties>
</file>